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1"/>
  </p:notesMasterIdLst>
  <p:sldIdLst>
    <p:sldId id="268" r:id="rId2"/>
    <p:sldId id="466" r:id="rId3"/>
    <p:sldId id="480" r:id="rId4"/>
    <p:sldId id="481" r:id="rId5"/>
    <p:sldId id="490" r:id="rId6"/>
    <p:sldId id="482" r:id="rId7"/>
    <p:sldId id="464" r:id="rId8"/>
    <p:sldId id="465" r:id="rId9"/>
    <p:sldId id="483" r:id="rId10"/>
    <p:sldId id="467" r:id="rId11"/>
    <p:sldId id="484" r:id="rId12"/>
    <p:sldId id="468" r:id="rId13"/>
    <p:sldId id="469" r:id="rId14"/>
    <p:sldId id="485" r:id="rId15"/>
    <p:sldId id="486" r:id="rId16"/>
    <p:sldId id="487" r:id="rId17"/>
    <p:sldId id="488" r:id="rId18"/>
    <p:sldId id="489" r:id="rId19"/>
    <p:sldId id="38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CC33"/>
    <a:srgbClr val="FFFF99"/>
    <a:srgbClr val="00FFCC"/>
    <a:srgbClr val="66FFCC"/>
    <a:srgbClr val="FFFF00"/>
    <a:srgbClr val="7D1219"/>
    <a:srgbClr val="006873"/>
    <a:srgbClr val="FFFF66"/>
    <a:srgbClr val="006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99"/>
    <p:restoredTop sz="58179" autoAdjust="0"/>
  </p:normalViewPr>
  <p:slideViewPr>
    <p:cSldViewPr snapToGrid="0" snapToObjects="1">
      <p:cViewPr varScale="1">
        <p:scale>
          <a:sx n="62" d="100"/>
          <a:sy n="62" d="100"/>
        </p:scale>
        <p:origin x="976" y="1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63"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pPr/>
              <a:t>7/10/19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pPr/>
              <a:t>‹#›</a:t>
            </a:fld>
            <a:endParaRPr lang="en-US" dirty="0"/>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lecture </a:t>
            </a:r>
            <a:r>
              <a:rPr lang="en-US" dirty="0" smtClean="0"/>
              <a:t>shows how grow shrink algorithm discovers Markov blanket of variables. </a:t>
            </a:r>
            <a:r>
              <a:rPr lang="en-US" dirty="0" smtClean="0"/>
              <a:t>This presentation was prepared by Dr. </a:t>
            </a:r>
            <a:r>
              <a:rPr lang="en-US" dirty="0" smtClean="0"/>
              <a:t>Alemi and is based on slides prepared by Dr. </a:t>
            </a:r>
            <a:r>
              <a:rPr lang="en-US" dirty="0" err="1" smtClean="0"/>
              <a:t>Vang</a:t>
            </a:r>
            <a:r>
              <a:rPr lang="en-US"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a:t>
            </a:fld>
            <a:endParaRPr lang="en-US" dirty="0"/>
          </a:p>
        </p:txBody>
      </p:sp>
    </p:spTree>
    <p:extLst>
      <p:ext uri="{BB962C8B-B14F-4D97-AF65-F5344CB8AC3E}">
        <p14:creationId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Suppose we want to estimate</a:t>
            </a:r>
            <a:r>
              <a:rPr lang="en-US" baseline="0" dirty="0" smtClean="0"/>
              <a:t> the blanket for X.  We conduct test of independence with any variable Y given the variables that are currently in the blanket.  If Y and X are dependent, the Y is added to the blanket and the number of variables in the blanket grows.  If Y is not dependent on X then it is not added to the blanket.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10</a:t>
            </a:fld>
            <a:endParaRPr lang="en-US" dirty="0"/>
          </a:p>
        </p:txBody>
      </p:sp>
    </p:spTree>
    <p:extLst>
      <p:ext uri="{BB962C8B-B14F-4D97-AF65-F5344CB8AC3E}">
        <p14:creationId xmlns:p14="http://schemas.microsoft.com/office/powerpoint/2010/main" val="799873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shrink phase, the variables currently in the blanket are tested again but this time with final list of variables in the blanket.  Any variable that is independent of X conditional on variables in the blanket are dropped</a:t>
            </a:r>
            <a:r>
              <a:rPr lang="en-US" baseline="0" dirty="0" smtClean="0"/>
              <a:t> from the analysis.  In the shrink phase some of the variables that are no longer dependent on X are dropped from the blanket.</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11</a:t>
            </a:fld>
            <a:endParaRPr lang="en-US" dirty="0"/>
          </a:p>
        </p:txBody>
      </p:sp>
    </p:spTree>
    <p:extLst>
      <p:ext uri="{BB962C8B-B14F-4D97-AF65-F5344CB8AC3E}">
        <p14:creationId xmlns:p14="http://schemas.microsoft.com/office/powerpoint/2010/main" val="2025799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see how the grow phase works.  First we start with a no</a:t>
            </a:r>
            <a:r>
              <a:rPr lang="en-US" baseline="0" dirty="0" smtClean="0"/>
              <a:t> variables in the blanket.  Then we test the dependence between X1 and all other variables.  The grow phase adds X2 to blanket.  The shrink phase cannot drop X2.  So the blanket for X1 is X2.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12</a:t>
            </a:fld>
            <a:endParaRPr lang="en-US" dirty="0"/>
          </a:p>
        </p:txBody>
      </p:sp>
    </p:spTree>
    <p:extLst>
      <p:ext uri="{BB962C8B-B14F-4D97-AF65-F5344CB8AC3E}">
        <p14:creationId xmlns:p14="http://schemas.microsoft.com/office/powerpoint/2010/main" val="1566895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looking at X2, the grow phase adds X1 and X3, these are shown in red as these two are dependent on X2.  The shrink phase does not drop anything.  So the Markov blanket discovered for X2 is X1 and X3, which is correct.  So far the algorithm has discovered all Markov blankets correctly.</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13</a:t>
            </a:fld>
            <a:endParaRPr lang="en-US" dirty="0"/>
          </a:p>
        </p:txBody>
      </p:sp>
    </p:spTree>
    <p:extLst>
      <p:ext uri="{BB962C8B-B14F-4D97-AF65-F5344CB8AC3E}">
        <p14:creationId xmlns:p14="http://schemas.microsoft.com/office/powerpoint/2010/main" val="1519629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looking at X3, the grow phase adds X1, X2, X4, and X6. </a:t>
            </a:r>
            <a:r>
              <a:rPr lang="en-US" baseline="0" dirty="0" smtClean="0"/>
              <a:t>Note that because we are conditioning on X4, a collider node, X6 is going to be related to X3.  So X6 is also picked up in the grow phase. </a:t>
            </a:r>
            <a:r>
              <a:rPr lang="en-US" baseline="0" dirty="0" smtClean="0"/>
              <a:t>The shrink phase drops X1 as now X2 is in the blanket and it blocks the relationship between X1 and X3. Meaning that conditional on X2, X1 is not related to X3. So the Markov blanket discovered for X3 is X2 and X4 and X6. Again, the algorithm has discovered the Markov blanket correctly.</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14</a:t>
            </a:fld>
            <a:endParaRPr lang="en-US" dirty="0"/>
          </a:p>
        </p:txBody>
      </p:sp>
    </p:spTree>
    <p:extLst>
      <p:ext uri="{BB962C8B-B14F-4D97-AF65-F5344CB8AC3E}">
        <p14:creationId xmlns:p14="http://schemas.microsoft.com/office/powerpoint/2010/main" val="33705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algorithm also works for node X4.  It correctly identifies that the blanket of X4 includes X3, X5 and X6.</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15</a:t>
            </a:fld>
            <a:endParaRPr lang="en-US" dirty="0"/>
          </a:p>
        </p:txBody>
      </p:sp>
    </p:spTree>
    <p:extLst>
      <p:ext uri="{BB962C8B-B14F-4D97-AF65-F5344CB8AC3E}">
        <p14:creationId xmlns:p14="http://schemas.microsoft.com/office/powerpoint/2010/main" val="1677694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algorithm also works for node X5.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16</a:t>
            </a:fld>
            <a:endParaRPr lang="en-US" dirty="0"/>
          </a:p>
        </p:txBody>
      </p:sp>
    </p:spTree>
    <p:extLst>
      <p:ext uri="{BB962C8B-B14F-4D97-AF65-F5344CB8AC3E}">
        <p14:creationId xmlns:p14="http://schemas.microsoft.com/office/powerpoint/2010/main" val="704584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algorithm a makes a mistake in determining the Markov blanket of X6.  It should have picked up X3 as a co-parent but it does not.  In the grow phase, X4 is not in the blanket, no collider is created, so the algorithm thinks that X3 and X6 are not related.  Later X4 comes into the blanket but by now it is too late and we have missed the opportunity to include X3.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17</a:t>
            </a:fld>
            <a:endParaRPr lang="en-US" dirty="0"/>
          </a:p>
        </p:txBody>
      </p:sp>
    </p:spTree>
    <p:extLst>
      <p:ext uri="{BB962C8B-B14F-4D97-AF65-F5344CB8AC3E}">
        <p14:creationId xmlns:p14="http://schemas.microsoft.com/office/powerpoint/2010/main" val="955965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algorithm correctly picks up the</a:t>
            </a:r>
            <a:r>
              <a:rPr lang="en-US" baseline="0" dirty="0" smtClean="0"/>
              <a:t> Markov blanket of X7.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18</a:t>
            </a:fld>
            <a:endParaRPr lang="en-US" dirty="0"/>
          </a:p>
        </p:txBody>
      </p:sp>
    </p:spTree>
    <p:extLst>
      <p:ext uri="{BB962C8B-B14F-4D97-AF65-F5344CB8AC3E}">
        <p14:creationId xmlns:p14="http://schemas.microsoft.com/office/powerpoint/2010/main" val="1165551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Grow shrink algorithm works most of the time but occasionally it makes an error,</a:t>
            </a:r>
            <a:r>
              <a:rPr lang="en-US" sz="1200" baseline="0" dirty="0" smtClean="0"/>
              <a:t> specially when a collider is possible and the algorithm has not picked the variables in the right order to detect the collider.  </a:t>
            </a:r>
            <a:endParaRPr lang="en-US" sz="1200"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19</a:t>
            </a:fld>
            <a:endParaRPr lang="en-US" dirty="0"/>
          </a:p>
        </p:txBody>
      </p:sp>
    </p:spTree>
    <p:extLst>
      <p:ext uri="{BB962C8B-B14F-4D97-AF65-F5344CB8AC3E}">
        <p14:creationId xmlns:p14="http://schemas.microsoft.com/office/powerpoint/2010/main" val="299535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methods to discovering the </a:t>
            </a:r>
            <a:r>
              <a:rPr lang="en-US" dirty="0" err="1" smtClean="0"/>
              <a:t>markov</a:t>
            </a:r>
            <a:r>
              <a:rPr lang="en-US" dirty="0" smtClean="0"/>
              <a:t> blanket of a variable.  </a:t>
            </a:r>
          </a:p>
          <a:p>
            <a:endParaRPr lang="en-US" dirty="0" smtClean="0"/>
          </a:p>
          <a:p>
            <a:r>
              <a:rPr lang="en-US" dirty="0" smtClean="0"/>
              <a:t>Grow-Shrink (GS): D. </a:t>
            </a:r>
            <a:r>
              <a:rPr lang="en-US" dirty="0" err="1" smtClean="0"/>
              <a:t>Magaritis</a:t>
            </a:r>
            <a:r>
              <a:rPr lang="en-US" dirty="0" smtClean="0"/>
              <a:t>, </a:t>
            </a:r>
            <a:r>
              <a:rPr lang="en-US" i="1" dirty="0" smtClean="0"/>
              <a:t>Learning Bayesian Network Structure</a:t>
            </a:r>
            <a:r>
              <a:rPr lang="en-US" dirty="0" smtClean="0"/>
              <a:t>, Carnegie Mellon University, 2003.</a:t>
            </a:r>
          </a:p>
          <a:p>
            <a:r>
              <a:rPr lang="en-US" dirty="0" smtClean="0"/>
              <a:t>HITON: C. </a:t>
            </a:r>
            <a:r>
              <a:rPr lang="en-US" dirty="0" err="1" smtClean="0"/>
              <a:t>Aliferis</a:t>
            </a:r>
            <a:r>
              <a:rPr lang="en-US" dirty="0" smtClean="0"/>
              <a:t>, I. </a:t>
            </a:r>
            <a:r>
              <a:rPr lang="en-US" dirty="0" err="1" smtClean="0"/>
              <a:t>Tsamardinos</a:t>
            </a:r>
            <a:r>
              <a:rPr lang="en-US" dirty="0" smtClean="0"/>
              <a:t>, and A. </a:t>
            </a:r>
            <a:r>
              <a:rPr lang="en-US" dirty="0" err="1" smtClean="0"/>
              <a:t>Statnikov</a:t>
            </a:r>
            <a:r>
              <a:rPr lang="en-US" dirty="0" smtClean="0"/>
              <a:t>, “HITON: A Novel Markov Blanket Algorithm for Optimal Variable Selection,” in </a:t>
            </a:r>
            <a:r>
              <a:rPr lang="en-US" i="1" dirty="0" smtClean="0"/>
              <a:t>AMIA </a:t>
            </a:r>
            <a:r>
              <a:rPr lang="en-US" i="1" dirty="0" err="1" smtClean="0"/>
              <a:t>Annu</a:t>
            </a:r>
            <a:r>
              <a:rPr lang="en-US" i="1" dirty="0" smtClean="0"/>
              <a:t> </a:t>
            </a:r>
            <a:r>
              <a:rPr lang="en-US" i="1" dirty="0" err="1" smtClean="0"/>
              <a:t>Symp</a:t>
            </a:r>
            <a:r>
              <a:rPr lang="en-US" i="1" dirty="0" smtClean="0"/>
              <a:t> Proceedings</a:t>
            </a:r>
            <a:r>
              <a:rPr lang="en-US" dirty="0" smtClean="0"/>
              <a:t>, 2003.</a:t>
            </a:r>
          </a:p>
          <a:p>
            <a:r>
              <a:rPr lang="en-US" dirty="0" smtClean="0"/>
              <a:t>IAMB: I. </a:t>
            </a:r>
            <a:r>
              <a:rPr lang="en-US" dirty="0" err="1" smtClean="0"/>
              <a:t>Tsamardinos</a:t>
            </a:r>
            <a:r>
              <a:rPr lang="en-US" dirty="0" smtClean="0"/>
              <a:t>, C. </a:t>
            </a:r>
            <a:r>
              <a:rPr lang="en-US" dirty="0" err="1" smtClean="0"/>
              <a:t>Aliferis</a:t>
            </a:r>
            <a:r>
              <a:rPr lang="en-US" dirty="0" smtClean="0"/>
              <a:t> and A. </a:t>
            </a:r>
            <a:r>
              <a:rPr lang="en-US" dirty="0" err="1" smtClean="0"/>
              <a:t>Statnikov</a:t>
            </a:r>
            <a:r>
              <a:rPr lang="en-US" dirty="0" smtClean="0"/>
              <a:t>, “Time and space efficient discovery of Markov blankets and direct causal relations,” in </a:t>
            </a:r>
            <a:r>
              <a:rPr lang="en-US" i="1" dirty="0" smtClean="0"/>
              <a:t>Proceedings of the 9</a:t>
            </a:r>
            <a:r>
              <a:rPr lang="en-US" i="1" baseline="30000" dirty="0" smtClean="0"/>
              <a:t>th</a:t>
            </a:r>
            <a:r>
              <a:rPr lang="en-US" i="1" dirty="0" smtClean="0"/>
              <a:t> ACM SIGKDD International Conference on Knowledge Discovery and Data Mining</a:t>
            </a:r>
            <a:r>
              <a:rPr lang="en-US" dirty="0" smtClean="0"/>
              <a:t>, 2003.</a:t>
            </a:r>
          </a:p>
          <a:p>
            <a:r>
              <a:rPr lang="en-US" dirty="0" err="1" smtClean="0"/>
              <a:t>Tabu</a:t>
            </a:r>
            <a:r>
              <a:rPr lang="en-US" dirty="0" smtClean="0"/>
              <a:t> search (TS-MB): X. Bai, “</a:t>
            </a:r>
            <a:r>
              <a:rPr lang="en-US" dirty="0" err="1" smtClean="0"/>
              <a:t>Tabu</a:t>
            </a:r>
            <a:r>
              <a:rPr lang="en-US" dirty="0" smtClean="0"/>
              <a:t> search enhanced Markov blanket classifier for high dimensional data sets,” Carnegie Mellon University, 2005.</a:t>
            </a:r>
          </a:p>
          <a:p>
            <a:r>
              <a:rPr lang="en-US" dirty="0" smtClean="0"/>
              <a:t>S-IAMB: Y. Zhang, H. Xu, Y. Huang, and G. Qian, “S-IAMB Algorithm for Markov Blanket Discovery,” </a:t>
            </a:r>
            <a:r>
              <a:rPr lang="en-US" i="1" dirty="0" smtClean="0"/>
              <a:t>Information Processing</a:t>
            </a:r>
            <a:r>
              <a:rPr lang="en-US" dirty="0" smtClean="0"/>
              <a:t>, Vol.2, pp. 379 – 382, 2009.</a:t>
            </a:r>
          </a:p>
          <a:p>
            <a:r>
              <a:rPr lang="en-US" dirty="0" smtClean="0"/>
              <a:t>Many many more…</a:t>
            </a:r>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2</a:t>
            </a:fld>
            <a:endParaRPr lang="en-US" dirty="0"/>
          </a:p>
        </p:txBody>
      </p:sp>
    </p:spTree>
    <p:extLst>
      <p:ext uri="{BB962C8B-B14F-4D97-AF65-F5344CB8AC3E}">
        <p14:creationId xmlns:p14="http://schemas.microsoft.com/office/powerpoint/2010/main" val="1197216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methods to discovering the </a:t>
            </a:r>
            <a:r>
              <a:rPr lang="en-US" dirty="0" err="1" smtClean="0"/>
              <a:t>markov</a:t>
            </a:r>
            <a:r>
              <a:rPr lang="en-US" dirty="0" smtClean="0"/>
              <a:t> blanket of a variable</a:t>
            </a:r>
            <a:r>
              <a:rPr lang="en-US" smtClean="0"/>
              <a:t>.  </a:t>
            </a:r>
          </a:p>
          <a:p>
            <a:endParaRPr lang="en-US" dirty="0" smtClean="0"/>
          </a:p>
          <a:p>
            <a:r>
              <a:rPr lang="en-US" dirty="0" smtClean="0"/>
              <a:t>Grow-Shrink (GS): D. </a:t>
            </a:r>
            <a:r>
              <a:rPr lang="en-US" dirty="0" err="1" smtClean="0"/>
              <a:t>Magaritis</a:t>
            </a:r>
            <a:r>
              <a:rPr lang="en-US" dirty="0" smtClean="0"/>
              <a:t>, </a:t>
            </a:r>
            <a:r>
              <a:rPr lang="en-US" i="1" dirty="0" smtClean="0"/>
              <a:t>Learning Bayesian Network Structure</a:t>
            </a:r>
            <a:r>
              <a:rPr lang="en-US" dirty="0" smtClean="0"/>
              <a:t>, Carnegie Mellon University, 2003.</a:t>
            </a:r>
          </a:p>
          <a:p>
            <a:r>
              <a:rPr lang="en-US" dirty="0" smtClean="0"/>
              <a:t>HITON: C. </a:t>
            </a:r>
            <a:r>
              <a:rPr lang="en-US" dirty="0" err="1" smtClean="0"/>
              <a:t>Aliferis</a:t>
            </a:r>
            <a:r>
              <a:rPr lang="en-US" dirty="0" smtClean="0"/>
              <a:t>, I. </a:t>
            </a:r>
            <a:r>
              <a:rPr lang="en-US" dirty="0" err="1" smtClean="0"/>
              <a:t>Tsamardinos</a:t>
            </a:r>
            <a:r>
              <a:rPr lang="en-US" dirty="0" smtClean="0"/>
              <a:t>, and A. </a:t>
            </a:r>
            <a:r>
              <a:rPr lang="en-US" dirty="0" err="1" smtClean="0"/>
              <a:t>Statnikov</a:t>
            </a:r>
            <a:r>
              <a:rPr lang="en-US" dirty="0" smtClean="0"/>
              <a:t>, “HITON: A Novel Markov Blanket Algorithm for Optimal Variable Selection,” in </a:t>
            </a:r>
            <a:r>
              <a:rPr lang="en-US" i="1" dirty="0" smtClean="0"/>
              <a:t>AMIA </a:t>
            </a:r>
            <a:r>
              <a:rPr lang="en-US" i="1" dirty="0" err="1" smtClean="0"/>
              <a:t>Annu</a:t>
            </a:r>
            <a:r>
              <a:rPr lang="en-US" i="1" dirty="0" smtClean="0"/>
              <a:t> </a:t>
            </a:r>
            <a:r>
              <a:rPr lang="en-US" i="1" dirty="0" err="1" smtClean="0"/>
              <a:t>Symp</a:t>
            </a:r>
            <a:r>
              <a:rPr lang="en-US" i="1" dirty="0" smtClean="0"/>
              <a:t> Proceedings</a:t>
            </a:r>
            <a:r>
              <a:rPr lang="en-US" dirty="0" smtClean="0"/>
              <a:t>, 2003.</a:t>
            </a:r>
          </a:p>
          <a:p>
            <a:r>
              <a:rPr lang="en-US" dirty="0" smtClean="0"/>
              <a:t>IAMB: I. </a:t>
            </a:r>
            <a:r>
              <a:rPr lang="en-US" dirty="0" err="1" smtClean="0"/>
              <a:t>Tsamardinos</a:t>
            </a:r>
            <a:r>
              <a:rPr lang="en-US" dirty="0" smtClean="0"/>
              <a:t>, C. </a:t>
            </a:r>
            <a:r>
              <a:rPr lang="en-US" dirty="0" err="1" smtClean="0"/>
              <a:t>Aliferis</a:t>
            </a:r>
            <a:r>
              <a:rPr lang="en-US" dirty="0" smtClean="0"/>
              <a:t> and A. </a:t>
            </a:r>
            <a:r>
              <a:rPr lang="en-US" dirty="0" err="1" smtClean="0"/>
              <a:t>Statnikov</a:t>
            </a:r>
            <a:r>
              <a:rPr lang="en-US" dirty="0" smtClean="0"/>
              <a:t>, “Time and space efficient discovery of Markov blankets and direct causal relations,” in </a:t>
            </a:r>
            <a:r>
              <a:rPr lang="en-US" i="1" dirty="0" smtClean="0"/>
              <a:t>Proceedings of the 9</a:t>
            </a:r>
            <a:r>
              <a:rPr lang="en-US" i="1" baseline="30000" dirty="0" smtClean="0"/>
              <a:t>th</a:t>
            </a:r>
            <a:r>
              <a:rPr lang="en-US" i="1" dirty="0" smtClean="0"/>
              <a:t> ACM SIGKDD International Conference on Knowledge Discovery and Data Mining</a:t>
            </a:r>
            <a:r>
              <a:rPr lang="en-US" dirty="0" smtClean="0"/>
              <a:t>, 2003.</a:t>
            </a:r>
          </a:p>
          <a:p>
            <a:r>
              <a:rPr lang="en-US" dirty="0" err="1" smtClean="0"/>
              <a:t>Tabu</a:t>
            </a:r>
            <a:r>
              <a:rPr lang="en-US" dirty="0" smtClean="0"/>
              <a:t> search (TS-MB): X. Bai, “</a:t>
            </a:r>
            <a:r>
              <a:rPr lang="en-US" dirty="0" err="1" smtClean="0"/>
              <a:t>Tabu</a:t>
            </a:r>
            <a:r>
              <a:rPr lang="en-US" dirty="0" smtClean="0"/>
              <a:t> search enhanced Markov blanket classifier for high dimensional data sets,” Carnegie Mellon University, 2005.</a:t>
            </a:r>
          </a:p>
          <a:p>
            <a:r>
              <a:rPr lang="en-US" dirty="0" smtClean="0"/>
              <a:t>S-IAMB: Y. Zhang, H. Xu, Y. Huang, and G. Qian, “S-IAMB Algorithm for Markov Blanket Discovery,” </a:t>
            </a:r>
            <a:r>
              <a:rPr lang="en-US" i="1" dirty="0" smtClean="0"/>
              <a:t>Information Processing</a:t>
            </a:r>
            <a:r>
              <a:rPr lang="en-US" dirty="0" smtClean="0"/>
              <a:t>, Vol.2, pp. 379 – 382, 2009.</a:t>
            </a:r>
          </a:p>
          <a:p>
            <a:r>
              <a:rPr lang="en-US" dirty="0" smtClean="0"/>
              <a:t>Many many more…</a:t>
            </a:r>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3</a:t>
            </a:fld>
            <a:endParaRPr lang="en-US" dirty="0"/>
          </a:p>
        </p:txBody>
      </p:sp>
    </p:spTree>
    <p:extLst>
      <p:ext uri="{BB962C8B-B14F-4D97-AF65-F5344CB8AC3E}">
        <p14:creationId xmlns:p14="http://schemas.microsoft.com/office/powerpoint/2010/main" val="1738010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methods to discovering the </a:t>
            </a:r>
            <a:r>
              <a:rPr lang="en-US" dirty="0" err="1" smtClean="0"/>
              <a:t>markov</a:t>
            </a:r>
            <a:r>
              <a:rPr lang="en-US" dirty="0" smtClean="0"/>
              <a:t> blanket of a variable</a:t>
            </a:r>
            <a:r>
              <a:rPr lang="en-US" smtClean="0"/>
              <a:t>.  </a:t>
            </a:r>
          </a:p>
          <a:p>
            <a:endParaRPr lang="en-US" dirty="0" smtClean="0"/>
          </a:p>
          <a:p>
            <a:r>
              <a:rPr lang="en-US" dirty="0" smtClean="0"/>
              <a:t>Grow-Shrink (GS): D. </a:t>
            </a:r>
            <a:r>
              <a:rPr lang="en-US" dirty="0" err="1" smtClean="0"/>
              <a:t>Magaritis</a:t>
            </a:r>
            <a:r>
              <a:rPr lang="en-US" dirty="0" smtClean="0"/>
              <a:t>, </a:t>
            </a:r>
            <a:r>
              <a:rPr lang="en-US" i="1" dirty="0" smtClean="0"/>
              <a:t>Learning Bayesian Network Structure</a:t>
            </a:r>
            <a:r>
              <a:rPr lang="en-US" dirty="0" smtClean="0"/>
              <a:t>, Carnegie Mellon University, 2003.</a:t>
            </a:r>
          </a:p>
          <a:p>
            <a:r>
              <a:rPr lang="en-US" dirty="0" smtClean="0"/>
              <a:t>HITON: C. </a:t>
            </a:r>
            <a:r>
              <a:rPr lang="en-US" dirty="0" err="1" smtClean="0"/>
              <a:t>Aliferis</a:t>
            </a:r>
            <a:r>
              <a:rPr lang="en-US" dirty="0" smtClean="0"/>
              <a:t>, I. </a:t>
            </a:r>
            <a:r>
              <a:rPr lang="en-US" dirty="0" err="1" smtClean="0"/>
              <a:t>Tsamardinos</a:t>
            </a:r>
            <a:r>
              <a:rPr lang="en-US" dirty="0" smtClean="0"/>
              <a:t>, and A. </a:t>
            </a:r>
            <a:r>
              <a:rPr lang="en-US" dirty="0" err="1" smtClean="0"/>
              <a:t>Statnikov</a:t>
            </a:r>
            <a:r>
              <a:rPr lang="en-US" dirty="0" smtClean="0"/>
              <a:t>, “HITON: A Novel Markov Blanket Algorithm for Optimal Variable Selection,” in </a:t>
            </a:r>
            <a:r>
              <a:rPr lang="en-US" i="1" dirty="0" smtClean="0"/>
              <a:t>AMIA </a:t>
            </a:r>
            <a:r>
              <a:rPr lang="en-US" i="1" dirty="0" err="1" smtClean="0"/>
              <a:t>Annu</a:t>
            </a:r>
            <a:r>
              <a:rPr lang="en-US" i="1" dirty="0" smtClean="0"/>
              <a:t> </a:t>
            </a:r>
            <a:r>
              <a:rPr lang="en-US" i="1" dirty="0" err="1" smtClean="0"/>
              <a:t>Symp</a:t>
            </a:r>
            <a:r>
              <a:rPr lang="en-US" i="1" dirty="0" smtClean="0"/>
              <a:t> Proceedings</a:t>
            </a:r>
            <a:r>
              <a:rPr lang="en-US" dirty="0" smtClean="0"/>
              <a:t>, 2003.</a:t>
            </a:r>
          </a:p>
          <a:p>
            <a:r>
              <a:rPr lang="en-US" dirty="0" smtClean="0"/>
              <a:t>IAMB: I. </a:t>
            </a:r>
            <a:r>
              <a:rPr lang="en-US" dirty="0" err="1" smtClean="0"/>
              <a:t>Tsamardinos</a:t>
            </a:r>
            <a:r>
              <a:rPr lang="en-US" dirty="0" smtClean="0"/>
              <a:t>, C. </a:t>
            </a:r>
            <a:r>
              <a:rPr lang="en-US" dirty="0" err="1" smtClean="0"/>
              <a:t>Aliferis</a:t>
            </a:r>
            <a:r>
              <a:rPr lang="en-US" dirty="0" smtClean="0"/>
              <a:t> and A. </a:t>
            </a:r>
            <a:r>
              <a:rPr lang="en-US" dirty="0" err="1" smtClean="0"/>
              <a:t>Statnikov</a:t>
            </a:r>
            <a:r>
              <a:rPr lang="en-US" dirty="0" smtClean="0"/>
              <a:t>, “Time and space efficient discovery of Markov blankets and direct causal relations,” in </a:t>
            </a:r>
            <a:r>
              <a:rPr lang="en-US" i="1" dirty="0" smtClean="0"/>
              <a:t>Proceedings of the 9</a:t>
            </a:r>
            <a:r>
              <a:rPr lang="en-US" i="1" baseline="30000" dirty="0" smtClean="0"/>
              <a:t>th</a:t>
            </a:r>
            <a:r>
              <a:rPr lang="en-US" i="1" dirty="0" smtClean="0"/>
              <a:t> ACM SIGKDD International Conference on Knowledge Discovery and Data Mining</a:t>
            </a:r>
            <a:r>
              <a:rPr lang="en-US" dirty="0" smtClean="0"/>
              <a:t>, 2003.</a:t>
            </a:r>
          </a:p>
          <a:p>
            <a:r>
              <a:rPr lang="en-US" dirty="0" err="1" smtClean="0"/>
              <a:t>Tabu</a:t>
            </a:r>
            <a:r>
              <a:rPr lang="en-US" dirty="0" smtClean="0"/>
              <a:t> search (TS-MB): X. Bai, “</a:t>
            </a:r>
            <a:r>
              <a:rPr lang="en-US" dirty="0" err="1" smtClean="0"/>
              <a:t>Tabu</a:t>
            </a:r>
            <a:r>
              <a:rPr lang="en-US" dirty="0" smtClean="0"/>
              <a:t> search enhanced Markov blanket classifier for high dimensional data sets,” Carnegie Mellon University, 2005.</a:t>
            </a:r>
          </a:p>
          <a:p>
            <a:r>
              <a:rPr lang="en-US" dirty="0" smtClean="0"/>
              <a:t>S-IAMB: Y. Zhang, H. Xu, Y. Huang, and G. Qian, “S-IAMB Algorithm for Markov Blanket Discovery,” </a:t>
            </a:r>
            <a:r>
              <a:rPr lang="en-US" i="1" dirty="0" smtClean="0"/>
              <a:t>Information Processing</a:t>
            </a:r>
            <a:r>
              <a:rPr lang="en-US" dirty="0" smtClean="0"/>
              <a:t>, Vol.2, pp. 379 – 382, 2009.</a:t>
            </a:r>
          </a:p>
          <a:p>
            <a:r>
              <a:rPr lang="en-US" dirty="0" smtClean="0"/>
              <a:t>Many many more…</a:t>
            </a:r>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4</a:t>
            </a:fld>
            <a:endParaRPr lang="en-US" dirty="0"/>
          </a:p>
        </p:txBody>
      </p:sp>
    </p:spTree>
    <p:extLst>
      <p:ext uri="{BB962C8B-B14F-4D97-AF65-F5344CB8AC3E}">
        <p14:creationId xmlns:p14="http://schemas.microsoft.com/office/powerpoint/2010/main" val="2117025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a:t>
            </a:r>
            <a:r>
              <a:rPr lang="en-US" baseline="0" dirty="0" smtClean="0"/>
              <a:t> other approaches as well.  </a:t>
            </a:r>
            <a:endParaRPr lang="en-US" dirty="0" smtClean="0"/>
          </a:p>
          <a:p>
            <a:endParaRPr lang="en-US" dirty="0" smtClean="0"/>
          </a:p>
          <a:p>
            <a:r>
              <a:rPr lang="en-US" dirty="0" smtClean="0"/>
              <a:t>Grow-Shrink (GS): D. </a:t>
            </a:r>
            <a:r>
              <a:rPr lang="en-US" dirty="0" err="1" smtClean="0"/>
              <a:t>Magaritis</a:t>
            </a:r>
            <a:r>
              <a:rPr lang="en-US" dirty="0" smtClean="0"/>
              <a:t>, </a:t>
            </a:r>
            <a:r>
              <a:rPr lang="en-US" i="1" dirty="0" smtClean="0"/>
              <a:t>Learning Bayesian Network Structure</a:t>
            </a:r>
            <a:r>
              <a:rPr lang="en-US" dirty="0" smtClean="0"/>
              <a:t>, Carnegie Mellon University, 2003.</a:t>
            </a:r>
          </a:p>
          <a:p>
            <a:r>
              <a:rPr lang="en-US" dirty="0" smtClean="0"/>
              <a:t>HITON: C. </a:t>
            </a:r>
            <a:r>
              <a:rPr lang="en-US" dirty="0" err="1" smtClean="0"/>
              <a:t>Aliferis</a:t>
            </a:r>
            <a:r>
              <a:rPr lang="en-US" dirty="0" smtClean="0"/>
              <a:t>, I. </a:t>
            </a:r>
            <a:r>
              <a:rPr lang="en-US" dirty="0" err="1" smtClean="0"/>
              <a:t>Tsamardinos</a:t>
            </a:r>
            <a:r>
              <a:rPr lang="en-US" dirty="0" smtClean="0"/>
              <a:t>, and A. </a:t>
            </a:r>
            <a:r>
              <a:rPr lang="en-US" dirty="0" err="1" smtClean="0"/>
              <a:t>Statnikov</a:t>
            </a:r>
            <a:r>
              <a:rPr lang="en-US" dirty="0" smtClean="0"/>
              <a:t>, “HITON: A Novel Markov Blanket Algorithm for Optimal Variable Selection,” in </a:t>
            </a:r>
            <a:r>
              <a:rPr lang="en-US" i="1" dirty="0" smtClean="0"/>
              <a:t>AMIA </a:t>
            </a:r>
            <a:r>
              <a:rPr lang="en-US" i="1" dirty="0" err="1" smtClean="0"/>
              <a:t>Annu</a:t>
            </a:r>
            <a:r>
              <a:rPr lang="en-US" i="1" dirty="0" smtClean="0"/>
              <a:t> </a:t>
            </a:r>
            <a:r>
              <a:rPr lang="en-US" i="1" dirty="0" err="1" smtClean="0"/>
              <a:t>Symp</a:t>
            </a:r>
            <a:r>
              <a:rPr lang="en-US" i="1" dirty="0" smtClean="0"/>
              <a:t> Proceedings</a:t>
            </a:r>
            <a:r>
              <a:rPr lang="en-US" dirty="0" smtClean="0"/>
              <a:t>, 2003.</a:t>
            </a:r>
          </a:p>
          <a:p>
            <a:r>
              <a:rPr lang="en-US" dirty="0" smtClean="0"/>
              <a:t>IAMB: I. </a:t>
            </a:r>
            <a:r>
              <a:rPr lang="en-US" dirty="0" err="1" smtClean="0"/>
              <a:t>Tsamardinos</a:t>
            </a:r>
            <a:r>
              <a:rPr lang="en-US" dirty="0" smtClean="0"/>
              <a:t>, C. </a:t>
            </a:r>
            <a:r>
              <a:rPr lang="en-US" dirty="0" err="1" smtClean="0"/>
              <a:t>Aliferis</a:t>
            </a:r>
            <a:r>
              <a:rPr lang="en-US" dirty="0" smtClean="0"/>
              <a:t> and A. </a:t>
            </a:r>
            <a:r>
              <a:rPr lang="en-US" dirty="0" err="1" smtClean="0"/>
              <a:t>Statnikov</a:t>
            </a:r>
            <a:r>
              <a:rPr lang="en-US" dirty="0" smtClean="0"/>
              <a:t>, “Time and space efficient discovery of Markov blankets and direct causal relations,” in </a:t>
            </a:r>
            <a:r>
              <a:rPr lang="en-US" i="1" dirty="0" smtClean="0"/>
              <a:t>Proceedings of the 9</a:t>
            </a:r>
            <a:r>
              <a:rPr lang="en-US" i="1" baseline="30000" dirty="0" smtClean="0"/>
              <a:t>th</a:t>
            </a:r>
            <a:r>
              <a:rPr lang="en-US" i="1" dirty="0" smtClean="0"/>
              <a:t> ACM SIGKDD International Conference on Knowledge Discovery and Data Mining</a:t>
            </a:r>
            <a:r>
              <a:rPr lang="en-US" dirty="0" smtClean="0"/>
              <a:t>, 2003.</a:t>
            </a:r>
          </a:p>
          <a:p>
            <a:r>
              <a:rPr lang="en-US" dirty="0" err="1" smtClean="0"/>
              <a:t>Tabu</a:t>
            </a:r>
            <a:r>
              <a:rPr lang="en-US" dirty="0" smtClean="0"/>
              <a:t> search (TS-MB): X. Bai, “</a:t>
            </a:r>
            <a:r>
              <a:rPr lang="en-US" dirty="0" err="1" smtClean="0"/>
              <a:t>Tabu</a:t>
            </a:r>
            <a:r>
              <a:rPr lang="en-US" dirty="0" smtClean="0"/>
              <a:t> search enhanced Markov blanket classifier for high dimensional data sets,” Carnegie Mellon University, 2005.</a:t>
            </a:r>
          </a:p>
          <a:p>
            <a:r>
              <a:rPr lang="en-US" dirty="0" smtClean="0"/>
              <a:t>S-IAMB: Y. Zhang, H. Xu, Y. Huang, and G. Qian, “S-IAMB Algorithm for Markov Blanket Discovery,” </a:t>
            </a:r>
            <a:r>
              <a:rPr lang="en-US" i="1" dirty="0" smtClean="0"/>
              <a:t>Information Processing</a:t>
            </a:r>
            <a:r>
              <a:rPr lang="en-US" dirty="0" smtClean="0"/>
              <a:t>, Vol.2, pp. 379 – 382, 2009.</a:t>
            </a:r>
          </a:p>
          <a:p>
            <a:r>
              <a:rPr lang="en-US" dirty="0" smtClean="0"/>
              <a:t>Many many more…</a:t>
            </a:r>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5</a:t>
            </a:fld>
            <a:endParaRPr lang="en-US" dirty="0"/>
          </a:p>
        </p:txBody>
      </p:sp>
    </p:spTree>
    <p:extLst>
      <p:ext uri="{BB962C8B-B14F-4D97-AF65-F5344CB8AC3E}">
        <p14:creationId xmlns:p14="http://schemas.microsoft.com/office/powerpoint/2010/main" val="633004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focus on Grow Shrink,</a:t>
            </a:r>
            <a:r>
              <a:rPr lang="en-US" baseline="0" dirty="0" smtClean="0"/>
              <a:t> one of the earliest method proposed.  The purpose of these slides is to give you an intuition on how grow shrink works.</a:t>
            </a:r>
            <a:endParaRPr lang="en-US" dirty="0" smtClean="0"/>
          </a:p>
          <a:p>
            <a:endParaRPr lang="en-US" dirty="0" smtClean="0"/>
          </a:p>
          <a:p>
            <a:r>
              <a:rPr lang="en-US" dirty="0" smtClean="0"/>
              <a:t>Grow-Shrink (GS): D. </a:t>
            </a:r>
            <a:r>
              <a:rPr lang="en-US" dirty="0" err="1" smtClean="0"/>
              <a:t>Magaritis</a:t>
            </a:r>
            <a:r>
              <a:rPr lang="en-US" dirty="0" smtClean="0"/>
              <a:t>, </a:t>
            </a:r>
            <a:r>
              <a:rPr lang="en-US" i="1" dirty="0" smtClean="0"/>
              <a:t>Learning Bayesian Network Structure</a:t>
            </a:r>
            <a:r>
              <a:rPr lang="en-US" dirty="0" smtClean="0"/>
              <a:t>, Carnegie Mellon University, 2003.</a:t>
            </a:r>
          </a:p>
          <a:p>
            <a:r>
              <a:rPr lang="en-US" dirty="0" smtClean="0"/>
              <a:t>HITON: C. </a:t>
            </a:r>
            <a:r>
              <a:rPr lang="en-US" dirty="0" err="1" smtClean="0"/>
              <a:t>Aliferis</a:t>
            </a:r>
            <a:r>
              <a:rPr lang="en-US" dirty="0" smtClean="0"/>
              <a:t>, I. </a:t>
            </a:r>
            <a:r>
              <a:rPr lang="en-US" dirty="0" err="1" smtClean="0"/>
              <a:t>Tsamardinos</a:t>
            </a:r>
            <a:r>
              <a:rPr lang="en-US" dirty="0" smtClean="0"/>
              <a:t>, and A. </a:t>
            </a:r>
            <a:r>
              <a:rPr lang="en-US" dirty="0" err="1" smtClean="0"/>
              <a:t>Statnikov</a:t>
            </a:r>
            <a:r>
              <a:rPr lang="en-US" dirty="0" smtClean="0"/>
              <a:t>, “HITON: A Novel Markov Blanket Algorithm for Optimal Variable Selection,” in </a:t>
            </a:r>
            <a:r>
              <a:rPr lang="en-US" i="1" dirty="0" smtClean="0"/>
              <a:t>AMIA </a:t>
            </a:r>
            <a:r>
              <a:rPr lang="en-US" i="1" dirty="0" err="1" smtClean="0"/>
              <a:t>Annu</a:t>
            </a:r>
            <a:r>
              <a:rPr lang="en-US" i="1" dirty="0" smtClean="0"/>
              <a:t> </a:t>
            </a:r>
            <a:r>
              <a:rPr lang="en-US" i="1" dirty="0" err="1" smtClean="0"/>
              <a:t>Symp</a:t>
            </a:r>
            <a:r>
              <a:rPr lang="en-US" i="1" dirty="0" smtClean="0"/>
              <a:t> Proceedings</a:t>
            </a:r>
            <a:r>
              <a:rPr lang="en-US" dirty="0" smtClean="0"/>
              <a:t>, 2003.</a:t>
            </a:r>
          </a:p>
          <a:p>
            <a:r>
              <a:rPr lang="en-US" dirty="0" smtClean="0"/>
              <a:t>IAMB: I. </a:t>
            </a:r>
            <a:r>
              <a:rPr lang="en-US" dirty="0" err="1" smtClean="0"/>
              <a:t>Tsamardinos</a:t>
            </a:r>
            <a:r>
              <a:rPr lang="en-US" dirty="0" smtClean="0"/>
              <a:t>, C. </a:t>
            </a:r>
            <a:r>
              <a:rPr lang="en-US" dirty="0" err="1" smtClean="0"/>
              <a:t>Aliferis</a:t>
            </a:r>
            <a:r>
              <a:rPr lang="en-US" dirty="0" smtClean="0"/>
              <a:t> and A. </a:t>
            </a:r>
            <a:r>
              <a:rPr lang="en-US" dirty="0" err="1" smtClean="0"/>
              <a:t>Statnikov</a:t>
            </a:r>
            <a:r>
              <a:rPr lang="en-US" dirty="0" smtClean="0"/>
              <a:t>, “Time and space efficient discovery of Markov blankets and direct causal relations,” in </a:t>
            </a:r>
            <a:r>
              <a:rPr lang="en-US" i="1" dirty="0" smtClean="0"/>
              <a:t>Proceedings of the 9</a:t>
            </a:r>
            <a:r>
              <a:rPr lang="en-US" i="1" baseline="30000" dirty="0" smtClean="0"/>
              <a:t>th</a:t>
            </a:r>
            <a:r>
              <a:rPr lang="en-US" i="1" dirty="0" smtClean="0"/>
              <a:t> ACM SIGKDD International Conference on Knowledge Discovery and Data Mining</a:t>
            </a:r>
            <a:r>
              <a:rPr lang="en-US" dirty="0" smtClean="0"/>
              <a:t>, 2003.</a:t>
            </a:r>
          </a:p>
          <a:p>
            <a:r>
              <a:rPr lang="en-US" dirty="0" err="1" smtClean="0"/>
              <a:t>Tabu</a:t>
            </a:r>
            <a:r>
              <a:rPr lang="en-US" dirty="0" smtClean="0"/>
              <a:t> search (TS-MB): X. Bai, “</a:t>
            </a:r>
            <a:r>
              <a:rPr lang="en-US" dirty="0" err="1" smtClean="0"/>
              <a:t>Tabu</a:t>
            </a:r>
            <a:r>
              <a:rPr lang="en-US" dirty="0" smtClean="0"/>
              <a:t> search enhanced Markov blanket classifier for high dimensional data sets,” Carnegie Mellon University, 2005.</a:t>
            </a:r>
          </a:p>
          <a:p>
            <a:r>
              <a:rPr lang="en-US" dirty="0" smtClean="0"/>
              <a:t>S-IAMB: Y. Zhang, H. Xu, Y. Huang, and G. Qian, “S-IAMB Algorithm for Markov Blanket Discovery,” </a:t>
            </a:r>
            <a:r>
              <a:rPr lang="en-US" i="1" dirty="0" smtClean="0"/>
              <a:t>Information Processing</a:t>
            </a:r>
            <a:r>
              <a:rPr lang="en-US" dirty="0" smtClean="0"/>
              <a:t>, Vol.2, pp. 379 – 382, 2009.</a:t>
            </a:r>
          </a:p>
          <a:p>
            <a:r>
              <a:rPr lang="en-US" dirty="0" smtClean="0"/>
              <a:t>Many many more…</a:t>
            </a:r>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6</a:t>
            </a:fld>
            <a:endParaRPr lang="en-US" dirty="0"/>
          </a:p>
        </p:txBody>
      </p:sp>
    </p:spTree>
    <p:extLst>
      <p:ext uri="{BB962C8B-B14F-4D97-AF65-F5344CB8AC3E}">
        <p14:creationId xmlns:p14="http://schemas.microsoft.com/office/powerpoint/2010/main" val="2386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Here is an example of a toy network that we can use to show you how grow shrink algorithm works.  If</a:t>
            </a:r>
            <a:r>
              <a:rPr lang="en-US" sz="1600" baseline="0" dirty="0" smtClean="0"/>
              <a:t> we are discovering this network from the data, we do not know the structure of the network.  We need to do certain tests on the data to discover the Markov blanket of each node.  We assume that the data reflects the network structure without error, meaning that if two needs are connected in the network they are also dependent in the data; if two nodes are not connected or cannot be reached from each other then they are independent.  We will do a series of independence tests to discover the network structure.  Even though you see this network, once in the data you know only the test results and not the network structure.  We hope to discover this network structure from the data.  We will see if we can do so.</a:t>
            </a:r>
            <a:endParaRPr lang="en-US" sz="1600"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7</a:t>
            </a:fld>
            <a:endParaRPr lang="en-US" dirty="0"/>
          </a:p>
        </p:txBody>
      </p:sp>
    </p:spTree>
    <p:extLst>
      <p:ext uri="{BB962C8B-B14F-4D97-AF65-F5344CB8AC3E}">
        <p14:creationId xmlns:p14="http://schemas.microsoft.com/office/powerpoint/2010/main" val="1173607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dirty="0" smtClean="0"/>
                  <a:t>In a  directed network, the Markov blanket of a variable </a:t>
                </a:r>
                <a14:m>
                  <m:oMath xmlns:m="http://schemas.openxmlformats.org/officeDocument/2006/math">
                    <m:sSub>
                      <m:sSubPr>
                        <m:ctrlPr>
                          <a:rPr lang="en-US" b="0" i="1" smtClean="0">
                            <a:latin typeface="Cambria Math"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0" smtClean="0">
                        <a:latin typeface="Cambria Math" charset="0"/>
                      </a:rPr>
                      <m:t> </m:t>
                    </m:r>
                  </m:oMath>
                </a14:m>
                <a:r>
                  <a:rPr lang="en-US" dirty="0" smtClean="0"/>
                  <a:t>is </a:t>
                </a:r>
                <a:r>
                  <a:rPr lang="en-US" dirty="0" smtClean="0"/>
                  <a:t>defined as its </a:t>
                </a:r>
                <a:r>
                  <a:rPr lang="en-US" dirty="0" smtClean="0"/>
                  <a:t>parents, children, </a:t>
                </a:r>
                <a:r>
                  <a:rPr lang="en-US" dirty="0" smtClean="0"/>
                  <a:t>and </a:t>
                </a:r>
                <a:r>
                  <a:rPr lang="en-US" dirty="0" smtClean="0"/>
                  <a:t>co-parents of the variable.  It is easy to read this from the graph.  </a:t>
                </a:r>
                <a:endParaRPr lang="en-US" dirty="0"/>
              </a:p>
            </p:txBody>
          </p:sp>
        </mc:Choice>
        <mc:Fallback>
          <p:sp>
            <p:nvSpPr>
              <p:cNvPr id="3" name="Notes Placeholder 2"/>
              <p:cNvSpPr>
                <a:spLocks noGrp="1"/>
              </p:cNvSpPr>
              <p:nvPr>
                <p:ph type="body" idx="1"/>
              </p:nvPr>
            </p:nvSpPr>
            <p:spPr/>
            <p:txBody>
              <a:bodyPr/>
              <a:lstStyle/>
              <a:p>
                <a:r>
                  <a:rPr lang="en-US" dirty="0" smtClean="0"/>
                  <a:t>In a  directed network, the Markov blanket of a variable </a:t>
                </a:r>
                <a:r>
                  <a:rPr lang="en-US" b="0" i="0" smtClean="0">
                    <a:latin typeface="Cambria Math" panose="02040503050406030204" pitchFamily="18" charset="0"/>
                  </a:rPr>
                  <a:t>𝑋</a:t>
                </a:r>
                <a:r>
                  <a:rPr lang="en-US" b="0" i="0" smtClean="0">
                    <a:latin typeface="Cambria Math" charset="0"/>
                  </a:rPr>
                  <a:t>_</a:t>
                </a:r>
                <a:r>
                  <a:rPr lang="en-US" b="0" i="0" smtClean="0">
                    <a:latin typeface="Cambria Math" panose="02040503050406030204" pitchFamily="18" charset="0"/>
                  </a:rPr>
                  <a:t>𝑖</a:t>
                </a:r>
                <a:r>
                  <a:rPr lang="en-US" b="0" i="0" smtClean="0">
                    <a:latin typeface="Cambria Math" charset="0"/>
                  </a:rPr>
                  <a:t>  </a:t>
                </a:r>
                <a:r>
                  <a:rPr lang="en-US" dirty="0" smtClean="0"/>
                  <a:t>is </a:t>
                </a:r>
                <a:r>
                  <a:rPr lang="en-US" dirty="0" smtClean="0"/>
                  <a:t>defined as its </a:t>
                </a:r>
                <a:r>
                  <a:rPr lang="en-US" dirty="0" smtClean="0"/>
                  <a:t>parents, children, </a:t>
                </a:r>
                <a:r>
                  <a:rPr lang="en-US" dirty="0" smtClean="0"/>
                  <a:t>and </a:t>
                </a:r>
                <a:r>
                  <a:rPr lang="en-US" dirty="0" smtClean="0"/>
                  <a:t>co-parents of the variable.  It is easy to read this from the graph.  </a:t>
                </a:r>
                <a:endParaRPr lang="en-US" dirty="0"/>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8</a:t>
            </a:fld>
            <a:endParaRPr lang="en-US" dirty="0"/>
          </a:p>
        </p:txBody>
      </p:sp>
    </p:spTree>
    <p:extLst>
      <p:ext uri="{BB962C8B-B14F-4D97-AF65-F5344CB8AC3E}">
        <p14:creationId xmlns:p14="http://schemas.microsoft.com/office/powerpoint/2010/main" val="117488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the Markov blanket of X3 (shown in green) is X2, X4 or X6.  X2 is the parent to X3, X4 is the child of X3 and X6 and X3 are the co-parents of X4.  The nodes shown in red represent the Markov blanket of X3.  Lets see if grow shrink can discover these blankets.  </a:t>
            </a:r>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9</a:t>
            </a:fld>
            <a:endParaRPr lang="en-US" dirty="0"/>
          </a:p>
        </p:txBody>
      </p:sp>
    </p:spTree>
    <p:extLst>
      <p:ext uri="{BB962C8B-B14F-4D97-AF65-F5344CB8AC3E}">
        <p14:creationId xmlns:p14="http://schemas.microsoft.com/office/powerpoint/2010/main" val="372927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8" descr="GMUgreengold.eps">
            <a:extLst>
              <a:ext uri="{FF2B5EF4-FFF2-40B4-BE49-F238E27FC236}">
                <a16:creationId xmlns="" xmlns:a16="http://schemas.microsoft.com/office/drawing/2014/main"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34">
            <a:extLst>
              <a:ext uri="{FF2B5EF4-FFF2-40B4-BE49-F238E27FC236}">
                <a16:creationId xmlns="" xmlns:a16="http://schemas.microsoft.com/office/drawing/2014/main"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smtClean="0"/>
              <a:t>Click to edit title text</a:t>
            </a:r>
            <a:endParaRPr lang="en-US" dirty="0"/>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smtClean="0"/>
              <a:t>Click to edit </a:t>
            </a:r>
            <a:r>
              <a:rPr lang="en-US" dirty="0" err="1" smtClean="0"/>
              <a:t>subheader</a:t>
            </a:r>
            <a:r>
              <a:rPr lang="en-US" dirty="0" smtClean="0"/>
              <a:t> text</a:t>
            </a:r>
          </a:p>
        </p:txBody>
      </p:sp>
    </p:spTree>
    <p:extLst>
      <p:ext uri="{BB962C8B-B14F-4D97-AF65-F5344CB8AC3E}">
        <p14:creationId xmlns:p14="http://schemas.microsoft.com/office/powerpoint/2010/main" val="14939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24129" y="6470704"/>
            <a:ext cx="2154143" cy="274320"/>
          </a:xfrm>
          <a:prstGeom prst="rect">
            <a:avLst/>
          </a:prstGeom>
        </p:spPr>
        <p:txBody>
          <a:bodyPr/>
          <a:lstStyle/>
          <a:p>
            <a:fld id="{32DF9860-595D-41C1-AB9E-6B579133D5C5}" type="datetime1">
              <a:rPr lang="en-US" smtClean="0"/>
              <a:pPr/>
              <a:t>7/10/19</a:t>
            </a:fld>
            <a:endParaRPr lang="en-US" dirty="0"/>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76272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024129" y="6470704"/>
            <a:ext cx="2154143" cy="274320"/>
          </a:xfrm>
          <a:prstGeom prst="rect">
            <a:avLst/>
          </a:prstGeom>
        </p:spPr>
        <p:txBody>
          <a:bodyPr/>
          <a:lstStyle/>
          <a:p>
            <a:fld id="{A2C44FE0-3EB6-4193-B518-6F55CAAB3C9F}" type="datetime1">
              <a:rPr lang="en-US" smtClean="0"/>
              <a:pPr/>
              <a:t>7/10/19</a:t>
            </a:fld>
            <a:endParaRPr lang="en-US" dirty="0"/>
          </a:p>
        </p:txBody>
      </p:sp>
      <p:sp>
        <p:nvSpPr>
          <p:cNvPr id="6" name="Footer Placeholder 5"/>
          <p:cNvSpPr>
            <a:spLocks noGrp="1"/>
          </p:cNvSpPr>
          <p:nvPr>
            <p:ph type="ftr" sz="quarter" idx="11"/>
          </p:nvPr>
        </p:nvSpPr>
        <p:spPr>
          <a:xfrm>
            <a:off x="4842932" y="6470704"/>
            <a:ext cx="5901459" cy="274320"/>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37333" y="6470704"/>
            <a:ext cx="973667" cy="274320"/>
          </a:xfrm>
          <a:prstGeom prst="rect">
            <a:avLst/>
          </a:prstGeo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2498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dirty="0"/>
              <a:t>Click to edit Master title style</a:t>
            </a:r>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8" name="Rectangle 34">
            <a:extLst>
              <a:ext uri="{FF2B5EF4-FFF2-40B4-BE49-F238E27FC236}">
                <a16:creationId xmlns="" xmlns:a16="http://schemas.microsoft.com/office/drawing/2014/main"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 xmlns:a16="http://schemas.microsoft.com/office/drawing/2014/main"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dirty="0"/>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dirty="0"/>
              <a:t>Click to edit Master text styles</a:t>
            </a:r>
          </a:p>
          <a:p>
            <a:pPr lvl="1"/>
            <a:r>
              <a:rPr lang="en-US" dirty="0"/>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dirty="0"/>
              <a:t>Drag picture to placeholder or click icon to add</a:t>
            </a:r>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dirty="0"/>
              <a:t>Click to edit Master text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dirty="0"/>
              <a:t>Click to 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ne Element (text, graphic, video)">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381000"/>
            <a:ext cx="103632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dirty="0"/>
              <a:t>Click icon to add chart</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34">
            <a:extLst>
              <a:ext uri="{FF2B5EF4-FFF2-40B4-BE49-F238E27FC236}">
                <a16:creationId xmlns="" xmlns:a16="http://schemas.microsoft.com/office/drawing/2014/main" id="{894A7767-E094-483E-9582-5A512B559400}"/>
              </a:ext>
            </a:extLst>
          </p:cNvPr>
          <p:cNvSpPr txBox="1">
            <a:spLocks/>
          </p:cNvSpPr>
          <p:nvPr/>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79" r:id="rId7"/>
    <p:sldLayoutId id="2147483680" r:id="rId8"/>
    <p:sldLayoutId id="2147483681" r:id="rId9"/>
    <p:sldLayoutId id="2147483690" r:id="rId10"/>
    <p:sldLayoutId id="2147483691" r:id="rId11"/>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0.png"/><Relationship Id="rId4" Type="http://schemas.openxmlformats.org/officeDocument/2006/relationships/image" Target="../media/image16.png"/><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pPr marL="0" indent="0"/>
            <a:r>
              <a:rPr lang="en-US" sz="4800" dirty="0" smtClean="0"/>
              <a:t>Grow Shrink Algorithm</a:t>
            </a:r>
            <a:endParaRPr lang="en-US" sz="4800" dirty="0" smtClean="0"/>
          </a:p>
        </p:txBody>
      </p:sp>
      <p:sp>
        <p:nvSpPr>
          <p:cNvPr id="4" name="Text Placeholder 3"/>
          <p:cNvSpPr>
            <a:spLocks noGrp="1"/>
          </p:cNvSpPr>
          <p:nvPr>
            <p:ph type="body" sz="quarter" idx="11"/>
          </p:nvPr>
        </p:nvSpPr>
        <p:spPr>
          <a:xfrm>
            <a:off x="823912" y="3287713"/>
            <a:ext cx="6246589" cy="1362075"/>
          </a:xfrm>
        </p:spPr>
        <p:txBody>
          <a:bodyPr/>
          <a:lstStyle/>
          <a:p>
            <a:r>
              <a:rPr lang="en-US" sz="2800" dirty="0" err="1" smtClean="0"/>
              <a:t>Jee</a:t>
            </a:r>
            <a:r>
              <a:rPr lang="en-US" sz="2800" dirty="0" smtClean="0"/>
              <a:t> </a:t>
            </a:r>
            <a:r>
              <a:rPr lang="en-US" sz="2800" dirty="0" err="1" smtClean="0"/>
              <a:t>Vang</a:t>
            </a:r>
            <a:r>
              <a:rPr lang="en-US" sz="2800" dirty="0" smtClean="0"/>
              <a:t>, Ph.D.</a:t>
            </a:r>
          </a:p>
          <a:p>
            <a:r>
              <a:rPr lang="en-US" sz="2800" dirty="0" smtClean="0"/>
              <a:t>Farrokh </a:t>
            </a:r>
            <a:r>
              <a:rPr lang="en-US" sz="2800" dirty="0" smtClean="0"/>
              <a:t>Alemi, Ph.D</a:t>
            </a:r>
            <a:r>
              <a:rPr lang="en-US" sz="2800" dirty="0" smtClean="0"/>
              <a:t>. </a:t>
            </a:r>
            <a:endParaRPr lang="en-US" sz="2800" dirty="0" smtClean="0"/>
          </a:p>
        </p:txBody>
      </p:sp>
    </p:spTree>
    <p:extLst>
      <p:ext uri="{BB962C8B-B14F-4D97-AF65-F5344CB8AC3E}">
        <p14:creationId xmlns:p14="http://schemas.microsoft.com/office/powerpoint/2010/main" val="118482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Grow-Shrink (GS) algorithm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lvl="1"/>
                <a14:m>
                  <m:oMathPara xmlns:m="http://schemas.openxmlformats.org/officeDocument/2006/math">
                    <m:oMathParaPr>
                      <m:jc m:val="centerGroup"/>
                    </m:oMathParaPr>
                    <m:oMath xmlns:m="http://schemas.openxmlformats.org/officeDocument/2006/math">
                      <m:sSub>
                        <m:sSubPr>
                          <m:ctrlPr>
                            <a:rPr lang="en-US" sz="3600" i="1">
                              <a:latin typeface="Cambria Math" charset="0"/>
                            </a:rPr>
                          </m:ctrlPr>
                        </m:sSubPr>
                        <m:e>
                          <m:r>
                            <a:rPr lang="en-US" sz="3600" i="1">
                              <a:latin typeface="Cambria Math" panose="02040503050406030204" pitchFamily="18" charset="0"/>
                            </a:rPr>
                            <m:t>𝐵</m:t>
                          </m:r>
                        </m:e>
                        <m:sub>
                          <m:r>
                            <a:rPr lang="en-US" sz="3600" i="1">
                              <a:latin typeface="Cambria Math" panose="02040503050406030204" pitchFamily="18" charset="0"/>
                            </a:rPr>
                            <m:t>𝑖</m:t>
                          </m:r>
                        </m:sub>
                      </m:sSub>
                      <m:r>
                        <a:rPr lang="en-US" sz="3600" b="0" i="1" dirty="0" smtClean="0">
                          <a:latin typeface="Cambria Math" panose="02040503050406030204" pitchFamily="18" charset="0"/>
                        </a:rPr>
                        <m:t>←∅</m:t>
                      </m:r>
                    </m:oMath>
                  </m:oMathPara>
                </a14:m>
                <a:endParaRPr lang="en-US" sz="3600" dirty="0" smtClean="0"/>
              </a:p>
              <a:p>
                <a:r>
                  <a:rPr lang="en-US" sz="3600" dirty="0" smtClean="0"/>
                  <a:t>While </a:t>
                </a:r>
                <a14:m>
                  <m:oMath xmlns:m="http://schemas.openxmlformats.org/officeDocument/2006/math">
                    <m:r>
                      <a:rPr lang="en-US" sz="3600" b="0" i="1" smtClean="0">
                        <a:latin typeface="Cambria Math" panose="02040503050406030204" pitchFamily="18" charset="0"/>
                      </a:rPr>
                      <m:t>∃</m:t>
                    </m:r>
                    <m:r>
                      <a:rPr lang="en-US" sz="3600" b="0" i="1" smtClean="0">
                        <a:latin typeface="Cambria Math" panose="02040503050406030204" pitchFamily="18" charset="0"/>
                      </a:rPr>
                      <m:t>𝑌</m:t>
                    </m:r>
                    <m:r>
                      <a:rPr lang="en-US" sz="3600" b="0" i="1" smtClean="0">
                        <a:latin typeface="Cambria Math" panose="02040503050406030204" pitchFamily="18" charset="0"/>
                      </a:rPr>
                      <m:t>∈</m:t>
                    </m:r>
                    <m:r>
                      <a:rPr lang="en-US" sz="3600" b="0" i="1" smtClean="0">
                        <a:latin typeface="Cambria Math" panose="02040503050406030204" pitchFamily="18" charset="0"/>
                      </a:rPr>
                      <m:t>𝑈</m:t>
                    </m:r>
                  </m:oMath>
                </a14:m>
                <a:r>
                  <a:rPr lang="en-US" sz="3600" dirty="0" smtClean="0"/>
                  <a:t> such that </a:t>
                </a:r>
                <a14:m>
                  <m:oMath xmlns:m="http://schemas.openxmlformats.org/officeDocument/2006/math">
                    <m:r>
                      <a:rPr lang="en-US" sz="3600" b="0" i="1" smtClean="0">
                        <a:latin typeface="Cambria Math" panose="02040503050406030204" pitchFamily="18" charset="0"/>
                      </a:rPr>
                      <m:t>¬</m:t>
                    </m:r>
                    <m:r>
                      <a:rPr lang="en-US" sz="3600" b="0" i="1" smtClean="0">
                        <a:latin typeface="Cambria Math" panose="02040503050406030204" pitchFamily="18" charset="0"/>
                      </a:rPr>
                      <m:t>𝐼</m:t>
                    </m:r>
                    <m:r>
                      <a:rPr lang="en-US" sz="3600" b="0" i="1" smtClean="0">
                        <a:latin typeface="Cambria Math" panose="02040503050406030204" pitchFamily="18" charset="0"/>
                      </a:rPr>
                      <m:t>(</m:t>
                    </m:r>
                    <m:r>
                      <a:rPr lang="en-US" sz="3600" b="0" i="1" smtClean="0">
                        <a:latin typeface="Cambria Math" panose="02040503050406030204" pitchFamily="18" charset="0"/>
                      </a:rPr>
                      <m:t>𝑋</m:t>
                    </m:r>
                    <m:r>
                      <a:rPr lang="en-US" sz="3600" b="0" i="1" smtClean="0">
                        <a:latin typeface="Cambria Math" panose="02040503050406030204" pitchFamily="18" charset="0"/>
                      </a:rPr>
                      <m:t>,</m:t>
                    </m:r>
                    <m:r>
                      <a:rPr lang="en-US" sz="3600" b="0" i="1" smtClean="0">
                        <a:latin typeface="Cambria Math" panose="02040503050406030204" pitchFamily="18" charset="0"/>
                      </a:rPr>
                      <m:t>𝑌</m:t>
                    </m:r>
                    <m:r>
                      <a:rPr lang="en-US" sz="3600" b="0" i="1" smtClean="0">
                        <a:latin typeface="Cambria Math" panose="02040503050406030204" pitchFamily="18" charset="0"/>
                      </a:rPr>
                      <m:t>|</m:t>
                    </m:r>
                    <m:sSub>
                      <m:sSubPr>
                        <m:ctrlPr>
                          <a:rPr lang="en-US" sz="3600" i="1">
                            <a:latin typeface="Cambria Math" charset="0"/>
                          </a:rPr>
                        </m:ctrlPr>
                      </m:sSubPr>
                      <m:e>
                        <m:r>
                          <a:rPr lang="en-US" sz="3600" i="1">
                            <a:latin typeface="Cambria Math" panose="02040503050406030204" pitchFamily="18" charset="0"/>
                          </a:rPr>
                          <m:t>𝐵</m:t>
                        </m:r>
                      </m:e>
                      <m:sub>
                        <m:r>
                          <a:rPr lang="en-US" sz="3600" i="1">
                            <a:latin typeface="Cambria Math" panose="02040503050406030204" pitchFamily="18" charset="0"/>
                          </a:rPr>
                          <m:t>𝑖</m:t>
                        </m:r>
                      </m:sub>
                    </m:sSub>
                    <m:r>
                      <a:rPr lang="en-US" sz="3600" b="0" i="1" smtClean="0">
                        <a:latin typeface="Cambria Math" panose="02040503050406030204" pitchFamily="18" charset="0"/>
                      </a:rPr>
                      <m:t>)</m:t>
                    </m:r>
                  </m:oMath>
                </a14:m>
                <a:r>
                  <a:rPr lang="en-US" sz="3600" dirty="0" smtClean="0"/>
                  <a:t> </a:t>
                </a:r>
                <a:r>
                  <a:rPr lang="en-US" sz="3600" b="1" dirty="0" smtClean="0">
                    <a:solidFill>
                      <a:srgbClr val="C00000"/>
                    </a:solidFill>
                  </a:rPr>
                  <a:t>//grow</a:t>
                </a:r>
              </a:p>
              <a:p>
                <a:pPr lvl="1"/>
                <a14:m>
                  <m:oMathPara xmlns:m="http://schemas.openxmlformats.org/officeDocument/2006/math">
                    <m:oMathParaPr>
                      <m:jc m:val="centerGroup"/>
                    </m:oMathParaPr>
                    <m:oMath xmlns:m="http://schemas.openxmlformats.org/officeDocument/2006/math">
                      <m:sSub>
                        <m:sSubPr>
                          <m:ctrlPr>
                            <a:rPr lang="en-US" sz="3600" i="1">
                              <a:latin typeface="Cambria Math" charset="0"/>
                            </a:rPr>
                          </m:ctrlPr>
                        </m:sSubPr>
                        <m:e>
                          <m:r>
                            <a:rPr lang="en-US" sz="3600" i="1">
                              <a:latin typeface="Cambria Math" panose="02040503050406030204" pitchFamily="18" charset="0"/>
                            </a:rPr>
                            <m:t>𝐵</m:t>
                          </m:r>
                        </m:e>
                        <m:sub>
                          <m:r>
                            <a:rPr lang="en-US" sz="3600" i="1">
                              <a:latin typeface="Cambria Math" panose="02040503050406030204" pitchFamily="18" charset="0"/>
                            </a:rPr>
                            <m:t>𝑖</m:t>
                          </m:r>
                        </m:sub>
                      </m:sSub>
                      <m:r>
                        <a:rPr lang="en-US" sz="3600" b="0" i="1" smtClean="0">
                          <a:latin typeface="Cambria Math" panose="02040503050406030204" pitchFamily="18" charset="0"/>
                        </a:rPr>
                        <m:t>←</m:t>
                      </m:r>
                      <m:sSub>
                        <m:sSubPr>
                          <m:ctrlPr>
                            <a:rPr lang="en-US" sz="3600" i="1">
                              <a:latin typeface="Cambria Math" charset="0"/>
                            </a:rPr>
                          </m:ctrlPr>
                        </m:sSubPr>
                        <m:e>
                          <m:r>
                            <a:rPr lang="en-US" sz="3600" i="1">
                              <a:latin typeface="Cambria Math" panose="02040503050406030204" pitchFamily="18" charset="0"/>
                            </a:rPr>
                            <m:t>𝐵</m:t>
                          </m:r>
                        </m:e>
                        <m:sub>
                          <m:r>
                            <a:rPr lang="en-US" sz="3600" i="1">
                              <a:latin typeface="Cambria Math" panose="02040503050406030204" pitchFamily="18" charset="0"/>
                            </a:rPr>
                            <m:t>𝑖</m:t>
                          </m:r>
                        </m:sub>
                      </m:sSub>
                      <m:r>
                        <a:rPr lang="en-US" sz="3600" b="0" i="1" smtClean="0">
                          <a:latin typeface="Cambria Math" panose="02040503050406030204" pitchFamily="18" charset="0"/>
                        </a:rPr>
                        <m:t>∪{</m:t>
                      </m:r>
                      <m:r>
                        <a:rPr lang="en-US" sz="3600" b="0" i="1" smtClean="0">
                          <a:latin typeface="Cambria Math" panose="02040503050406030204" pitchFamily="18" charset="0"/>
                        </a:rPr>
                        <m:t>𝑌</m:t>
                      </m:r>
                      <m:r>
                        <a:rPr lang="en-US" sz="3600" b="0" i="1" smtClean="0">
                          <a:latin typeface="Cambria Math" panose="02040503050406030204" pitchFamily="18" charset="0"/>
                        </a:rPr>
                        <m:t>}</m:t>
                      </m:r>
                    </m:oMath>
                  </m:oMathPara>
                </a14:m>
                <a:endParaRPr lang="en-US" sz="3600" dirty="0" smtClean="0"/>
              </a:p>
              <a:p>
                <a:r>
                  <a:rPr lang="en-US" sz="3600" dirty="0"/>
                  <a:t>While </a:t>
                </a:r>
                <a14:m>
                  <m:oMath xmlns:m="http://schemas.openxmlformats.org/officeDocument/2006/math">
                    <m:r>
                      <a:rPr lang="en-US" sz="3600" i="1">
                        <a:latin typeface="Cambria Math" panose="02040503050406030204" pitchFamily="18" charset="0"/>
                      </a:rPr>
                      <m:t>∃</m:t>
                    </m:r>
                    <m:r>
                      <a:rPr lang="en-US" sz="3600" i="1">
                        <a:latin typeface="Cambria Math" panose="02040503050406030204" pitchFamily="18" charset="0"/>
                      </a:rPr>
                      <m:t>𝑌</m:t>
                    </m:r>
                    <m:r>
                      <a:rPr lang="en-US" sz="3600" i="1">
                        <a:latin typeface="Cambria Math" panose="02040503050406030204" pitchFamily="18" charset="0"/>
                      </a:rPr>
                      <m:t>∈</m:t>
                    </m:r>
                    <m:sSub>
                      <m:sSubPr>
                        <m:ctrlPr>
                          <a:rPr lang="en-US" sz="3600" i="1">
                            <a:latin typeface="Cambria Math" charset="0"/>
                          </a:rPr>
                        </m:ctrlPr>
                      </m:sSubPr>
                      <m:e>
                        <m:r>
                          <a:rPr lang="en-US" sz="3600" i="1">
                            <a:latin typeface="Cambria Math" panose="02040503050406030204" pitchFamily="18" charset="0"/>
                          </a:rPr>
                          <m:t>𝐵</m:t>
                        </m:r>
                      </m:e>
                      <m:sub>
                        <m:r>
                          <a:rPr lang="en-US" sz="3600" i="1">
                            <a:latin typeface="Cambria Math" panose="02040503050406030204" pitchFamily="18" charset="0"/>
                          </a:rPr>
                          <m:t>𝑖</m:t>
                        </m:r>
                      </m:sub>
                    </m:sSub>
                  </m:oMath>
                </a14:m>
                <a:r>
                  <a:rPr lang="en-US" sz="3600" dirty="0"/>
                  <a:t>such that </a:t>
                </a:r>
                <a14:m>
                  <m:oMath xmlns:m="http://schemas.openxmlformats.org/officeDocument/2006/math">
                    <m:r>
                      <a:rPr lang="en-US" sz="3600" i="1">
                        <a:latin typeface="Cambria Math" panose="02040503050406030204" pitchFamily="18" charset="0"/>
                      </a:rPr>
                      <m:t>𝐼</m:t>
                    </m:r>
                    <m:r>
                      <a:rPr lang="en-US" sz="3600" i="1">
                        <a:latin typeface="Cambria Math" panose="02040503050406030204" pitchFamily="18" charset="0"/>
                      </a:rPr>
                      <m:t>(</m:t>
                    </m:r>
                    <m:r>
                      <a:rPr lang="en-US" sz="3600" i="1">
                        <a:latin typeface="Cambria Math" panose="02040503050406030204" pitchFamily="18" charset="0"/>
                      </a:rPr>
                      <m:t>𝑋</m:t>
                    </m:r>
                    <m:r>
                      <a:rPr lang="en-US" sz="3600" i="1">
                        <a:latin typeface="Cambria Math" panose="02040503050406030204" pitchFamily="18" charset="0"/>
                      </a:rPr>
                      <m:t>,</m:t>
                    </m:r>
                    <m:r>
                      <a:rPr lang="en-US" sz="3600" i="1">
                        <a:latin typeface="Cambria Math" panose="02040503050406030204" pitchFamily="18" charset="0"/>
                      </a:rPr>
                      <m:t>𝑌</m:t>
                    </m:r>
                    <m:r>
                      <a:rPr lang="en-US" sz="3600" i="1">
                        <a:latin typeface="Cambria Math" panose="02040503050406030204" pitchFamily="18" charset="0"/>
                      </a:rPr>
                      <m:t>|</m:t>
                    </m:r>
                    <m:sSub>
                      <m:sSubPr>
                        <m:ctrlPr>
                          <a:rPr lang="en-US" sz="3600" i="1">
                            <a:latin typeface="Cambria Math" charset="0"/>
                          </a:rPr>
                        </m:ctrlPr>
                      </m:sSubPr>
                      <m:e>
                        <m:r>
                          <a:rPr lang="en-US" sz="3600" i="1">
                            <a:latin typeface="Cambria Math" panose="02040503050406030204" pitchFamily="18" charset="0"/>
                          </a:rPr>
                          <m:t>𝐵</m:t>
                        </m:r>
                      </m:e>
                      <m:sub>
                        <m:r>
                          <a:rPr lang="en-US" sz="3600" i="1">
                            <a:latin typeface="Cambria Math" panose="02040503050406030204" pitchFamily="18" charset="0"/>
                          </a:rPr>
                          <m:t>𝑖</m:t>
                        </m:r>
                      </m:sub>
                    </m:sSub>
                    <m:r>
                      <a:rPr lang="en-US" sz="3600" b="0" i="1" smtClean="0">
                        <a:latin typeface="Cambria Math" panose="02040503050406030204" pitchFamily="18" charset="0"/>
                      </a:rPr>
                      <m:t>∖{</m:t>
                    </m:r>
                    <m:r>
                      <a:rPr lang="en-US" sz="3600" b="0" i="1" smtClean="0">
                        <a:latin typeface="Cambria Math" panose="02040503050406030204" pitchFamily="18" charset="0"/>
                      </a:rPr>
                      <m:t>𝑌</m:t>
                    </m:r>
                    <m:r>
                      <a:rPr lang="en-US" sz="3600" b="0" i="1" smtClean="0">
                        <a:latin typeface="Cambria Math" panose="02040503050406030204" pitchFamily="18" charset="0"/>
                      </a:rPr>
                      <m:t>})</m:t>
                    </m:r>
                  </m:oMath>
                </a14:m>
                <a:r>
                  <a:rPr lang="en-US" sz="3600" dirty="0" smtClean="0"/>
                  <a:t> //shrink</a:t>
                </a:r>
              </a:p>
              <a:p>
                <a:pPr lvl="1"/>
                <a14:m>
                  <m:oMathPara xmlns:m="http://schemas.openxmlformats.org/officeDocument/2006/math">
                    <m:oMathParaPr>
                      <m:jc m:val="centerGroup"/>
                    </m:oMathParaPr>
                    <m:oMath xmlns:m="http://schemas.openxmlformats.org/officeDocument/2006/math">
                      <m:sSub>
                        <m:sSubPr>
                          <m:ctrlPr>
                            <a:rPr lang="en-US" sz="3600" i="1">
                              <a:latin typeface="Cambria Math" charset="0"/>
                            </a:rPr>
                          </m:ctrlPr>
                        </m:sSubPr>
                        <m:e>
                          <m:r>
                            <a:rPr lang="en-US" sz="3600" i="1">
                              <a:latin typeface="Cambria Math" panose="02040503050406030204" pitchFamily="18" charset="0"/>
                            </a:rPr>
                            <m:t>𝐵</m:t>
                          </m:r>
                        </m:e>
                        <m:sub>
                          <m:r>
                            <a:rPr lang="en-US" sz="3600" i="1">
                              <a:latin typeface="Cambria Math" panose="02040503050406030204" pitchFamily="18" charset="0"/>
                            </a:rPr>
                            <m:t>𝑖</m:t>
                          </m:r>
                        </m:sub>
                      </m:sSub>
                      <m:r>
                        <a:rPr lang="en-US" sz="3600" i="1">
                          <a:latin typeface="Cambria Math" panose="02040503050406030204" pitchFamily="18" charset="0"/>
                        </a:rPr>
                        <m:t>←</m:t>
                      </m:r>
                      <m:sSub>
                        <m:sSubPr>
                          <m:ctrlPr>
                            <a:rPr lang="en-US" sz="3600" i="1">
                              <a:latin typeface="Cambria Math" charset="0"/>
                            </a:rPr>
                          </m:ctrlPr>
                        </m:sSubPr>
                        <m:e>
                          <m:r>
                            <a:rPr lang="en-US" sz="3600" i="1">
                              <a:latin typeface="Cambria Math" panose="02040503050406030204" pitchFamily="18" charset="0"/>
                            </a:rPr>
                            <m:t>𝐵</m:t>
                          </m:r>
                        </m:e>
                        <m:sub>
                          <m:r>
                            <a:rPr lang="en-US" sz="3600" i="1">
                              <a:latin typeface="Cambria Math" panose="02040503050406030204" pitchFamily="18" charset="0"/>
                            </a:rPr>
                            <m:t>𝑖</m:t>
                          </m:r>
                        </m:sub>
                      </m:sSub>
                      <m:r>
                        <a:rPr lang="en-US" sz="3600" b="0" i="1" smtClean="0">
                          <a:latin typeface="Cambria Math" panose="02040503050406030204" pitchFamily="18" charset="0"/>
                        </a:rPr>
                        <m:t>∖</m:t>
                      </m:r>
                      <m:r>
                        <a:rPr lang="en-US" sz="3600" i="1">
                          <a:latin typeface="Cambria Math" panose="02040503050406030204" pitchFamily="18" charset="0"/>
                        </a:rPr>
                        <m:t>{</m:t>
                      </m:r>
                      <m:r>
                        <a:rPr lang="en-US" sz="3600" i="1">
                          <a:latin typeface="Cambria Math" panose="02040503050406030204" pitchFamily="18" charset="0"/>
                        </a:rPr>
                        <m:t>𝑌</m:t>
                      </m:r>
                      <m:r>
                        <a:rPr lang="en-US" sz="3600" i="1">
                          <a:latin typeface="Cambria Math" panose="02040503050406030204" pitchFamily="18" charset="0"/>
                        </a:rPr>
                        <m:t>}</m:t>
                      </m:r>
                    </m:oMath>
                  </m:oMathPara>
                </a14:m>
                <a:endParaRPr lang="en-US" sz="3600" dirty="0" smtClean="0"/>
              </a:p>
              <a:p>
                <a:r>
                  <a:rPr lang="en-US" sz="3600" dirty="0" smtClean="0"/>
                  <a:t>return </a:t>
                </a:r>
                <a14:m>
                  <m:oMath xmlns:m="http://schemas.openxmlformats.org/officeDocument/2006/math">
                    <m:sSub>
                      <m:sSubPr>
                        <m:ctrlPr>
                          <a:rPr lang="en-US" sz="3600" i="1">
                            <a:latin typeface="Cambria Math" charset="0"/>
                          </a:rPr>
                        </m:ctrlPr>
                      </m:sSubPr>
                      <m:e>
                        <m:r>
                          <a:rPr lang="en-US" sz="3600" i="1">
                            <a:latin typeface="Cambria Math" panose="02040503050406030204" pitchFamily="18" charset="0"/>
                          </a:rPr>
                          <m:t>𝐵</m:t>
                        </m:r>
                      </m:e>
                      <m:sub>
                        <m:r>
                          <a:rPr lang="en-US" sz="3600" i="1">
                            <a:latin typeface="Cambria Math" panose="02040503050406030204" pitchFamily="18" charset="0"/>
                          </a:rPr>
                          <m:t>𝑖</m:t>
                        </m:r>
                      </m:sub>
                    </m:sSub>
                  </m:oMath>
                </a14:m>
                <a:endParaRPr lang="en-US" sz="3600" dirty="0"/>
              </a:p>
              <a:p>
                <a:pPr lvl="1"/>
                <a:endParaRPr lang="en-US" sz="3600" dirty="0"/>
              </a:p>
              <a:p>
                <a:endParaRPr lang="en-US" sz="36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71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48F63A3B-78C7-47BE-AE5E-E10140E04643}" type="slidenum">
              <a:rPr lang="en-US" smtClean="0"/>
              <a:pPr/>
              <a:t>10</a:t>
            </a:fld>
            <a:endParaRPr lang="en-US" dirty="0"/>
          </a:p>
        </p:txBody>
      </p:sp>
      <p:sp>
        <p:nvSpPr>
          <p:cNvPr id="5" name="Rectangle 4"/>
          <p:cNvSpPr/>
          <p:nvPr/>
        </p:nvSpPr>
        <p:spPr>
          <a:xfrm>
            <a:off x="508000" y="1018309"/>
            <a:ext cx="8656782" cy="128847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450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Grow-Shrink (GS) algorithm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lvl="1"/>
                <a14:m>
                  <m:oMathPara xmlns:m="http://schemas.openxmlformats.org/officeDocument/2006/math">
                    <m:oMathParaPr>
                      <m:jc m:val="centerGroup"/>
                    </m:oMathParaPr>
                    <m:oMath xmlns:m="http://schemas.openxmlformats.org/officeDocument/2006/math">
                      <m:sSub>
                        <m:sSubPr>
                          <m:ctrlPr>
                            <a:rPr lang="en-US" sz="3600" i="1">
                              <a:latin typeface="Cambria Math" charset="0"/>
                            </a:rPr>
                          </m:ctrlPr>
                        </m:sSubPr>
                        <m:e>
                          <m:r>
                            <a:rPr lang="en-US" sz="3600" i="1">
                              <a:latin typeface="Cambria Math" panose="02040503050406030204" pitchFamily="18" charset="0"/>
                            </a:rPr>
                            <m:t>𝐵</m:t>
                          </m:r>
                        </m:e>
                        <m:sub>
                          <m:r>
                            <a:rPr lang="en-US" sz="3600" i="1">
                              <a:latin typeface="Cambria Math" panose="02040503050406030204" pitchFamily="18" charset="0"/>
                            </a:rPr>
                            <m:t>𝑖</m:t>
                          </m:r>
                        </m:sub>
                      </m:sSub>
                      <m:r>
                        <a:rPr lang="en-US" sz="3600" b="0" i="1" dirty="0" smtClean="0">
                          <a:latin typeface="Cambria Math" panose="02040503050406030204" pitchFamily="18" charset="0"/>
                        </a:rPr>
                        <m:t>←∅</m:t>
                      </m:r>
                    </m:oMath>
                  </m:oMathPara>
                </a14:m>
                <a:endParaRPr lang="en-US" sz="3600" dirty="0" smtClean="0"/>
              </a:p>
              <a:p>
                <a:r>
                  <a:rPr lang="en-US" sz="3600" dirty="0" smtClean="0"/>
                  <a:t>While </a:t>
                </a:r>
                <a14:m>
                  <m:oMath xmlns:m="http://schemas.openxmlformats.org/officeDocument/2006/math">
                    <m:r>
                      <a:rPr lang="en-US" sz="3600" b="0" i="1" smtClean="0">
                        <a:latin typeface="Cambria Math" panose="02040503050406030204" pitchFamily="18" charset="0"/>
                      </a:rPr>
                      <m:t>∃</m:t>
                    </m:r>
                    <m:r>
                      <a:rPr lang="en-US" sz="3600" b="0" i="1" smtClean="0">
                        <a:latin typeface="Cambria Math" panose="02040503050406030204" pitchFamily="18" charset="0"/>
                      </a:rPr>
                      <m:t>𝑌</m:t>
                    </m:r>
                    <m:r>
                      <a:rPr lang="en-US" sz="3600" b="0" i="1" smtClean="0">
                        <a:latin typeface="Cambria Math" panose="02040503050406030204" pitchFamily="18" charset="0"/>
                      </a:rPr>
                      <m:t>∈</m:t>
                    </m:r>
                    <m:r>
                      <a:rPr lang="en-US" sz="3600" b="0" i="1" smtClean="0">
                        <a:latin typeface="Cambria Math" panose="02040503050406030204" pitchFamily="18" charset="0"/>
                      </a:rPr>
                      <m:t>𝑈</m:t>
                    </m:r>
                  </m:oMath>
                </a14:m>
                <a:r>
                  <a:rPr lang="en-US" sz="3600" dirty="0" smtClean="0"/>
                  <a:t> such that </a:t>
                </a:r>
                <a14:m>
                  <m:oMath xmlns:m="http://schemas.openxmlformats.org/officeDocument/2006/math">
                    <m:r>
                      <a:rPr lang="en-US" sz="3600" b="0" i="1" smtClean="0">
                        <a:latin typeface="Cambria Math" panose="02040503050406030204" pitchFamily="18" charset="0"/>
                      </a:rPr>
                      <m:t>¬</m:t>
                    </m:r>
                    <m:r>
                      <a:rPr lang="en-US" sz="3600" b="0" i="1" smtClean="0">
                        <a:latin typeface="Cambria Math" panose="02040503050406030204" pitchFamily="18" charset="0"/>
                      </a:rPr>
                      <m:t>𝐼</m:t>
                    </m:r>
                    <m:r>
                      <a:rPr lang="en-US" sz="3600" b="0" i="1" smtClean="0">
                        <a:latin typeface="Cambria Math" panose="02040503050406030204" pitchFamily="18" charset="0"/>
                      </a:rPr>
                      <m:t>(</m:t>
                    </m:r>
                    <m:r>
                      <a:rPr lang="en-US" sz="3600" b="0" i="1" smtClean="0">
                        <a:latin typeface="Cambria Math" panose="02040503050406030204" pitchFamily="18" charset="0"/>
                      </a:rPr>
                      <m:t>𝑋</m:t>
                    </m:r>
                    <m:r>
                      <a:rPr lang="en-US" sz="3600" b="0" i="1" smtClean="0">
                        <a:latin typeface="Cambria Math" panose="02040503050406030204" pitchFamily="18" charset="0"/>
                      </a:rPr>
                      <m:t>,</m:t>
                    </m:r>
                    <m:r>
                      <a:rPr lang="en-US" sz="3600" b="0" i="1" smtClean="0">
                        <a:latin typeface="Cambria Math" panose="02040503050406030204" pitchFamily="18" charset="0"/>
                      </a:rPr>
                      <m:t>𝑌</m:t>
                    </m:r>
                    <m:r>
                      <a:rPr lang="en-US" sz="3600" b="0" i="1" smtClean="0">
                        <a:latin typeface="Cambria Math" panose="02040503050406030204" pitchFamily="18" charset="0"/>
                      </a:rPr>
                      <m:t>|</m:t>
                    </m:r>
                    <m:sSub>
                      <m:sSubPr>
                        <m:ctrlPr>
                          <a:rPr lang="en-US" sz="3600" i="1">
                            <a:latin typeface="Cambria Math" charset="0"/>
                          </a:rPr>
                        </m:ctrlPr>
                      </m:sSubPr>
                      <m:e>
                        <m:r>
                          <a:rPr lang="en-US" sz="3600" i="1">
                            <a:latin typeface="Cambria Math" panose="02040503050406030204" pitchFamily="18" charset="0"/>
                          </a:rPr>
                          <m:t>𝐵</m:t>
                        </m:r>
                      </m:e>
                      <m:sub>
                        <m:r>
                          <a:rPr lang="en-US" sz="3600" i="1">
                            <a:latin typeface="Cambria Math" panose="02040503050406030204" pitchFamily="18" charset="0"/>
                          </a:rPr>
                          <m:t>𝑖</m:t>
                        </m:r>
                      </m:sub>
                    </m:sSub>
                    <m:r>
                      <a:rPr lang="en-US" sz="3600" b="0" i="1" smtClean="0">
                        <a:latin typeface="Cambria Math" panose="02040503050406030204" pitchFamily="18" charset="0"/>
                      </a:rPr>
                      <m:t>)</m:t>
                    </m:r>
                  </m:oMath>
                </a14:m>
                <a:r>
                  <a:rPr lang="en-US" sz="3600" dirty="0" smtClean="0"/>
                  <a:t> //grow</a:t>
                </a:r>
              </a:p>
              <a:p>
                <a:pPr lvl="1"/>
                <a14:m>
                  <m:oMathPara xmlns:m="http://schemas.openxmlformats.org/officeDocument/2006/math">
                    <m:oMathParaPr>
                      <m:jc m:val="centerGroup"/>
                    </m:oMathParaPr>
                    <m:oMath xmlns:m="http://schemas.openxmlformats.org/officeDocument/2006/math">
                      <m:sSub>
                        <m:sSubPr>
                          <m:ctrlPr>
                            <a:rPr lang="en-US" sz="3600" i="1">
                              <a:latin typeface="Cambria Math" charset="0"/>
                            </a:rPr>
                          </m:ctrlPr>
                        </m:sSubPr>
                        <m:e>
                          <m:r>
                            <a:rPr lang="en-US" sz="3600" i="1">
                              <a:latin typeface="Cambria Math" panose="02040503050406030204" pitchFamily="18" charset="0"/>
                            </a:rPr>
                            <m:t>𝐵</m:t>
                          </m:r>
                        </m:e>
                        <m:sub>
                          <m:r>
                            <a:rPr lang="en-US" sz="3600" i="1">
                              <a:latin typeface="Cambria Math" panose="02040503050406030204" pitchFamily="18" charset="0"/>
                            </a:rPr>
                            <m:t>𝑖</m:t>
                          </m:r>
                        </m:sub>
                      </m:sSub>
                      <m:r>
                        <a:rPr lang="en-US" sz="3600" b="0" i="1" smtClean="0">
                          <a:latin typeface="Cambria Math" panose="02040503050406030204" pitchFamily="18" charset="0"/>
                        </a:rPr>
                        <m:t>←</m:t>
                      </m:r>
                      <m:sSub>
                        <m:sSubPr>
                          <m:ctrlPr>
                            <a:rPr lang="en-US" sz="3600" i="1">
                              <a:latin typeface="Cambria Math" charset="0"/>
                            </a:rPr>
                          </m:ctrlPr>
                        </m:sSubPr>
                        <m:e>
                          <m:r>
                            <a:rPr lang="en-US" sz="3600" i="1">
                              <a:latin typeface="Cambria Math" panose="02040503050406030204" pitchFamily="18" charset="0"/>
                            </a:rPr>
                            <m:t>𝐵</m:t>
                          </m:r>
                        </m:e>
                        <m:sub>
                          <m:r>
                            <a:rPr lang="en-US" sz="3600" i="1">
                              <a:latin typeface="Cambria Math" panose="02040503050406030204" pitchFamily="18" charset="0"/>
                            </a:rPr>
                            <m:t>𝑖</m:t>
                          </m:r>
                        </m:sub>
                      </m:sSub>
                      <m:r>
                        <a:rPr lang="en-US" sz="3600" b="0" i="1" smtClean="0">
                          <a:latin typeface="Cambria Math" panose="02040503050406030204" pitchFamily="18" charset="0"/>
                        </a:rPr>
                        <m:t>∪{</m:t>
                      </m:r>
                      <m:r>
                        <a:rPr lang="en-US" sz="3600" b="0" i="1" smtClean="0">
                          <a:latin typeface="Cambria Math" panose="02040503050406030204" pitchFamily="18" charset="0"/>
                        </a:rPr>
                        <m:t>𝑌</m:t>
                      </m:r>
                      <m:r>
                        <a:rPr lang="en-US" sz="3600" b="0" i="1" smtClean="0">
                          <a:latin typeface="Cambria Math" panose="02040503050406030204" pitchFamily="18" charset="0"/>
                        </a:rPr>
                        <m:t>}</m:t>
                      </m:r>
                    </m:oMath>
                  </m:oMathPara>
                </a14:m>
                <a:endParaRPr lang="en-US" sz="3600" dirty="0" smtClean="0"/>
              </a:p>
              <a:p>
                <a:r>
                  <a:rPr lang="en-US" sz="3600" dirty="0"/>
                  <a:t>While </a:t>
                </a:r>
                <a14:m>
                  <m:oMath xmlns:m="http://schemas.openxmlformats.org/officeDocument/2006/math">
                    <m:r>
                      <a:rPr lang="en-US" sz="3600" i="1">
                        <a:latin typeface="Cambria Math" panose="02040503050406030204" pitchFamily="18" charset="0"/>
                      </a:rPr>
                      <m:t>∃</m:t>
                    </m:r>
                    <m:r>
                      <a:rPr lang="en-US" sz="3600" i="1">
                        <a:latin typeface="Cambria Math" panose="02040503050406030204" pitchFamily="18" charset="0"/>
                      </a:rPr>
                      <m:t>𝑌</m:t>
                    </m:r>
                    <m:r>
                      <a:rPr lang="en-US" sz="3600" i="1">
                        <a:latin typeface="Cambria Math" panose="02040503050406030204" pitchFamily="18" charset="0"/>
                      </a:rPr>
                      <m:t>∈</m:t>
                    </m:r>
                    <m:sSub>
                      <m:sSubPr>
                        <m:ctrlPr>
                          <a:rPr lang="en-US" sz="3600" i="1">
                            <a:latin typeface="Cambria Math" charset="0"/>
                          </a:rPr>
                        </m:ctrlPr>
                      </m:sSubPr>
                      <m:e>
                        <m:r>
                          <a:rPr lang="en-US" sz="3600" i="1">
                            <a:latin typeface="Cambria Math" panose="02040503050406030204" pitchFamily="18" charset="0"/>
                          </a:rPr>
                          <m:t>𝐵</m:t>
                        </m:r>
                      </m:e>
                      <m:sub>
                        <m:r>
                          <a:rPr lang="en-US" sz="3600" i="1">
                            <a:latin typeface="Cambria Math" panose="02040503050406030204" pitchFamily="18" charset="0"/>
                          </a:rPr>
                          <m:t>𝑖</m:t>
                        </m:r>
                      </m:sub>
                    </m:sSub>
                  </m:oMath>
                </a14:m>
                <a:r>
                  <a:rPr lang="en-US" sz="3600" dirty="0"/>
                  <a:t>such that </a:t>
                </a:r>
                <a14:m>
                  <m:oMath xmlns:m="http://schemas.openxmlformats.org/officeDocument/2006/math">
                    <m:r>
                      <a:rPr lang="en-US" sz="3600" i="1">
                        <a:latin typeface="Cambria Math" panose="02040503050406030204" pitchFamily="18" charset="0"/>
                      </a:rPr>
                      <m:t>𝐼</m:t>
                    </m:r>
                    <m:r>
                      <a:rPr lang="en-US" sz="3600" i="1">
                        <a:latin typeface="Cambria Math" panose="02040503050406030204" pitchFamily="18" charset="0"/>
                      </a:rPr>
                      <m:t>(</m:t>
                    </m:r>
                    <m:r>
                      <a:rPr lang="en-US" sz="3600" i="1">
                        <a:latin typeface="Cambria Math" panose="02040503050406030204" pitchFamily="18" charset="0"/>
                      </a:rPr>
                      <m:t>𝑋</m:t>
                    </m:r>
                    <m:r>
                      <a:rPr lang="en-US" sz="3600" i="1">
                        <a:latin typeface="Cambria Math" panose="02040503050406030204" pitchFamily="18" charset="0"/>
                      </a:rPr>
                      <m:t>,</m:t>
                    </m:r>
                    <m:r>
                      <a:rPr lang="en-US" sz="3600" i="1">
                        <a:latin typeface="Cambria Math" panose="02040503050406030204" pitchFamily="18" charset="0"/>
                      </a:rPr>
                      <m:t>𝑌</m:t>
                    </m:r>
                    <m:r>
                      <a:rPr lang="en-US" sz="3600" i="1">
                        <a:latin typeface="Cambria Math" panose="02040503050406030204" pitchFamily="18" charset="0"/>
                      </a:rPr>
                      <m:t>|</m:t>
                    </m:r>
                    <m:sSub>
                      <m:sSubPr>
                        <m:ctrlPr>
                          <a:rPr lang="en-US" sz="3600" i="1">
                            <a:latin typeface="Cambria Math" charset="0"/>
                          </a:rPr>
                        </m:ctrlPr>
                      </m:sSubPr>
                      <m:e>
                        <m:r>
                          <a:rPr lang="en-US" sz="3600" i="1">
                            <a:latin typeface="Cambria Math" panose="02040503050406030204" pitchFamily="18" charset="0"/>
                          </a:rPr>
                          <m:t>𝐵</m:t>
                        </m:r>
                      </m:e>
                      <m:sub>
                        <m:r>
                          <a:rPr lang="en-US" sz="3600" i="1">
                            <a:latin typeface="Cambria Math" panose="02040503050406030204" pitchFamily="18" charset="0"/>
                          </a:rPr>
                          <m:t>𝑖</m:t>
                        </m:r>
                      </m:sub>
                    </m:sSub>
                    <m:r>
                      <a:rPr lang="en-US" sz="3600" b="0" i="1" smtClean="0">
                        <a:latin typeface="Cambria Math" panose="02040503050406030204" pitchFamily="18" charset="0"/>
                      </a:rPr>
                      <m:t>∖{</m:t>
                    </m:r>
                    <m:r>
                      <a:rPr lang="en-US" sz="3600" b="0" i="1" smtClean="0">
                        <a:latin typeface="Cambria Math" panose="02040503050406030204" pitchFamily="18" charset="0"/>
                      </a:rPr>
                      <m:t>𝑌</m:t>
                    </m:r>
                    <m:r>
                      <a:rPr lang="en-US" sz="3600" b="0" i="1" smtClean="0">
                        <a:latin typeface="Cambria Math" panose="02040503050406030204" pitchFamily="18" charset="0"/>
                      </a:rPr>
                      <m:t>})</m:t>
                    </m:r>
                  </m:oMath>
                </a14:m>
                <a:r>
                  <a:rPr lang="en-US" sz="3600" dirty="0" smtClean="0"/>
                  <a:t> </a:t>
                </a:r>
                <a:r>
                  <a:rPr lang="en-US" sz="3600" b="1" dirty="0" smtClean="0">
                    <a:solidFill>
                      <a:srgbClr val="C00000"/>
                    </a:solidFill>
                  </a:rPr>
                  <a:t>//shrink</a:t>
                </a:r>
              </a:p>
              <a:p>
                <a:pPr lvl="1"/>
                <a14:m>
                  <m:oMathPara xmlns:m="http://schemas.openxmlformats.org/officeDocument/2006/math">
                    <m:oMathParaPr>
                      <m:jc m:val="centerGroup"/>
                    </m:oMathParaPr>
                    <m:oMath xmlns:m="http://schemas.openxmlformats.org/officeDocument/2006/math">
                      <m:sSub>
                        <m:sSubPr>
                          <m:ctrlPr>
                            <a:rPr lang="en-US" sz="3600" i="1">
                              <a:latin typeface="Cambria Math" charset="0"/>
                            </a:rPr>
                          </m:ctrlPr>
                        </m:sSubPr>
                        <m:e>
                          <m:r>
                            <a:rPr lang="en-US" sz="3600" i="1">
                              <a:latin typeface="Cambria Math" panose="02040503050406030204" pitchFamily="18" charset="0"/>
                            </a:rPr>
                            <m:t>𝐵</m:t>
                          </m:r>
                        </m:e>
                        <m:sub>
                          <m:r>
                            <a:rPr lang="en-US" sz="3600" i="1">
                              <a:latin typeface="Cambria Math" panose="02040503050406030204" pitchFamily="18" charset="0"/>
                            </a:rPr>
                            <m:t>𝑖</m:t>
                          </m:r>
                        </m:sub>
                      </m:sSub>
                      <m:r>
                        <a:rPr lang="en-US" sz="3600" i="1">
                          <a:latin typeface="Cambria Math" panose="02040503050406030204" pitchFamily="18" charset="0"/>
                        </a:rPr>
                        <m:t>←</m:t>
                      </m:r>
                      <m:sSub>
                        <m:sSubPr>
                          <m:ctrlPr>
                            <a:rPr lang="en-US" sz="3600" i="1">
                              <a:latin typeface="Cambria Math" charset="0"/>
                            </a:rPr>
                          </m:ctrlPr>
                        </m:sSubPr>
                        <m:e>
                          <m:r>
                            <a:rPr lang="en-US" sz="3600" i="1">
                              <a:latin typeface="Cambria Math" panose="02040503050406030204" pitchFamily="18" charset="0"/>
                            </a:rPr>
                            <m:t>𝐵</m:t>
                          </m:r>
                        </m:e>
                        <m:sub>
                          <m:r>
                            <a:rPr lang="en-US" sz="3600" i="1">
                              <a:latin typeface="Cambria Math" panose="02040503050406030204" pitchFamily="18" charset="0"/>
                            </a:rPr>
                            <m:t>𝑖</m:t>
                          </m:r>
                        </m:sub>
                      </m:sSub>
                      <m:r>
                        <a:rPr lang="en-US" sz="3600" b="0" i="1" smtClean="0">
                          <a:latin typeface="Cambria Math" panose="02040503050406030204" pitchFamily="18" charset="0"/>
                        </a:rPr>
                        <m:t>∖</m:t>
                      </m:r>
                      <m:r>
                        <a:rPr lang="en-US" sz="3600" i="1">
                          <a:latin typeface="Cambria Math" panose="02040503050406030204" pitchFamily="18" charset="0"/>
                        </a:rPr>
                        <m:t>{</m:t>
                      </m:r>
                      <m:r>
                        <a:rPr lang="en-US" sz="3600" i="1">
                          <a:latin typeface="Cambria Math" panose="02040503050406030204" pitchFamily="18" charset="0"/>
                        </a:rPr>
                        <m:t>𝑌</m:t>
                      </m:r>
                      <m:r>
                        <a:rPr lang="en-US" sz="3600" i="1">
                          <a:latin typeface="Cambria Math" panose="02040503050406030204" pitchFamily="18" charset="0"/>
                        </a:rPr>
                        <m:t>}</m:t>
                      </m:r>
                    </m:oMath>
                  </m:oMathPara>
                </a14:m>
                <a:endParaRPr lang="en-US" sz="3600" dirty="0" smtClean="0"/>
              </a:p>
              <a:p>
                <a:r>
                  <a:rPr lang="en-US" sz="3600" dirty="0" smtClean="0"/>
                  <a:t>return </a:t>
                </a:r>
                <a14:m>
                  <m:oMath xmlns:m="http://schemas.openxmlformats.org/officeDocument/2006/math">
                    <m:sSub>
                      <m:sSubPr>
                        <m:ctrlPr>
                          <a:rPr lang="en-US" sz="3600" i="1">
                            <a:latin typeface="Cambria Math" charset="0"/>
                          </a:rPr>
                        </m:ctrlPr>
                      </m:sSubPr>
                      <m:e>
                        <m:r>
                          <a:rPr lang="en-US" sz="3600" i="1">
                            <a:latin typeface="Cambria Math" panose="02040503050406030204" pitchFamily="18" charset="0"/>
                          </a:rPr>
                          <m:t>𝐵</m:t>
                        </m:r>
                      </m:e>
                      <m:sub>
                        <m:r>
                          <a:rPr lang="en-US" sz="3600" i="1">
                            <a:latin typeface="Cambria Math" panose="02040503050406030204" pitchFamily="18" charset="0"/>
                          </a:rPr>
                          <m:t>𝑖</m:t>
                        </m:r>
                      </m:sub>
                    </m:sSub>
                  </m:oMath>
                </a14:m>
                <a:endParaRPr lang="en-US" sz="3600" dirty="0"/>
              </a:p>
              <a:p>
                <a:pPr lvl="1"/>
                <a:endParaRPr lang="en-US" sz="3600" dirty="0"/>
              </a:p>
              <a:p>
                <a:endParaRPr lang="en-US" sz="36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71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48F63A3B-78C7-47BE-AE5E-E10140E04643}" type="slidenum">
              <a:rPr lang="en-US" smtClean="0"/>
              <a:pPr/>
              <a:t>11</a:t>
            </a:fld>
            <a:endParaRPr lang="en-US" dirty="0"/>
          </a:p>
        </p:txBody>
      </p:sp>
      <p:sp>
        <p:nvSpPr>
          <p:cNvPr id="5" name="Rectangle 4"/>
          <p:cNvSpPr/>
          <p:nvPr/>
        </p:nvSpPr>
        <p:spPr>
          <a:xfrm>
            <a:off x="508000" y="2147988"/>
            <a:ext cx="9301018" cy="128847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168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Content Placeholder 9"/>
              <p:cNvSpPr>
                <a:spLocks noGrp="1"/>
              </p:cNvSpPr>
              <p:nvPr>
                <p:ph sz="half" idx="1"/>
              </p:nvPr>
            </p:nvSpPr>
            <p:spPr>
              <a:xfrm>
                <a:off x="1296341" y="633695"/>
                <a:ext cx="4754880" cy="5167107"/>
              </a:xfrm>
            </p:spPr>
            <p:txBody>
              <a:bodyPr>
                <a:noAutofit/>
              </a:bodyPr>
              <a:lstStyle/>
              <a:p>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oMath>
                  </m:oMathPara>
                </a14:m>
                <a:endParaRPr lang="en-US" sz="2400" b="0" dirty="0" smtClean="0"/>
              </a:p>
              <a:p>
                <a:r>
                  <a:rPr lang="en-US" sz="2400" dirty="0" smtClean="0"/>
                  <a:t>Grow</a:t>
                </a:r>
                <a:endParaRPr lang="en-US" sz="2400" b="0" dirty="0" smtClean="0"/>
              </a:p>
              <a:p>
                <a:pPr lvl="1"/>
                <a14:m>
                  <m:oMath xmlns:m="http://schemas.openxmlformats.org/officeDocument/2006/math">
                    <m:r>
                      <a:rPr lang="en-US" sz="2400" i="1">
                        <a:latin typeface="Cambria Math" panose="02040503050406030204" pitchFamily="18" charset="0"/>
                      </a:rPr>
                      <m:t>¬</m:t>
                    </m:r>
                    <m:r>
                      <a:rPr lang="en-US" sz="2400" b="0" i="1" smtClean="0">
                        <a:latin typeface="Cambria Math" panose="02040503050406030204" pitchFamily="18" charset="0"/>
                      </a:rPr>
                      <m:t>𝐼</m:t>
                    </m:r>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oMath>
                </a14:m>
                <a:r>
                  <a:rPr lang="en-US" sz="2400" dirty="0" smtClean="0"/>
                  <a:t>, </a:t>
                </a:r>
                <a14:m>
                  <m:oMath xmlns:m="http://schemas.openxmlformats.org/officeDocument/2006/math">
                    <m:sSub>
                      <m:sSubPr>
                        <m:ctrlPr>
                          <a:rPr lang="en-US" sz="2400" b="0" i="1" dirty="0" smtClean="0">
                            <a:latin typeface="Cambria Math" charset="0"/>
                          </a:rPr>
                        </m:ctrlPr>
                      </m:sSubPr>
                      <m:e>
                        <m:r>
                          <a:rPr lang="en-US" sz="2400" b="0" i="1" dirty="0" smtClean="0">
                            <a:latin typeface="Cambria Math" panose="02040503050406030204" pitchFamily="18" charset="0"/>
                          </a:rPr>
                          <m:t>𝐵</m:t>
                        </m:r>
                      </m:e>
                      <m:sub>
                        <m:r>
                          <a:rPr lang="en-US" sz="2400" b="0" i="1" dirty="0" smtClean="0">
                            <a:latin typeface="Cambria Math" panose="02040503050406030204" pitchFamily="18" charset="0"/>
                          </a:rPr>
                          <m:t>1</m:t>
                        </m:r>
                      </m:sub>
                    </m:sSub>
                    <m:r>
                      <a:rPr lang="en-US" sz="2400" b="0" i="1" dirty="0" smtClean="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1</m:t>
                        </m:r>
                      </m:sub>
                    </m:sSub>
                    <m:r>
                      <a:rPr lang="en-US" sz="2400" b="0" i="1" dirty="0" smtClean="0">
                        <a:latin typeface="Cambria Math" panose="02040503050406030204" pitchFamily="18" charset="0"/>
                      </a:rPr>
                      <m:t>}</m:t>
                    </m:r>
                  </m:oMath>
                </a14:m>
                <a:endParaRPr lang="en-US" sz="2400" dirty="0" smtClean="0"/>
              </a:p>
              <a:p>
                <a:pPr lvl="1"/>
                <a14:m>
                  <m:oMath xmlns:m="http://schemas.openxmlformats.org/officeDocument/2006/math">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b="0" i="1" smtClean="0">
                            <a:latin typeface="Cambria Math" panose="02040503050406030204" pitchFamily="18" charset="0"/>
                          </a:rPr>
                          <m:t>1</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1</m:t>
                        </m:r>
                      </m:sub>
                    </m:sSub>
                    <m:r>
                      <a:rPr lang="en-US" sz="2400" i="1" dirty="0">
                        <a:latin typeface="Cambria Math" panose="02040503050406030204" pitchFamily="18" charset="0"/>
                      </a:rPr>
                      <m:t>}</m:t>
                    </m:r>
                  </m:oMath>
                </a14:m>
                <a:endParaRPr lang="en-US" sz="2400" dirty="0"/>
              </a:p>
              <a:p>
                <a:pPr lvl="1"/>
                <a14:m>
                  <m:oMath xmlns:m="http://schemas.openxmlformats.org/officeDocument/2006/math">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4</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b="0" i="1" smtClean="0">
                            <a:latin typeface="Cambria Math" panose="02040503050406030204" pitchFamily="18" charset="0"/>
                          </a:rPr>
                          <m:t>1</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1</m:t>
                        </m:r>
                      </m:sub>
                    </m:sSub>
                    <m:r>
                      <a:rPr lang="en-US" sz="2400" i="1" dirty="0">
                        <a:latin typeface="Cambria Math" panose="02040503050406030204" pitchFamily="18" charset="0"/>
                      </a:rPr>
                      <m:t>}</m:t>
                    </m:r>
                  </m:oMath>
                </a14:m>
                <a:endParaRPr lang="en-US" sz="2400" dirty="0"/>
              </a:p>
              <a:p>
                <a:pPr lvl="1"/>
                <a14:m>
                  <m:oMath xmlns:m="http://schemas.openxmlformats.org/officeDocument/2006/math">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5</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b="0" i="1" smtClean="0">
                            <a:latin typeface="Cambria Math" panose="02040503050406030204" pitchFamily="18" charset="0"/>
                          </a:rPr>
                          <m:t>1</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1</m:t>
                        </m:r>
                      </m:sub>
                    </m:sSub>
                    <m:r>
                      <a:rPr lang="en-US" sz="2400" i="1" dirty="0">
                        <a:latin typeface="Cambria Math" panose="02040503050406030204" pitchFamily="18" charset="0"/>
                      </a:rPr>
                      <m:t>}</m:t>
                    </m:r>
                  </m:oMath>
                </a14:m>
                <a:endParaRPr lang="en-US" sz="2400" dirty="0" smtClean="0"/>
              </a:p>
              <a:p>
                <a:pPr lvl="1"/>
                <a14:m>
                  <m:oMath xmlns:m="http://schemas.openxmlformats.org/officeDocument/2006/math">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6</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b="0" i="1" smtClean="0">
                            <a:latin typeface="Cambria Math" panose="02040503050406030204" pitchFamily="18" charset="0"/>
                          </a:rPr>
                          <m:t>1</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1</m:t>
                        </m:r>
                      </m:sub>
                    </m:sSub>
                    <m:r>
                      <a:rPr lang="en-US" sz="2400" i="1" dirty="0">
                        <a:latin typeface="Cambria Math" panose="02040503050406030204" pitchFamily="18" charset="0"/>
                      </a:rPr>
                      <m:t>}</m:t>
                    </m:r>
                  </m:oMath>
                </a14:m>
                <a:endParaRPr lang="en-US" sz="2400" dirty="0" smtClean="0"/>
              </a:p>
              <a:p>
                <a:pPr lvl="1"/>
                <a14:m>
                  <m:oMath xmlns:m="http://schemas.openxmlformats.org/officeDocument/2006/math">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7</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b="0" i="1" smtClean="0">
                            <a:latin typeface="Cambria Math" panose="02040503050406030204" pitchFamily="18" charset="0"/>
                          </a:rPr>
                          <m:t>1</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1</m:t>
                        </m:r>
                      </m:sub>
                    </m:sSub>
                    <m:r>
                      <a:rPr lang="en-US" sz="2400" i="1" dirty="0">
                        <a:latin typeface="Cambria Math" panose="02040503050406030204" pitchFamily="18" charset="0"/>
                      </a:rPr>
                      <m:t>}</m:t>
                    </m:r>
                  </m:oMath>
                </a14:m>
                <a:endParaRPr lang="en-US" sz="2400" dirty="0" smtClean="0"/>
              </a:p>
              <a:p>
                <a:r>
                  <a:rPr lang="en-US" sz="2400" dirty="0" smtClean="0"/>
                  <a:t>Shrink</a:t>
                </a:r>
              </a:p>
              <a:p>
                <a:pPr lvl="1"/>
                <a14:m>
                  <m:oMath xmlns:m="http://schemas.openxmlformats.org/officeDocument/2006/math">
                    <m:r>
                      <a:rPr lang="en-US" sz="2400" i="1">
                        <a:latin typeface="Cambria Math" panose="02040503050406030204" pitchFamily="18" charset="0"/>
                      </a:rPr>
                      <m:t>¬ </m:t>
                    </m:r>
                    <m:r>
                      <a:rPr lang="en-US" sz="2400" b="0" i="1" smtClean="0">
                        <a:latin typeface="Cambria Math" panose="02040503050406030204" pitchFamily="18" charset="0"/>
                      </a:rPr>
                      <m:t>𝐼</m:t>
                    </m:r>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oMath>
                </a14:m>
                <a:r>
                  <a:rPr lang="en-US" sz="2400" dirty="0" smtClean="0"/>
                  <a:t>, </a:t>
                </a:r>
                <a14:m>
                  <m:oMath xmlns:m="http://schemas.openxmlformats.org/officeDocument/2006/math">
                    <m:sSub>
                      <m:sSubPr>
                        <m:ctrlPr>
                          <a:rPr lang="en-US" sz="2400" b="0" i="1" dirty="0" smtClean="0">
                            <a:latin typeface="Cambria Math" charset="0"/>
                          </a:rPr>
                        </m:ctrlPr>
                      </m:sSubPr>
                      <m:e>
                        <m:r>
                          <a:rPr lang="en-US" sz="2400" b="0" i="1" dirty="0" smtClean="0">
                            <a:latin typeface="Cambria Math" panose="02040503050406030204" pitchFamily="18" charset="0"/>
                          </a:rPr>
                          <m:t>𝐵</m:t>
                        </m:r>
                      </m:e>
                      <m:sub>
                        <m:r>
                          <a:rPr lang="en-US" sz="2400" b="0" i="1" dirty="0" smtClean="0">
                            <a:latin typeface="Cambria Math" panose="02040503050406030204" pitchFamily="18" charset="0"/>
                          </a:rPr>
                          <m:t>3</m:t>
                        </m:r>
                      </m:sub>
                    </m:sSub>
                    <m:r>
                      <a:rPr lang="en-US" sz="2400" b="0" i="1" dirty="0" smtClean="0">
                        <a:latin typeface="Cambria Math" panose="02040503050406030204" pitchFamily="18" charset="0"/>
                      </a:rPr>
                      <m:t>=</m:t>
                    </m:r>
                    <m:d>
                      <m:dPr>
                        <m:begChr m:val="{"/>
                        <m:endChr m:val="}"/>
                        <m:ctrlPr>
                          <a:rPr lang="en-US" sz="2400" b="0" i="1" dirty="0" smtClean="0">
                            <a:latin typeface="Cambria Math" charset="0"/>
                          </a:rPr>
                        </m:ctrlPr>
                      </m:dPr>
                      <m:e>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2</m:t>
                            </m:r>
                          </m:sub>
                        </m:sSub>
                      </m:e>
                    </m:d>
                  </m:oMath>
                </a14:m>
                <a:endParaRPr lang="en-US" sz="2400" b="0" dirty="0" smtClean="0"/>
              </a:p>
              <a:p>
                <a:r>
                  <a:rPr lang="en-US" sz="2400" dirty="0" smtClean="0"/>
                  <a:t> return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i="1" dirty="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2</m:t>
                        </m:r>
                      </m:sub>
                    </m:sSub>
                    <m:r>
                      <a:rPr lang="en-US" sz="2400" i="1" dirty="0">
                        <a:latin typeface="Cambria Math" panose="02040503050406030204" pitchFamily="18" charset="0"/>
                      </a:rPr>
                      <m:t>}</m:t>
                    </m:r>
                  </m:oMath>
                </a14:m>
                <a:endParaRPr lang="en-US" sz="2400" dirty="0"/>
              </a:p>
              <a:p>
                <a:endParaRPr lang="en-US" sz="2400" dirty="0"/>
              </a:p>
              <a:p>
                <a:pPr lvl="1"/>
                <a:endParaRPr lang="en-US" sz="2400" dirty="0"/>
              </a:p>
              <a:p>
                <a:pPr lvl="1"/>
                <a:endParaRPr lang="en-US" sz="2800" dirty="0"/>
              </a:p>
              <a:p>
                <a:endParaRPr lang="en-US" sz="2400" dirty="0"/>
              </a:p>
              <a:p>
                <a:endParaRPr lang="en-US" sz="2400" dirty="0"/>
              </a:p>
              <a:p>
                <a:endParaRPr lang="en-US" sz="2400" dirty="0"/>
              </a:p>
            </p:txBody>
          </p:sp>
        </mc:Choice>
        <mc:Fallback>
          <p:sp>
            <p:nvSpPr>
              <p:cNvPr id="10" name="Content Placeholder 9"/>
              <p:cNvSpPr>
                <a:spLocks noGrp="1" noRot="1" noChangeAspect="1" noMove="1" noResize="1" noEditPoints="1" noAdjustHandles="1" noChangeArrowheads="1" noChangeShapeType="1" noTextEdit="1"/>
              </p:cNvSpPr>
              <p:nvPr>
                <p:ph sz="half" idx="1"/>
              </p:nvPr>
            </p:nvSpPr>
            <p:spPr>
              <a:xfrm>
                <a:off x="1296341" y="633695"/>
                <a:ext cx="4754880" cy="5167107"/>
              </a:xfrm>
              <a:blipFill rotWithShape="0">
                <a:blip r:embed="rId3"/>
                <a:stretch>
                  <a:fillRect l="-2051"/>
                </a:stretch>
              </a:blipFill>
            </p:spPr>
            <p:txBody>
              <a:bodyPr/>
              <a:lstStyle/>
              <a:p>
                <a:r>
                  <a:rPr lang="en-US">
                    <a:noFill/>
                  </a:rPr>
                  <a:t> </a:t>
                </a:r>
              </a:p>
            </p:txBody>
          </p:sp>
        </mc:Fallback>
      </mc:AlternateContent>
      <p:grpSp>
        <p:nvGrpSpPr>
          <p:cNvPr id="25" name="Group 24"/>
          <p:cNvGrpSpPr/>
          <p:nvPr/>
        </p:nvGrpSpPr>
        <p:grpSpPr>
          <a:xfrm>
            <a:off x="7606145" y="561106"/>
            <a:ext cx="2366313" cy="5273174"/>
            <a:chOff x="6754091" y="1101433"/>
            <a:chExt cx="2366313" cy="5273174"/>
          </a:xfrm>
        </p:grpSpPr>
        <p:sp>
          <p:nvSpPr>
            <p:cNvPr id="12" name="Oval 11"/>
            <p:cNvSpPr/>
            <p:nvPr/>
          </p:nvSpPr>
          <p:spPr>
            <a:xfrm>
              <a:off x="6754093" y="2265693"/>
              <a:ext cx="887499" cy="7134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X2</a:t>
              </a:r>
              <a:endParaRPr lang="en-US" sz="2400" dirty="0"/>
            </a:p>
          </p:txBody>
        </p:sp>
        <p:sp>
          <p:nvSpPr>
            <p:cNvPr id="13" name="Oval 12"/>
            <p:cNvSpPr/>
            <p:nvPr/>
          </p:nvSpPr>
          <p:spPr>
            <a:xfrm>
              <a:off x="6754094" y="3400831"/>
              <a:ext cx="887499" cy="71349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X3</a:t>
              </a:r>
              <a:endParaRPr lang="en-US" sz="2400" dirty="0"/>
            </a:p>
          </p:txBody>
        </p:sp>
        <p:sp>
          <p:nvSpPr>
            <p:cNvPr id="14" name="Oval 13"/>
            <p:cNvSpPr/>
            <p:nvPr/>
          </p:nvSpPr>
          <p:spPr>
            <a:xfrm>
              <a:off x="6754095" y="4486914"/>
              <a:ext cx="887499" cy="71349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X4</a:t>
              </a:r>
              <a:endParaRPr lang="en-US" sz="2400" dirty="0"/>
            </a:p>
          </p:txBody>
        </p:sp>
        <p:sp>
          <p:nvSpPr>
            <p:cNvPr id="15" name="Oval 14"/>
            <p:cNvSpPr/>
            <p:nvPr/>
          </p:nvSpPr>
          <p:spPr>
            <a:xfrm>
              <a:off x="8232905" y="3400830"/>
              <a:ext cx="887499" cy="71349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X6</a:t>
              </a:r>
              <a:endParaRPr lang="en-US" sz="2400" dirty="0"/>
            </a:p>
          </p:txBody>
        </p:sp>
        <p:sp>
          <p:nvSpPr>
            <p:cNvPr id="16" name="Oval 15"/>
            <p:cNvSpPr/>
            <p:nvPr/>
          </p:nvSpPr>
          <p:spPr>
            <a:xfrm>
              <a:off x="8232904" y="4694723"/>
              <a:ext cx="887499" cy="713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X7</a:t>
              </a:r>
              <a:endParaRPr lang="en-US" sz="2400" dirty="0"/>
            </a:p>
          </p:txBody>
        </p:sp>
        <p:sp>
          <p:nvSpPr>
            <p:cNvPr id="17" name="Oval 16"/>
            <p:cNvSpPr/>
            <p:nvPr/>
          </p:nvSpPr>
          <p:spPr>
            <a:xfrm>
              <a:off x="6754091" y="1101433"/>
              <a:ext cx="887499" cy="71349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X1</a:t>
              </a:r>
              <a:endParaRPr lang="en-US" sz="2400" dirty="0"/>
            </a:p>
          </p:txBody>
        </p:sp>
        <p:sp>
          <p:nvSpPr>
            <p:cNvPr id="18" name="Oval 17"/>
            <p:cNvSpPr/>
            <p:nvPr/>
          </p:nvSpPr>
          <p:spPr>
            <a:xfrm>
              <a:off x="6754092" y="5661114"/>
              <a:ext cx="887499" cy="713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X5</a:t>
              </a:r>
              <a:endParaRPr lang="en-US" sz="2400" dirty="0"/>
            </a:p>
          </p:txBody>
        </p:sp>
        <p:cxnSp>
          <p:nvCxnSpPr>
            <p:cNvPr id="19" name="Straight Arrow Connector 18"/>
            <p:cNvCxnSpPr>
              <a:stCxn id="17" idx="4"/>
              <a:endCxn id="12" idx="0"/>
            </p:cNvCxnSpPr>
            <p:nvPr/>
          </p:nvCxnSpPr>
          <p:spPr>
            <a:xfrm>
              <a:off x="7197841" y="1814926"/>
              <a:ext cx="2" cy="45076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4"/>
              <a:endCxn id="13" idx="0"/>
            </p:cNvCxnSpPr>
            <p:nvPr/>
          </p:nvCxnSpPr>
          <p:spPr>
            <a:xfrm>
              <a:off x="7197843" y="2979186"/>
              <a:ext cx="1" cy="42164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4"/>
              <a:endCxn id="14" idx="0"/>
            </p:cNvCxnSpPr>
            <p:nvPr/>
          </p:nvCxnSpPr>
          <p:spPr>
            <a:xfrm>
              <a:off x="7197844" y="4114324"/>
              <a:ext cx="1" cy="37259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4" idx="4"/>
              <a:endCxn id="18" idx="0"/>
            </p:cNvCxnSpPr>
            <p:nvPr/>
          </p:nvCxnSpPr>
          <p:spPr>
            <a:xfrm flipH="1">
              <a:off x="7197842" y="5200407"/>
              <a:ext cx="3" cy="46070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5" idx="3"/>
              <a:endCxn id="14" idx="7"/>
            </p:cNvCxnSpPr>
            <p:nvPr/>
          </p:nvCxnSpPr>
          <p:spPr>
            <a:xfrm flipH="1">
              <a:off x="7511623" y="4009834"/>
              <a:ext cx="851253" cy="58156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5" idx="4"/>
              <a:endCxn id="16" idx="0"/>
            </p:cNvCxnSpPr>
            <p:nvPr/>
          </p:nvCxnSpPr>
          <p:spPr>
            <a:xfrm flipH="1">
              <a:off x="8676654" y="4114323"/>
              <a:ext cx="1" cy="5804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sp>
        <p:nvSpPr>
          <p:cNvPr id="7" name="Slide Number Placeholder 6"/>
          <p:cNvSpPr>
            <a:spLocks noGrp="1"/>
          </p:cNvSpPr>
          <p:nvPr>
            <p:ph type="sldNum" sz="quarter" idx="12"/>
          </p:nvPr>
        </p:nvSpPr>
        <p:spPr/>
        <p:txBody>
          <a:bodyPr/>
          <a:lstStyle/>
          <a:p>
            <a:fld id="{48F63A3B-78C7-47BE-AE5E-E10140E04643}" type="slidenum">
              <a:rPr lang="en-US" smtClean="0"/>
              <a:pPr/>
              <a:t>12</a:t>
            </a:fld>
            <a:endParaRPr lang="en-US" dirty="0"/>
          </a:p>
        </p:txBody>
      </p:sp>
    </p:spTree>
    <p:extLst>
      <p:ext uri="{BB962C8B-B14F-4D97-AF65-F5344CB8AC3E}">
        <p14:creationId xmlns:p14="http://schemas.microsoft.com/office/powerpoint/2010/main" val="445971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itle 8"/>
              <p:cNvSpPr>
                <a:spLocks noGrp="1"/>
              </p:cNvSpPr>
              <p:nvPr>
                <p:ph type="title"/>
              </p:nvPr>
            </p:nvSpPr>
            <p:spPr/>
            <p:txBody>
              <a:bodyPr/>
              <a:lstStyle/>
              <a:p>
                <a:r>
                  <a:rPr lang="en-US" sz="4000" dirty="0" smtClean="0"/>
                  <a:t>Example of learning the Markov blanket for </a:t>
                </a:r>
                <a14:m>
                  <m:oMath xmlns:m="http://schemas.openxmlformats.org/officeDocument/2006/math">
                    <m:sSub>
                      <m:sSubPr>
                        <m:ctrlPr>
                          <a:rPr lang="en-US" sz="4000" b="0" i="1" smtClean="0">
                            <a:latin typeface="Cambria Math" charset="0"/>
                          </a:rPr>
                        </m:ctrlPr>
                      </m:sSubPr>
                      <m:e>
                        <m:r>
                          <a:rPr lang="en-US" sz="4000" b="0" i="1" smtClean="0">
                            <a:latin typeface="Cambria Math" panose="02040503050406030204" pitchFamily="18" charset="0"/>
                          </a:rPr>
                          <m:t>𝑋</m:t>
                        </m:r>
                      </m:e>
                      <m:sub>
                        <m:r>
                          <a:rPr lang="en-US" sz="4000" b="0" i="1" smtClean="0">
                            <a:latin typeface="Cambria Math" panose="02040503050406030204" pitchFamily="18" charset="0"/>
                          </a:rPr>
                          <m:t>2</m:t>
                        </m:r>
                      </m:sub>
                    </m:sSub>
                  </m:oMath>
                </a14:m>
                <a:endParaRPr lang="en-US" dirty="0"/>
              </a:p>
            </p:txBody>
          </p:sp>
        </mc:Choice>
        <mc:Fallback xmlns="">
          <p:sp>
            <p:nvSpPr>
              <p:cNvPr id="9" name="Title 8"/>
              <p:cNvSpPr>
                <a:spLocks noGrp="1" noRot="1" noChangeAspect="1" noMove="1" noResize="1" noEditPoints="1" noAdjustHandles="1" noChangeArrowheads="1" noChangeShapeType="1" noTextEdit="1"/>
              </p:cNvSpPr>
              <p:nvPr>
                <p:ph type="title"/>
              </p:nvPr>
            </p:nvSpPr>
            <p:spPr>
              <a:blipFill rotWithShape="0">
                <a:blip r:embed="rId3"/>
                <a:stretch>
                  <a:fillRect l="-219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Content Placeholder 9"/>
              <p:cNvSpPr>
                <a:spLocks noGrp="1"/>
              </p:cNvSpPr>
              <p:nvPr>
                <p:ph sz="half" idx="1"/>
              </p:nvPr>
            </p:nvSpPr>
            <p:spPr>
              <a:xfrm>
                <a:off x="695699" y="255724"/>
                <a:ext cx="7076665" cy="6489300"/>
              </a:xfrm>
            </p:spPr>
            <p:txBody>
              <a:bodyPr>
                <a:noAutofit/>
              </a:bodyPr>
              <a:lstStyle/>
              <a:p>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oMath>
                  </m:oMathPara>
                </a14:m>
                <a:endParaRPr lang="en-US" sz="2400" b="0" dirty="0" smtClean="0"/>
              </a:p>
              <a:p>
                <a:r>
                  <a:rPr lang="en-US" sz="2400" dirty="0" smtClean="0"/>
                  <a:t>Grow</a:t>
                </a:r>
                <a:endParaRPr lang="en-US" sz="2400" b="0" dirty="0" smtClean="0"/>
              </a:p>
              <a:p>
                <a:pPr lvl="1"/>
                <a14:m>
                  <m:oMath xmlns:m="http://schemas.openxmlformats.org/officeDocument/2006/math">
                    <m:r>
                      <a:rPr lang="en-US" sz="2400" i="1">
                        <a:latin typeface="Cambria Math" panose="02040503050406030204" pitchFamily="18" charset="0"/>
                      </a:rPr>
                      <m:t>¬</m:t>
                    </m:r>
                    <m:r>
                      <a:rPr lang="en-US" sz="2400" b="0" i="1" smtClean="0">
                        <a:latin typeface="Cambria Math" panose="02040503050406030204" pitchFamily="18" charset="0"/>
                      </a:rPr>
                      <m:t>𝐼</m:t>
                    </m:r>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oMath>
                </a14:m>
                <a:r>
                  <a:rPr lang="en-US" sz="2400" dirty="0" smtClean="0"/>
                  <a:t>, </a:t>
                </a:r>
                <a14:m>
                  <m:oMath xmlns:m="http://schemas.openxmlformats.org/officeDocument/2006/math">
                    <m:sSub>
                      <m:sSubPr>
                        <m:ctrlPr>
                          <a:rPr lang="en-US" sz="2400" b="0" i="1" dirty="0" smtClean="0">
                            <a:latin typeface="Cambria Math" charset="0"/>
                          </a:rPr>
                        </m:ctrlPr>
                      </m:sSubPr>
                      <m:e>
                        <m:r>
                          <a:rPr lang="en-US" sz="2400" b="0" i="1" dirty="0" smtClean="0">
                            <a:latin typeface="Cambria Math" panose="02040503050406030204" pitchFamily="18" charset="0"/>
                          </a:rPr>
                          <m:t>𝐵</m:t>
                        </m:r>
                      </m:e>
                      <m:sub>
                        <m:r>
                          <a:rPr lang="en-US" sz="2400" b="0" i="1" dirty="0" smtClean="0">
                            <a:latin typeface="Cambria Math" panose="02040503050406030204" pitchFamily="18" charset="0"/>
                          </a:rPr>
                          <m:t>2</m:t>
                        </m:r>
                      </m:sub>
                    </m:sSub>
                    <m:r>
                      <a:rPr lang="en-US" sz="2400" b="0" i="1" dirty="0" smtClean="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1</m:t>
                        </m:r>
                      </m:sub>
                    </m:sSub>
                    <m:r>
                      <a:rPr lang="en-US" sz="2400" b="0" i="1" dirty="0" smtClean="0">
                        <a:latin typeface="Cambria Math" panose="02040503050406030204" pitchFamily="18" charset="0"/>
                      </a:rPr>
                      <m:t>}</m:t>
                    </m:r>
                  </m:oMath>
                </a14:m>
                <a:endParaRPr lang="en-US" sz="2400" dirty="0" smtClean="0"/>
              </a:p>
              <a:p>
                <a:pPr lvl="1"/>
                <a14:m>
                  <m:oMath xmlns:m="http://schemas.openxmlformats.org/officeDocument/2006/math">
                    <m:r>
                      <a:rPr lang="en-US" sz="2400" i="1">
                        <a:latin typeface="Cambria Math" panose="02040503050406030204" pitchFamily="18" charset="0"/>
                      </a:rPr>
                      <m:t>¬ </m:t>
                    </m:r>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b="0" i="1" smtClean="0">
                            <a:latin typeface="Cambria Math" panose="02040503050406030204" pitchFamily="18" charset="0"/>
                          </a:rPr>
                          <m:t>2</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1</m:t>
                        </m:r>
                      </m:sub>
                    </m:sSub>
                    <m:r>
                      <a:rPr lang="en-US" sz="2400" b="0" i="1" dirty="0" smtClean="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3</m:t>
                        </m:r>
                      </m:sub>
                    </m:sSub>
                    <m:r>
                      <a:rPr lang="en-US" sz="2400" i="1" dirty="0">
                        <a:latin typeface="Cambria Math" panose="02040503050406030204" pitchFamily="18" charset="0"/>
                      </a:rPr>
                      <m:t>}</m:t>
                    </m:r>
                  </m:oMath>
                </a14:m>
                <a:endParaRPr lang="en-US" sz="2400" dirty="0"/>
              </a:p>
              <a:p>
                <a:pPr lvl="1"/>
                <a14:m>
                  <m:oMath xmlns:m="http://schemas.openxmlformats.org/officeDocument/2006/math">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4</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b="0" i="1" smtClean="0">
                            <a:latin typeface="Cambria Math" panose="02040503050406030204" pitchFamily="18" charset="0"/>
                          </a:rPr>
                          <m:t>2</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b="0" i="1" dirty="0" smtClean="0">
                            <a:latin typeface="Cambria Math" panose="02040503050406030204" pitchFamily="18" charset="0"/>
                          </a:rPr>
                          <m:t>3</m:t>
                        </m:r>
                      </m:sub>
                    </m:sSub>
                    <m:r>
                      <a:rPr lang="en-US" sz="2400" i="1" dirty="0">
                        <a:latin typeface="Cambria Math" panose="02040503050406030204" pitchFamily="18" charset="0"/>
                      </a:rPr>
                      <m:t>}</m:t>
                    </m:r>
                  </m:oMath>
                </a14:m>
                <a:endParaRPr lang="en-US" sz="2400" dirty="0"/>
              </a:p>
              <a:p>
                <a:pPr lvl="1"/>
                <a14:m>
                  <m:oMath xmlns:m="http://schemas.openxmlformats.org/officeDocument/2006/math">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smtClean="0">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5</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b="0" i="1" smtClean="0">
                            <a:latin typeface="Cambria Math" panose="02040503050406030204" pitchFamily="18" charset="0"/>
                          </a:rPr>
                          <m:t>2</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b="0" i="1" dirty="0" smtClean="0">
                            <a:latin typeface="Cambria Math" panose="02040503050406030204" pitchFamily="18" charset="0"/>
                          </a:rPr>
                          <m:t>3</m:t>
                        </m:r>
                      </m:sub>
                    </m:sSub>
                    <m:r>
                      <a:rPr lang="en-US" sz="2400" i="1" dirty="0">
                        <a:latin typeface="Cambria Math" panose="02040503050406030204" pitchFamily="18" charset="0"/>
                      </a:rPr>
                      <m:t>}</m:t>
                    </m:r>
                  </m:oMath>
                </a14:m>
                <a:endParaRPr lang="en-US" sz="2400" dirty="0" smtClean="0"/>
              </a:p>
              <a:p>
                <a:pPr lvl="1"/>
                <a14:m>
                  <m:oMath xmlns:m="http://schemas.openxmlformats.org/officeDocument/2006/math">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6</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b="0" i="1" smtClean="0">
                            <a:latin typeface="Cambria Math" panose="02040503050406030204" pitchFamily="18" charset="0"/>
                          </a:rPr>
                          <m:t>2</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1</m:t>
                        </m:r>
                      </m:sub>
                    </m:sSub>
                    <m:r>
                      <a:rPr lang="en-US" sz="2400" b="0" i="1" dirty="0" smtClean="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3</m:t>
                        </m:r>
                      </m:sub>
                    </m:sSub>
                    <m:r>
                      <a:rPr lang="en-US" sz="2400" i="1" dirty="0">
                        <a:latin typeface="Cambria Math" panose="02040503050406030204" pitchFamily="18" charset="0"/>
                      </a:rPr>
                      <m:t>}</m:t>
                    </m:r>
                  </m:oMath>
                </a14:m>
                <a:endParaRPr lang="en-US" sz="2400" dirty="0" smtClean="0"/>
              </a:p>
              <a:p>
                <a:pPr lvl="1"/>
                <a14:m>
                  <m:oMath xmlns:m="http://schemas.openxmlformats.org/officeDocument/2006/math">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7</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b="0" i="1" smtClean="0">
                            <a:latin typeface="Cambria Math" panose="02040503050406030204" pitchFamily="18" charset="0"/>
                          </a:rPr>
                          <m:t>2</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1</m:t>
                        </m:r>
                      </m:sub>
                    </m:sSub>
                    <m:r>
                      <a:rPr lang="en-US" sz="2400" b="0" i="1" dirty="0" smtClean="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3</m:t>
                        </m:r>
                      </m:sub>
                    </m:sSub>
                    <m:r>
                      <a:rPr lang="en-US" sz="2400" i="1" dirty="0">
                        <a:latin typeface="Cambria Math" panose="02040503050406030204" pitchFamily="18" charset="0"/>
                      </a:rPr>
                      <m:t>}</m:t>
                    </m:r>
                  </m:oMath>
                </a14:m>
                <a:endParaRPr lang="en-US" sz="2400" dirty="0" smtClean="0"/>
              </a:p>
              <a:p>
                <a:r>
                  <a:rPr lang="en-US" sz="2400" dirty="0" smtClean="0"/>
                  <a:t>Shrink</a:t>
                </a:r>
              </a:p>
              <a:p>
                <a:pPr lvl="1"/>
                <a14:m>
                  <m:oMath xmlns:m="http://schemas.openxmlformats.org/officeDocument/2006/math">
                    <m:r>
                      <a:rPr lang="en-US" sz="2400" i="1">
                        <a:latin typeface="Cambria Math" panose="02040503050406030204" pitchFamily="18" charset="0"/>
                      </a:rPr>
                      <m:t>¬ </m:t>
                    </m:r>
                    <m:r>
                      <a:rPr lang="en-US" sz="2400" b="0" i="1" smtClean="0">
                        <a:latin typeface="Cambria Math" panose="02040503050406030204" pitchFamily="18" charset="0"/>
                      </a:rPr>
                      <m:t>𝐼</m:t>
                    </m:r>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oMath>
                </a14:m>
                <a:r>
                  <a:rPr lang="en-US" sz="2400" dirty="0" smtClean="0"/>
                  <a:t>, </a:t>
                </a:r>
                <a14:m>
                  <m:oMath xmlns:m="http://schemas.openxmlformats.org/officeDocument/2006/math">
                    <m:sSub>
                      <m:sSubPr>
                        <m:ctrlPr>
                          <a:rPr lang="en-US" sz="2400" b="0" i="1" dirty="0" smtClean="0">
                            <a:latin typeface="Cambria Math" charset="0"/>
                          </a:rPr>
                        </m:ctrlPr>
                      </m:sSubPr>
                      <m:e>
                        <m:r>
                          <a:rPr lang="en-US" sz="2400" b="0" i="1" dirty="0" smtClean="0">
                            <a:latin typeface="Cambria Math" panose="02040503050406030204" pitchFamily="18" charset="0"/>
                          </a:rPr>
                          <m:t>𝐵</m:t>
                        </m:r>
                      </m:e>
                      <m:sub>
                        <m:r>
                          <a:rPr lang="en-US" sz="2400" b="0" i="1" dirty="0" smtClean="0">
                            <a:latin typeface="Cambria Math" panose="02040503050406030204" pitchFamily="18" charset="0"/>
                          </a:rPr>
                          <m:t>2</m:t>
                        </m:r>
                      </m:sub>
                    </m:sSub>
                    <m:r>
                      <a:rPr lang="en-US" sz="2400" b="0" i="1" dirty="0" smtClean="0">
                        <a:latin typeface="Cambria Math" panose="02040503050406030204" pitchFamily="18" charset="0"/>
                      </a:rPr>
                      <m:t>=</m:t>
                    </m:r>
                    <m:d>
                      <m:dPr>
                        <m:begChr m:val="{"/>
                        <m:endChr m:val="}"/>
                        <m:ctrlPr>
                          <a:rPr lang="en-US" sz="2400" b="0" i="1" dirty="0" smtClean="0">
                            <a:latin typeface="Cambria Math" charset="0"/>
                          </a:rPr>
                        </m:ctrlPr>
                      </m:dPr>
                      <m:e>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1</m:t>
                            </m:r>
                          </m:sub>
                        </m:sSub>
                        <m:r>
                          <a:rPr lang="en-US" sz="2400" b="0" i="1" dirty="0" smtClean="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3</m:t>
                            </m:r>
                          </m:sub>
                        </m:sSub>
                      </m:e>
                    </m:d>
                  </m:oMath>
                </a14:m>
                <a:endParaRPr lang="en-US" sz="2400" b="0" dirty="0" smtClean="0"/>
              </a:p>
              <a:p>
                <a:pPr lvl="1"/>
                <a14:m>
                  <m:oMath xmlns:m="http://schemas.openxmlformats.org/officeDocument/2006/math">
                    <m:r>
                      <a:rPr lang="en-US" sz="2400" i="1">
                        <a:latin typeface="Cambria Math" panose="02040503050406030204" pitchFamily="18" charset="0"/>
                      </a:rPr>
                      <m:t>¬ </m:t>
                    </m:r>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3</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i="1" dirty="0">
                            <a:latin typeface="Cambria Math" panose="02040503050406030204" pitchFamily="18" charset="0"/>
                          </a:rPr>
                          <m:t>2</m:t>
                        </m:r>
                      </m:sub>
                    </m:sSub>
                    <m:r>
                      <a:rPr lang="en-US" sz="2400" i="1" dirty="0">
                        <a:latin typeface="Cambria Math" panose="02040503050406030204" pitchFamily="18" charset="0"/>
                      </a:rPr>
                      <m:t>=</m:t>
                    </m:r>
                    <m:d>
                      <m:dPr>
                        <m:begChr m:val="{"/>
                        <m:endChr m:val="}"/>
                        <m:ctrlPr>
                          <a:rPr lang="en-US" sz="2400" i="1" dirty="0">
                            <a:latin typeface="Cambria Math" charset="0"/>
                          </a:rPr>
                        </m:ctrlPr>
                      </m:dPr>
                      <m:e>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3</m:t>
                            </m:r>
                          </m:sub>
                        </m:sSub>
                      </m:e>
                    </m:d>
                  </m:oMath>
                </a14:m>
                <a:endParaRPr lang="en-US" sz="2400" b="0" dirty="0" smtClean="0"/>
              </a:p>
              <a:p>
                <a:r>
                  <a:rPr lang="en-US" sz="2400" dirty="0" smtClean="0"/>
                  <a:t> return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b="0" i="1" dirty="0" smtClean="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b="0" i="1" dirty="0" smtClean="0">
                            <a:latin typeface="Cambria Math" panose="02040503050406030204" pitchFamily="18" charset="0"/>
                          </a:rPr>
                          <m:t>3</m:t>
                        </m:r>
                      </m:sub>
                    </m:sSub>
                    <m:r>
                      <a:rPr lang="en-US" sz="2400" i="1" dirty="0">
                        <a:latin typeface="Cambria Math" panose="02040503050406030204" pitchFamily="18" charset="0"/>
                      </a:rPr>
                      <m:t>}</m:t>
                    </m:r>
                  </m:oMath>
                </a14:m>
                <a:endParaRPr lang="en-US" sz="2400" dirty="0"/>
              </a:p>
              <a:p>
                <a:endParaRPr lang="en-US" sz="2400" dirty="0"/>
              </a:p>
              <a:p>
                <a:pPr lvl="1"/>
                <a:endParaRPr lang="en-US" sz="2400" dirty="0"/>
              </a:p>
              <a:p>
                <a:pPr lvl="1"/>
                <a:endParaRPr lang="en-US" sz="2400" dirty="0"/>
              </a:p>
              <a:p>
                <a:endParaRPr lang="en-US" sz="2400" dirty="0"/>
              </a:p>
              <a:p>
                <a:endParaRPr lang="en-US" sz="2400" dirty="0"/>
              </a:p>
              <a:p>
                <a:endParaRPr lang="en-US" sz="2400" dirty="0"/>
              </a:p>
            </p:txBody>
          </p:sp>
        </mc:Choice>
        <mc:Fallback>
          <p:sp>
            <p:nvSpPr>
              <p:cNvPr id="10" name="Content Placeholder 9"/>
              <p:cNvSpPr>
                <a:spLocks noGrp="1" noRot="1" noChangeAspect="1" noMove="1" noResize="1" noEditPoints="1" noAdjustHandles="1" noChangeArrowheads="1" noChangeShapeType="1" noTextEdit="1"/>
              </p:cNvSpPr>
              <p:nvPr>
                <p:ph sz="half" idx="1"/>
              </p:nvPr>
            </p:nvSpPr>
            <p:spPr>
              <a:xfrm>
                <a:off x="695699" y="255724"/>
                <a:ext cx="7076665" cy="6489300"/>
              </a:xfrm>
              <a:blipFill rotWithShape="0">
                <a:blip r:embed="rId4"/>
                <a:stretch>
                  <a:fillRect l="-1292"/>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48F63A3B-78C7-47BE-AE5E-E10140E04643}" type="slidenum">
              <a:rPr lang="en-US" smtClean="0"/>
              <a:pPr/>
              <a:t>13</a:t>
            </a:fld>
            <a:endParaRPr lang="en-US" dirty="0"/>
          </a:p>
        </p:txBody>
      </p:sp>
      <p:grpSp>
        <p:nvGrpSpPr>
          <p:cNvPr id="25" name="Group 24"/>
          <p:cNvGrpSpPr/>
          <p:nvPr/>
        </p:nvGrpSpPr>
        <p:grpSpPr>
          <a:xfrm>
            <a:off x="7606145" y="561106"/>
            <a:ext cx="2366313" cy="5273174"/>
            <a:chOff x="6754091" y="1101433"/>
            <a:chExt cx="2366313" cy="5273174"/>
          </a:xfrm>
        </p:grpSpPr>
        <p:sp>
          <p:nvSpPr>
            <p:cNvPr id="26" name="Oval 25"/>
            <p:cNvSpPr/>
            <p:nvPr/>
          </p:nvSpPr>
          <p:spPr>
            <a:xfrm>
              <a:off x="6754093" y="2265693"/>
              <a:ext cx="887499" cy="713493"/>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X2</a:t>
              </a:r>
              <a:endParaRPr lang="en-US" sz="2400" dirty="0"/>
            </a:p>
          </p:txBody>
        </p:sp>
        <p:sp>
          <p:nvSpPr>
            <p:cNvPr id="27" name="Oval 26"/>
            <p:cNvSpPr/>
            <p:nvPr/>
          </p:nvSpPr>
          <p:spPr>
            <a:xfrm>
              <a:off x="6754094" y="3400831"/>
              <a:ext cx="887499" cy="71349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X3</a:t>
              </a:r>
              <a:endParaRPr lang="en-US" sz="2400" dirty="0"/>
            </a:p>
          </p:txBody>
        </p:sp>
        <p:sp>
          <p:nvSpPr>
            <p:cNvPr id="28" name="Oval 27"/>
            <p:cNvSpPr/>
            <p:nvPr/>
          </p:nvSpPr>
          <p:spPr>
            <a:xfrm>
              <a:off x="6754095" y="4486914"/>
              <a:ext cx="887499" cy="71349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X4</a:t>
              </a:r>
              <a:endParaRPr lang="en-US" sz="2400" dirty="0"/>
            </a:p>
          </p:txBody>
        </p:sp>
        <p:sp>
          <p:nvSpPr>
            <p:cNvPr id="29" name="Oval 28"/>
            <p:cNvSpPr/>
            <p:nvPr/>
          </p:nvSpPr>
          <p:spPr>
            <a:xfrm>
              <a:off x="8232905" y="3400830"/>
              <a:ext cx="887499" cy="71349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X6</a:t>
              </a:r>
              <a:endParaRPr lang="en-US" sz="2400" dirty="0"/>
            </a:p>
          </p:txBody>
        </p:sp>
        <p:sp>
          <p:nvSpPr>
            <p:cNvPr id="30" name="Oval 29"/>
            <p:cNvSpPr/>
            <p:nvPr/>
          </p:nvSpPr>
          <p:spPr>
            <a:xfrm>
              <a:off x="8232904" y="4694723"/>
              <a:ext cx="887499" cy="713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X7</a:t>
              </a:r>
              <a:endParaRPr lang="en-US" sz="2400" dirty="0"/>
            </a:p>
          </p:txBody>
        </p:sp>
        <p:sp>
          <p:nvSpPr>
            <p:cNvPr id="31" name="Oval 30"/>
            <p:cNvSpPr/>
            <p:nvPr/>
          </p:nvSpPr>
          <p:spPr>
            <a:xfrm>
              <a:off x="6754091" y="1101433"/>
              <a:ext cx="887499" cy="71349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X1</a:t>
              </a:r>
              <a:endParaRPr lang="en-US" sz="2400" dirty="0"/>
            </a:p>
          </p:txBody>
        </p:sp>
        <p:sp>
          <p:nvSpPr>
            <p:cNvPr id="32" name="Oval 31"/>
            <p:cNvSpPr/>
            <p:nvPr/>
          </p:nvSpPr>
          <p:spPr>
            <a:xfrm>
              <a:off x="6754092" y="5661114"/>
              <a:ext cx="887499" cy="713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X5</a:t>
              </a:r>
              <a:endParaRPr lang="en-US" sz="2400" dirty="0"/>
            </a:p>
          </p:txBody>
        </p:sp>
        <p:cxnSp>
          <p:nvCxnSpPr>
            <p:cNvPr id="33" name="Straight Arrow Connector 32"/>
            <p:cNvCxnSpPr>
              <a:endCxn id="35" idx="0"/>
            </p:cNvCxnSpPr>
            <p:nvPr/>
          </p:nvCxnSpPr>
          <p:spPr>
            <a:xfrm>
              <a:off x="7197841" y="1814926"/>
              <a:ext cx="2" cy="45076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5" idx="4"/>
              <a:endCxn id="36" idx="0"/>
            </p:cNvCxnSpPr>
            <p:nvPr/>
          </p:nvCxnSpPr>
          <p:spPr>
            <a:xfrm>
              <a:off x="7197843" y="2979186"/>
              <a:ext cx="1" cy="42164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6" idx="4"/>
              <a:endCxn id="37" idx="0"/>
            </p:cNvCxnSpPr>
            <p:nvPr/>
          </p:nvCxnSpPr>
          <p:spPr>
            <a:xfrm>
              <a:off x="7197844" y="4114324"/>
              <a:ext cx="1" cy="37259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7" idx="4"/>
            </p:cNvCxnSpPr>
            <p:nvPr/>
          </p:nvCxnSpPr>
          <p:spPr>
            <a:xfrm flipH="1">
              <a:off x="7197842" y="5200407"/>
              <a:ext cx="3" cy="46070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8" idx="3"/>
              <a:endCxn id="37" idx="7"/>
            </p:cNvCxnSpPr>
            <p:nvPr/>
          </p:nvCxnSpPr>
          <p:spPr>
            <a:xfrm flipH="1">
              <a:off x="7511623" y="4009834"/>
              <a:ext cx="851253" cy="58156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8" idx="4"/>
            </p:cNvCxnSpPr>
            <p:nvPr/>
          </p:nvCxnSpPr>
          <p:spPr>
            <a:xfrm flipH="1">
              <a:off x="8676654" y="4114323"/>
              <a:ext cx="1" cy="5804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4702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pPr/>
              <a:t>14</a:t>
            </a:fld>
            <a:endParaRPr lang="en-US" dirty="0"/>
          </a:p>
        </p:txBody>
      </p:sp>
      <p:grpSp>
        <p:nvGrpSpPr>
          <p:cNvPr id="25" name="Group 24"/>
          <p:cNvGrpSpPr/>
          <p:nvPr/>
        </p:nvGrpSpPr>
        <p:grpSpPr>
          <a:xfrm>
            <a:off x="7606145" y="561106"/>
            <a:ext cx="2366313" cy="5273174"/>
            <a:chOff x="6754091" y="1101433"/>
            <a:chExt cx="2366313" cy="5273174"/>
          </a:xfrm>
        </p:grpSpPr>
        <p:sp>
          <p:nvSpPr>
            <p:cNvPr id="26" name="Oval 25"/>
            <p:cNvSpPr/>
            <p:nvPr/>
          </p:nvSpPr>
          <p:spPr>
            <a:xfrm>
              <a:off x="6754093" y="2265693"/>
              <a:ext cx="887499" cy="71349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X2</a:t>
              </a:r>
              <a:endParaRPr lang="en-US" sz="2400" dirty="0"/>
            </a:p>
          </p:txBody>
        </p:sp>
        <p:sp>
          <p:nvSpPr>
            <p:cNvPr id="27" name="Oval 26"/>
            <p:cNvSpPr/>
            <p:nvPr/>
          </p:nvSpPr>
          <p:spPr>
            <a:xfrm>
              <a:off x="6754094" y="3400831"/>
              <a:ext cx="887499" cy="713493"/>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X3</a:t>
              </a:r>
              <a:endParaRPr lang="en-US" sz="2400" dirty="0"/>
            </a:p>
          </p:txBody>
        </p:sp>
        <p:sp>
          <p:nvSpPr>
            <p:cNvPr id="28" name="Oval 27"/>
            <p:cNvSpPr/>
            <p:nvPr/>
          </p:nvSpPr>
          <p:spPr>
            <a:xfrm>
              <a:off x="6754095" y="4486914"/>
              <a:ext cx="887499" cy="71349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X4</a:t>
              </a:r>
              <a:endParaRPr lang="en-US" sz="2400" dirty="0"/>
            </a:p>
          </p:txBody>
        </p:sp>
        <p:sp>
          <p:nvSpPr>
            <p:cNvPr id="29" name="Oval 28"/>
            <p:cNvSpPr/>
            <p:nvPr/>
          </p:nvSpPr>
          <p:spPr>
            <a:xfrm>
              <a:off x="8232905" y="3400830"/>
              <a:ext cx="887499" cy="71349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X6</a:t>
              </a:r>
              <a:endParaRPr lang="en-US" sz="2400" dirty="0"/>
            </a:p>
          </p:txBody>
        </p:sp>
        <p:sp>
          <p:nvSpPr>
            <p:cNvPr id="30" name="Oval 29"/>
            <p:cNvSpPr/>
            <p:nvPr/>
          </p:nvSpPr>
          <p:spPr>
            <a:xfrm>
              <a:off x="8232904" y="4694723"/>
              <a:ext cx="887499" cy="713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X7</a:t>
              </a:r>
              <a:endParaRPr lang="en-US" sz="2400" dirty="0"/>
            </a:p>
          </p:txBody>
        </p:sp>
        <p:sp>
          <p:nvSpPr>
            <p:cNvPr id="31" name="Oval 30"/>
            <p:cNvSpPr/>
            <p:nvPr/>
          </p:nvSpPr>
          <p:spPr>
            <a:xfrm>
              <a:off x="6754091" y="1101433"/>
              <a:ext cx="887499" cy="71349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X1</a:t>
              </a:r>
              <a:endParaRPr lang="en-US" sz="2400" dirty="0"/>
            </a:p>
          </p:txBody>
        </p:sp>
        <p:sp>
          <p:nvSpPr>
            <p:cNvPr id="32" name="Oval 31"/>
            <p:cNvSpPr/>
            <p:nvPr/>
          </p:nvSpPr>
          <p:spPr>
            <a:xfrm>
              <a:off x="6754092" y="5661114"/>
              <a:ext cx="887499" cy="713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X5</a:t>
              </a:r>
              <a:endParaRPr lang="en-US" sz="2400" dirty="0"/>
            </a:p>
          </p:txBody>
        </p:sp>
        <p:cxnSp>
          <p:nvCxnSpPr>
            <p:cNvPr id="33" name="Straight Arrow Connector 32"/>
            <p:cNvCxnSpPr>
              <a:endCxn id="35" idx="0"/>
            </p:cNvCxnSpPr>
            <p:nvPr/>
          </p:nvCxnSpPr>
          <p:spPr>
            <a:xfrm>
              <a:off x="7197841" y="1814926"/>
              <a:ext cx="2" cy="45076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5" idx="4"/>
              <a:endCxn id="36" idx="0"/>
            </p:cNvCxnSpPr>
            <p:nvPr/>
          </p:nvCxnSpPr>
          <p:spPr>
            <a:xfrm>
              <a:off x="7197843" y="2979186"/>
              <a:ext cx="1" cy="42164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6" idx="4"/>
              <a:endCxn id="37" idx="0"/>
            </p:cNvCxnSpPr>
            <p:nvPr/>
          </p:nvCxnSpPr>
          <p:spPr>
            <a:xfrm>
              <a:off x="7197844" y="4114324"/>
              <a:ext cx="1" cy="37259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7" idx="4"/>
            </p:cNvCxnSpPr>
            <p:nvPr/>
          </p:nvCxnSpPr>
          <p:spPr>
            <a:xfrm flipH="1">
              <a:off x="7197842" y="5200407"/>
              <a:ext cx="3" cy="46070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8" idx="3"/>
              <a:endCxn id="37" idx="7"/>
            </p:cNvCxnSpPr>
            <p:nvPr/>
          </p:nvCxnSpPr>
          <p:spPr>
            <a:xfrm flipH="1">
              <a:off x="7511623" y="4009834"/>
              <a:ext cx="851253" cy="58156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8" idx="4"/>
            </p:cNvCxnSpPr>
            <p:nvPr/>
          </p:nvCxnSpPr>
          <p:spPr>
            <a:xfrm flipH="1">
              <a:off x="8676654" y="4114323"/>
              <a:ext cx="1" cy="5804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21" name="Content Placeholder 9"/>
              <p:cNvSpPr>
                <a:spLocks noGrp="1"/>
              </p:cNvSpPr>
              <p:nvPr>
                <p:ph sz="half" idx="1"/>
              </p:nvPr>
            </p:nvSpPr>
            <p:spPr>
              <a:xfrm>
                <a:off x="621918" y="279973"/>
                <a:ext cx="6262943" cy="4023360"/>
              </a:xfrm>
            </p:spPr>
            <p:txBody>
              <a:bodyPr>
                <a:noAutofit/>
              </a:bodyPr>
              <a:lstStyle/>
              <a:p>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oMath>
                  </m:oMathPara>
                </a14:m>
                <a:endParaRPr lang="en-US" sz="2400" b="0" dirty="0" smtClean="0"/>
              </a:p>
              <a:p>
                <a:r>
                  <a:rPr lang="en-US" sz="2400" dirty="0" smtClean="0"/>
                  <a:t>Grow</a:t>
                </a:r>
                <a:endParaRPr lang="en-US" sz="2400" b="0" dirty="0" smtClean="0"/>
              </a:p>
              <a:p>
                <a:pPr lvl="1"/>
                <a14:m>
                  <m:oMath xmlns:m="http://schemas.openxmlformats.org/officeDocument/2006/math">
                    <m:r>
                      <a:rPr lang="en-US" sz="2400" i="1">
                        <a:latin typeface="Cambria Math" panose="02040503050406030204" pitchFamily="18" charset="0"/>
                      </a:rPr>
                      <m:t>¬</m:t>
                    </m:r>
                    <m:r>
                      <a:rPr lang="en-US" sz="2400" b="0" i="1" smtClean="0">
                        <a:latin typeface="Cambria Math" panose="02040503050406030204" pitchFamily="18" charset="0"/>
                      </a:rPr>
                      <m:t>𝐼</m:t>
                    </m:r>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oMath>
                </a14:m>
                <a:r>
                  <a:rPr lang="en-US" sz="2400" dirty="0" smtClean="0"/>
                  <a:t>, </a:t>
                </a:r>
                <a14:m>
                  <m:oMath xmlns:m="http://schemas.openxmlformats.org/officeDocument/2006/math">
                    <m:sSub>
                      <m:sSubPr>
                        <m:ctrlPr>
                          <a:rPr lang="en-US" sz="2400" b="0" i="1" dirty="0" smtClean="0">
                            <a:latin typeface="Cambria Math" charset="0"/>
                          </a:rPr>
                        </m:ctrlPr>
                      </m:sSubPr>
                      <m:e>
                        <m:r>
                          <a:rPr lang="en-US" sz="2400" b="0" i="1" dirty="0" smtClean="0">
                            <a:latin typeface="Cambria Math" panose="02040503050406030204" pitchFamily="18" charset="0"/>
                          </a:rPr>
                          <m:t>𝐵</m:t>
                        </m:r>
                      </m:e>
                      <m:sub>
                        <m:r>
                          <a:rPr lang="en-US" sz="2400" b="0" i="1" dirty="0" smtClean="0">
                            <a:latin typeface="Cambria Math" panose="02040503050406030204" pitchFamily="18" charset="0"/>
                          </a:rPr>
                          <m:t>3</m:t>
                        </m:r>
                      </m:sub>
                    </m:sSub>
                    <m:r>
                      <a:rPr lang="en-US" sz="2400" b="0" i="1" dirty="0" smtClean="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1</m:t>
                        </m:r>
                      </m:sub>
                    </m:sSub>
                    <m:r>
                      <a:rPr lang="en-US" sz="2400" b="0" i="1" dirty="0" smtClean="0">
                        <a:latin typeface="Cambria Math" panose="02040503050406030204" pitchFamily="18" charset="0"/>
                      </a:rPr>
                      <m:t>}</m:t>
                    </m:r>
                  </m:oMath>
                </a14:m>
                <a:endParaRPr lang="en-US" sz="2400" dirty="0" smtClean="0"/>
              </a:p>
              <a:p>
                <a:pPr lvl="1"/>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i="1">
                            <a:latin typeface="Cambria Math" panose="02040503050406030204" pitchFamily="18" charset="0"/>
                          </a:rPr>
                          <m:t>3</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i="1" dirty="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1</m:t>
                        </m:r>
                      </m:sub>
                    </m:sSub>
                    <m:r>
                      <a:rPr lang="en-US" sz="2400" b="0" i="1" dirty="0" smtClean="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2</m:t>
                        </m:r>
                      </m:sub>
                    </m:sSub>
                    <m:r>
                      <a:rPr lang="en-US" sz="2400" i="1" dirty="0">
                        <a:latin typeface="Cambria Math" panose="02040503050406030204" pitchFamily="18" charset="0"/>
                      </a:rPr>
                      <m:t>}</m:t>
                    </m:r>
                  </m:oMath>
                </a14:m>
                <a:endParaRPr lang="en-US" sz="2400" dirty="0"/>
              </a:p>
              <a:p>
                <a:pPr lvl="1"/>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4</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i="1">
                            <a:latin typeface="Cambria Math" panose="02040503050406030204" pitchFamily="18" charset="0"/>
                          </a:rPr>
                          <m:t>3</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i="1" dirty="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1</m:t>
                        </m:r>
                      </m:sub>
                    </m:sSub>
                    <m:r>
                      <a:rPr lang="en-US" sz="2400" b="0" i="1" dirty="0" smtClean="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2</m:t>
                        </m:r>
                      </m:sub>
                    </m:sSub>
                    <m:r>
                      <a:rPr lang="en-US" sz="2400" b="0" i="1" dirty="0" smtClean="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4</m:t>
                        </m:r>
                      </m:sub>
                    </m:sSub>
                    <m:r>
                      <a:rPr lang="en-US" sz="2400" i="1" dirty="0">
                        <a:latin typeface="Cambria Math" panose="02040503050406030204" pitchFamily="18" charset="0"/>
                      </a:rPr>
                      <m:t>}</m:t>
                    </m:r>
                  </m:oMath>
                </a14:m>
                <a:endParaRPr lang="en-US" sz="2400" dirty="0"/>
              </a:p>
              <a:p>
                <a:pPr lvl="1"/>
                <a14:m>
                  <m:oMath xmlns:m="http://schemas.openxmlformats.org/officeDocument/2006/math">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5</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i="1">
                            <a:latin typeface="Cambria Math" panose="02040503050406030204" pitchFamily="18" charset="0"/>
                          </a:rPr>
                          <m:t>3</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i="1" dirty="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1</m:t>
                        </m:r>
                      </m:sub>
                    </m:sSub>
                    <m:r>
                      <a:rPr lang="en-US" sz="2400" b="0" i="1" dirty="0" smtClean="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2</m:t>
                        </m:r>
                      </m:sub>
                    </m:sSub>
                    <m:r>
                      <a:rPr lang="en-US" sz="2400" b="0" i="1" dirty="0" smtClean="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4</m:t>
                        </m:r>
                      </m:sub>
                    </m:sSub>
                    <m:r>
                      <a:rPr lang="en-US" sz="2400" i="1" dirty="0">
                        <a:latin typeface="Cambria Math" panose="02040503050406030204" pitchFamily="18" charset="0"/>
                      </a:rPr>
                      <m:t>}</m:t>
                    </m:r>
                  </m:oMath>
                </a14:m>
                <a:endParaRPr lang="en-US" sz="2400" dirty="0" smtClean="0"/>
              </a:p>
              <a:p>
                <a:pPr lvl="1"/>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6</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i="1">
                            <a:latin typeface="Cambria Math" panose="02040503050406030204" pitchFamily="18" charset="0"/>
                          </a:rPr>
                          <m:t>3</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i="1" dirty="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1</m:t>
                        </m:r>
                      </m:sub>
                    </m:sSub>
                    <m:r>
                      <a:rPr lang="en-US" sz="2400" b="0" i="1" dirty="0" smtClean="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2</m:t>
                        </m:r>
                      </m:sub>
                    </m:sSub>
                    <m:r>
                      <a:rPr lang="en-US" sz="2400" b="0" i="1" dirty="0" smtClean="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4</m:t>
                        </m:r>
                      </m:sub>
                    </m:sSub>
                    <m:r>
                      <a:rPr lang="en-US" sz="2400" b="0" i="1" dirty="0" smtClean="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6</m:t>
                        </m:r>
                      </m:sub>
                    </m:sSub>
                    <m:r>
                      <a:rPr lang="en-US" sz="2400" i="1" dirty="0">
                        <a:latin typeface="Cambria Math" panose="02040503050406030204" pitchFamily="18" charset="0"/>
                      </a:rPr>
                      <m:t>}</m:t>
                    </m:r>
                  </m:oMath>
                </a14:m>
                <a:endParaRPr lang="en-US" sz="2400" dirty="0" smtClean="0"/>
              </a:p>
              <a:p>
                <a:pPr lvl="1"/>
                <a14:m>
                  <m:oMath xmlns:m="http://schemas.openxmlformats.org/officeDocument/2006/math">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7</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i="1">
                            <a:latin typeface="Cambria Math" panose="02040503050406030204" pitchFamily="18" charset="0"/>
                          </a:rPr>
                          <m:t>3</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i="1" dirty="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4</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6</m:t>
                        </m:r>
                      </m:sub>
                    </m:sSub>
                    <m:r>
                      <a:rPr lang="en-US" sz="2400" i="1" dirty="0">
                        <a:latin typeface="Cambria Math" panose="02040503050406030204" pitchFamily="18" charset="0"/>
                      </a:rPr>
                      <m:t>}</m:t>
                    </m:r>
                  </m:oMath>
                </a14:m>
                <a:endParaRPr lang="en-US" sz="2400" dirty="0" smtClean="0"/>
              </a:p>
              <a:p>
                <a:r>
                  <a:rPr lang="en-US" sz="2400" dirty="0" smtClean="0"/>
                  <a:t>Shrink</a:t>
                </a:r>
              </a:p>
              <a:p>
                <a:pPr lvl="1"/>
                <a14:m>
                  <m:oMath xmlns:m="http://schemas.openxmlformats.org/officeDocument/2006/math">
                    <m:r>
                      <a:rPr lang="en-US" sz="2400" b="0" i="1" smtClean="0">
                        <a:latin typeface="Cambria Math" panose="02040503050406030204" pitchFamily="18" charset="0"/>
                      </a:rPr>
                      <m:t>𝐼</m:t>
                    </m:r>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oMath>
                </a14:m>
                <a:r>
                  <a:rPr lang="en-US" sz="2400" dirty="0" smtClean="0"/>
                  <a:t>, </a:t>
                </a:r>
                <a14:m>
                  <m:oMath xmlns:m="http://schemas.openxmlformats.org/officeDocument/2006/math">
                    <m:sSub>
                      <m:sSubPr>
                        <m:ctrlPr>
                          <a:rPr lang="en-US" sz="2400" b="0" i="1" dirty="0" smtClean="0">
                            <a:latin typeface="Cambria Math" charset="0"/>
                          </a:rPr>
                        </m:ctrlPr>
                      </m:sSubPr>
                      <m:e>
                        <m:r>
                          <a:rPr lang="en-US" sz="2400" b="0" i="1" dirty="0" smtClean="0">
                            <a:latin typeface="Cambria Math" panose="02040503050406030204" pitchFamily="18" charset="0"/>
                          </a:rPr>
                          <m:t>𝐵</m:t>
                        </m:r>
                      </m:e>
                      <m:sub>
                        <m:r>
                          <a:rPr lang="en-US" sz="2400" b="0" i="1" dirty="0" smtClean="0">
                            <a:latin typeface="Cambria Math" panose="02040503050406030204" pitchFamily="18" charset="0"/>
                          </a:rPr>
                          <m:t>3</m:t>
                        </m:r>
                      </m:sub>
                    </m:sSub>
                    <m:r>
                      <a:rPr lang="en-US" sz="2400" b="0" i="1" dirty="0" smtClean="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2</m:t>
                        </m:r>
                      </m:sub>
                    </m:sSub>
                    <m:r>
                      <a:rPr lang="en-US" sz="2400" b="0" i="1" dirty="0" smtClean="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4</m:t>
                        </m:r>
                      </m:sub>
                    </m:sSub>
                    <m:r>
                      <a:rPr lang="en-US" sz="2400" b="0" i="1" dirty="0" smtClean="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6</m:t>
                        </m:r>
                      </m:sub>
                    </m:sSub>
                    <m:r>
                      <a:rPr lang="en-US" sz="2400" b="0" i="1" dirty="0" smtClean="0">
                        <a:latin typeface="Cambria Math" panose="02040503050406030204" pitchFamily="18" charset="0"/>
                      </a:rPr>
                      <m:t>}</m:t>
                    </m:r>
                  </m:oMath>
                </a14:m>
                <a:endParaRPr lang="en-US" sz="2400" dirty="0" smtClean="0"/>
              </a:p>
              <a:p>
                <a:pPr lvl="1"/>
                <a14:m>
                  <m:oMath xmlns:m="http://schemas.openxmlformats.org/officeDocument/2006/math">
                    <m:r>
                      <a:rPr lang="en-US" sz="2400" i="1">
                        <a:latin typeface="Cambria Math" panose="02040503050406030204" pitchFamily="18" charset="0"/>
                      </a:rPr>
                      <m:t>¬ </m:t>
                    </m:r>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i="1">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2</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i="1" dirty="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4</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6</m:t>
                        </m:r>
                      </m:sub>
                    </m:sSub>
                    <m:r>
                      <a:rPr lang="en-US" sz="2400" i="1" dirty="0">
                        <a:latin typeface="Cambria Math" panose="02040503050406030204" pitchFamily="18" charset="0"/>
                      </a:rPr>
                      <m:t>}</m:t>
                    </m:r>
                  </m:oMath>
                </a14:m>
                <a:endParaRPr lang="en-US" sz="2400" dirty="0" smtClean="0"/>
              </a:p>
              <a:p>
                <a:pPr lvl="1"/>
                <a14:m>
                  <m:oMath xmlns:m="http://schemas.openxmlformats.org/officeDocument/2006/math">
                    <m:r>
                      <a:rPr lang="en-US" sz="2400" i="1">
                        <a:latin typeface="Cambria Math" panose="02040503050406030204" pitchFamily="18" charset="0"/>
                      </a:rPr>
                      <m:t>¬ </m:t>
                    </m:r>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4</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i="1">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4</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i="1" dirty="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4</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6</m:t>
                        </m:r>
                      </m:sub>
                    </m:sSub>
                    <m:r>
                      <a:rPr lang="en-US" sz="2400" i="1" dirty="0">
                        <a:latin typeface="Cambria Math" panose="02040503050406030204" pitchFamily="18" charset="0"/>
                      </a:rPr>
                      <m:t>}</m:t>
                    </m:r>
                  </m:oMath>
                </a14:m>
                <a:endParaRPr lang="en-US" sz="2400" dirty="0"/>
              </a:p>
              <a:p>
                <a:pPr lvl="1"/>
                <a14:m>
                  <m:oMath xmlns:m="http://schemas.openxmlformats.org/officeDocument/2006/math">
                    <m:r>
                      <a:rPr lang="en-US" sz="2400" i="1">
                        <a:latin typeface="Cambria Math" panose="02040503050406030204" pitchFamily="18" charset="0"/>
                      </a:rPr>
                      <m:t>¬ </m:t>
                    </m:r>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6</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i="1">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6</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i="1" dirty="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4</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6</m:t>
                        </m:r>
                      </m:sub>
                    </m:sSub>
                    <m:r>
                      <a:rPr lang="en-US" sz="2400" i="1" dirty="0">
                        <a:latin typeface="Cambria Math" panose="02040503050406030204" pitchFamily="18" charset="0"/>
                      </a:rPr>
                      <m:t>}</m:t>
                    </m:r>
                  </m:oMath>
                </a14:m>
                <a:endParaRPr lang="en-US" sz="2400" dirty="0" smtClean="0"/>
              </a:p>
              <a:p>
                <a:pPr marL="228600" lvl="1">
                  <a:spcBef>
                    <a:spcPts val="1000"/>
                  </a:spcBef>
                </a:pPr>
                <a:r>
                  <a:rPr lang="en-US" sz="2400" dirty="0" smtClean="0"/>
                  <a:t>return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i="1" dirty="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4</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6</m:t>
                        </m:r>
                      </m:sub>
                    </m:sSub>
                    <m:r>
                      <a:rPr lang="en-US" sz="2400" i="1" dirty="0">
                        <a:latin typeface="Cambria Math" panose="02040503050406030204" pitchFamily="18" charset="0"/>
                      </a:rPr>
                      <m:t>}</m:t>
                    </m:r>
                  </m:oMath>
                </a14:m>
                <a:endParaRPr lang="en-US" sz="2400" dirty="0"/>
              </a:p>
              <a:p>
                <a:endParaRPr lang="en-US" sz="2400" dirty="0"/>
              </a:p>
              <a:p>
                <a:pPr lvl="1"/>
                <a:endParaRPr lang="en-US" sz="2400" dirty="0"/>
              </a:p>
              <a:p>
                <a:pPr lvl="1"/>
                <a:endParaRPr lang="en-US" sz="2400" dirty="0"/>
              </a:p>
              <a:p>
                <a:endParaRPr lang="en-US" sz="2400" dirty="0"/>
              </a:p>
              <a:p>
                <a:endParaRPr lang="en-US" sz="2400" dirty="0"/>
              </a:p>
              <a:p>
                <a:endParaRPr lang="en-US" sz="2400" dirty="0"/>
              </a:p>
            </p:txBody>
          </p:sp>
        </mc:Choice>
        <mc:Fallback>
          <p:sp>
            <p:nvSpPr>
              <p:cNvPr id="21" name="Content Placeholder 9"/>
              <p:cNvSpPr>
                <a:spLocks noGrp="1" noRot="1" noChangeAspect="1" noMove="1" noResize="1" noEditPoints="1" noAdjustHandles="1" noChangeArrowheads="1" noChangeShapeType="1" noTextEdit="1"/>
              </p:cNvSpPr>
              <p:nvPr>
                <p:ph sz="half" idx="1"/>
              </p:nvPr>
            </p:nvSpPr>
            <p:spPr>
              <a:xfrm>
                <a:off x="621918" y="279973"/>
                <a:ext cx="6262943" cy="4023360"/>
              </a:xfrm>
              <a:blipFill rotWithShape="0">
                <a:blip r:embed="rId3"/>
                <a:stretch>
                  <a:fillRect l="-1461" b="-58030"/>
                </a:stretch>
              </a:blipFill>
            </p:spPr>
            <p:txBody>
              <a:bodyPr/>
              <a:lstStyle/>
              <a:p>
                <a:r>
                  <a:rPr lang="en-US">
                    <a:noFill/>
                  </a:rPr>
                  <a:t> </a:t>
                </a:r>
              </a:p>
            </p:txBody>
          </p:sp>
        </mc:Fallback>
      </mc:AlternateContent>
    </p:spTree>
    <p:extLst>
      <p:ext uri="{BB962C8B-B14F-4D97-AF65-F5344CB8AC3E}">
        <p14:creationId xmlns:p14="http://schemas.microsoft.com/office/powerpoint/2010/main" val="1042375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pPr/>
              <a:t>15</a:t>
            </a:fld>
            <a:endParaRPr lang="en-US" dirty="0"/>
          </a:p>
        </p:txBody>
      </p:sp>
      <p:grpSp>
        <p:nvGrpSpPr>
          <p:cNvPr id="25" name="Group 24"/>
          <p:cNvGrpSpPr/>
          <p:nvPr/>
        </p:nvGrpSpPr>
        <p:grpSpPr>
          <a:xfrm>
            <a:off x="7606145" y="561106"/>
            <a:ext cx="2366313" cy="5273174"/>
            <a:chOff x="6754091" y="1101433"/>
            <a:chExt cx="2366313" cy="5273174"/>
          </a:xfrm>
        </p:grpSpPr>
        <p:sp>
          <p:nvSpPr>
            <p:cNvPr id="26" name="Oval 25"/>
            <p:cNvSpPr/>
            <p:nvPr/>
          </p:nvSpPr>
          <p:spPr>
            <a:xfrm>
              <a:off x="6754093" y="2265693"/>
              <a:ext cx="887499" cy="7134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X2</a:t>
              </a:r>
              <a:endParaRPr lang="en-US" sz="2400" dirty="0"/>
            </a:p>
          </p:txBody>
        </p:sp>
        <p:sp>
          <p:nvSpPr>
            <p:cNvPr id="27" name="Oval 26"/>
            <p:cNvSpPr/>
            <p:nvPr/>
          </p:nvSpPr>
          <p:spPr>
            <a:xfrm>
              <a:off x="6754094" y="3400831"/>
              <a:ext cx="887499" cy="71349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X3</a:t>
              </a:r>
              <a:endParaRPr lang="en-US" sz="2400" dirty="0"/>
            </a:p>
          </p:txBody>
        </p:sp>
        <p:sp>
          <p:nvSpPr>
            <p:cNvPr id="28" name="Oval 27"/>
            <p:cNvSpPr/>
            <p:nvPr/>
          </p:nvSpPr>
          <p:spPr>
            <a:xfrm>
              <a:off x="6754095" y="4486914"/>
              <a:ext cx="887499" cy="713493"/>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X4</a:t>
              </a:r>
              <a:endParaRPr lang="en-US" sz="2400" dirty="0"/>
            </a:p>
          </p:txBody>
        </p:sp>
        <p:sp>
          <p:nvSpPr>
            <p:cNvPr id="29" name="Oval 28"/>
            <p:cNvSpPr/>
            <p:nvPr/>
          </p:nvSpPr>
          <p:spPr>
            <a:xfrm>
              <a:off x="8232905" y="3400830"/>
              <a:ext cx="887499" cy="71349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X6</a:t>
              </a:r>
              <a:endParaRPr lang="en-US" sz="2400" dirty="0"/>
            </a:p>
          </p:txBody>
        </p:sp>
        <p:sp>
          <p:nvSpPr>
            <p:cNvPr id="30" name="Oval 29"/>
            <p:cNvSpPr/>
            <p:nvPr/>
          </p:nvSpPr>
          <p:spPr>
            <a:xfrm>
              <a:off x="8232904" y="4694723"/>
              <a:ext cx="887499" cy="713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X7</a:t>
              </a:r>
              <a:endParaRPr lang="en-US" sz="2400" dirty="0"/>
            </a:p>
          </p:txBody>
        </p:sp>
        <p:sp>
          <p:nvSpPr>
            <p:cNvPr id="31" name="Oval 30"/>
            <p:cNvSpPr/>
            <p:nvPr/>
          </p:nvSpPr>
          <p:spPr>
            <a:xfrm>
              <a:off x="6754091" y="1101433"/>
              <a:ext cx="887499" cy="71349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X1</a:t>
              </a:r>
              <a:endParaRPr lang="en-US" sz="2400" dirty="0"/>
            </a:p>
          </p:txBody>
        </p:sp>
        <p:sp>
          <p:nvSpPr>
            <p:cNvPr id="32" name="Oval 31"/>
            <p:cNvSpPr/>
            <p:nvPr/>
          </p:nvSpPr>
          <p:spPr>
            <a:xfrm>
              <a:off x="6754092" y="5661114"/>
              <a:ext cx="887499" cy="71349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X5</a:t>
              </a:r>
              <a:endParaRPr lang="en-US" sz="2400" dirty="0"/>
            </a:p>
          </p:txBody>
        </p:sp>
        <p:cxnSp>
          <p:nvCxnSpPr>
            <p:cNvPr id="33" name="Straight Arrow Connector 32"/>
            <p:cNvCxnSpPr>
              <a:endCxn id="35" idx="0"/>
            </p:cNvCxnSpPr>
            <p:nvPr/>
          </p:nvCxnSpPr>
          <p:spPr>
            <a:xfrm>
              <a:off x="7197841" y="1814926"/>
              <a:ext cx="2" cy="45076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5" idx="4"/>
              <a:endCxn id="36" idx="0"/>
            </p:cNvCxnSpPr>
            <p:nvPr/>
          </p:nvCxnSpPr>
          <p:spPr>
            <a:xfrm>
              <a:off x="7197843" y="2979186"/>
              <a:ext cx="1" cy="42164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6" idx="4"/>
              <a:endCxn id="37" idx="0"/>
            </p:cNvCxnSpPr>
            <p:nvPr/>
          </p:nvCxnSpPr>
          <p:spPr>
            <a:xfrm>
              <a:off x="7197844" y="4114324"/>
              <a:ext cx="1" cy="37259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7" idx="4"/>
            </p:cNvCxnSpPr>
            <p:nvPr/>
          </p:nvCxnSpPr>
          <p:spPr>
            <a:xfrm flipH="1">
              <a:off x="7197842" y="5200407"/>
              <a:ext cx="3" cy="46070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8" idx="3"/>
              <a:endCxn id="37" idx="7"/>
            </p:cNvCxnSpPr>
            <p:nvPr/>
          </p:nvCxnSpPr>
          <p:spPr>
            <a:xfrm flipH="1">
              <a:off x="7511623" y="4009834"/>
              <a:ext cx="851253" cy="58156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8" idx="4"/>
            </p:cNvCxnSpPr>
            <p:nvPr/>
          </p:nvCxnSpPr>
          <p:spPr>
            <a:xfrm flipH="1">
              <a:off x="8676654" y="4114323"/>
              <a:ext cx="1" cy="5804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21" name="Content Placeholder 9"/>
              <p:cNvSpPr>
                <a:spLocks noGrp="1"/>
              </p:cNvSpPr>
              <p:nvPr>
                <p:ph sz="half" idx="1"/>
              </p:nvPr>
            </p:nvSpPr>
            <p:spPr>
              <a:xfrm>
                <a:off x="621918" y="-94103"/>
                <a:ext cx="6262943" cy="4023360"/>
              </a:xfrm>
            </p:spPr>
            <p:txBody>
              <a:bodyPr>
                <a:no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charset="0"/>
                            </a:rPr>
                          </m:ctrlPr>
                        </m:sSubPr>
                        <m:e>
                          <m:r>
                            <a:rPr lang="en-US" sz="2400" i="1">
                              <a:latin typeface="Cambria Math" panose="02040503050406030204" pitchFamily="18" charset="0"/>
                            </a:rPr>
                            <m:t>𝐵</m:t>
                          </m:r>
                        </m:e>
                        <m:sub>
                          <m:r>
                            <a:rPr lang="en-US" sz="2400" i="1">
                              <a:latin typeface="Cambria Math" panose="02040503050406030204" pitchFamily="18" charset="0"/>
                            </a:rPr>
                            <m:t>4</m:t>
                          </m:r>
                        </m:sub>
                      </m:sSub>
                      <m:r>
                        <a:rPr lang="en-US" sz="2400" i="1">
                          <a:latin typeface="Cambria Math" panose="02040503050406030204" pitchFamily="18" charset="0"/>
                        </a:rPr>
                        <m:t>←∅</m:t>
                      </m:r>
                    </m:oMath>
                  </m:oMathPara>
                </a14:m>
                <a:endParaRPr lang="en-US" sz="2400" dirty="0"/>
              </a:p>
              <a:p>
                <a:r>
                  <a:rPr lang="en-US" sz="2400" dirty="0"/>
                  <a:t>Grow</a:t>
                </a:r>
              </a:p>
              <a:p>
                <a:pPr lvl="1"/>
                <a14:m>
                  <m:oMath xmlns:m="http://schemas.openxmlformats.org/officeDocument/2006/math">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4</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i="1">
                            <a:latin typeface="Cambria Math" panose="02040503050406030204" pitchFamily="18" charset="0"/>
                          </a:rPr>
                          <m:t>4</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i="1" dirty="0">
                            <a:latin typeface="Cambria Math" panose="02040503050406030204" pitchFamily="18" charset="0"/>
                          </a:rPr>
                          <m:t>4</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1</m:t>
                        </m:r>
                      </m:sub>
                    </m:sSub>
                    <m:r>
                      <a:rPr lang="en-US" sz="2400" i="1" dirty="0">
                        <a:latin typeface="Cambria Math" panose="02040503050406030204" pitchFamily="18" charset="0"/>
                      </a:rPr>
                      <m:t>}</m:t>
                    </m:r>
                  </m:oMath>
                </a14:m>
                <a:endParaRPr lang="en-US" sz="2400" dirty="0"/>
              </a:p>
              <a:p>
                <a:pPr lvl="1"/>
                <a14:m>
                  <m:oMath xmlns:m="http://schemas.openxmlformats.org/officeDocument/2006/math">
                    <m:r>
                      <a:rPr lang="en-US" sz="2400" i="1">
                        <a:latin typeface="Cambria Math" panose="02040503050406030204" pitchFamily="18" charset="0"/>
                      </a:rPr>
                      <m:t> </m:t>
                    </m:r>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4</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i="1">
                            <a:latin typeface="Cambria Math" panose="02040503050406030204" pitchFamily="18" charset="0"/>
                          </a:rPr>
                          <m:t>4</m:t>
                        </m:r>
                      </m:sub>
                    </m:sSub>
                    <m:r>
                      <a:rPr lang="en-US" sz="2400" i="1">
                        <a:latin typeface="Cambria Math" panose="02040503050406030204" pitchFamily="18" charset="0"/>
                      </a:rPr>
                      <m:t>)</m:t>
                    </m:r>
                  </m:oMath>
                </a14:m>
                <a:r>
                  <a:rPr lang="en-US" sz="2400" dirty="0"/>
                  <a:t>,</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 </m:t>
                        </m:r>
                        <m:r>
                          <a:rPr lang="en-US" sz="2400" i="1" dirty="0">
                            <a:latin typeface="Cambria Math" panose="02040503050406030204" pitchFamily="18" charset="0"/>
                          </a:rPr>
                          <m:t>𝐵</m:t>
                        </m:r>
                      </m:e>
                      <m:sub>
                        <m:r>
                          <a:rPr lang="en-US" sz="2400" i="1" dirty="0">
                            <a:latin typeface="Cambria Math" panose="02040503050406030204" pitchFamily="18" charset="0"/>
                          </a:rPr>
                          <m:t>4</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2</m:t>
                        </m:r>
                      </m:sub>
                    </m:sSub>
                    <m:r>
                      <a:rPr lang="en-US" sz="2400" i="1" dirty="0">
                        <a:latin typeface="Cambria Math" panose="02040503050406030204" pitchFamily="18" charset="0"/>
                      </a:rPr>
                      <m:t>}</m:t>
                    </m:r>
                  </m:oMath>
                </a14:m>
                <a:endParaRPr lang="en-US" sz="2400" dirty="0"/>
              </a:p>
              <a:p>
                <a:pPr lvl="1"/>
                <a14:m>
                  <m:oMath xmlns:m="http://schemas.openxmlformats.org/officeDocument/2006/math">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4</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i="1">
                            <a:latin typeface="Cambria Math" panose="02040503050406030204" pitchFamily="18" charset="0"/>
                          </a:rPr>
                          <m:t>4</m:t>
                        </m:r>
                      </m:sub>
                    </m:sSub>
                    <m:r>
                      <a:rPr lang="en-US" sz="2400" i="1">
                        <a:latin typeface="Cambria Math" panose="02040503050406030204" pitchFamily="18" charset="0"/>
                      </a:rPr>
                      <m:t>)</m:t>
                    </m:r>
                  </m:oMath>
                </a14:m>
                <a:r>
                  <a:rPr lang="en-US" sz="2400" dirty="0"/>
                  <a:t>,</a:t>
                </a:r>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i="1" dirty="0">
                            <a:latin typeface="Cambria Math" panose="02040503050406030204" pitchFamily="18" charset="0"/>
                          </a:rPr>
                          <m:t>4</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3</m:t>
                        </m:r>
                      </m:sub>
                    </m:sSub>
                    <m:r>
                      <a:rPr lang="en-US" sz="2400" i="1" dirty="0">
                        <a:latin typeface="Cambria Math" panose="02040503050406030204" pitchFamily="18" charset="0"/>
                      </a:rPr>
                      <m:t>}</m:t>
                    </m:r>
                  </m:oMath>
                </a14:m>
                <a:endParaRPr lang="en-US" sz="2400" dirty="0"/>
              </a:p>
              <a:p>
                <a:pPr lvl="1"/>
                <a14:m>
                  <m:oMath xmlns:m="http://schemas.openxmlformats.org/officeDocument/2006/math">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4</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5</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i="1">
                            <a:latin typeface="Cambria Math" panose="02040503050406030204" pitchFamily="18" charset="0"/>
                          </a:rPr>
                          <m:t>4</m:t>
                        </m:r>
                      </m:sub>
                    </m:sSub>
                    <m:r>
                      <a:rPr lang="en-US" sz="2400" i="1">
                        <a:latin typeface="Cambria Math" panose="02040503050406030204" pitchFamily="18" charset="0"/>
                      </a:rPr>
                      <m:t>)</m:t>
                    </m:r>
                  </m:oMath>
                </a14:m>
                <a:r>
                  <a:rPr lang="en-US" sz="2400" dirty="0"/>
                  <a:t>,</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 </m:t>
                        </m:r>
                        <m:r>
                          <a:rPr lang="en-US" sz="2400" i="1" dirty="0">
                            <a:latin typeface="Cambria Math" panose="02040503050406030204" pitchFamily="18" charset="0"/>
                          </a:rPr>
                          <m:t>𝐵</m:t>
                        </m:r>
                      </m:e>
                      <m:sub>
                        <m:r>
                          <a:rPr lang="en-US" sz="2400" i="1" dirty="0">
                            <a:latin typeface="Cambria Math" panose="02040503050406030204" pitchFamily="18" charset="0"/>
                          </a:rPr>
                          <m:t>4</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5</m:t>
                        </m:r>
                      </m:sub>
                    </m:sSub>
                    <m:r>
                      <a:rPr lang="en-US" sz="2400" i="1" dirty="0">
                        <a:latin typeface="Cambria Math" panose="02040503050406030204" pitchFamily="18" charset="0"/>
                      </a:rPr>
                      <m:t>}</m:t>
                    </m:r>
                  </m:oMath>
                </a14:m>
                <a:endParaRPr lang="en-US" sz="2400" dirty="0"/>
              </a:p>
              <a:p>
                <a:pPr lvl="1"/>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4</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6</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i="1">
                            <a:latin typeface="Cambria Math" panose="02040503050406030204" pitchFamily="18" charset="0"/>
                          </a:rPr>
                          <m:t>4</m:t>
                        </m:r>
                      </m:sub>
                    </m:sSub>
                    <m:r>
                      <a:rPr lang="en-US" sz="2400" i="1">
                        <a:latin typeface="Cambria Math" panose="02040503050406030204" pitchFamily="18" charset="0"/>
                      </a:rPr>
                      <m:t>)</m:t>
                    </m:r>
                  </m:oMath>
                </a14:m>
                <a:r>
                  <a:rPr lang="en-US" sz="2400" dirty="0"/>
                  <a:t>,</a:t>
                </a:r>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i="1" dirty="0">
                            <a:latin typeface="Cambria Math" panose="02040503050406030204" pitchFamily="18" charset="0"/>
                          </a:rPr>
                          <m:t>4</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5</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6</m:t>
                        </m:r>
                      </m:sub>
                    </m:sSub>
                    <m:r>
                      <a:rPr lang="en-US" sz="2400" i="1" dirty="0">
                        <a:latin typeface="Cambria Math" panose="02040503050406030204" pitchFamily="18" charset="0"/>
                      </a:rPr>
                      <m:t>}</m:t>
                    </m:r>
                  </m:oMath>
                </a14:m>
                <a:endParaRPr lang="en-US" sz="2400" dirty="0"/>
              </a:p>
              <a:p>
                <a:pPr lvl="1"/>
                <a14:m>
                  <m:oMath xmlns:m="http://schemas.openxmlformats.org/officeDocument/2006/math">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4</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7</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i="1">
                            <a:latin typeface="Cambria Math" panose="02040503050406030204" pitchFamily="18" charset="0"/>
                          </a:rPr>
                          <m:t>4</m:t>
                        </m:r>
                      </m:sub>
                    </m:sSub>
                    <m:r>
                      <a:rPr lang="en-US" sz="2400" i="1">
                        <a:latin typeface="Cambria Math" panose="02040503050406030204" pitchFamily="18" charset="0"/>
                      </a:rPr>
                      <m:t>)</m:t>
                    </m:r>
                  </m:oMath>
                </a14:m>
                <a:r>
                  <a:rPr lang="en-US" sz="2400" dirty="0"/>
                  <a:t>,</a:t>
                </a:r>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i="1" dirty="0">
                            <a:latin typeface="Cambria Math" panose="02040503050406030204" pitchFamily="18" charset="0"/>
                          </a:rPr>
                          <m:t>4</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charset="0"/>
                          </a:rPr>
                        </m:ctrlPr>
                      </m:sSubPr>
                      <m:e>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5</m:t>
                            </m:r>
                          </m:sub>
                        </m:sSub>
                        <m:r>
                          <a:rPr lang="en-US" sz="2400" i="1" dirty="0">
                            <a:latin typeface="Cambria Math" panose="02040503050406030204" pitchFamily="18" charset="0"/>
                          </a:rPr>
                          <m:t>,</m:t>
                        </m:r>
                        <m:r>
                          <a:rPr lang="en-US" sz="2400" i="1" dirty="0">
                            <a:latin typeface="Cambria Math" panose="02040503050406030204" pitchFamily="18" charset="0"/>
                          </a:rPr>
                          <m:t>𝑋</m:t>
                        </m:r>
                      </m:e>
                      <m:sub>
                        <m:r>
                          <a:rPr lang="en-US" sz="2400" i="1" dirty="0">
                            <a:latin typeface="Cambria Math" panose="02040503050406030204" pitchFamily="18" charset="0"/>
                          </a:rPr>
                          <m:t>6</m:t>
                        </m:r>
                      </m:sub>
                    </m:sSub>
                    <m:r>
                      <a:rPr lang="en-US" sz="2400" i="1" dirty="0">
                        <a:latin typeface="Cambria Math" panose="02040503050406030204" pitchFamily="18" charset="0"/>
                      </a:rPr>
                      <m:t>}</m:t>
                    </m:r>
                  </m:oMath>
                </a14:m>
                <a:endParaRPr lang="en-US" sz="2400" dirty="0"/>
              </a:p>
              <a:p>
                <a:r>
                  <a:rPr lang="en-US" sz="2400" dirty="0"/>
                  <a:t>Shrink</a:t>
                </a:r>
              </a:p>
              <a:p>
                <a:pPr lvl="1"/>
                <a14:m>
                  <m:oMath xmlns:m="http://schemas.openxmlformats.org/officeDocument/2006/math">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4</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i="1">
                            <a:latin typeface="Cambria Math" panose="02040503050406030204" pitchFamily="18" charset="0"/>
                          </a:rPr>
                          <m:t>4</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1</m:t>
                        </m:r>
                      </m:sub>
                    </m:sSub>
                    <m:r>
                      <a:rPr lang="en-US" sz="2400" i="1">
                        <a:latin typeface="Cambria Math" panose="02040503050406030204" pitchFamily="18" charset="0"/>
                      </a:rPr>
                      <m:t>)</m:t>
                    </m:r>
                  </m:oMath>
                </a14:m>
                <a:r>
                  <a:rPr lang="en-US" sz="2400" dirty="0"/>
                  <a:t>,</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i="1" dirty="0">
                            <a:latin typeface="Cambria Math" panose="02040503050406030204" pitchFamily="18" charset="0"/>
                          </a:rPr>
                          <m:t>4</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charset="0"/>
                          </a:rPr>
                        </m:ctrlPr>
                      </m:sSubPr>
                      <m:e>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5</m:t>
                            </m:r>
                          </m:sub>
                        </m:sSub>
                        <m:r>
                          <a:rPr lang="en-US" sz="2400" i="1" dirty="0">
                            <a:latin typeface="Cambria Math" panose="02040503050406030204" pitchFamily="18" charset="0"/>
                          </a:rPr>
                          <m:t>,</m:t>
                        </m:r>
                        <m:r>
                          <a:rPr lang="en-US" sz="2400" i="1" dirty="0">
                            <a:latin typeface="Cambria Math" panose="02040503050406030204" pitchFamily="18" charset="0"/>
                          </a:rPr>
                          <m:t>𝑋</m:t>
                        </m:r>
                      </m:e>
                      <m:sub>
                        <m:r>
                          <a:rPr lang="en-US" sz="2400" i="1" dirty="0">
                            <a:latin typeface="Cambria Math" panose="02040503050406030204" pitchFamily="18" charset="0"/>
                          </a:rPr>
                          <m:t>6</m:t>
                        </m:r>
                      </m:sub>
                    </m:sSub>
                    <m:r>
                      <a:rPr lang="en-US" sz="2400" i="1" dirty="0">
                        <a:latin typeface="Cambria Math" panose="02040503050406030204" pitchFamily="18" charset="0"/>
                      </a:rPr>
                      <m:t>}</m:t>
                    </m:r>
                  </m:oMath>
                </a14:m>
                <a:endParaRPr lang="en-US" sz="2400" dirty="0"/>
              </a:p>
              <a:p>
                <a:pPr lvl="1"/>
                <a14:m>
                  <m:oMath xmlns:m="http://schemas.openxmlformats.org/officeDocument/2006/math">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4</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i="1">
                            <a:latin typeface="Cambria Math" panose="02040503050406030204" pitchFamily="18" charset="0"/>
                          </a:rPr>
                          <m:t>4</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2</m:t>
                        </m:r>
                      </m:sub>
                    </m:sSub>
                    <m:r>
                      <a:rPr lang="en-US" sz="2400" i="1">
                        <a:latin typeface="Cambria Math" panose="02040503050406030204" pitchFamily="18" charset="0"/>
                      </a:rPr>
                      <m:t>)</m:t>
                    </m:r>
                  </m:oMath>
                </a14:m>
                <a:r>
                  <a:rPr lang="en-US" sz="2400" dirty="0"/>
                  <a:t>,</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i="1" dirty="0">
                            <a:latin typeface="Cambria Math" panose="02040503050406030204" pitchFamily="18" charset="0"/>
                          </a:rPr>
                          <m:t>4</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charset="0"/>
                          </a:rPr>
                        </m:ctrlPr>
                      </m:sSubPr>
                      <m:e>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5</m:t>
                            </m:r>
                          </m:sub>
                        </m:sSub>
                        <m:r>
                          <a:rPr lang="en-US" sz="2400" i="1" dirty="0">
                            <a:latin typeface="Cambria Math" panose="02040503050406030204" pitchFamily="18" charset="0"/>
                          </a:rPr>
                          <m:t>,</m:t>
                        </m:r>
                        <m:r>
                          <a:rPr lang="en-US" sz="2400" i="1" dirty="0">
                            <a:latin typeface="Cambria Math" panose="02040503050406030204" pitchFamily="18" charset="0"/>
                          </a:rPr>
                          <m:t>𝑋</m:t>
                        </m:r>
                      </m:e>
                      <m:sub>
                        <m:r>
                          <a:rPr lang="en-US" sz="2400" i="1" dirty="0">
                            <a:latin typeface="Cambria Math" panose="02040503050406030204" pitchFamily="18" charset="0"/>
                          </a:rPr>
                          <m:t>6</m:t>
                        </m:r>
                      </m:sub>
                    </m:sSub>
                    <m:r>
                      <a:rPr lang="en-US" sz="2400" i="1" dirty="0">
                        <a:latin typeface="Cambria Math" panose="02040503050406030204" pitchFamily="18" charset="0"/>
                      </a:rPr>
                      <m:t>}</m:t>
                    </m:r>
                  </m:oMath>
                </a14:m>
                <a:endParaRPr lang="en-US" sz="2400" dirty="0"/>
              </a:p>
              <a:p>
                <a:pPr lvl="1"/>
                <a14:m>
                  <m:oMath xmlns:m="http://schemas.openxmlformats.org/officeDocument/2006/math">
                    <m:r>
                      <a:rPr lang="en-US" sz="2400" i="1">
                        <a:latin typeface="Cambria Math" panose="02040503050406030204" pitchFamily="18" charset="0"/>
                      </a:rPr>
                      <m:t>¬ </m:t>
                    </m:r>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4</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i="1">
                            <a:latin typeface="Cambria Math" panose="02040503050406030204" pitchFamily="18" charset="0"/>
                          </a:rPr>
                          <m:t>4</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3</m:t>
                        </m:r>
                      </m:sub>
                    </m:sSub>
                    <m:r>
                      <a:rPr lang="en-US" sz="2400" i="1">
                        <a:latin typeface="Cambria Math" panose="02040503050406030204" pitchFamily="18" charset="0"/>
                      </a:rPr>
                      <m:t>)</m:t>
                    </m:r>
                  </m:oMath>
                </a14:m>
                <a:r>
                  <a:rPr lang="en-US" sz="2400" dirty="0"/>
                  <a:t>,</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i="1" dirty="0">
                            <a:latin typeface="Cambria Math" panose="02040503050406030204" pitchFamily="18" charset="0"/>
                          </a:rPr>
                          <m:t>4</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charset="0"/>
                          </a:rPr>
                        </m:ctrlPr>
                      </m:sSubPr>
                      <m:e>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5</m:t>
                            </m:r>
                          </m:sub>
                        </m:sSub>
                        <m:r>
                          <a:rPr lang="en-US" sz="2400" i="1" dirty="0">
                            <a:latin typeface="Cambria Math" panose="02040503050406030204" pitchFamily="18" charset="0"/>
                          </a:rPr>
                          <m:t>,</m:t>
                        </m:r>
                        <m:r>
                          <a:rPr lang="en-US" sz="2400" i="1" dirty="0">
                            <a:latin typeface="Cambria Math" panose="02040503050406030204" pitchFamily="18" charset="0"/>
                          </a:rPr>
                          <m:t>𝑋</m:t>
                        </m:r>
                      </m:e>
                      <m:sub>
                        <m:r>
                          <a:rPr lang="en-US" sz="2400" i="1" dirty="0">
                            <a:latin typeface="Cambria Math" panose="02040503050406030204" pitchFamily="18" charset="0"/>
                          </a:rPr>
                          <m:t>6</m:t>
                        </m:r>
                      </m:sub>
                    </m:sSub>
                    <m:r>
                      <a:rPr lang="en-US" sz="2400" i="1" dirty="0">
                        <a:latin typeface="Cambria Math" panose="02040503050406030204" pitchFamily="18" charset="0"/>
                      </a:rPr>
                      <m:t>}</m:t>
                    </m:r>
                  </m:oMath>
                </a14:m>
                <a:endParaRPr lang="en-US" sz="2400" dirty="0"/>
              </a:p>
              <a:p>
                <a:pPr lvl="1"/>
                <a14:m>
                  <m:oMath xmlns:m="http://schemas.openxmlformats.org/officeDocument/2006/math">
                    <m:r>
                      <a:rPr lang="en-US" sz="2400" i="1">
                        <a:latin typeface="Cambria Math" panose="02040503050406030204" pitchFamily="18" charset="0"/>
                      </a:rPr>
                      <m:t>¬ </m:t>
                    </m:r>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4</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5</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i="1">
                            <a:latin typeface="Cambria Math" panose="02040503050406030204" pitchFamily="18" charset="0"/>
                          </a:rPr>
                          <m:t>4</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5</m:t>
                        </m:r>
                      </m:sub>
                    </m:sSub>
                    <m:r>
                      <a:rPr lang="en-US" sz="2400" i="1">
                        <a:latin typeface="Cambria Math" panose="02040503050406030204" pitchFamily="18" charset="0"/>
                      </a:rPr>
                      <m:t>)</m:t>
                    </m:r>
                  </m:oMath>
                </a14:m>
                <a:r>
                  <a:rPr lang="en-US" sz="2400" dirty="0"/>
                  <a:t>,</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i="1" dirty="0">
                            <a:latin typeface="Cambria Math" panose="02040503050406030204" pitchFamily="18" charset="0"/>
                          </a:rPr>
                          <m:t>4</m:t>
                        </m:r>
                      </m:sub>
                    </m:sSub>
                    <m:r>
                      <a:rPr lang="en-US" sz="2400" i="1" dirty="0">
                        <a:latin typeface="Cambria Math" panose="02040503050406030204" pitchFamily="18" charset="0"/>
                      </a:rPr>
                      <m:t>=</m:t>
                    </m:r>
                    <m:d>
                      <m:dPr>
                        <m:begChr m:val="{"/>
                        <m:endChr m:val="}"/>
                        <m:ctrlPr>
                          <a:rPr lang="en-US" sz="2400" i="1" dirty="0">
                            <a:latin typeface="Cambria Math" charset="0"/>
                          </a:rPr>
                        </m:ctrlPr>
                      </m:dPr>
                      <m:e>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charset="0"/>
                              </a:rPr>
                            </m:ctrlPr>
                          </m:sSubPr>
                          <m:e>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5</m:t>
                                </m:r>
                              </m:sub>
                            </m:sSub>
                            <m:r>
                              <a:rPr lang="en-US" sz="2400" i="1" dirty="0">
                                <a:latin typeface="Cambria Math" panose="02040503050406030204" pitchFamily="18" charset="0"/>
                              </a:rPr>
                              <m:t>,</m:t>
                            </m:r>
                            <m:r>
                              <a:rPr lang="en-US" sz="2400" i="1" dirty="0">
                                <a:latin typeface="Cambria Math" panose="02040503050406030204" pitchFamily="18" charset="0"/>
                              </a:rPr>
                              <m:t>𝑋</m:t>
                            </m:r>
                          </m:e>
                          <m:sub>
                            <m:r>
                              <a:rPr lang="en-US" sz="2400" i="1" dirty="0">
                                <a:latin typeface="Cambria Math" panose="02040503050406030204" pitchFamily="18" charset="0"/>
                              </a:rPr>
                              <m:t>6</m:t>
                            </m:r>
                          </m:sub>
                        </m:sSub>
                      </m:e>
                    </m:d>
                  </m:oMath>
                </a14:m>
                <a:endParaRPr lang="en-US" sz="2400" dirty="0"/>
              </a:p>
              <a:p>
                <a:pPr lvl="1"/>
                <a14:m>
                  <m:oMath xmlns:m="http://schemas.openxmlformats.org/officeDocument/2006/math">
                    <m:r>
                      <a:rPr lang="en-US" sz="2400" i="1">
                        <a:latin typeface="Cambria Math" panose="02040503050406030204" pitchFamily="18" charset="0"/>
                      </a:rPr>
                      <m:t>¬ </m:t>
                    </m:r>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4</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6</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i="1">
                            <a:latin typeface="Cambria Math" panose="02040503050406030204" pitchFamily="18" charset="0"/>
                          </a:rPr>
                          <m:t>4</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i="1">
                            <a:latin typeface="Cambria Math" panose="02040503050406030204" pitchFamily="18" charset="0"/>
                          </a:rPr>
                          <m:t>6</m:t>
                        </m:r>
                      </m:sub>
                    </m:sSub>
                    <m:r>
                      <a:rPr lang="en-US" sz="2400" i="1">
                        <a:latin typeface="Cambria Math" panose="02040503050406030204" pitchFamily="18" charset="0"/>
                      </a:rPr>
                      <m:t>)</m:t>
                    </m:r>
                  </m:oMath>
                </a14:m>
                <a:r>
                  <a:rPr lang="en-US" sz="2400" dirty="0"/>
                  <a:t>,</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i="1" dirty="0">
                            <a:latin typeface="Cambria Math" panose="02040503050406030204" pitchFamily="18" charset="0"/>
                          </a:rPr>
                          <m:t>4</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charset="0"/>
                          </a:rPr>
                        </m:ctrlPr>
                      </m:sSubPr>
                      <m:e>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5</m:t>
                            </m:r>
                          </m:sub>
                        </m:sSub>
                        <m:r>
                          <a:rPr lang="en-US" sz="2400" i="1" dirty="0">
                            <a:latin typeface="Cambria Math" panose="02040503050406030204" pitchFamily="18" charset="0"/>
                          </a:rPr>
                          <m:t>,</m:t>
                        </m:r>
                        <m:r>
                          <a:rPr lang="en-US" sz="2400" i="1" dirty="0">
                            <a:latin typeface="Cambria Math" panose="02040503050406030204" pitchFamily="18" charset="0"/>
                          </a:rPr>
                          <m:t>𝑋</m:t>
                        </m:r>
                      </m:e>
                      <m:sub>
                        <m:r>
                          <a:rPr lang="en-US" sz="2400" i="1" dirty="0">
                            <a:latin typeface="Cambria Math" panose="02040503050406030204" pitchFamily="18" charset="0"/>
                          </a:rPr>
                          <m:t>6</m:t>
                        </m:r>
                      </m:sub>
                    </m:sSub>
                    <m:r>
                      <a:rPr lang="en-US" sz="2400" i="1" dirty="0">
                        <a:latin typeface="Cambria Math" panose="02040503050406030204" pitchFamily="18" charset="0"/>
                      </a:rPr>
                      <m:t>}</m:t>
                    </m:r>
                  </m:oMath>
                </a14:m>
                <a:endParaRPr lang="en-US" sz="2400" dirty="0"/>
              </a:p>
              <a:p>
                <a:pPr marL="228600" lvl="1">
                  <a:spcBef>
                    <a:spcPts val="1000"/>
                  </a:spcBef>
                </a:pPr>
                <a:r>
                  <a:rPr lang="en-US" sz="2400" dirty="0"/>
                  <a:t>return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i="1" dirty="0">
                            <a:latin typeface="Cambria Math" panose="02040503050406030204" pitchFamily="18" charset="0"/>
                          </a:rPr>
                          <m:t>4</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5</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6</m:t>
                        </m:r>
                      </m:sub>
                    </m:sSub>
                    <m:r>
                      <a:rPr lang="en-US" sz="2400" i="1" dirty="0">
                        <a:latin typeface="Cambria Math" panose="02040503050406030204" pitchFamily="18" charset="0"/>
                      </a:rPr>
                      <m:t>}</m:t>
                    </m:r>
                  </m:oMath>
                </a14:m>
                <a:endParaRPr lang="en-US" sz="2400" dirty="0"/>
              </a:p>
              <a:p>
                <a:endParaRPr lang="en-US" sz="2400" dirty="0"/>
              </a:p>
              <a:p>
                <a:pPr lvl="1"/>
                <a:endParaRPr lang="en-US" sz="2400" dirty="0"/>
              </a:p>
              <a:p>
                <a:pPr lvl="1"/>
                <a:endParaRPr lang="en-US" sz="2400" dirty="0"/>
              </a:p>
              <a:p>
                <a:endParaRPr lang="en-US" sz="2400" dirty="0"/>
              </a:p>
              <a:p>
                <a:pPr lvl="1"/>
                <a:endParaRPr lang="en-US" sz="2400" dirty="0"/>
              </a:p>
              <a:p>
                <a:pPr lvl="1"/>
                <a:endParaRPr lang="en-US" sz="2400" dirty="0"/>
              </a:p>
              <a:p>
                <a:endParaRPr lang="en-US" sz="2400" dirty="0"/>
              </a:p>
              <a:p>
                <a:endParaRPr lang="en-US" sz="2400" dirty="0"/>
              </a:p>
              <a:p>
                <a:endParaRPr lang="en-US" sz="2400" dirty="0"/>
              </a:p>
            </p:txBody>
          </p:sp>
        </mc:Choice>
        <mc:Fallback>
          <p:sp>
            <p:nvSpPr>
              <p:cNvPr id="21" name="Content Placeholder 9"/>
              <p:cNvSpPr>
                <a:spLocks noGrp="1" noRot="1" noChangeAspect="1" noMove="1" noResize="1" noEditPoints="1" noAdjustHandles="1" noChangeArrowheads="1" noChangeShapeType="1" noTextEdit="1"/>
              </p:cNvSpPr>
              <p:nvPr>
                <p:ph sz="half" idx="1"/>
              </p:nvPr>
            </p:nvSpPr>
            <p:spPr>
              <a:xfrm>
                <a:off x="621918" y="-94103"/>
                <a:ext cx="6262943" cy="4023360"/>
              </a:xfrm>
              <a:blipFill rotWithShape="0">
                <a:blip r:embed="rId3"/>
                <a:stretch>
                  <a:fillRect l="-1461" b="-68939"/>
                </a:stretch>
              </a:blipFill>
            </p:spPr>
            <p:txBody>
              <a:bodyPr/>
              <a:lstStyle/>
              <a:p>
                <a:r>
                  <a:rPr lang="en-US">
                    <a:noFill/>
                  </a:rPr>
                  <a:t> </a:t>
                </a:r>
              </a:p>
            </p:txBody>
          </p:sp>
        </mc:Fallback>
      </mc:AlternateContent>
    </p:spTree>
    <p:extLst>
      <p:ext uri="{BB962C8B-B14F-4D97-AF65-F5344CB8AC3E}">
        <p14:creationId xmlns:p14="http://schemas.microsoft.com/office/powerpoint/2010/main" val="789738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pPr/>
              <a:t>16</a:t>
            </a:fld>
            <a:endParaRPr lang="en-US" dirty="0"/>
          </a:p>
        </p:txBody>
      </p:sp>
      <p:grpSp>
        <p:nvGrpSpPr>
          <p:cNvPr id="25" name="Group 24"/>
          <p:cNvGrpSpPr/>
          <p:nvPr/>
        </p:nvGrpSpPr>
        <p:grpSpPr>
          <a:xfrm>
            <a:off x="7606145" y="561106"/>
            <a:ext cx="2366313" cy="5273174"/>
            <a:chOff x="6754091" y="1101433"/>
            <a:chExt cx="2366313" cy="5273174"/>
          </a:xfrm>
        </p:grpSpPr>
        <p:sp>
          <p:nvSpPr>
            <p:cNvPr id="26" name="Oval 25"/>
            <p:cNvSpPr/>
            <p:nvPr/>
          </p:nvSpPr>
          <p:spPr>
            <a:xfrm>
              <a:off x="6754093" y="2265693"/>
              <a:ext cx="887499" cy="7134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X2</a:t>
              </a:r>
              <a:endParaRPr lang="en-US" sz="2400" dirty="0"/>
            </a:p>
          </p:txBody>
        </p:sp>
        <p:sp>
          <p:nvSpPr>
            <p:cNvPr id="27" name="Oval 26"/>
            <p:cNvSpPr/>
            <p:nvPr/>
          </p:nvSpPr>
          <p:spPr>
            <a:xfrm>
              <a:off x="6754094" y="3400831"/>
              <a:ext cx="887499" cy="71349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X3</a:t>
              </a:r>
              <a:endParaRPr lang="en-US" sz="2400" dirty="0"/>
            </a:p>
          </p:txBody>
        </p:sp>
        <p:sp>
          <p:nvSpPr>
            <p:cNvPr id="28" name="Oval 27"/>
            <p:cNvSpPr/>
            <p:nvPr/>
          </p:nvSpPr>
          <p:spPr>
            <a:xfrm>
              <a:off x="6754095" y="4486914"/>
              <a:ext cx="887499" cy="71349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X4</a:t>
              </a:r>
              <a:endParaRPr lang="en-US" sz="2400" dirty="0"/>
            </a:p>
          </p:txBody>
        </p:sp>
        <p:sp>
          <p:nvSpPr>
            <p:cNvPr id="29" name="Oval 28"/>
            <p:cNvSpPr/>
            <p:nvPr/>
          </p:nvSpPr>
          <p:spPr>
            <a:xfrm>
              <a:off x="8232905" y="3400830"/>
              <a:ext cx="887499" cy="71349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X6</a:t>
              </a:r>
              <a:endParaRPr lang="en-US" sz="2400" dirty="0"/>
            </a:p>
          </p:txBody>
        </p:sp>
        <p:sp>
          <p:nvSpPr>
            <p:cNvPr id="30" name="Oval 29"/>
            <p:cNvSpPr/>
            <p:nvPr/>
          </p:nvSpPr>
          <p:spPr>
            <a:xfrm>
              <a:off x="8232904" y="4694723"/>
              <a:ext cx="887499" cy="713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X7</a:t>
              </a:r>
              <a:endParaRPr lang="en-US" sz="2400" dirty="0"/>
            </a:p>
          </p:txBody>
        </p:sp>
        <p:sp>
          <p:nvSpPr>
            <p:cNvPr id="31" name="Oval 30"/>
            <p:cNvSpPr/>
            <p:nvPr/>
          </p:nvSpPr>
          <p:spPr>
            <a:xfrm>
              <a:off x="6754091" y="1101433"/>
              <a:ext cx="887499" cy="71349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X1</a:t>
              </a:r>
              <a:endParaRPr lang="en-US" sz="2400" dirty="0"/>
            </a:p>
          </p:txBody>
        </p:sp>
        <p:sp>
          <p:nvSpPr>
            <p:cNvPr id="32" name="Oval 31"/>
            <p:cNvSpPr/>
            <p:nvPr/>
          </p:nvSpPr>
          <p:spPr>
            <a:xfrm>
              <a:off x="6754092" y="5661114"/>
              <a:ext cx="887499" cy="713493"/>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X5</a:t>
              </a:r>
              <a:endParaRPr lang="en-US" sz="2400" dirty="0"/>
            </a:p>
          </p:txBody>
        </p:sp>
        <p:cxnSp>
          <p:nvCxnSpPr>
            <p:cNvPr id="33" name="Straight Arrow Connector 32"/>
            <p:cNvCxnSpPr>
              <a:endCxn id="35" idx="0"/>
            </p:cNvCxnSpPr>
            <p:nvPr/>
          </p:nvCxnSpPr>
          <p:spPr>
            <a:xfrm>
              <a:off x="7197841" y="1814926"/>
              <a:ext cx="2" cy="45076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5" idx="4"/>
              <a:endCxn id="36" idx="0"/>
            </p:cNvCxnSpPr>
            <p:nvPr/>
          </p:nvCxnSpPr>
          <p:spPr>
            <a:xfrm>
              <a:off x="7197843" y="2979186"/>
              <a:ext cx="1" cy="42164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6" idx="4"/>
              <a:endCxn id="37" idx="0"/>
            </p:cNvCxnSpPr>
            <p:nvPr/>
          </p:nvCxnSpPr>
          <p:spPr>
            <a:xfrm>
              <a:off x="7197844" y="4114324"/>
              <a:ext cx="1" cy="37259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7" idx="4"/>
            </p:cNvCxnSpPr>
            <p:nvPr/>
          </p:nvCxnSpPr>
          <p:spPr>
            <a:xfrm flipH="1">
              <a:off x="7197842" y="5200407"/>
              <a:ext cx="3" cy="46070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8" idx="3"/>
              <a:endCxn id="37" idx="7"/>
            </p:cNvCxnSpPr>
            <p:nvPr/>
          </p:nvCxnSpPr>
          <p:spPr>
            <a:xfrm flipH="1">
              <a:off x="7511623" y="4009834"/>
              <a:ext cx="851253" cy="58156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8" idx="4"/>
            </p:cNvCxnSpPr>
            <p:nvPr/>
          </p:nvCxnSpPr>
          <p:spPr>
            <a:xfrm flipH="1">
              <a:off x="8676654" y="4114323"/>
              <a:ext cx="1" cy="5804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19" name="Content Placeholder 9"/>
              <p:cNvSpPr>
                <a:spLocks noGrp="1"/>
              </p:cNvSpPr>
              <p:nvPr>
                <p:ph sz="half" idx="1"/>
              </p:nvPr>
            </p:nvSpPr>
            <p:spPr>
              <a:xfrm>
                <a:off x="400044" y="30589"/>
                <a:ext cx="6762351" cy="4023360"/>
              </a:xfrm>
            </p:spPr>
            <p:txBody>
              <a:bodyPr>
                <a:noAutofit/>
              </a:bodyPr>
              <a:lstStyle/>
              <a:p>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5</m:t>
                          </m:r>
                        </m:sub>
                      </m:sSub>
                      <m:r>
                        <a:rPr lang="en-US" sz="2400" b="0" i="1" smtClean="0">
                          <a:latin typeface="Cambria Math" panose="02040503050406030204" pitchFamily="18" charset="0"/>
                        </a:rPr>
                        <m:t>←∅</m:t>
                      </m:r>
                    </m:oMath>
                  </m:oMathPara>
                </a14:m>
                <a:endParaRPr lang="en-US" sz="2400" b="0" dirty="0" smtClean="0"/>
              </a:p>
              <a:p>
                <a:r>
                  <a:rPr lang="en-US" sz="2400" dirty="0" smtClean="0"/>
                  <a:t>Grow</a:t>
                </a:r>
                <a:endParaRPr lang="en-US" sz="2400" b="0" dirty="0" smtClean="0"/>
              </a:p>
              <a:p>
                <a:pPr lvl="1"/>
                <a14:m>
                  <m:oMath xmlns:m="http://schemas.openxmlformats.org/officeDocument/2006/math">
                    <m:r>
                      <a:rPr lang="en-US" sz="2400" i="1">
                        <a:latin typeface="Cambria Math" panose="02040503050406030204" pitchFamily="18" charset="0"/>
                      </a:rPr>
                      <m:t>¬</m:t>
                    </m:r>
                    <m:r>
                      <a:rPr lang="en-US" sz="2400" b="0" i="1" smtClean="0">
                        <a:latin typeface="Cambria Math" panose="02040503050406030204" pitchFamily="18" charset="0"/>
                      </a:rPr>
                      <m:t>𝐼</m:t>
                    </m:r>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5</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5</m:t>
                        </m:r>
                      </m:sub>
                    </m:sSub>
                    <m:r>
                      <a:rPr lang="en-US" sz="2400" b="0" i="1" smtClean="0">
                        <a:latin typeface="Cambria Math" panose="02040503050406030204" pitchFamily="18" charset="0"/>
                      </a:rPr>
                      <m:t>)</m:t>
                    </m:r>
                  </m:oMath>
                </a14:m>
                <a:r>
                  <a:rPr lang="en-US" sz="2400" dirty="0" smtClean="0"/>
                  <a:t>, </a:t>
                </a:r>
                <a14:m>
                  <m:oMath xmlns:m="http://schemas.openxmlformats.org/officeDocument/2006/math">
                    <m:sSub>
                      <m:sSubPr>
                        <m:ctrlPr>
                          <a:rPr lang="en-US" sz="2400" b="0" i="1" dirty="0" smtClean="0">
                            <a:latin typeface="Cambria Math" charset="0"/>
                          </a:rPr>
                        </m:ctrlPr>
                      </m:sSubPr>
                      <m:e>
                        <m:r>
                          <a:rPr lang="en-US" sz="2400" b="0" i="1" dirty="0" smtClean="0">
                            <a:latin typeface="Cambria Math" panose="02040503050406030204" pitchFamily="18" charset="0"/>
                          </a:rPr>
                          <m:t>𝐵</m:t>
                        </m:r>
                      </m:e>
                      <m:sub>
                        <m:r>
                          <a:rPr lang="en-US" sz="2400" b="0" i="1" dirty="0" smtClean="0">
                            <a:latin typeface="Cambria Math" panose="02040503050406030204" pitchFamily="18" charset="0"/>
                          </a:rPr>
                          <m:t>5</m:t>
                        </m:r>
                      </m:sub>
                    </m:sSub>
                    <m:r>
                      <a:rPr lang="en-US" sz="2400" b="0" i="1" dirty="0" smtClean="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1</m:t>
                        </m:r>
                      </m:sub>
                    </m:sSub>
                    <m:r>
                      <a:rPr lang="en-US" sz="2400" b="0" i="1" dirty="0" smtClean="0">
                        <a:latin typeface="Cambria Math" panose="02040503050406030204" pitchFamily="18" charset="0"/>
                      </a:rPr>
                      <m:t>}</m:t>
                    </m:r>
                  </m:oMath>
                </a14:m>
                <a:endParaRPr lang="en-US" sz="2400" dirty="0" smtClean="0"/>
              </a:p>
              <a:p>
                <a:pPr lvl="1"/>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5</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b="0" i="1" smtClean="0">
                            <a:latin typeface="Cambria Math" panose="02040503050406030204" pitchFamily="18" charset="0"/>
                          </a:rPr>
                          <m:t>5</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5</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1</m:t>
                        </m:r>
                      </m:sub>
                    </m:sSub>
                    <m:r>
                      <a:rPr lang="en-US" sz="2400" b="0" i="1" dirty="0" smtClean="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2</m:t>
                        </m:r>
                      </m:sub>
                    </m:sSub>
                    <m:r>
                      <a:rPr lang="en-US" sz="2400" i="1" dirty="0">
                        <a:latin typeface="Cambria Math" panose="02040503050406030204" pitchFamily="18" charset="0"/>
                      </a:rPr>
                      <m:t>}</m:t>
                    </m:r>
                  </m:oMath>
                </a14:m>
                <a:endParaRPr lang="en-US" sz="2400" dirty="0"/>
              </a:p>
              <a:p>
                <a:pPr lvl="1"/>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5</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b="0" i="1" smtClean="0">
                            <a:latin typeface="Cambria Math" panose="02040503050406030204" pitchFamily="18" charset="0"/>
                          </a:rPr>
                          <m:t>5</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5</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1</m:t>
                        </m:r>
                      </m:sub>
                    </m:sSub>
                    <m:r>
                      <a:rPr lang="en-US" sz="2400" b="0" i="1" dirty="0" smtClean="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2</m:t>
                        </m:r>
                      </m:sub>
                    </m:sSub>
                    <m:r>
                      <a:rPr lang="en-US" sz="2400" b="0" i="1" dirty="0" smtClean="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3</m:t>
                        </m:r>
                      </m:sub>
                    </m:sSub>
                    <m:r>
                      <a:rPr lang="en-US" sz="2400" i="1" dirty="0">
                        <a:latin typeface="Cambria Math" panose="02040503050406030204" pitchFamily="18" charset="0"/>
                      </a:rPr>
                      <m:t>}</m:t>
                    </m:r>
                  </m:oMath>
                </a14:m>
                <a:endParaRPr lang="en-US" sz="2400" dirty="0"/>
              </a:p>
              <a:p>
                <a:pPr lvl="1"/>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5</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4</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b="0" i="1" smtClean="0">
                            <a:latin typeface="Cambria Math" panose="02040503050406030204" pitchFamily="18" charset="0"/>
                          </a:rPr>
                          <m:t>5</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5</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1</m:t>
                        </m:r>
                      </m:sub>
                    </m:sSub>
                    <m:r>
                      <a:rPr lang="en-US" sz="2400" b="0" i="1" dirty="0" smtClean="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2</m:t>
                        </m:r>
                      </m:sub>
                    </m:sSub>
                    <m:r>
                      <a:rPr lang="en-US" sz="2400" b="0" i="1" dirty="0" smtClean="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3</m:t>
                        </m:r>
                      </m:sub>
                    </m:sSub>
                    <m:r>
                      <a:rPr lang="en-US" sz="2400" b="0" i="1" dirty="0" smtClean="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4</m:t>
                        </m:r>
                      </m:sub>
                    </m:sSub>
                    <m:r>
                      <a:rPr lang="en-US" sz="2400" i="1" dirty="0">
                        <a:latin typeface="Cambria Math" panose="02040503050406030204" pitchFamily="18" charset="0"/>
                      </a:rPr>
                      <m:t>}</m:t>
                    </m:r>
                  </m:oMath>
                </a14:m>
                <a:endParaRPr lang="en-US" sz="2400" dirty="0" smtClean="0"/>
              </a:p>
              <a:p>
                <a:pPr lvl="1"/>
                <a14:m>
                  <m:oMath xmlns:m="http://schemas.openxmlformats.org/officeDocument/2006/math">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5</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6</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b="0" i="1" smtClean="0">
                            <a:latin typeface="Cambria Math" panose="02040503050406030204" pitchFamily="18" charset="0"/>
                          </a:rPr>
                          <m:t>5</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5</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1</m:t>
                        </m:r>
                      </m:sub>
                    </m:sSub>
                    <m:r>
                      <a:rPr lang="en-US" sz="2400" b="0" i="1" dirty="0" smtClean="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2</m:t>
                        </m:r>
                      </m:sub>
                    </m:sSub>
                    <m:r>
                      <a:rPr lang="en-US" sz="2400" b="0" i="1" dirty="0" smtClean="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3</m:t>
                        </m:r>
                      </m:sub>
                    </m:sSub>
                    <m:r>
                      <a:rPr lang="en-US" sz="2400" b="0" i="1" dirty="0" smtClean="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4</m:t>
                        </m:r>
                      </m:sub>
                    </m:sSub>
                    <m:r>
                      <a:rPr lang="en-US" sz="2400" i="1" dirty="0">
                        <a:latin typeface="Cambria Math" panose="02040503050406030204" pitchFamily="18" charset="0"/>
                      </a:rPr>
                      <m:t>}</m:t>
                    </m:r>
                  </m:oMath>
                </a14:m>
                <a:endParaRPr lang="en-US" sz="2400" dirty="0" smtClean="0"/>
              </a:p>
              <a:p>
                <a:pPr lvl="1"/>
                <a14:m>
                  <m:oMath xmlns:m="http://schemas.openxmlformats.org/officeDocument/2006/math">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5</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7</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b="0" i="1" smtClean="0">
                            <a:latin typeface="Cambria Math" panose="02040503050406030204" pitchFamily="18" charset="0"/>
                          </a:rPr>
                          <m:t>5</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5</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b="0" i="1" dirty="0" smtClean="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b="0" i="1" dirty="0" smtClean="0">
                            <a:latin typeface="Cambria Math" panose="02040503050406030204" pitchFamily="18" charset="0"/>
                          </a:rPr>
                          <m:t>4</m:t>
                        </m:r>
                      </m:sub>
                    </m:sSub>
                    <m:r>
                      <a:rPr lang="en-US" sz="2400" i="1" dirty="0">
                        <a:latin typeface="Cambria Math" panose="02040503050406030204" pitchFamily="18" charset="0"/>
                      </a:rPr>
                      <m:t>}</m:t>
                    </m:r>
                  </m:oMath>
                </a14:m>
                <a:endParaRPr lang="en-US" sz="2400" dirty="0" smtClean="0"/>
              </a:p>
              <a:p>
                <a:r>
                  <a:rPr lang="en-US" sz="2400" dirty="0" smtClean="0"/>
                  <a:t>Shrink</a:t>
                </a:r>
              </a:p>
              <a:p>
                <a:pPr lvl="1"/>
                <a14:m>
                  <m:oMath xmlns:m="http://schemas.openxmlformats.org/officeDocument/2006/math">
                    <m:r>
                      <a:rPr lang="en-US" sz="2400" b="0" i="1" smtClean="0">
                        <a:latin typeface="Cambria Math" panose="02040503050406030204" pitchFamily="18" charset="0"/>
                      </a:rPr>
                      <m:t>𝐼</m:t>
                    </m:r>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5</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5</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oMath>
                </a14:m>
                <a:r>
                  <a:rPr lang="en-US" sz="2400" dirty="0" smtClean="0"/>
                  <a:t>, </a:t>
                </a:r>
                <a14:m>
                  <m:oMath xmlns:m="http://schemas.openxmlformats.org/officeDocument/2006/math">
                    <m:sSub>
                      <m:sSubPr>
                        <m:ctrlPr>
                          <a:rPr lang="en-US" sz="2400" b="0" i="1" dirty="0" smtClean="0">
                            <a:latin typeface="Cambria Math" charset="0"/>
                          </a:rPr>
                        </m:ctrlPr>
                      </m:sSubPr>
                      <m:e>
                        <m:r>
                          <a:rPr lang="en-US" sz="2400" b="0" i="1" dirty="0" smtClean="0">
                            <a:latin typeface="Cambria Math" panose="02040503050406030204" pitchFamily="18" charset="0"/>
                          </a:rPr>
                          <m:t>𝐵</m:t>
                        </m:r>
                      </m:e>
                      <m:sub>
                        <m:r>
                          <a:rPr lang="en-US" sz="2400" b="0" i="1" dirty="0" smtClean="0">
                            <a:latin typeface="Cambria Math" panose="02040503050406030204" pitchFamily="18" charset="0"/>
                          </a:rPr>
                          <m:t>5</m:t>
                        </m:r>
                      </m:sub>
                    </m:sSub>
                    <m:r>
                      <a:rPr lang="en-US" sz="2400" b="0" i="1" dirty="0" smtClean="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2</m:t>
                        </m:r>
                      </m:sub>
                    </m:sSub>
                    <m:r>
                      <a:rPr lang="en-US" sz="2400" b="0" i="1" dirty="0" smtClean="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3</m:t>
                        </m:r>
                      </m:sub>
                    </m:sSub>
                    <m:r>
                      <a:rPr lang="en-US" sz="2400" b="0" i="1" dirty="0" smtClean="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4</m:t>
                        </m:r>
                      </m:sub>
                    </m:sSub>
                    <m:r>
                      <a:rPr lang="en-US" sz="2400" b="0" i="1" dirty="0" smtClean="0">
                        <a:latin typeface="Cambria Math" panose="02040503050406030204" pitchFamily="18" charset="0"/>
                      </a:rPr>
                      <m:t>}</m:t>
                    </m:r>
                  </m:oMath>
                </a14:m>
                <a:endParaRPr lang="en-US" sz="2400" dirty="0" smtClean="0"/>
              </a:p>
              <a:p>
                <a:pPr lvl="1"/>
                <a14:m>
                  <m:oMath xmlns:m="http://schemas.openxmlformats.org/officeDocument/2006/math">
                    <m:r>
                      <a:rPr lang="en-US" sz="2400" i="1">
                        <a:latin typeface="Cambria Math" panose="02040503050406030204" pitchFamily="18" charset="0"/>
                      </a:rPr>
                      <m:t>¬ </m:t>
                    </m:r>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5</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b="0" i="1" smtClean="0">
                            <a:latin typeface="Cambria Math" panose="02040503050406030204" pitchFamily="18" charset="0"/>
                          </a:rPr>
                          <m:t>5</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2</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5</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b="0" i="1" dirty="0" smtClean="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4</m:t>
                        </m:r>
                      </m:sub>
                    </m:sSub>
                    <m:r>
                      <a:rPr lang="en-US" sz="2400" i="1" dirty="0">
                        <a:latin typeface="Cambria Math" panose="02040503050406030204" pitchFamily="18" charset="0"/>
                      </a:rPr>
                      <m:t>}</m:t>
                    </m:r>
                  </m:oMath>
                </a14:m>
                <a:endParaRPr lang="en-US" sz="2400" dirty="0" smtClean="0"/>
              </a:p>
              <a:p>
                <a:pPr lvl="1"/>
                <a14:m>
                  <m:oMath xmlns:m="http://schemas.openxmlformats.org/officeDocument/2006/math">
                    <m:r>
                      <a:rPr lang="en-US" sz="2400" i="1">
                        <a:latin typeface="Cambria Math" panose="02040503050406030204" pitchFamily="18" charset="0"/>
                      </a:rPr>
                      <m:t>¬ </m:t>
                    </m:r>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5</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b="0" i="1" smtClean="0">
                            <a:latin typeface="Cambria Math" panose="02040503050406030204" pitchFamily="18" charset="0"/>
                          </a:rPr>
                          <m:t>5</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3</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5</m:t>
                        </m:r>
                      </m:sub>
                    </m:sSub>
                    <m:r>
                      <a:rPr lang="en-US" sz="2400" i="1" dirty="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4</m:t>
                        </m:r>
                      </m:sub>
                    </m:sSub>
                    <m:r>
                      <a:rPr lang="en-US" sz="2400" i="1" dirty="0">
                        <a:latin typeface="Cambria Math" panose="02040503050406030204" pitchFamily="18" charset="0"/>
                      </a:rPr>
                      <m:t>}</m:t>
                    </m:r>
                  </m:oMath>
                </a14:m>
                <a:endParaRPr lang="en-US" sz="2400" dirty="0"/>
              </a:p>
              <a:p>
                <a:pPr lvl="1"/>
                <a14:m>
                  <m:oMath xmlns:m="http://schemas.openxmlformats.org/officeDocument/2006/math">
                    <m:r>
                      <a:rPr lang="en-US" sz="2400" i="1">
                        <a:latin typeface="Cambria Math" panose="02040503050406030204" pitchFamily="18" charset="0"/>
                      </a:rPr>
                      <m:t>¬ </m:t>
                    </m:r>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5</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4</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b="0" i="1" smtClean="0">
                            <a:latin typeface="Cambria Math" panose="02040503050406030204" pitchFamily="18" charset="0"/>
                          </a:rPr>
                          <m:t>5</m:t>
                        </m:r>
                      </m:sub>
                    </m:sSub>
                    <m:r>
                      <a:rPr lang="en-US" sz="2400" i="1">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4</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5</m:t>
                        </m:r>
                      </m:sub>
                    </m:sSub>
                    <m:r>
                      <a:rPr lang="en-US" sz="2400" i="1" dirty="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4</m:t>
                        </m:r>
                      </m:sub>
                    </m:sSub>
                    <m:r>
                      <a:rPr lang="en-US" sz="2400" i="1" dirty="0">
                        <a:latin typeface="Cambria Math" panose="02040503050406030204" pitchFamily="18" charset="0"/>
                      </a:rPr>
                      <m:t>}</m:t>
                    </m:r>
                  </m:oMath>
                </a14:m>
                <a:endParaRPr lang="en-US" sz="2400" dirty="0" smtClean="0"/>
              </a:p>
              <a:p>
                <a:pPr marL="228600" lvl="1">
                  <a:spcBef>
                    <a:spcPts val="1000"/>
                  </a:spcBef>
                </a:pPr>
                <a:r>
                  <a:rPr lang="en-US" sz="2400" dirty="0" smtClean="0"/>
                  <a:t>return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5</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b="0" i="1" dirty="0" smtClean="0">
                            <a:latin typeface="Cambria Math" panose="02040503050406030204" pitchFamily="18" charset="0"/>
                          </a:rPr>
                          <m:t>4</m:t>
                        </m:r>
                      </m:sub>
                    </m:sSub>
                    <m:r>
                      <a:rPr lang="en-US" sz="2400" i="1" dirty="0">
                        <a:latin typeface="Cambria Math" panose="02040503050406030204" pitchFamily="18" charset="0"/>
                      </a:rPr>
                      <m:t>}</m:t>
                    </m:r>
                  </m:oMath>
                </a14:m>
                <a:endParaRPr lang="en-US" sz="2400" dirty="0"/>
              </a:p>
              <a:p>
                <a:endParaRPr lang="en-US" sz="2400" dirty="0"/>
              </a:p>
              <a:p>
                <a:pPr lvl="1"/>
                <a:endParaRPr lang="en-US" sz="2400" dirty="0"/>
              </a:p>
              <a:p>
                <a:pPr lvl="1"/>
                <a:endParaRPr lang="en-US" sz="2400" dirty="0"/>
              </a:p>
              <a:p>
                <a:endParaRPr lang="en-US" sz="2400" dirty="0"/>
              </a:p>
              <a:p>
                <a:endParaRPr lang="en-US" sz="2400" dirty="0"/>
              </a:p>
              <a:p>
                <a:endParaRPr lang="en-US" sz="2400" dirty="0"/>
              </a:p>
            </p:txBody>
          </p:sp>
        </mc:Choice>
        <mc:Fallback>
          <p:sp>
            <p:nvSpPr>
              <p:cNvPr id="19" name="Content Placeholder 9"/>
              <p:cNvSpPr>
                <a:spLocks noGrp="1" noRot="1" noChangeAspect="1" noMove="1" noResize="1" noEditPoints="1" noAdjustHandles="1" noChangeArrowheads="1" noChangeShapeType="1" noTextEdit="1"/>
              </p:cNvSpPr>
              <p:nvPr>
                <p:ph sz="half" idx="1"/>
              </p:nvPr>
            </p:nvSpPr>
            <p:spPr>
              <a:xfrm>
                <a:off x="400044" y="30589"/>
                <a:ext cx="6762351" cy="4023360"/>
              </a:xfrm>
              <a:blipFill rotWithShape="0">
                <a:blip r:embed="rId3"/>
                <a:stretch>
                  <a:fillRect l="-1443" b="-58030"/>
                </a:stretch>
              </a:blipFill>
            </p:spPr>
            <p:txBody>
              <a:bodyPr/>
              <a:lstStyle/>
              <a:p>
                <a:r>
                  <a:rPr lang="en-US">
                    <a:noFill/>
                  </a:rPr>
                  <a:t> </a:t>
                </a:r>
              </a:p>
            </p:txBody>
          </p:sp>
        </mc:Fallback>
      </mc:AlternateContent>
    </p:spTree>
    <p:extLst>
      <p:ext uri="{BB962C8B-B14F-4D97-AF65-F5344CB8AC3E}">
        <p14:creationId xmlns:p14="http://schemas.microsoft.com/office/powerpoint/2010/main" val="907870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pPr/>
              <a:t>17</a:t>
            </a:fld>
            <a:endParaRPr lang="en-US" dirty="0"/>
          </a:p>
        </p:txBody>
      </p:sp>
      <p:grpSp>
        <p:nvGrpSpPr>
          <p:cNvPr id="25" name="Group 24"/>
          <p:cNvGrpSpPr/>
          <p:nvPr/>
        </p:nvGrpSpPr>
        <p:grpSpPr>
          <a:xfrm>
            <a:off x="7606145" y="561106"/>
            <a:ext cx="2366313" cy="5273174"/>
            <a:chOff x="6754091" y="1101433"/>
            <a:chExt cx="2366313" cy="5273174"/>
          </a:xfrm>
        </p:grpSpPr>
        <p:sp>
          <p:nvSpPr>
            <p:cNvPr id="26" name="Oval 25"/>
            <p:cNvSpPr/>
            <p:nvPr/>
          </p:nvSpPr>
          <p:spPr>
            <a:xfrm>
              <a:off x="6754093" y="2265693"/>
              <a:ext cx="887499" cy="7134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X2</a:t>
              </a:r>
              <a:endParaRPr lang="en-US" sz="2400" dirty="0"/>
            </a:p>
          </p:txBody>
        </p:sp>
        <p:sp>
          <p:nvSpPr>
            <p:cNvPr id="27" name="Oval 26"/>
            <p:cNvSpPr/>
            <p:nvPr/>
          </p:nvSpPr>
          <p:spPr>
            <a:xfrm>
              <a:off x="6754094" y="3400831"/>
              <a:ext cx="887499" cy="71349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X3</a:t>
              </a:r>
              <a:endParaRPr lang="en-US" sz="2400" dirty="0"/>
            </a:p>
          </p:txBody>
        </p:sp>
        <p:sp>
          <p:nvSpPr>
            <p:cNvPr id="28" name="Oval 27"/>
            <p:cNvSpPr/>
            <p:nvPr/>
          </p:nvSpPr>
          <p:spPr>
            <a:xfrm>
              <a:off x="6754095" y="4486914"/>
              <a:ext cx="887499" cy="71349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X4</a:t>
              </a:r>
              <a:endParaRPr lang="en-US" sz="2400" dirty="0"/>
            </a:p>
          </p:txBody>
        </p:sp>
        <p:sp>
          <p:nvSpPr>
            <p:cNvPr id="29" name="Oval 28"/>
            <p:cNvSpPr/>
            <p:nvPr/>
          </p:nvSpPr>
          <p:spPr>
            <a:xfrm>
              <a:off x="8232905" y="3400830"/>
              <a:ext cx="887499" cy="713493"/>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X6</a:t>
              </a:r>
              <a:endParaRPr lang="en-US" sz="2400" dirty="0"/>
            </a:p>
          </p:txBody>
        </p:sp>
        <p:sp>
          <p:nvSpPr>
            <p:cNvPr id="30" name="Oval 29"/>
            <p:cNvSpPr/>
            <p:nvPr/>
          </p:nvSpPr>
          <p:spPr>
            <a:xfrm>
              <a:off x="8232904" y="4694723"/>
              <a:ext cx="887499" cy="71349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X7</a:t>
              </a:r>
              <a:endParaRPr lang="en-US" sz="2400" dirty="0"/>
            </a:p>
          </p:txBody>
        </p:sp>
        <p:sp>
          <p:nvSpPr>
            <p:cNvPr id="31" name="Oval 30"/>
            <p:cNvSpPr/>
            <p:nvPr/>
          </p:nvSpPr>
          <p:spPr>
            <a:xfrm>
              <a:off x="6754091" y="1101433"/>
              <a:ext cx="887499" cy="71349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X1</a:t>
              </a:r>
              <a:endParaRPr lang="en-US" sz="2400" dirty="0"/>
            </a:p>
          </p:txBody>
        </p:sp>
        <p:sp>
          <p:nvSpPr>
            <p:cNvPr id="32" name="Oval 31"/>
            <p:cNvSpPr/>
            <p:nvPr/>
          </p:nvSpPr>
          <p:spPr>
            <a:xfrm>
              <a:off x="6754092" y="5661114"/>
              <a:ext cx="887499" cy="71349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X5</a:t>
              </a:r>
              <a:endParaRPr lang="en-US" sz="2400" dirty="0"/>
            </a:p>
          </p:txBody>
        </p:sp>
        <p:cxnSp>
          <p:nvCxnSpPr>
            <p:cNvPr id="33" name="Straight Arrow Connector 32"/>
            <p:cNvCxnSpPr>
              <a:endCxn id="35" idx="0"/>
            </p:cNvCxnSpPr>
            <p:nvPr/>
          </p:nvCxnSpPr>
          <p:spPr>
            <a:xfrm>
              <a:off x="7197841" y="1814926"/>
              <a:ext cx="2" cy="45076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5" idx="4"/>
              <a:endCxn id="36" idx="0"/>
            </p:cNvCxnSpPr>
            <p:nvPr/>
          </p:nvCxnSpPr>
          <p:spPr>
            <a:xfrm>
              <a:off x="7197843" y="2979186"/>
              <a:ext cx="1" cy="42164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6" idx="4"/>
              <a:endCxn id="37" idx="0"/>
            </p:cNvCxnSpPr>
            <p:nvPr/>
          </p:nvCxnSpPr>
          <p:spPr>
            <a:xfrm>
              <a:off x="7197844" y="4114324"/>
              <a:ext cx="1" cy="37259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7" idx="4"/>
            </p:cNvCxnSpPr>
            <p:nvPr/>
          </p:nvCxnSpPr>
          <p:spPr>
            <a:xfrm flipH="1">
              <a:off x="7197842" y="5200407"/>
              <a:ext cx="3" cy="46070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8" idx="3"/>
              <a:endCxn id="37" idx="7"/>
            </p:cNvCxnSpPr>
            <p:nvPr/>
          </p:nvCxnSpPr>
          <p:spPr>
            <a:xfrm flipH="1">
              <a:off x="7511623" y="4009834"/>
              <a:ext cx="851253" cy="58156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8" idx="4"/>
            </p:cNvCxnSpPr>
            <p:nvPr/>
          </p:nvCxnSpPr>
          <p:spPr>
            <a:xfrm flipH="1">
              <a:off x="8676654" y="4114323"/>
              <a:ext cx="1" cy="5804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20" name="Content Placeholder 9"/>
              <p:cNvSpPr>
                <a:spLocks noGrp="1"/>
              </p:cNvSpPr>
              <p:nvPr>
                <p:ph sz="half" idx="1"/>
              </p:nvPr>
            </p:nvSpPr>
            <p:spPr>
              <a:xfrm>
                <a:off x="538811" y="0"/>
                <a:ext cx="6309806" cy="4023360"/>
              </a:xfrm>
            </p:spPr>
            <p:txBody>
              <a:bodyPr>
                <a:noAutofit/>
              </a:bodyPr>
              <a:lstStyle/>
              <a:p>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6</m:t>
                          </m:r>
                        </m:sub>
                      </m:sSub>
                      <m:r>
                        <a:rPr lang="en-US" sz="2400" b="0" i="1" smtClean="0">
                          <a:latin typeface="Cambria Math" panose="02040503050406030204" pitchFamily="18" charset="0"/>
                        </a:rPr>
                        <m:t>←∅</m:t>
                      </m:r>
                    </m:oMath>
                  </m:oMathPara>
                </a14:m>
                <a:endParaRPr lang="en-US" sz="2400" b="0" dirty="0" smtClean="0"/>
              </a:p>
              <a:p>
                <a:r>
                  <a:rPr lang="en-US" sz="2400" dirty="0" smtClean="0"/>
                  <a:t>Grow</a:t>
                </a:r>
                <a:endParaRPr lang="en-US" sz="2400" b="0" dirty="0" smtClean="0"/>
              </a:p>
              <a:p>
                <a:pPr lvl="1"/>
                <a14:m>
                  <m:oMath xmlns:m="http://schemas.openxmlformats.org/officeDocument/2006/math">
                    <m:r>
                      <a:rPr lang="en-US" sz="2400" b="0" i="1" smtClean="0">
                        <a:latin typeface="Cambria Math" panose="02040503050406030204" pitchFamily="18" charset="0"/>
                      </a:rPr>
                      <m:t>𝐼</m:t>
                    </m:r>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6</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6</m:t>
                        </m:r>
                      </m:sub>
                    </m:sSub>
                    <m:r>
                      <a:rPr lang="en-US" sz="2400" b="0" i="1" smtClean="0">
                        <a:latin typeface="Cambria Math" panose="02040503050406030204" pitchFamily="18" charset="0"/>
                      </a:rPr>
                      <m:t>)</m:t>
                    </m:r>
                  </m:oMath>
                </a14:m>
                <a:r>
                  <a:rPr lang="en-US" sz="2400" dirty="0" smtClean="0"/>
                  <a:t>, </a:t>
                </a:r>
                <a14:m>
                  <m:oMath xmlns:m="http://schemas.openxmlformats.org/officeDocument/2006/math">
                    <m:sSub>
                      <m:sSubPr>
                        <m:ctrlPr>
                          <a:rPr lang="en-US" sz="2400" b="0" i="1" dirty="0" smtClean="0">
                            <a:latin typeface="Cambria Math" charset="0"/>
                          </a:rPr>
                        </m:ctrlPr>
                      </m:sSubPr>
                      <m:e>
                        <m:r>
                          <a:rPr lang="en-US" sz="2400" b="0" i="1" dirty="0" smtClean="0">
                            <a:latin typeface="Cambria Math" panose="02040503050406030204" pitchFamily="18" charset="0"/>
                          </a:rPr>
                          <m:t>𝐵</m:t>
                        </m:r>
                      </m:e>
                      <m:sub>
                        <m:r>
                          <a:rPr lang="en-US" sz="2400" b="0" i="1" dirty="0" smtClean="0">
                            <a:latin typeface="Cambria Math" panose="02040503050406030204" pitchFamily="18" charset="0"/>
                          </a:rPr>
                          <m:t>6</m:t>
                        </m:r>
                      </m:sub>
                    </m:sSub>
                    <m:r>
                      <a:rPr lang="en-US" sz="2400" b="0" i="1" dirty="0" smtClean="0">
                        <a:latin typeface="Cambria Math" panose="02040503050406030204" pitchFamily="18" charset="0"/>
                      </a:rPr>
                      <m:t>=</m:t>
                    </m:r>
                    <m:r>
                      <a:rPr lang="en-US" sz="2400" i="1">
                        <a:latin typeface="Cambria Math" panose="02040503050406030204" pitchFamily="18" charset="0"/>
                      </a:rPr>
                      <m:t>∅</m:t>
                    </m:r>
                  </m:oMath>
                </a14:m>
                <a:endParaRPr lang="en-US" sz="2400" dirty="0" smtClean="0"/>
              </a:p>
              <a:p>
                <a:pPr lvl="1"/>
                <a14:m>
                  <m:oMath xmlns:m="http://schemas.openxmlformats.org/officeDocument/2006/math">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6</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b="0" i="1" smtClean="0">
                            <a:latin typeface="Cambria Math" panose="02040503050406030204" pitchFamily="18" charset="0"/>
                          </a:rPr>
                          <m:t>6</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6</m:t>
                        </m:r>
                      </m:sub>
                    </m:sSub>
                    <m:r>
                      <a:rPr lang="en-US" sz="2400" i="1" dirty="0">
                        <a:latin typeface="Cambria Math" panose="02040503050406030204" pitchFamily="18" charset="0"/>
                      </a:rPr>
                      <m:t>=</m:t>
                    </m:r>
                    <m:r>
                      <a:rPr lang="en-US" sz="2400" i="1">
                        <a:latin typeface="Cambria Math" panose="02040503050406030204" pitchFamily="18" charset="0"/>
                      </a:rPr>
                      <m:t>∅</m:t>
                    </m:r>
                  </m:oMath>
                </a14:m>
                <a:endParaRPr lang="en-US" sz="2400" dirty="0"/>
              </a:p>
              <a:p>
                <a:pPr lvl="1"/>
                <a14:m>
                  <m:oMath xmlns:m="http://schemas.openxmlformats.org/officeDocument/2006/math">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6</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b="0" i="1" smtClean="0">
                            <a:latin typeface="Cambria Math" panose="02040503050406030204" pitchFamily="18" charset="0"/>
                          </a:rPr>
                          <m:t>6</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6</m:t>
                        </m:r>
                      </m:sub>
                    </m:sSub>
                    <m:r>
                      <a:rPr lang="en-US" sz="2400" i="1" dirty="0">
                        <a:latin typeface="Cambria Math" panose="02040503050406030204" pitchFamily="18" charset="0"/>
                      </a:rPr>
                      <m:t>=</m:t>
                    </m:r>
                    <m:r>
                      <a:rPr lang="en-US" sz="2400" i="1">
                        <a:latin typeface="Cambria Math" panose="02040503050406030204" pitchFamily="18" charset="0"/>
                      </a:rPr>
                      <m:t>∅</m:t>
                    </m:r>
                  </m:oMath>
                </a14:m>
                <a:endParaRPr lang="en-US" sz="2400" dirty="0"/>
              </a:p>
              <a:p>
                <a:pPr lvl="1"/>
                <a14:m>
                  <m:oMath xmlns:m="http://schemas.openxmlformats.org/officeDocument/2006/math">
                    <m:r>
                      <a:rPr lang="en-US" sz="2400" i="1">
                        <a:latin typeface="Cambria Math" panose="02040503050406030204" pitchFamily="18" charset="0"/>
                      </a:rPr>
                      <m:t>¬ </m:t>
                    </m:r>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6</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4</m:t>
                        </m:r>
                      </m:sub>
                    </m:sSub>
                    <m:r>
                      <a:rPr lang="en-US" sz="2400" i="1">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6</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6</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b="0" i="1" dirty="0" smtClean="0">
                            <a:latin typeface="Cambria Math" panose="02040503050406030204" pitchFamily="18" charset="0"/>
                          </a:rPr>
                          <m:t>4</m:t>
                        </m:r>
                      </m:sub>
                    </m:sSub>
                    <m:r>
                      <a:rPr lang="en-US" sz="2400" i="1" dirty="0">
                        <a:latin typeface="Cambria Math" panose="02040503050406030204" pitchFamily="18" charset="0"/>
                      </a:rPr>
                      <m:t>}</m:t>
                    </m:r>
                  </m:oMath>
                </a14:m>
                <a:endParaRPr lang="en-US" sz="2400" dirty="0" smtClean="0"/>
              </a:p>
              <a:p>
                <a:pPr lvl="1"/>
                <a14:m>
                  <m:oMath xmlns:m="http://schemas.openxmlformats.org/officeDocument/2006/math">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6</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5</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b="0" i="1" smtClean="0">
                            <a:latin typeface="Cambria Math" panose="02040503050406030204" pitchFamily="18" charset="0"/>
                          </a:rPr>
                          <m:t>6</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6</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b="0" i="1" dirty="0" smtClean="0">
                            <a:latin typeface="Cambria Math" panose="02040503050406030204" pitchFamily="18" charset="0"/>
                          </a:rPr>
                          <m:t>4</m:t>
                        </m:r>
                      </m:sub>
                    </m:sSub>
                    <m:r>
                      <a:rPr lang="en-US" sz="2400" i="1" dirty="0">
                        <a:latin typeface="Cambria Math" panose="02040503050406030204" pitchFamily="18" charset="0"/>
                      </a:rPr>
                      <m:t>}</m:t>
                    </m:r>
                  </m:oMath>
                </a14:m>
                <a:endParaRPr lang="en-US" sz="2400" dirty="0" smtClean="0"/>
              </a:p>
              <a:p>
                <a:pPr lvl="1"/>
                <a14:m>
                  <m:oMath xmlns:m="http://schemas.openxmlformats.org/officeDocument/2006/math">
                    <m:r>
                      <a:rPr lang="en-US" sz="2400" i="1">
                        <a:latin typeface="Cambria Math" panose="02040503050406030204" pitchFamily="18" charset="0"/>
                      </a:rPr>
                      <m:t>¬ </m:t>
                    </m:r>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6</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7</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b="0" i="1" smtClean="0">
                            <a:latin typeface="Cambria Math" panose="02040503050406030204" pitchFamily="18" charset="0"/>
                          </a:rPr>
                          <m:t>6</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6</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b="0" i="1" dirty="0" smtClean="0">
                            <a:latin typeface="Cambria Math" panose="02040503050406030204" pitchFamily="18" charset="0"/>
                          </a:rPr>
                          <m:t>4</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b="0" i="1" dirty="0" smtClean="0">
                            <a:latin typeface="Cambria Math" panose="02040503050406030204" pitchFamily="18" charset="0"/>
                          </a:rPr>
                          <m:t>7</m:t>
                        </m:r>
                      </m:sub>
                    </m:sSub>
                    <m:r>
                      <a:rPr lang="en-US" sz="2400" i="1" dirty="0">
                        <a:latin typeface="Cambria Math" panose="02040503050406030204" pitchFamily="18" charset="0"/>
                      </a:rPr>
                      <m:t>}</m:t>
                    </m:r>
                  </m:oMath>
                </a14:m>
                <a:endParaRPr lang="en-US" sz="2400" dirty="0" smtClean="0"/>
              </a:p>
              <a:p>
                <a:r>
                  <a:rPr lang="en-US" sz="2400" dirty="0" smtClean="0"/>
                  <a:t>Shrink</a:t>
                </a:r>
              </a:p>
              <a:p>
                <a:pPr lvl="1"/>
                <a14:m>
                  <m:oMath xmlns:m="http://schemas.openxmlformats.org/officeDocument/2006/math">
                    <m:r>
                      <a:rPr lang="en-US" sz="2400" i="1">
                        <a:latin typeface="Cambria Math" panose="02040503050406030204" pitchFamily="18" charset="0"/>
                      </a:rPr>
                      <m:t>¬</m:t>
                    </m:r>
                    <m:r>
                      <a:rPr lang="en-US" sz="2400" b="0" i="1" smtClean="0">
                        <a:latin typeface="Cambria Math" panose="02040503050406030204" pitchFamily="18" charset="0"/>
                      </a:rPr>
                      <m:t>𝐼</m:t>
                    </m:r>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6</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4</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4</m:t>
                        </m:r>
                      </m:sub>
                    </m:sSub>
                    <m:r>
                      <a:rPr lang="en-US" sz="2400" b="0" i="1" smtClean="0">
                        <a:latin typeface="Cambria Math" panose="02040503050406030204" pitchFamily="18" charset="0"/>
                      </a:rPr>
                      <m:t>)</m:t>
                    </m:r>
                  </m:oMath>
                </a14:m>
                <a:r>
                  <a:rPr lang="en-US" sz="2400" dirty="0" smtClean="0"/>
                  <a:t>, </a:t>
                </a:r>
                <a14:m>
                  <m:oMath xmlns:m="http://schemas.openxmlformats.org/officeDocument/2006/math">
                    <m:sSub>
                      <m:sSubPr>
                        <m:ctrlPr>
                          <a:rPr lang="en-US" sz="2400" b="0" i="1" dirty="0" smtClean="0">
                            <a:latin typeface="Cambria Math" charset="0"/>
                          </a:rPr>
                        </m:ctrlPr>
                      </m:sSubPr>
                      <m:e>
                        <m:r>
                          <a:rPr lang="en-US" sz="2400" b="0" i="1" dirty="0" smtClean="0">
                            <a:latin typeface="Cambria Math" panose="02040503050406030204" pitchFamily="18" charset="0"/>
                          </a:rPr>
                          <m:t>𝐵</m:t>
                        </m:r>
                      </m:e>
                      <m:sub>
                        <m:r>
                          <a:rPr lang="en-US" sz="2400" b="0" i="1" dirty="0" smtClean="0">
                            <a:latin typeface="Cambria Math" panose="02040503050406030204" pitchFamily="18" charset="0"/>
                          </a:rPr>
                          <m:t>3</m:t>
                        </m:r>
                      </m:sub>
                    </m:sSub>
                    <m:r>
                      <a:rPr lang="en-US" sz="2400" b="0" i="1" dirty="0" smtClean="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4</m:t>
                        </m:r>
                      </m:sub>
                    </m:sSub>
                    <m:r>
                      <a:rPr lang="en-US" sz="2400" b="0" i="1" dirty="0" smtClean="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7</m:t>
                        </m:r>
                      </m:sub>
                    </m:sSub>
                    <m:r>
                      <a:rPr lang="en-US" sz="2400" b="0" i="1" dirty="0" smtClean="0">
                        <a:latin typeface="Cambria Math" panose="02040503050406030204" pitchFamily="18" charset="0"/>
                      </a:rPr>
                      <m:t>}</m:t>
                    </m:r>
                  </m:oMath>
                </a14:m>
                <a:endParaRPr lang="en-US" sz="2400" dirty="0" smtClean="0"/>
              </a:p>
              <a:p>
                <a:pPr lvl="1"/>
                <a14:m>
                  <m:oMath xmlns:m="http://schemas.openxmlformats.org/officeDocument/2006/math">
                    <m:r>
                      <a:rPr lang="en-US" sz="2400" i="1">
                        <a:latin typeface="Cambria Math" panose="02040503050406030204" pitchFamily="18" charset="0"/>
                      </a:rPr>
                      <m:t>¬ </m:t>
                    </m:r>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6</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7</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i="1">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7</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i="1" dirty="0">
                            <a:latin typeface="Cambria Math" panose="02040503050406030204" pitchFamily="18" charset="0"/>
                          </a:rPr>
                          <m:t>3</m:t>
                        </m:r>
                      </m:sub>
                    </m:sSub>
                    <m:r>
                      <a:rPr lang="en-US" sz="2400" i="1" dirty="0">
                        <a:latin typeface="Cambria Math" panose="02040503050406030204" pitchFamily="18" charset="0"/>
                      </a:rPr>
                      <m:t>=</m:t>
                    </m:r>
                    <m:d>
                      <m:dPr>
                        <m:begChr m:val="{"/>
                        <m:endChr m:val="}"/>
                        <m:ctrlPr>
                          <a:rPr lang="en-US" sz="2400" i="1" dirty="0">
                            <a:latin typeface="Cambria Math" charset="0"/>
                          </a:rPr>
                        </m:ctrlPr>
                      </m:dPr>
                      <m:e>
                        <m:sSub>
                          <m:sSubPr>
                            <m:ctrlPr>
                              <a:rPr lang="en-US" sz="2400" i="1" dirty="0">
                                <a:latin typeface="Cambria Math" charset="0"/>
                              </a:rPr>
                            </m:ctrlPr>
                          </m:sSubPr>
                          <m:e>
                            <m:r>
                              <a:rPr lang="en-US" sz="2400" i="1" dirty="0">
                                <a:latin typeface="Cambria Math" panose="02040503050406030204" pitchFamily="18" charset="0"/>
                              </a:rPr>
                              <m:t>𝑋</m:t>
                            </m:r>
                          </m:e>
                          <m:sub>
                            <m:r>
                              <a:rPr lang="en-US" sz="2400" b="0" i="1" dirty="0" smtClean="0">
                                <a:latin typeface="Cambria Math" panose="02040503050406030204" pitchFamily="18" charset="0"/>
                              </a:rPr>
                              <m:t>4</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b="0" i="1" dirty="0" smtClean="0">
                                <a:latin typeface="Cambria Math" panose="02040503050406030204" pitchFamily="18" charset="0"/>
                              </a:rPr>
                              <m:t>7</m:t>
                            </m:r>
                          </m:sub>
                        </m:sSub>
                      </m:e>
                    </m:d>
                  </m:oMath>
                </a14:m>
                <a:endParaRPr lang="en-US" sz="2400" dirty="0" smtClean="0"/>
              </a:p>
              <a:p>
                <a:r>
                  <a:rPr lang="en-US" sz="2400" dirty="0" smtClean="0"/>
                  <a:t> return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6</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b="0" i="1" dirty="0" smtClean="0">
                            <a:latin typeface="Cambria Math" panose="02040503050406030204" pitchFamily="18" charset="0"/>
                          </a:rPr>
                          <m:t>4</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b="0" i="1" dirty="0" smtClean="0">
                            <a:latin typeface="Cambria Math" panose="02040503050406030204" pitchFamily="18" charset="0"/>
                          </a:rPr>
                          <m:t>7</m:t>
                        </m:r>
                      </m:sub>
                    </m:sSub>
                    <m:r>
                      <a:rPr lang="en-US" sz="2400" i="1" dirty="0">
                        <a:latin typeface="Cambria Math" panose="02040503050406030204" pitchFamily="18" charset="0"/>
                      </a:rPr>
                      <m:t>}</m:t>
                    </m:r>
                  </m:oMath>
                </a14:m>
                <a:endParaRPr lang="en-US" sz="2400" dirty="0"/>
              </a:p>
              <a:p>
                <a:endParaRPr lang="en-US" sz="2400" dirty="0"/>
              </a:p>
              <a:p>
                <a:pPr lvl="1"/>
                <a:endParaRPr lang="en-US" sz="2400" dirty="0"/>
              </a:p>
              <a:p>
                <a:pPr lvl="1"/>
                <a:endParaRPr lang="en-US" sz="2400" dirty="0"/>
              </a:p>
              <a:p>
                <a:endParaRPr lang="en-US" sz="2400" dirty="0"/>
              </a:p>
              <a:p>
                <a:endParaRPr lang="en-US" sz="2400" dirty="0"/>
              </a:p>
              <a:p>
                <a:endParaRPr lang="en-US" sz="2400" dirty="0"/>
              </a:p>
            </p:txBody>
          </p:sp>
        </mc:Choice>
        <mc:Fallback>
          <p:sp>
            <p:nvSpPr>
              <p:cNvPr id="20" name="Content Placeholder 9"/>
              <p:cNvSpPr>
                <a:spLocks noGrp="1" noRot="1" noChangeAspect="1" noMove="1" noResize="1" noEditPoints="1" noAdjustHandles="1" noChangeArrowheads="1" noChangeShapeType="1" noTextEdit="1"/>
              </p:cNvSpPr>
              <p:nvPr>
                <p:ph sz="half" idx="1"/>
              </p:nvPr>
            </p:nvSpPr>
            <p:spPr>
              <a:xfrm>
                <a:off x="538811" y="0"/>
                <a:ext cx="6309806" cy="4023360"/>
              </a:xfrm>
              <a:blipFill rotWithShape="0">
                <a:blip r:embed="rId3"/>
                <a:stretch>
                  <a:fillRect l="-1449" b="-35606"/>
                </a:stretch>
              </a:blipFill>
            </p:spPr>
            <p:txBody>
              <a:bodyPr/>
              <a:lstStyle/>
              <a:p>
                <a:r>
                  <a:rPr lang="en-US">
                    <a:noFill/>
                  </a:rPr>
                  <a:t> </a:t>
                </a:r>
              </a:p>
            </p:txBody>
          </p:sp>
        </mc:Fallback>
      </mc:AlternateContent>
      <p:sp>
        <p:nvSpPr>
          <p:cNvPr id="21" name="Oval 20"/>
          <p:cNvSpPr/>
          <p:nvPr/>
        </p:nvSpPr>
        <p:spPr>
          <a:xfrm>
            <a:off x="7488385" y="2750111"/>
            <a:ext cx="1090479" cy="93887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Oval 21"/>
          <p:cNvSpPr/>
          <p:nvPr/>
        </p:nvSpPr>
        <p:spPr>
          <a:xfrm>
            <a:off x="7354713" y="2634113"/>
            <a:ext cx="1376552" cy="11449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066962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pPr/>
              <a:t>18</a:t>
            </a:fld>
            <a:endParaRPr lang="en-US" dirty="0"/>
          </a:p>
        </p:txBody>
      </p:sp>
      <p:grpSp>
        <p:nvGrpSpPr>
          <p:cNvPr id="25" name="Group 24"/>
          <p:cNvGrpSpPr/>
          <p:nvPr/>
        </p:nvGrpSpPr>
        <p:grpSpPr>
          <a:xfrm>
            <a:off x="7606145" y="561106"/>
            <a:ext cx="2366313" cy="5273174"/>
            <a:chOff x="6754091" y="1101433"/>
            <a:chExt cx="2366313" cy="5273174"/>
          </a:xfrm>
        </p:grpSpPr>
        <p:sp>
          <p:nvSpPr>
            <p:cNvPr id="26" name="Oval 25"/>
            <p:cNvSpPr/>
            <p:nvPr/>
          </p:nvSpPr>
          <p:spPr>
            <a:xfrm>
              <a:off x="6754093" y="2265693"/>
              <a:ext cx="887499" cy="7134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X2</a:t>
              </a:r>
              <a:endParaRPr lang="en-US" sz="2400" dirty="0"/>
            </a:p>
          </p:txBody>
        </p:sp>
        <p:sp>
          <p:nvSpPr>
            <p:cNvPr id="27" name="Oval 26"/>
            <p:cNvSpPr/>
            <p:nvPr/>
          </p:nvSpPr>
          <p:spPr>
            <a:xfrm>
              <a:off x="6754094" y="3400831"/>
              <a:ext cx="887499" cy="71349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X3</a:t>
              </a:r>
              <a:endParaRPr lang="en-US" sz="2400" dirty="0"/>
            </a:p>
          </p:txBody>
        </p:sp>
        <p:sp>
          <p:nvSpPr>
            <p:cNvPr id="28" name="Oval 27"/>
            <p:cNvSpPr/>
            <p:nvPr/>
          </p:nvSpPr>
          <p:spPr>
            <a:xfrm>
              <a:off x="6754095" y="4486914"/>
              <a:ext cx="887499" cy="71349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X4</a:t>
              </a:r>
              <a:endParaRPr lang="en-US" sz="2400" dirty="0"/>
            </a:p>
          </p:txBody>
        </p:sp>
        <p:sp>
          <p:nvSpPr>
            <p:cNvPr id="29" name="Oval 28"/>
            <p:cNvSpPr/>
            <p:nvPr/>
          </p:nvSpPr>
          <p:spPr>
            <a:xfrm>
              <a:off x="8232905" y="3400830"/>
              <a:ext cx="887499" cy="71349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X6</a:t>
              </a:r>
              <a:endParaRPr lang="en-US" sz="2400" dirty="0"/>
            </a:p>
          </p:txBody>
        </p:sp>
        <p:sp>
          <p:nvSpPr>
            <p:cNvPr id="30" name="Oval 29"/>
            <p:cNvSpPr/>
            <p:nvPr/>
          </p:nvSpPr>
          <p:spPr>
            <a:xfrm>
              <a:off x="8232904" y="4694723"/>
              <a:ext cx="887499" cy="713493"/>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X7</a:t>
              </a:r>
              <a:endParaRPr lang="en-US" sz="2400" dirty="0"/>
            </a:p>
          </p:txBody>
        </p:sp>
        <p:sp>
          <p:nvSpPr>
            <p:cNvPr id="31" name="Oval 30"/>
            <p:cNvSpPr/>
            <p:nvPr/>
          </p:nvSpPr>
          <p:spPr>
            <a:xfrm>
              <a:off x="6754091" y="1101433"/>
              <a:ext cx="887499" cy="71349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X1</a:t>
              </a:r>
              <a:endParaRPr lang="en-US" sz="2400" dirty="0"/>
            </a:p>
          </p:txBody>
        </p:sp>
        <p:sp>
          <p:nvSpPr>
            <p:cNvPr id="32" name="Oval 31"/>
            <p:cNvSpPr/>
            <p:nvPr/>
          </p:nvSpPr>
          <p:spPr>
            <a:xfrm>
              <a:off x="6754092" y="5661114"/>
              <a:ext cx="887499" cy="71349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X5</a:t>
              </a:r>
              <a:endParaRPr lang="en-US" sz="2400" dirty="0"/>
            </a:p>
          </p:txBody>
        </p:sp>
        <p:cxnSp>
          <p:nvCxnSpPr>
            <p:cNvPr id="33" name="Straight Arrow Connector 32"/>
            <p:cNvCxnSpPr>
              <a:endCxn id="35" idx="0"/>
            </p:cNvCxnSpPr>
            <p:nvPr/>
          </p:nvCxnSpPr>
          <p:spPr>
            <a:xfrm>
              <a:off x="7197841" y="1814926"/>
              <a:ext cx="2" cy="45076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5" idx="4"/>
              <a:endCxn id="36" idx="0"/>
            </p:cNvCxnSpPr>
            <p:nvPr/>
          </p:nvCxnSpPr>
          <p:spPr>
            <a:xfrm>
              <a:off x="7197843" y="2979186"/>
              <a:ext cx="1" cy="42164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6" idx="4"/>
              <a:endCxn id="37" idx="0"/>
            </p:cNvCxnSpPr>
            <p:nvPr/>
          </p:nvCxnSpPr>
          <p:spPr>
            <a:xfrm>
              <a:off x="7197844" y="4114324"/>
              <a:ext cx="1" cy="37259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7" idx="4"/>
            </p:cNvCxnSpPr>
            <p:nvPr/>
          </p:nvCxnSpPr>
          <p:spPr>
            <a:xfrm flipH="1">
              <a:off x="7197842" y="5200407"/>
              <a:ext cx="3" cy="46070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8" idx="3"/>
              <a:endCxn id="37" idx="7"/>
            </p:cNvCxnSpPr>
            <p:nvPr/>
          </p:nvCxnSpPr>
          <p:spPr>
            <a:xfrm flipH="1">
              <a:off x="7511623" y="4009834"/>
              <a:ext cx="851253" cy="58156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8" idx="4"/>
            </p:cNvCxnSpPr>
            <p:nvPr/>
          </p:nvCxnSpPr>
          <p:spPr>
            <a:xfrm flipH="1">
              <a:off x="8676654" y="4114323"/>
              <a:ext cx="1" cy="5804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22" name="Content Placeholder 9"/>
              <p:cNvSpPr>
                <a:spLocks noGrp="1"/>
              </p:cNvSpPr>
              <p:nvPr>
                <p:ph sz="half" idx="1"/>
              </p:nvPr>
            </p:nvSpPr>
            <p:spPr>
              <a:xfrm>
                <a:off x="400044" y="70432"/>
                <a:ext cx="6762351" cy="4023360"/>
              </a:xfrm>
            </p:spPr>
            <p:txBody>
              <a:bodyPr>
                <a:noAutofit/>
              </a:bodyPr>
              <a:lstStyle/>
              <a:p>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7</m:t>
                          </m:r>
                        </m:sub>
                      </m:sSub>
                      <m:r>
                        <a:rPr lang="en-US" sz="2400" b="0" i="1" smtClean="0">
                          <a:latin typeface="Cambria Math" panose="02040503050406030204" pitchFamily="18" charset="0"/>
                        </a:rPr>
                        <m:t>←∅</m:t>
                      </m:r>
                    </m:oMath>
                  </m:oMathPara>
                </a14:m>
                <a:endParaRPr lang="en-US" sz="2400" b="0" dirty="0" smtClean="0"/>
              </a:p>
              <a:p>
                <a:r>
                  <a:rPr lang="en-US" sz="2400" dirty="0" smtClean="0"/>
                  <a:t>Grow</a:t>
                </a:r>
                <a:endParaRPr lang="en-US" sz="2400" b="0" dirty="0" smtClean="0"/>
              </a:p>
              <a:p>
                <a:pPr lvl="1"/>
                <a14:m>
                  <m:oMath xmlns:m="http://schemas.openxmlformats.org/officeDocument/2006/math">
                    <m:r>
                      <a:rPr lang="en-US" sz="2400" b="0" i="1" smtClean="0">
                        <a:latin typeface="Cambria Math" panose="02040503050406030204" pitchFamily="18" charset="0"/>
                      </a:rPr>
                      <m:t>𝐼</m:t>
                    </m:r>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7</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7</m:t>
                        </m:r>
                      </m:sub>
                    </m:sSub>
                    <m:r>
                      <a:rPr lang="en-US" sz="2400" b="0" i="1" smtClean="0">
                        <a:latin typeface="Cambria Math" panose="02040503050406030204" pitchFamily="18" charset="0"/>
                      </a:rPr>
                      <m:t>)</m:t>
                    </m:r>
                  </m:oMath>
                </a14:m>
                <a:r>
                  <a:rPr lang="en-US" sz="2400" dirty="0" smtClean="0"/>
                  <a:t>, </a:t>
                </a:r>
                <a14:m>
                  <m:oMath xmlns:m="http://schemas.openxmlformats.org/officeDocument/2006/math">
                    <m:sSub>
                      <m:sSubPr>
                        <m:ctrlPr>
                          <a:rPr lang="en-US" sz="2400" b="0" i="1" dirty="0" smtClean="0">
                            <a:latin typeface="Cambria Math" charset="0"/>
                          </a:rPr>
                        </m:ctrlPr>
                      </m:sSubPr>
                      <m:e>
                        <m:r>
                          <a:rPr lang="en-US" sz="2400" b="0" i="1" dirty="0" smtClean="0">
                            <a:latin typeface="Cambria Math" panose="02040503050406030204" pitchFamily="18" charset="0"/>
                          </a:rPr>
                          <m:t>𝐵</m:t>
                        </m:r>
                      </m:e>
                      <m:sub>
                        <m:r>
                          <a:rPr lang="en-US" sz="2400" b="0" i="1" dirty="0" smtClean="0">
                            <a:latin typeface="Cambria Math" panose="02040503050406030204" pitchFamily="18" charset="0"/>
                          </a:rPr>
                          <m:t>7</m:t>
                        </m:r>
                      </m:sub>
                    </m:sSub>
                    <m:r>
                      <a:rPr lang="en-US" sz="2400" b="0" i="1" dirty="0" smtClean="0">
                        <a:latin typeface="Cambria Math" panose="02040503050406030204" pitchFamily="18" charset="0"/>
                      </a:rPr>
                      <m:t>=</m:t>
                    </m:r>
                    <m:r>
                      <a:rPr lang="en-US" sz="2400" i="1">
                        <a:latin typeface="Cambria Math" panose="02040503050406030204" pitchFamily="18" charset="0"/>
                      </a:rPr>
                      <m:t>∅</m:t>
                    </m:r>
                  </m:oMath>
                </a14:m>
                <a:endParaRPr lang="en-US" sz="2400" dirty="0" smtClean="0"/>
              </a:p>
              <a:p>
                <a:pPr lvl="1"/>
                <a14:m>
                  <m:oMath xmlns:m="http://schemas.openxmlformats.org/officeDocument/2006/math">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7</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b="0" i="1" smtClean="0">
                            <a:latin typeface="Cambria Math" panose="02040503050406030204" pitchFamily="18" charset="0"/>
                          </a:rPr>
                          <m:t>7</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7</m:t>
                        </m:r>
                      </m:sub>
                    </m:sSub>
                    <m:r>
                      <a:rPr lang="en-US" sz="2400" i="1" dirty="0">
                        <a:latin typeface="Cambria Math" panose="02040503050406030204" pitchFamily="18" charset="0"/>
                      </a:rPr>
                      <m:t>=</m:t>
                    </m:r>
                    <m:r>
                      <a:rPr lang="en-US" sz="2400" i="1">
                        <a:latin typeface="Cambria Math" panose="02040503050406030204" pitchFamily="18" charset="0"/>
                      </a:rPr>
                      <m:t>∅</m:t>
                    </m:r>
                  </m:oMath>
                </a14:m>
                <a:endParaRPr lang="en-US" sz="2400" dirty="0"/>
              </a:p>
              <a:p>
                <a:pPr lvl="1"/>
                <a14:m>
                  <m:oMath xmlns:m="http://schemas.openxmlformats.org/officeDocument/2006/math">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7</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b="0" i="1" smtClean="0">
                            <a:latin typeface="Cambria Math" panose="02040503050406030204" pitchFamily="18" charset="0"/>
                          </a:rPr>
                          <m:t>7</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7</m:t>
                        </m:r>
                      </m:sub>
                    </m:sSub>
                    <m:r>
                      <a:rPr lang="en-US" sz="2400" i="1" dirty="0">
                        <a:latin typeface="Cambria Math" panose="02040503050406030204" pitchFamily="18" charset="0"/>
                      </a:rPr>
                      <m:t>=</m:t>
                    </m:r>
                    <m:r>
                      <a:rPr lang="en-US" sz="2400" i="1">
                        <a:latin typeface="Cambria Math" panose="02040503050406030204" pitchFamily="18" charset="0"/>
                      </a:rPr>
                      <m:t>∅</m:t>
                    </m:r>
                  </m:oMath>
                </a14:m>
                <a:endParaRPr lang="en-US" sz="2400" dirty="0"/>
              </a:p>
              <a:p>
                <a:pPr lvl="1"/>
                <a14:m>
                  <m:oMath xmlns:m="http://schemas.openxmlformats.org/officeDocument/2006/math">
                    <m:r>
                      <a:rPr lang="en-US" sz="2400" i="1">
                        <a:latin typeface="Cambria Math" panose="02040503050406030204" pitchFamily="18" charset="0"/>
                      </a:rPr>
                      <m:t>¬ </m:t>
                    </m:r>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7</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4</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b="0" i="1" smtClean="0">
                            <a:latin typeface="Cambria Math" panose="02040503050406030204" pitchFamily="18" charset="0"/>
                          </a:rPr>
                          <m:t>7</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7</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b="0" i="1" dirty="0" smtClean="0">
                            <a:latin typeface="Cambria Math" panose="02040503050406030204" pitchFamily="18" charset="0"/>
                          </a:rPr>
                          <m:t>4</m:t>
                        </m:r>
                      </m:sub>
                    </m:sSub>
                    <m:r>
                      <a:rPr lang="en-US" sz="2400" i="1" dirty="0">
                        <a:latin typeface="Cambria Math" panose="02040503050406030204" pitchFamily="18" charset="0"/>
                      </a:rPr>
                      <m:t>}</m:t>
                    </m:r>
                  </m:oMath>
                </a14:m>
                <a:endParaRPr lang="en-US" sz="2400" dirty="0" smtClean="0"/>
              </a:p>
              <a:p>
                <a:pPr lvl="1"/>
                <a14:m>
                  <m:oMath xmlns:m="http://schemas.openxmlformats.org/officeDocument/2006/math">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7</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5</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b="0" i="1" smtClean="0">
                            <a:latin typeface="Cambria Math" panose="02040503050406030204" pitchFamily="18" charset="0"/>
                          </a:rPr>
                          <m:t>7</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7</m:t>
                        </m:r>
                      </m:sub>
                    </m:sSub>
                    <m:r>
                      <a:rPr lang="en-US" sz="2400" i="1" dirty="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4</m:t>
                        </m:r>
                      </m:sub>
                    </m:sSub>
                    <m:r>
                      <a:rPr lang="en-US" sz="2400" i="1" dirty="0">
                        <a:latin typeface="Cambria Math" panose="02040503050406030204" pitchFamily="18" charset="0"/>
                      </a:rPr>
                      <m:t>}</m:t>
                    </m:r>
                  </m:oMath>
                </a14:m>
                <a:endParaRPr lang="en-US" sz="2400" dirty="0" smtClean="0"/>
              </a:p>
              <a:p>
                <a:pPr lvl="1"/>
                <a14:m>
                  <m:oMath xmlns:m="http://schemas.openxmlformats.org/officeDocument/2006/math">
                    <m:r>
                      <a:rPr lang="en-US" sz="2400" i="1">
                        <a:latin typeface="Cambria Math" panose="02040503050406030204" pitchFamily="18" charset="0"/>
                      </a:rPr>
                      <m:t>¬ </m:t>
                    </m:r>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7</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6</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b="0" i="1" smtClean="0">
                            <a:latin typeface="Cambria Math" panose="02040503050406030204" pitchFamily="18" charset="0"/>
                          </a:rPr>
                          <m:t>7</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7</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b="0" i="1" dirty="0" smtClean="0">
                            <a:latin typeface="Cambria Math" panose="02040503050406030204" pitchFamily="18" charset="0"/>
                          </a:rPr>
                          <m:t>4</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b="0" i="1" dirty="0" smtClean="0">
                            <a:latin typeface="Cambria Math" panose="02040503050406030204" pitchFamily="18" charset="0"/>
                          </a:rPr>
                          <m:t>6</m:t>
                        </m:r>
                      </m:sub>
                    </m:sSub>
                    <m:r>
                      <a:rPr lang="en-US" sz="2400" i="1" dirty="0">
                        <a:latin typeface="Cambria Math" panose="02040503050406030204" pitchFamily="18" charset="0"/>
                      </a:rPr>
                      <m:t>}</m:t>
                    </m:r>
                  </m:oMath>
                </a14:m>
                <a:endParaRPr lang="en-US" sz="2400" dirty="0" smtClean="0"/>
              </a:p>
              <a:p>
                <a:r>
                  <a:rPr lang="en-US" sz="2400" dirty="0" smtClean="0"/>
                  <a:t>Shrink</a:t>
                </a:r>
              </a:p>
              <a:p>
                <a:pPr lvl="1"/>
                <a14:m>
                  <m:oMath xmlns:m="http://schemas.openxmlformats.org/officeDocument/2006/math">
                    <m:r>
                      <a:rPr lang="en-US" sz="2400" b="0" i="1" smtClean="0">
                        <a:latin typeface="Cambria Math" panose="02040503050406030204" pitchFamily="18" charset="0"/>
                      </a:rPr>
                      <m:t>𝐼</m:t>
                    </m:r>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7</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4</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7</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4</m:t>
                        </m:r>
                      </m:sub>
                    </m:sSub>
                    <m:r>
                      <a:rPr lang="en-US" sz="2400" b="0" i="1" smtClean="0">
                        <a:latin typeface="Cambria Math" panose="02040503050406030204" pitchFamily="18" charset="0"/>
                      </a:rPr>
                      <m:t>)</m:t>
                    </m:r>
                  </m:oMath>
                </a14:m>
                <a:r>
                  <a:rPr lang="en-US" sz="2400" dirty="0" smtClean="0"/>
                  <a:t>, </a:t>
                </a:r>
                <a14:m>
                  <m:oMath xmlns:m="http://schemas.openxmlformats.org/officeDocument/2006/math">
                    <m:sSub>
                      <m:sSubPr>
                        <m:ctrlPr>
                          <a:rPr lang="en-US" sz="2400" b="0" i="1" dirty="0" smtClean="0">
                            <a:latin typeface="Cambria Math" charset="0"/>
                          </a:rPr>
                        </m:ctrlPr>
                      </m:sSubPr>
                      <m:e>
                        <m:r>
                          <a:rPr lang="en-US" sz="2400" b="0" i="1" dirty="0" smtClean="0">
                            <a:latin typeface="Cambria Math" panose="02040503050406030204" pitchFamily="18" charset="0"/>
                          </a:rPr>
                          <m:t>𝐵</m:t>
                        </m:r>
                      </m:e>
                      <m:sub>
                        <m:r>
                          <a:rPr lang="en-US" sz="2400" b="0" i="1" dirty="0" smtClean="0">
                            <a:latin typeface="Cambria Math" panose="02040503050406030204" pitchFamily="18" charset="0"/>
                          </a:rPr>
                          <m:t>7</m:t>
                        </m:r>
                      </m:sub>
                    </m:sSub>
                    <m:r>
                      <a:rPr lang="en-US" sz="2400" b="0" i="1" dirty="0" smtClean="0">
                        <a:latin typeface="Cambria Math" panose="02040503050406030204" pitchFamily="18" charset="0"/>
                      </a:rPr>
                      <m:t>={</m:t>
                    </m:r>
                    <m:sSub>
                      <m:sSubPr>
                        <m:ctrlPr>
                          <a:rPr lang="en-US" sz="2400" b="0" i="1" dirty="0" smtClean="0">
                            <a:latin typeface="Cambria Math"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6</m:t>
                        </m:r>
                      </m:sub>
                    </m:sSub>
                    <m:r>
                      <a:rPr lang="en-US" sz="2400" b="0" i="1" dirty="0" smtClean="0">
                        <a:latin typeface="Cambria Math" panose="02040503050406030204" pitchFamily="18" charset="0"/>
                      </a:rPr>
                      <m:t>}</m:t>
                    </m:r>
                  </m:oMath>
                </a14:m>
                <a:endParaRPr lang="en-US" sz="2400" dirty="0" smtClean="0"/>
              </a:p>
              <a:p>
                <a:pPr lvl="1"/>
                <a14:m>
                  <m:oMath xmlns:m="http://schemas.openxmlformats.org/officeDocument/2006/math">
                    <m:r>
                      <a:rPr lang="en-US" sz="2400" i="1">
                        <a:latin typeface="Cambria Math" panose="02040503050406030204" pitchFamily="18" charset="0"/>
                      </a:rPr>
                      <m:t>¬ </m:t>
                    </m:r>
                    <m:r>
                      <a:rPr lang="en-US" sz="2400" i="1">
                        <a:latin typeface="Cambria Math" panose="02040503050406030204" pitchFamily="18" charset="0"/>
                      </a:rPr>
                      <m:t>𝐼</m:t>
                    </m:r>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7</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6</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𝐵</m:t>
                        </m:r>
                      </m:e>
                      <m:sub>
                        <m:r>
                          <a:rPr lang="en-US" sz="2400" b="0" i="1" smtClean="0">
                            <a:latin typeface="Cambria Math" panose="02040503050406030204" pitchFamily="18" charset="0"/>
                          </a:rPr>
                          <m:t>7</m:t>
                        </m:r>
                      </m:sub>
                    </m:sSub>
                    <m:r>
                      <a:rPr lang="en-US" sz="2400" i="1">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𝑋</m:t>
                        </m:r>
                      </m:e>
                      <m:sub>
                        <m:r>
                          <a:rPr lang="en-US" sz="2400" b="0" i="1" smtClean="0">
                            <a:latin typeface="Cambria Math" panose="02040503050406030204" pitchFamily="18" charset="0"/>
                          </a:rPr>
                          <m:t>6</m:t>
                        </m:r>
                      </m:sub>
                    </m:sSub>
                    <m:r>
                      <a:rPr lang="en-US" sz="2400" i="1">
                        <a:latin typeface="Cambria Math" panose="02040503050406030204" pitchFamily="18" charset="0"/>
                      </a:rPr>
                      <m:t>)</m:t>
                    </m:r>
                  </m:oMath>
                </a14:m>
                <a:r>
                  <a:rPr lang="en-US" sz="2400" dirty="0"/>
                  <a:t>,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7</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b="0" i="1" dirty="0" smtClean="0">
                            <a:latin typeface="Cambria Math" panose="02040503050406030204" pitchFamily="18" charset="0"/>
                          </a:rPr>
                          <m:t>6</m:t>
                        </m:r>
                      </m:sub>
                    </m:sSub>
                    <m:r>
                      <a:rPr lang="en-US" sz="2400" i="1" dirty="0">
                        <a:latin typeface="Cambria Math" panose="02040503050406030204" pitchFamily="18" charset="0"/>
                      </a:rPr>
                      <m:t>}</m:t>
                    </m:r>
                  </m:oMath>
                </a14:m>
                <a:endParaRPr lang="en-US" sz="2400" dirty="0" smtClean="0"/>
              </a:p>
              <a:p>
                <a:pPr marL="228600" lvl="1">
                  <a:spcBef>
                    <a:spcPts val="1000"/>
                  </a:spcBef>
                </a:pPr>
                <a:r>
                  <a:rPr lang="en-US" sz="2400" dirty="0" smtClean="0"/>
                  <a:t>return </a:t>
                </a:r>
                <a14:m>
                  <m:oMath xmlns:m="http://schemas.openxmlformats.org/officeDocument/2006/math">
                    <m:sSub>
                      <m:sSubPr>
                        <m:ctrlPr>
                          <a:rPr lang="en-US" sz="2400" i="1" dirty="0">
                            <a:latin typeface="Cambria Math" charset="0"/>
                          </a:rPr>
                        </m:ctrlPr>
                      </m:sSubPr>
                      <m:e>
                        <m:r>
                          <a:rPr lang="en-US" sz="2400" i="1" dirty="0">
                            <a:latin typeface="Cambria Math" panose="02040503050406030204" pitchFamily="18" charset="0"/>
                          </a:rPr>
                          <m:t>𝐵</m:t>
                        </m:r>
                      </m:e>
                      <m:sub>
                        <m:r>
                          <a:rPr lang="en-US" sz="2400" b="0" i="1" dirty="0" smtClean="0">
                            <a:latin typeface="Cambria Math" panose="02040503050406030204" pitchFamily="18" charset="0"/>
                          </a:rPr>
                          <m:t>7</m:t>
                        </m:r>
                      </m:sub>
                    </m:sSub>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𝑋</m:t>
                        </m:r>
                      </m:e>
                      <m:sub>
                        <m:r>
                          <a:rPr lang="en-US" sz="2400" i="1" dirty="0">
                            <a:latin typeface="Cambria Math" panose="02040503050406030204" pitchFamily="18" charset="0"/>
                          </a:rPr>
                          <m:t>6</m:t>
                        </m:r>
                      </m:sub>
                    </m:sSub>
                    <m:r>
                      <a:rPr lang="en-US" sz="2400" i="1" dirty="0">
                        <a:latin typeface="Cambria Math" panose="02040503050406030204" pitchFamily="18" charset="0"/>
                      </a:rPr>
                      <m:t>}</m:t>
                    </m:r>
                  </m:oMath>
                </a14:m>
                <a:endParaRPr lang="en-US" sz="2400" dirty="0"/>
              </a:p>
              <a:p>
                <a:endParaRPr lang="en-US" sz="2400" dirty="0"/>
              </a:p>
              <a:p>
                <a:pPr lvl="1"/>
                <a:endParaRPr lang="en-US" sz="2400" dirty="0"/>
              </a:p>
              <a:p>
                <a:pPr lvl="1"/>
                <a:endParaRPr lang="en-US" sz="2400" dirty="0"/>
              </a:p>
              <a:p>
                <a:endParaRPr lang="en-US" sz="2400" dirty="0"/>
              </a:p>
              <a:p>
                <a:endParaRPr lang="en-US" sz="2400" dirty="0"/>
              </a:p>
              <a:p>
                <a:endParaRPr lang="en-US" sz="2400" dirty="0"/>
              </a:p>
            </p:txBody>
          </p:sp>
        </mc:Choice>
        <mc:Fallback>
          <p:sp>
            <p:nvSpPr>
              <p:cNvPr id="22" name="Content Placeholder 9"/>
              <p:cNvSpPr>
                <a:spLocks noGrp="1" noRot="1" noChangeAspect="1" noMove="1" noResize="1" noEditPoints="1" noAdjustHandles="1" noChangeArrowheads="1" noChangeShapeType="1" noTextEdit="1"/>
              </p:cNvSpPr>
              <p:nvPr>
                <p:ph sz="half" idx="1"/>
              </p:nvPr>
            </p:nvSpPr>
            <p:spPr>
              <a:xfrm>
                <a:off x="400044" y="70432"/>
                <a:ext cx="6762351" cy="4023360"/>
              </a:xfrm>
              <a:blipFill rotWithShape="0">
                <a:blip r:embed="rId3"/>
                <a:stretch>
                  <a:fillRect l="-1443" b="-36212"/>
                </a:stretch>
              </a:blipFill>
            </p:spPr>
            <p:txBody>
              <a:bodyPr/>
              <a:lstStyle/>
              <a:p>
                <a:r>
                  <a:rPr lang="en-US">
                    <a:noFill/>
                  </a:rPr>
                  <a:t> </a:t>
                </a:r>
              </a:p>
            </p:txBody>
          </p:sp>
        </mc:Fallback>
      </mc:AlternateContent>
    </p:spTree>
    <p:extLst>
      <p:ext uri="{BB962C8B-B14F-4D97-AF65-F5344CB8AC3E}">
        <p14:creationId xmlns:p14="http://schemas.microsoft.com/office/powerpoint/2010/main" val="441397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9189" y="2399805"/>
            <a:ext cx="9652000" cy="533400"/>
          </a:xfrm>
        </p:spPr>
        <p:txBody>
          <a:bodyPr>
            <a:noAutofit/>
          </a:bodyPr>
          <a:lstStyle/>
          <a:p>
            <a:r>
              <a:rPr lang="en-US" sz="3600" b="1" dirty="0" smtClean="0">
                <a:solidFill>
                  <a:srgbClr val="C00000"/>
                </a:solidFill>
              </a:rPr>
              <a:t>Grow shrink algorithm works most of the time but can make errors</a:t>
            </a:r>
            <a:endParaRPr lang="en-US" sz="3600" b="1" dirty="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8F63A3B-78C7-47BE-AE5E-E10140E04643}" type="slidenum">
              <a:rPr lang="en-US" smtClean="0"/>
              <a:pPr/>
              <a:t>2</a:t>
            </a:fld>
            <a:endParaRPr lang="en-US" dirty="0"/>
          </a:p>
        </p:txBody>
      </p:sp>
      <p:sp>
        <p:nvSpPr>
          <p:cNvPr id="3" name="Rectangle 2"/>
          <p:cNvSpPr/>
          <p:nvPr/>
        </p:nvSpPr>
        <p:spPr>
          <a:xfrm>
            <a:off x="3034145" y="2036618"/>
            <a:ext cx="6504710" cy="2431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smtClean="0"/>
              <a:t>Hiton</a:t>
            </a:r>
            <a:endParaRPr lang="en-US" sz="7200" dirty="0"/>
          </a:p>
        </p:txBody>
      </p:sp>
    </p:spTree>
    <p:extLst>
      <p:ext uri="{BB962C8B-B14F-4D97-AF65-F5344CB8AC3E}">
        <p14:creationId xmlns:p14="http://schemas.microsoft.com/office/powerpoint/2010/main" val="2101610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8F63A3B-78C7-47BE-AE5E-E10140E04643}" type="slidenum">
              <a:rPr lang="en-US" smtClean="0"/>
              <a:pPr/>
              <a:t>3</a:t>
            </a:fld>
            <a:endParaRPr lang="en-US" dirty="0"/>
          </a:p>
        </p:txBody>
      </p:sp>
      <p:sp>
        <p:nvSpPr>
          <p:cNvPr id="3" name="Rectangle 2"/>
          <p:cNvSpPr/>
          <p:nvPr/>
        </p:nvSpPr>
        <p:spPr>
          <a:xfrm>
            <a:off x="3034145" y="2036618"/>
            <a:ext cx="6504710" cy="2431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IAMB</a:t>
            </a:r>
            <a:endParaRPr lang="en-US" sz="7200" dirty="0"/>
          </a:p>
        </p:txBody>
      </p:sp>
    </p:spTree>
    <p:extLst>
      <p:ext uri="{BB962C8B-B14F-4D97-AF65-F5344CB8AC3E}">
        <p14:creationId xmlns:p14="http://schemas.microsoft.com/office/powerpoint/2010/main" val="1885652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8F63A3B-78C7-47BE-AE5E-E10140E04643}" type="slidenum">
              <a:rPr lang="en-US" smtClean="0"/>
              <a:pPr/>
              <a:t>4</a:t>
            </a:fld>
            <a:endParaRPr lang="en-US" dirty="0"/>
          </a:p>
        </p:txBody>
      </p:sp>
      <p:sp>
        <p:nvSpPr>
          <p:cNvPr id="3" name="Rectangle 2"/>
          <p:cNvSpPr/>
          <p:nvPr/>
        </p:nvSpPr>
        <p:spPr>
          <a:xfrm>
            <a:off x="3034145" y="2036618"/>
            <a:ext cx="6504710" cy="2431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err="1" smtClean="0"/>
              <a:t>Tabu</a:t>
            </a:r>
            <a:endParaRPr lang="en-US" sz="7200" dirty="0"/>
          </a:p>
        </p:txBody>
      </p:sp>
    </p:spTree>
    <p:extLst>
      <p:ext uri="{BB962C8B-B14F-4D97-AF65-F5344CB8AC3E}">
        <p14:creationId xmlns:p14="http://schemas.microsoft.com/office/powerpoint/2010/main" val="1710753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8F63A3B-78C7-47BE-AE5E-E10140E04643}" type="slidenum">
              <a:rPr lang="en-US" smtClean="0"/>
              <a:pPr/>
              <a:t>5</a:t>
            </a:fld>
            <a:endParaRPr lang="en-US" dirty="0"/>
          </a:p>
        </p:txBody>
      </p:sp>
      <p:sp>
        <p:nvSpPr>
          <p:cNvPr id="3" name="Rectangle 2"/>
          <p:cNvSpPr/>
          <p:nvPr/>
        </p:nvSpPr>
        <p:spPr>
          <a:xfrm>
            <a:off x="3034145" y="2036618"/>
            <a:ext cx="6504710" cy="2431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Many More </a:t>
            </a:r>
            <a:endParaRPr lang="en-US" sz="7200" dirty="0"/>
          </a:p>
        </p:txBody>
      </p:sp>
    </p:spTree>
    <p:extLst>
      <p:ext uri="{BB962C8B-B14F-4D97-AF65-F5344CB8AC3E}">
        <p14:creationId xmlns:p14="http://schemas.microsoft.com/office/powerpoint/2010/main" val="2136788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8F63A3B-78C7-47BE-AE5E-E10140E04643}" type="slidenum">
              <a:rPr lang="en-US" smtClean="0"/>
              <a:pPr/>
              <a:t>6</a:t>
            </a:fld>
            <a:endParaRPr lang="en-US" dirty="0"/>
          </a:p>
        </p:txBody>
      </p:sp>
      <p:sp>
        <p:nvSpPr>
          <p:cNvPr id="3" name="Rectangle 2"/>
          <p:cNvSpPr/>
          <p:nvPr/>
        </p:nvSpPr>
        <p:spPr>
          <a:xfrm>
            <a:off x="3034145" y="2036618"/>
            <a:ext cx="6504710" cy="2431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Grow Shrink</a:t>
            </a:r>
            <a:endParaRPr lang="en-US" sz="7200" dirty="0"/>
          </a:p>
        </p:txBody>
      </p:sp>
    </p:spTree>
    <p:extLst>
      <p:ext uri="{BB962C8B-B14F-4D97-AF65-F5344CB8AC3E}">
        <p14:creationId xmlns:p14="http://schemas.microsoft.com/office/powerpoint/2010/main" val="1974862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090187" y="1530608"/>
            <a:ext cx="732938" cy="719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X2</a:t>
            </a:r>
            <a:endParaRPr lang="en-US" sz="1400" dirty="0"/>
          </a:p>
        </p:txBody>
      </p:sp>
      <p:sp>
        <p:nvSpPr>
          <p:cNvPr id="6" name="Oval 5"/>
          <p:cNvSpPr/>
          <p:nvPr/>
        </p:nvSpPr>
        <p:spPr>
          <a:xfrm>
            <a:off x="5090188" y="2543224"/>
            <a:ext cx="732938" cy="719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X3</a:t>
            </a:r>
            <a:endParaRPr lang="en-US" sz="1400" dirty="0"/>
          </a:p>
        </p:txBody>
      </p:sp>
      <p:sp>
        <p:nvSpPr>
          <p:cNvPr id="7" name="Oval 6"/>
          <p:cNvSpPr/>
          <p:nvPr/>
        </p:nvSpPr>
        <p:spPr>
          <a:xfrm>
            <a:off x="5090188" y="3574783"/>
            <a:ext cx="732938" cy="719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X4</a:t>
            </a:r>
            <a:endParaRPr lang="en-US" sz="1400" dirty="0"/>
          </a:p>
        </p:txBody>
      </p:sp>
      <p:sp>
        <p:nvSpPr>
          <p:cNvPr id="8" name="Oval 7"/>
          <p:cNvSpPr/>
          <p:nvPr/>
        </p:nvSpPr>
        <p:spPr>
          <a:xfrm>
            <a:off x="6431698" y="2408662"/>
            <a:ext cx="732938" cy="719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X6</a:t>
            </a:r>
            <a:endParaRPr lang="en-US" sz="1400" dirty="0"/>
          </a:p>
        </p:txBody>
      </p:sp>
      <p:sp>
        <p:nvSpPr>
          <p:cNvPr id="9" name="Oval 8"/>
          <p:cNvSpPr/>
          <p:nvPr/>
        </p:nvSpPr>
        <p:spPr>
          <a:xfrm>
            <a:off x="6431696" y="3456443"/>
            <a:ext cx="732938" cy="719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X7</a:t>
            </a:r>
            <a:endParaRPr lang="en-US" sz="1400" dirty="0"/>
          </a:p>
        </p:txBody>
      </p:sp>
      <p:sp>
        <p:nvSpPr>
          <p:cNvPr id="10" name="Oval 9"/>
          <p:cNvSpPr/>
          <p:nvPr/>
        </p:nvSpPr>
        <p:spPr>
          <a:xfrm>
            <a:off x="5090189" y="529080"/>
            <a:ext cx="732938" cy="719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X1</a:t>
            </a:r>
            <a:endParaRPr lang="en-US" sz="1400" dirty="0"/>
          </a:p>
        </p:txBody>
      </p:sp>
      <p:sp>
        <p:nvSpPr>
          <p:cNvPr id="11" name="Oval 10"/>
          <p:cNvSpPr/>
          <p:nvPr/>
        </p:nvSpPr>
        <p:spPr>
          <a:xfrm>
            <a:off x="5090188" y="4612592"/>
            <a:ext cx="732938" cy="719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X5</a:t>
            </a:r>
            <a:endParaRPr lang="en-US" sz="1400" dirty="0"/>
          </a:p>
        </p:txBody>
      </p:sp>
      <p:cxnSp>
        <p:nvCxnSpPr>
          <p:cNvPr id="12" name="Straight Arrow Connector 11"/>
          <p:cNvCxnSpPr>
            <a:cxnSpLocks/>
            <a:stCxn id="10" idx="4"/>
            <a:endCxn id="5" idx="0"/>
          </p:cNvCxnSpPr>
          <p:nvPr/>
        </p:nvCxnSpPr>
        <p:spPr>
          <a:xfrm flipH="1">
            <a:off x="5456656" y="1248514"/>
            <a:ext cx="0" cy="27432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4"/>
            <a:endCxn id="6" idx="0"/>
          </p:cNvCxnSpPr>
          <p:nvPr/>
        </p:nvCxnSpPr>
        <p:spPr>
          <a:xfrm>
            <a:off x="5456656" y="2250043"/>
            <a:ext cx="1" cy="29318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4"/>
            <a:endCxn id="7" idx="0"/>
          </p:cNvCxnSpPr>
          <p:nvPr/>
        </p:nvCxnSpPr>
        <p:spPr>
          <a:xfrm>
            <a:off x="5456657" y="3262659"/>
            <a:ext cx="0" cy="31212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4"/>
            <a:endCxn id="11" idx="0"/>
          </p:cNvCxnSpPr>
          <p:nvPr/>
        </p:nvCxnSpPr>
        <p:spPr>
          <a:xfrm>
            <a:off x="5456657" y="4294218"/>
            <a:ext cx="0" cy="31837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3"/>
            <a:endCxn id="7" idx="7"/>
          </p:cNvCxnSpPr>
          <p:nvPr/>
        </p:nvCxnSpPr>
        <p:spPr>
          <a:xfrm flipH="1">
            <a:off x="5715790" y="3022738"/>
            <a:ext cx="823244" cy="65740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4"/>
            <a:endCxn id="9" idx="0"/>
          </p:cNvCxnSpPr>
          <p:nvPr/>
        </p:nvCxnSpPr>
        <p:spPr>
          <a:xfrm flipH="1">
            <a:off x="6798165" y="3128097"/>
            <a:ext cx="2" cy="32834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1179891378"/>
              </p:ext>
            </p:extLst>
          </p:nvPr>
        </p:nvGraphicFramePr>
        <p:xfrm>
          <a:off x="6167630" y="529080"/>
          <a:ext cx="1261069" cy="609600"/>
        </p:xfrm>
        <a:graphic>
          <a:graphicData uri="http://schemas.openxmlformats.org/drawingml/2006/table">
            <a:tbl>
              <a:tblPr firstRow="1" bandRow="1">
                <a:tableStyleId>{5C22544A-7EE6-4342-B048-85BDC9FD1C3A}</a:tableStyleId>
              </a:tblPr>
              <a:tblGrid>
                <a:gridCol w="690372"/>
                <a:gridCol w="570697"/>
              </a:tblGrid>
              <a:tr h="231482">
                <a:tc>
                  <a:txBody>
                    <a:bodyPr/>
                    <a:lstStyle/>
                    <a:p>
                      <a:r>
                        <a:rPr lang="en-US" sz="1400" b="0" dirty="0" smtClean="0"/>
                        <a:t>X1=0</a:t>
                      </a:r>
                      <a:endParaRPr lang="en-US" sz="1400" b="0" dirty="0"/>
                    </a:p>
                  </a:txBody>
                  <a:tcPr/>
                </a:tc>
                <a:tc>
                  <a:txBody>
                    <a:bodyPr/>
                    <a:lstStyle/>
                    <a:p>
                      <a:r>
                        <a:rPr lang="en-US" sz="1400" b="0" dirty="0" smtClean="0"/>
                        <a:t>X1=1</a:t>
                      </a:r>
                      <a:endParaRPr lang="en-US" sz="1400" b="0" dirty="0"/>
                    </a:p>
                  </a:txBody>
                  <a:tcPr/>
                </a:tc>
              </a:tr>
              <a:tr h="0">
                <a:tc>
                  <a:txBody>
                    <a:bodyPr/>
                    <a:lstStyle/>
                    <a:p>
                      <a:r>
                        <a:rPr lang="en-US" sz="1400" dirty="0" smtClean="0"/>
                        <a:t>0.80</a:t>
                      </a:r>
                      <a:endParaRPr lang="en-US" sz="1400" dirty="0"/>
                    </a:p>
                  </a:txBody>
                  <a:tcPr/>
                </a:tc>
                <a:tc>
                  <a:txBody>
                    <a:bodyPr/>
                    <a:lstStyle/>
                    <a:p>
                      <a:r>
                        <a:rPr lang="en-US" sz="1400" dirty="0" smtClean="0"/>
                        <a:t>0.20</a:t>
                      </a:r>
                      <a:endParaRPr lang="en-US" sz="1400" dirty="0"/>
                    </a:p>
                  </a:txBody>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570393648"/>
              </p:ext>
            </p:extLst>
          </p:nvPr>
        </p:nvGraphicFramePr>
        <p:xfrm>
          <a:off x="7356006" y="2761746"/>
          <a:ext cx="1930722" cy="609600"/>
        </p:xfrm>
        <a:graphic>
          <a:graphicData uri="http://schemas.openxmlformats.org/drawingml/2006/table">
            <a:tbl>
              <a:tblPr firstRow="1" bandRow="1">
                <a:tableStyleId>{5C22544A-7EE6-4342-B048-85BDC9FD1C3A}</a:tableStyleId>
              </a:tblPr>
              <a:tblGrid>
                <a:gridCol w="965361"/>
                <a:gridCol w="965361"/>
              </a:tblGrid>
              <a:tr h="158209">
                <a:tc>
                  <a:txBody>
                    <a:bodyPr/>
                    <a:lstStyle/>
                    <a:p>
                      <a:r>
                        <a:rPr lang="en-US" sz="1400" b="0" dirty="0" smtClean="0"/>
                        <a:t>X6=0</a:t>
                      </a:r>
                      <a:endParaRPr lang="en-US" sz="1400" b="0" dirty="0"/>
                    </a:p>
                  </a:txBody>
                  <a:tcPr/>
                </a:tc>
                <a:tc>
                  <a:txBody>
                    <a:bodyPr/>
                    <a:lstStyle/>
                    <a:p>
                      <a:r>
                        <a:rPr lang="en-US" sz="1400" b="0" dirty="0" smtClean="0"/>
                        <a:t>X6=1</a:t>
                      </a:r>
                      <a:endParaRPr lang="en-US" sz="1400" b="0" dirty="0"/>
                    </a:p>
                  </a:txBody>
                  <a:tcPr/>
                </a:tc>
              </a:tr>
              <a:tr h="0">
                <a:tc>
                  <a:txBody>
                    <a:bodyPr/>
                    <a:lstStyle/>
                    <a:p>
                      <a:r>
                        <a:rPr lang="en-US" sz="1400" b="0" dirty="0" smtClean="0"/>
                        <a:t>0.55</a:t>
                      </a:r>
                      <a:endParaRPr lang="en-US" sz="1400" b="0" dirty="0"/>
                    </a:p>
                  </a:txBody>
                  <a:tcPr/>
                </a:tc>
                <a:tc>
                  <a:txBody>
                    <a:bodyPr/>
                    <a:lstStyle/>
                    <a:p>
                      <a:r>
                        <a:rPr lang="en-US" sz="1400" b="0" dirty="0" smtClean="0"/>
                        <a:t>0.45</a:t>
                      </a:r>
                      <a:endParaRPr lang="en-US" sz="1400" b="0" dirty="0"/>
                    </a:p>
                  </a:txBody>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39041728"/>
              </p:ext>
            </p:extLst>
          </p:nvPr>
        </p:nvGraphicFramePr>
        <p:xfrm>
          <a:off x="2757310" y="1299187"/>
          <a:ext cx="2022678" cy="914400"/>
        </p:xfrm>
        <a:graphic>
          <a:graphicData uri="http://schemas.openxmlformats.org/drawingml/2006/table">
            <a:tbl>
              <a:tblPr firstRow="1" bandRow="1">
                <a:tableStyleId>{5C22544A-7EE6-4342-B048-85BDC9FD1C3A}</a:tableStyleId>
              </a:tblPr>
              <a:tblGrid>
                <a:gridCol w="674226"/>
                <a:gridCol w="674226"/>
                <a:gridCol w="674226"/>
              </a:tblGrid>
              <a:tr h="0">
                <a:tc>
                  <a:txBody>
                    <a:bodyPr/>
                    <a:lstStyle/>
                    <a:p>
                      <a:endParaRPr lang="en-US" sz="1400" b="0" dirty="0"/>
                    </a:p>
                  </a:txBody>
                  <a:tcPr>
                    <a:solidFill>
                      <a:schemeClr val="accent1"/>
                    </a:solidFill>
                  </a:tcPr>
                </a:tc>
                <a:tc>
                  <a:txBody>
                    <a:bodyPr/>
                    <a:lstStyle/>
                    <a:p>
                      <a:r>
                        <a:rPr lang="en-US" sz="1400" b="0" dirty="0" smtClean="0"/>
                        <a:t>X2=0</a:t>
                      </a:r>
                      <a:endParaRPr lang="en-US" sz="1400" b="0" dirty="0"/>
                    </a:p>
                  </a:txBody>
                  <a:tcPr/>
                </a:tc>
                <a:tc>
                  <a:txBody>
                    <a:bodyPr/>
                    <a:lstStyle/>
                    <a:p>
                      <a:r>
                        <a:rPr lang="en-US" sz="1400" b="0" dirty="0" smtClean="0"/>
                        <a:t>X2=1</a:t>
                      </a:r>
                      <a:endParaRPr lang="en-US" sz="1400" b="0" dirty="0"/>
                    </a:p>
                  </a:txBody>
                  <a:tcPr/>
                </a:tc>
              </a:tr>
              <a:tr h="0">
                <a:tc>
                  <a:txBody>
                    <a:bodyPr/>
                    <a:lstStyle/>
                    <a:p>
                      <a:r>
                        <a:rPr lang="en-US" sz="1400" b="0" dirty="0" smtClean="0">
                          <a:solidFill>
                            <a:schemeClr val="bg1"/>
                          </a:solidFill>
                        </a:rPr>
                        <a:t>X1=0</a:t>
                      </a:r>
                      <a:endParaRPr lang="en-US" sz="1400" b="0" dirty="0">
                        <a:solidFill>
                          <a:schemeClr val="bg1"/>
                        </a:solidFill>
                      </a:endParaRPr>
                    </a:p>
                  </a:txBody>
                  <a:tcPr>
                    <a:solidFill>
                      <a:schemeClr val="accent1"/>
                    </a:solidFill>
                  </a:tcPr>
                </a:tc>
                <a:tc>
                  <a:txBody>
                    <a:bodyPr/>
                    <a:lstStyle/>
                    <a:p>
                      <a:r>
                        <a:rPr lang="en-US" sz="1400" b="0" dirty="0" smtClean="0"/>
                        <a:t>0.80</a:t>
                      </a:r>
                      <a:endParaRPr lang="en-US" sz="1400" b="0" dirty="0"/>
                    </a:p>
                  </a:txBody>
                  <a:tcPr/>
                </a:tc>
                <a:tc>
                  <a:txBody>
                    <a:bodyPr/>
                    <a:lstStyle/>
                    <a:p>
                      <a:r>
                        <a:rPr lang="en-US" sz="1400" b="0" dirty="0" smtClean="0"/>
                        <a:t>0.20</a:t>
                      </a:r>
                      <a:endParaRPr lang="en-US" sz="1400" b="0" dirty="0"/>
                    </a:p>
                  </a:txBody>
                  <a:tcPr/>
                </a:tc>
              </a:tr>
              <a:tr h="0">
                <a:tc>
                  <a:txBody>
                    <a:bodyPr/>
                    <a:lstStyle/>
                    <a:p>
                      <a:r>
                        <a:rPr lang="en-US" sz="1400" b="0" dirty="0" smtClean="0">
                          <a:solidFill>
                            <a:schemeClr val="bg1"/>
                          </a:solidFill>
                        </a:rPr>
                        <a:t>X1=1</a:t>
                      </a:r>
                      <a:endParaRPr lang="en-US" sz="1400" b="0" dirty="0">
                        <a:solidFill>
                          <a:schemeClr val="bg1"/>
                        </a:solidFill>
                      </a:endParaRPr>
                    </a:p>
                  </a:txBody>
                  <a:tcPr>
                    <a:solidFill>
                      <a:schemeClr val="accent1"/>
                    </a:solidFill>
                  </a:tcPr>
                </a:tc>
                <a:tc>
                  <a:txBody>
                    <a:bodyPr/>
                    <a:lstStyle/>
                    <a:p>
                      <a:r>
                        <a:rPr lang="en-US" sz="1400" b="0" dirty="0" smtClean="0"/>
                        <a:t>0.20</a:t>
                      </a:r>
                      <a:endParaRPr lang="en-US" sz="1400" b="0" dirty="0"/>
                    </a:p>
                  </a:txBody>
                  <a:tcPr/>
                </a:tc>
                <a:tc>
                  <a:txBody>
                    <a:bodyPr/>
                    <a:lstStyle/>
                    <a:p>
                      <a:r>
                        <a:rPr lang="en-US" sz="1400" b="0" dirty="0" smtClean="0"/>
                        <a:t>0.80</a:t>
                      </a:r>
                      <a:endParaRPr lang="en-US" sz="1400" b="0" dirty="0"/>
                    </a:p>
                  </a:txBody>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779902606"/>
              </p:ext>
            </p:extLst>
          </p:nvPr>
        </p:nvGraphicFramePr>
        <p:xfrm>
          <a:off x="6189218" y="5134325"/>
          <a:ext cx="1874496" cy="914400"/>
        </p:xfrm>
        <a:graphic>
          <a:graphicData uri="http://schemas.openxmlformats.org/drawingml/2006/table">
            <a:tbl>
              <a:tblPr firstRow="1" bandRow="1">
                <a:tableStyleId>{5C22544A-7EE6-4342-B048-85BDC9FD1C3A}</a:tableStyleId>
              </a:tblPr>
              <a:tblGrid>
                <a:gridCol w="624832"/>
                <a:gridCol w="624832"/>
                <a:gridCol w="624832"/>
              </a:tblGrid>
              <a:tr h="0">
                <a:tc>
                  <a:txBody>
                    <a:bodyPr/>
                    <a:lstStyle/>
                    <a:p>
                      <a:endParaRPr lang="en-US" sz="1400" b="0" dirty="0"/>
                    </a:p>
                  </a:txBody>
                  <a:tcPr>
                    <a:solidFill>
                      <a:schemeClr val="accent1"/>
                    </a:solidFill>
                  </a:tcPr>
                </a:tc>
                <a:tc>
                  <a:txBody>
                    <a:bodyPr/>
                    <a:lstStyle/>
                    <a:p>
                      <a:r>
                        <a:rPr lang="en-US" sz="1400" b="0" dirty="0" smtClean="0"/>
                        <a:t>X5=0</a:t>
                      </a:r>
                      <a:endParaRPr lang="en-US" sz="1400" b="0" dirty="0"/>
                    </a:p>
                  </a:txBody>
                  <a:tcPr/>
                </a:tc>
                <a:tc>
                  <a:txBody>
                    <a:bodyPr/>
                    <a:lstStyle/>
                    <a:p>
                      <a:r>
                        <a:rPr lang="en-US" sz="1400" b="0" dirty="0" smtClean="0"/>
                        <a:t>X5=1</a:t>
                      </a:r>
                      <a:endParaRPr lang="en-US" sz="1400" b="0" dirty="0"/>
                    </a:p>
                  </a:txBody>
                  <a:tcPr/>
                </a:tc>
              </a:tr>
              <a:tr h="0">
                <a:tc>
                  <a:txBody>
                    <a:bodyPr/>
                    <a:lstStyle/>
                    <a:p>
                      <a:r>
                        <a:rPr lang="en-US" sz="1400" b="0" dirty="0" smtClean="0">
                          <a:solidFill>
                            <a:schemeClr val="bg1"/>
                          </a:solidFill>
                        </a:rPr>
                        <a:t>X4=0</a:t>
                      </a:r>
                      <a:endParaRPr lang="en-US" sz="1400" b="0" dirty="0">
                        <a:solidFill>
                          <a:schemeClr val="bg1"/>
                        </a:solidFill>
                      </a:endParaRPr>
                    </a:p>
                  </a:txBody>
                  <a:tcPr>
                    <a:solidFill>
                      <a:schemeClr val="accent1"/>
                    </a:solidFill>
                  </a:tcPr>
                </a:tc>
                <a:tc>
                  <a:txBody>
                    <a:bodyPr/>
                    <a:lstStyle/>
                    <a:p>
                      <a:r>
                        <a:rPr lang="en-US" sz="1400" b="0" dirty="0" smtClean="0"/>
                        <a:t>0.90</a:t>
                      </a:r>
                      <a:endParaRPr lang="en-US" sz="1400" b="0" dirty="0"/>
                    </a:p>
                  </a:txBody>
                  <a:tcPr/>
                </a:tc>
                <a:tc>
                  <a:txBody>
                    <a:bodyPr/>
                    <a:lstStyle/>
                    <a:p>
                      <a:r>
                        <a:rPr lang="en-US" sz="1400" b="0" dirty="0" smtClean="0"/>
                        <a:t>0.10</a:t>
                      </a:r>
                      <a:endParaRPr lang="en-US" sz="1400" b="0" dirty="0"/>
                    </a:p>
                  </a:txBody>
                  <a:tcPr/>
                </a:tc>
              </a:tr>
              <a:tr h="0">
                <a:tc>
                  <a:txBody>
                    <a:bodyPr/>
                    <a:lstStyle/>
                    <a:p>
                      <a:r>
                        <a:rPr lang="en-US" sz="1400" b="0" dirty="0" smtClean="0">
                          <a:solidFill>
                            <a:schemeClr val="bg1"/>
                          </a:solidFill>
                        </a:rPr>
                        <a:t>X4=1</a:t>
                      </a:r>
                      <a:endParaRPr lang="en-US" sz="1400" b="0" dirty="0">
                        <a:solidFill>
                          <a:schemeClr val="bg1"/>
                        </a:solidFill>
                      </a:endParaRPr>
                    </a:p>
                  </a:txBody>
                  <a:tcPr>
                    <a:solidFill>
                      <a:schemeClr val="accent1"/>
                    </a:solidFill>
                  </a:tcPr>
                </a:tc>
                <a:tc>
                  <a:txBody>
                    <a:bodyPr/>
                    <a:lstStyle/>
                    <a:p>
                      <a:r>
                        <a:rPr lang="en-US" sz="1400" b="0" dirty="0" smtClean="0"/>
                        <a:t>0.10</a:t>
                      </a:r>
                      <a:endParaRPr lang="en-US" sz="1400" b="0" dirty="0"/>
                    </a:p>
                  </a:txBody>
                  <a:tcPr/>
                </a:tc>
                <a:tc>
                  <a:txBody>
                    <a:bodyPr/>
                    <a:lstStyle/>
                    <a:p>
                      <a:r>
                        <a:rPr lang="en-US" sz="1400" b="0" dirty="0" smtClean="0"/>
                        <a:t>0.90</a:t>
                      </a:r>
                      <a:endParaRPr lang="en-US" sz="1400" b="0" dirty="0"/>
                    </a:p>
                  </a:txBody>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75896332"/>
              </p:ext>
            </p:extLst>
          </p:nvPr>
        </p:nvGraphicFramePr>
        <p:xfrm>
          <a:off x="7356006" y="3728367"/>
          <a:ext cx="1930722" cy="914400"/>
        </p:xfrm>
        <a:graphic>
          <a:graphicData uri="http://schemas.openxmlformats.org/drawingml/2006/table">
            <a:tbl>
              <a:tblPr firstRow="1" bandRow="1">
                <a:tableStyleId>{5C22544A-7EE6-4342-B048-85BDC9FD1C3A}</a:tableStyleId>
              </a:tblPr>
              <a:tblGrid>
                <a:gridCol w="643574"/>
                <a:gridCol w="643574"/>
                <a:gridCol w="643574"/>
              </a:tblGrid>
              <a:tr h="0">
                <a:tc>
                  <a:txBody>
                    <a:bodyPr/>
                    <a:lstStyle/>
                    <a:p>
                      <a:endParaRPr lang="en-US" sz="1400" b="0" dirty="0"/>
                    </a:p>
                  </a:txBody>
                  <a:tcPr>
                    <a:solidFill>
                      <a:schemeClr val="accent1"/>
                    </a:solidFill>
                  </a:tcPr>
                </a:tc>
                <a:tc>
                  <a:txBody>
                    <a:bodyPr/>
                    <a:lstStyle/>
                    <a:p>
                      <a:r>
                        <a:rPr lang="en-US" sz="1400" b="0" dirty="0" smtClean="0"/>
                        <a:t>X7=0</a:t>
                      </a:r>
                      <a:endParaRPr lang="en-US" sz="1400" b="0" dirty="0"/>
                    </a:p>
                  </a:txBody>
                  <a:tcPr/>
                </a:tc>
                <a:tc>
                  <a:txBody>
                    <a:bodyPr/>
                    <a:lstStyle/>
                    <a:p>
                      <a:r>
                        <a:rPr lang="en-US" sz="1400" b="0" dirty="0" smtClean="0"/>
                        <a:t>X7-1</a:t>
                      </a:r>
                      <a:endParaRPr lang="en-US" sz="1400" b="0" dirty="0"/>
                    </a:p>
                  </a:txBody>
                  <a:tcPr/>
                </a:tc>
              </a:tr>
              <a:tr h="0">
                <a:tc>
                  <a:txBody>
                    <a:bodyPr/>
                    <a:lstStyle/>
                    <a:p>
                      <a:r>
                        <a:rPr lang="en-US" sz="1400" b="0" dirty="0" smtClean="0">
                          <a:solidFill>
                            <a:schemeClr val="bg1"/>
                          </a:solidFill>
                        </a:rPr>
                        <a:t>X6=0</a:t>
                      </a:r>
                      <a:endParaRPr lang="en-US" sz="1400" b="0" dirty="0">
                        <a:solidFill>
                          <a:schemeClr val="bg1"/>
                        </a:solidFill>
                      </a:endParaRPr>
                    </a:p>
                  </a:txBody>
                  <a:tcPr>
                    <a:solidFill>
                      <a:schemeClr val="accent1"/>
                    </a:solidFill>
                  </a:tcPr>
                </a:tc>
                <a:tc>
                  <a:txBody>
                    <a:bodyPr/>
                    <a:lstStyle/>
                    <a:p>
                      <a:r>
                        <a:rPr lang="en-US" sz="1400" b="0" dirty="0" smtClean="0"/>
                        <a:t>0.80</a:t>
                      </a:r>
                      <a:endParaRPr lang="en-US" sz="1400" b="0" dirty="0"/>
                    </a:p>
                  </a:txBody>
                  <a:tcPr/>
                </a:tc>
                <a:tc>
                  <a:txBody>
                    <a:bodyPr/>
                    <a:lstStyle/>
                    <a:p>
                      <a:r>
                        <a:rPr lang="en-US" sz="1400" b="0" dirty="0" smtClean="0"/>
                        <a:t>0.20</a:t>
                      </a:r>
                      <a:endParaRPr lang="en-US" sz="1400" b="0" dirty="0"/>
                    </a:p>
                  </a:txBody>
                  <a:tcPr/>
                </a:tc>
              </a:tr>
              <a:tr h="0">
                <a:tc>
                  <a:txBody>
                    <a:bodyPr/>
                    <a:lstStyle/>
                    <a:p>
                      <a:r>
                        <a:rPr lang="en-US" sz="1400" b="0" dirty="0" smtClean="0">
                          <a:solidFill>
                            <a:schemeClr val="bg1"/>
                          </a:solidFill>
                        </a:rPr>
                        <a:t>X6=1</a:t>
                      </a:r>
                      <a:endParaRPr lang="en-US" sz="1400" b="0" dirty="0">
                        <a:solidFill>
                          <a:schemeClr val="bg1"/>
                        </a:solidFill>
                      </a:endParaRPr>
                    </a:p>
                  </a:txBody>
                  <a:tcPr>
                    <a:solidFill>
                      <a:schemeClr val="accent1"/>
                    </a:solidFill>
                  </a:tcPr>
                </a:tc>
                <a:tc>
                  <a:txBody>
                    <a:bodyPr/>
                    <a:lstStyle/>
                    <a:p>
                      <a:r>
                        <a:rPr lang="en-US" sz="1400" b="0" dirty="0" smtClean="0"/>
                        <a:t>0.10</a:t>
                      </a:r>
                      <a:endParaRPr lang="en-US" sz="1400" b="0" dirty="0"/>
                    </a:p>
                  </a:txBody>
                  <a:tcPr/>
                </a:tc>
                <a:tc>
                  <a:txBody>
                    <a:bodyPr/>
                    <a:lstStyle/>
                    <a:p>
                      <a:r>
                        <a:rPr lang="en-US" sz="1400" b="0" dirty="0" smtClean="0"/>
                        <a:t>0.90</a:t>
                      </a:r>
                      <a:endParaRPr lang="en-US" sz="1400" b="0" dirty="0"/>
                    </a:p>
                  </a:txBody>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1940246097"/>
              </p:ext>
            </p:extLst>
          </p:nvPr>
        </p:nvGraphicFramePr>
        <p:xfrm>
          <a:off x="2757311" y="2695003"/>
          <a:ext cx="2213358" cy="914400"/>
        </p:xfrm>
        <a:graphic>
          <a:graphicData uri="http://schemas.openxmlformats.org/drawingml/2006/table">
            <a:tbl>
              <a:tblPr firstRow="1" bandRow="1">
                <a:tableStyleId>{5C22544A-7EE6-4342-B048-85BDC9FD1C3A}</a:tableStyleId>
              </a:tblPr>
              <a:tblGrid>
                <a:gridCol w="737786"/>
                <a:gridCol w="737786"/>
                <a:gridCol w="737786"/>
              </a:tblGrid>
              <a:tr h="0">
                <a:tc>
                  <a:txBody>
                    <a:bodyPr/>
                    <a:lstStyle/>
                    <a:p>
                      <a:endParaRPr lang="en-US" sz="1400" b="0" dirty="0"/>
                    </a:p>
                  </a:txBody>
                  <a:tcPr>
                    <a:solidFill>
                      <a:schemeClr val="accent1"/>
                    </a:solidFill>
                  </a:tcPr>
                </a:tc>
                <a:tc>
                  <a:txBody>
                    <a:bodyPr/>
                    <a:lstStyle/>
                    <a:p>
                      <a:r>
                        <a:rPr lang="en-US" sz="1400" b="0" dirty="0" smtClean="0"/>
                        <a:t>X3=0</a:t>
                      </a:r>
                      <a:endParaRPr lang="en-US" sz="1400" b="0" dirty="0"/>
                    </a:p>
                  </a:txBody>
                  <a:tcPr/>
                </a:tc>
                <a:tc>
                  <a:txBody>
                    <a:bodyPr/>
                    <a:lstStyle/>
                    <a:p>
                      <a:r>
                        <a:rPr lang="en-US" sz="1400" b="0" dirty="0" smtClean="0"/>
                        <a:t>X3=1</a:t>
                      </a:r>
                      <a:endParaRPr lang="en-US" sz="1400" b="0" dirty="0"/>
                    </a:p>
                  </a:txBody>
                  <a:tcPr/>
                </a:tc>
              </a:tr>
              <a:tr h="0">
                <a:tc>
                  <a:txBody>
                    <a:bodyPr/>
                    <a:lstStyle/>
                    <a:p>
                      <a:r>
                        <a:rPr lang="en-US" sz="1400" b="0" dirty="0" smtClean="0">
                          <a:solidFill>
                            <a:schemeClr val="bg1"/>
                          </a:solidFill>
                        </a:rPr>
                        <a:t>X2=0</a:t>
                      </a:r>
                      <a:endParaRPr lang="en-US" sz="1400" b="0" dirty="0">
                        <a:solidFill>
                          <a:schemeClr val="bg1"/>
                        </a:solidFill>
                      </a:endParaRPr>
                    </a:p>
                  </a:txBody>
                  <a:tcPr>
                    <a:solidFill>
                      <a:schemeClr val="accent1"/>
                    </a:solidFill>
                  </a:tcPr>
                </a:tc>
                <a:tc>
                  <a:txBody>
                    <a:bodyPr/>
                    <a:lstStyle/>
                    <a:p>
                      <a:r>
                        <a:rPr lang="en-US" sz="1400" b="0" dirty="0" smtClean="0"/>
                        <a:t>0.90</a:t>
                      </a:r>
                      <a:endParaRPr lang="en-US" sz="1400" b="0" dirty="0"/>
                    </a:p>
                  </a:txBody>
                  <a:tcPr/>
                </a:tc>
                <a:tc>
                  <a:txBody>
                    <a:bodyPr/>
                    <a:lstStyle/>
                    <a:p>
                      <a:r>
                        <a:rPr lang="en-US" sz="1400" b="0" dirty="0" smtClean="0"/>
                        <a:t>0.10</a:t>
                      </a:r>
                      <a:endParaRPr lang="en-US" sz="1400" b="0" dirty="0"/>
                    </a:p>
                  </a:txBody>
                  <a:tcPr/>
                </a:tc>
              </a:tr>
              <a:tr h="0">
                <a:tc>
                  <a:txBody>
                    <a:bodyPr/>
                    <a:lstStyle/>
                    <a:p>
                      <a:r>
                        <a:rPr lang="en-US" sz="1400" b="0" dirty="0" smtClean="0">
                          <a:solidFill>
                            <a:schemeClr val="bg1"/>
                          </a:solidFill>
                        </a:rPr>
                        <a:t>X2=1</a:t>
                      </a:r>
                      <a:endParaRPr lang="en-US" sz="1400" b="0" dirty="0">
                        <a:solidFill>
                          <a:schemeClr val="bg1"/>
                        </a:solidFill>
                      </a:endParaRPr>
                    </a:p>
                  </a:txBody>
                  <a:tcPr>
                    <a:solidFill>
                      <a:schemeClr val="accent1"/>
                    </a:solidFill>
                  </a:tcPr>
                </a:tc>
                <a:tc>
                  <a:txBody>
                    <a:bodyPr/>
                    <a:lstStyle/>
                    <a:p>
                      <a:r>
                        <a:rPr lang="en-US" sz="1400" b="0" dirty="0" smtClean="0"/>
                        <a:t>0.10</a:t>
                      </a:r>
                      <a:endParaRPr lang="en-US" sz="1400" b="0" dirty="0"/>
                    </a:p>
                  </a:txBody>
                  <a:tcPr/>
                </a:tc>
                <a:tc>
                  <a:txBody>
                    <a:bodyPr/>
                    <a:lstStyle/>
                    <a:p>
                      <a:r>
                        <a:rPr lang="en-US" sz="1400" b="0" dirty="0" smtClean="0"/>
                        <a:t>0.90</a:t>
                      </a:r>
                      <a:endParaRPr lang="en-US" sz="1400" b="0" dirty="0"/>
                    </a:p>
                  </a:txBody>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176972584"/>
              </p:ext>
            </p:extLst>
          </p:nvPr>
        </p:nvGraphicFramePr>
        <p:xfrm>
          <a:off x="2757312" y="3872972"/>
          <a:ext cx="2208893" cy="1524000"/>
        </p:xfrm>
        <a:graphic>
          <a:graphicData uri="http://schemas.openxmlformats.org/drawingml/2006/table">
            <a:tbl>
              <a:tblPr firstRow="1" bandRow="1">
                <a:tableStyleId>{5C22544A-7EE6-4342-B048-85BDC9FD1C3A}</a:tableStyleId>
              </a:tblPr>
              <a:tblGrid>
                <a:gridCol w="988211"/>
                <a:gridCol w="610341"/>
                <a:gridCol w="610341"/>
              </a:tblGrid>
              <a:tr h="0">
                <a:tc>
                  <a:txBody>
                    <a:bodyPr/>
                    <a:lstStyle/>
                    <a:p>
                      <a:endParaRPr lang="en-US" sz="1400" b="0" dirty="0"/>
                    </a:p>
                  </a:txBody>
                  <a:tcPr>
                    <a:solidFill>
                      <a:schemeClr val="accent1"/>
                    </a:solidFill>
                  </a:tcPr>
                </a:tc>
                <a:tc>
                  <a:txBody>
                    <a:bodyPr/>
                    <a:lstStyle/>
                    <a:p>
                      <a:r>
                        <a:rPr lang="en-US" sz="1400" b="0" dirty="0" smtClean="0"/>
                        <a:t>X4=0</a:t>
                      </a:r>
                      <a:endParaRPr lang="en-US" sz="1400" b="0" dirty="0"/>
                    </a:p>
                  </a:txBody>
                  <a:tcPr/>
                </a:tc>
                <a:tc>
                  <a:txBody>
                    <a:bodyPr/>
                    <a:lstStyle/>
                    <a:p>
                      <a:r>
                        <a:rPr lang="en-US" sz="1400" b="0" dirty="0" smtClean="0"/>
                        <a:t>X4=1</a:t>
                      </a:r>
                      <a:endParaRPr lang="en-US" sz="1400" b="0" dirty="0"/>
                    </a:p>
                  </a:txBody>
                  <a:tcPr/>
                </a:tc>
              </a:tr>
              <a:tr h="0">
                <a:tc>
                  <a:txBody>
                    <a:bodyPr/>
                    <a:lstStyle/>
                    <a:p>
                      <a:r>
                        <a:rPr lang="en-US" sz="1400" b="0" dirty="0" smtClean="0">
                          <a:solidFill>
                            <a:schemeClr val="bg1"/>
                          </a:solidFill>
                        </a:rPr>
                        <a:t>X3=0,X6=0</a:t>
                      </a:r>
                      <a:endParaRPr lang="en-US" sz="1400" b="0" dirty="0">
                        <a:solidFill>
                          <a:schemeClr val="bg1"/>
                        </a:solidFill>
                      </a:endParaRPr>
                    </a:p>
                  </a:txBody>
                  <a:tcPr>
                    <a:solidFill>
                      <a:schemeClr val="accent1"/>
                    </a:solidFill>
                  </a:tcPr>
                </a:tc>
                <a:tc>
                  <a:txBody>
                    <a:bodyPr/>
                    <a:lstStyle/>
                    <a:p>
                      <a:r>
                        <a:rPr lang="en-US" sz="1400" b="0" dirty="0" smtClean="0"/>
                        <a:t>0.90</a:t>
                      </a:r>
                      <a:endParaRPr lang="en-US" sz="1400" b="0" dirty="0"/>
                    </a:p>
                  </a:txBody>
                  <a:tcPr/>
                </a:tc>
                <a:tc>
                  <a:txBody>
                    <a:bodyPr/>
                    <a:lstStyle/>
                    <a:p>
                      <a:r>
                        <a:rPr lang="en-US" sz="1400" b="0" dirty="0" smtClean="0"/>
                        <a:t>0.10</a:t>
                      </a:r>
                      <a:endParaRPr lang="en-US" sz="1400" b="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rPr>
                        <a:t>X3=0,X6=1</a:t>
                      </a:r>
                    </a:p>
                  </a:txBody>
                  <a:tcPr>
                    <a:solidFill>
                      <a:schemeClr val="accent1"/>
                    </a:solidFill>
                  </a:tcPr>
                </a:tc>
                <a:tc>
                  <a:txBody>
                    <a:bodyPr/>
                    <a:lstStyle/>
                    <a:p>
                      <a:r>
                        <a:rPr lang="en-US" sz="1400" b="0" dirty="0" smtClean="0"/>
                        <a:t>0.30</a:t>
                      </a:r>
                      <a:endParaRPr lang="en-US" sz="1400" b="0" dirty="0"/>
                    </a:p>
                  </a:txBody>
                  <a:tcPr/>
                </a:tc>
                <a:tc>
                  <a:txBody>
                    <a:bodyPr/>
                    <a:lstStyle/>
                    <a:p>
                      <a:r>
                        <a:rPr lang="en-US" sz="1400" b="0" dirty="0" smtClean="0"/>
                        <a:t>0.70</a:t>
                      </a:r>
                      <a:endParaRPr lang="en-US" sz="1400" b="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rPr>
                        <a:t>X3=1,X6=0</a:t>
                      </a:r>
                    </a:p>
                  </a:txBody>
                  <a:tcPr>
                    <a:solidFill>
                      <a:schemeClr val="accent1"/>
                    </a:solidFill>
                  </a:tcPr>
                </a:tc>
                <a:tc>
                  <a:txBody>
                    <a:bodyPr/>
                    <a:lstStyle/>
                    <a:p>
                      <a:r>
                        <a:rPr lang="en-US" sz="1400" b="0" dirty="0" smtClean="0"/>
                        <a:t>0.30</a:t>
                      </a:r>
                      <a:endParaRPr lang="en-US" sz="1400" b="0" dirty="0"/>
                    </a:p>
                  </a:txBody>
                  <a:tcPr/>
                </a:tc>
                <a:tc>
                  <a:txBody>
                    <a:bodyPr/>
                    <a:lstStyle/>
                    <a:p>
                      <a:r>
                        <a:rPr lang="en-US" sz="1400" b="0" dirty="0" smtClean="0"/>
                        <a:t>0.70</a:t>
                      </a:r>
                      <a:endParaRPr lang="en-US" sz="1400" b="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rPr>
                        <a:t>X3=1,X6=1</a:t>
                      </a:r>
                    </a:p>
                  </a:txBody>
                  <a:tcPr>
                    <a:solidFill>
                      <a:schemeClr val="accent1"/>
                    </a:solidFill>
                  </a:tcPr>
                </a:tc>
                <a:tc>
                  <a:txBody>
                    <a:bodyPr/>
                    <a:lstStyle/>
                    <a:p>
                      <a:r>
                        <a:rPr lang="en-US" sz="1400" b="0" dirty="0" smtClean="0"/>
                        <a:t>0.10</a:t>
                      </a:r>
                      <a:endParaRPr lang="en-US" sz="1400" b="0" dirty="0"/>
                    </a:p>
                  </a:txBody>
                  <a:tcPr/>
                </a:tc>
                <a:tc>
                  <a:txBody>
                    <a:bodyPr/>
                    <a:lstStyle/>
                    <a:p>
                      <a:r>
                        <a:rPr lang="en-US" sz="1400" b="0" dirty="0" smtClean="0"/>
                        <a:t>0.90</a:t>
                      </a:r>
                      <a:endParaRPr lang="en-US" sz="1400" b="0" dirty="0"/>
                    </a:p>
                  </a:txBody>
                  <a:tcPr/>
                </a:tc>
              </a:tr>
            </a:tbl>
          </a:graphicData>
        </a:graphic>
      </p:graphicFrame>
    </p:spTree>
    <p:extLst>
      <p:ext uri="{BB962C8B-B14F-4D97-AF65-F5344CB8AC3E}">
        <p14:creationId xmlns:p14="http://schemas.microsoft.com/office/powerpoint/2010/main" val="969313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640" y="301765"/>
            <a:ext cx="9720072" cy="1499616"/>
          </a:xfrm>
        </p:spPr>
        <p:txBody>
          <a:bodyPr/>
          <a:lstStyle/>
          <a:p>
            <a:r>
              <a:rPr lang="en-US" dirty="0" smtClean="0"/>
              <a:t>Markov blankets</a:t>
            </a:r>
            <a:endParaRPr lang="en-US" dirty="0"/>
          </a:p>
        </p:txBody>
      </p:sp>
      <p:sp>
        <p:nvSpPr>
          <p:cNvPr id="5" name="Oval 4"/>
          <p:cNvSpPr/>
          <p:nvPr/>
        </p:nvSpPr>
        <p:spPr>
          <a:xfrm>
            <a:off x="5507183" y="1799573"/>
            <a:ext cx="825157" cy="837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X2</a:t>
            </a:r>
            <a:endParaRPr lang="en-US" sz="2400" dirty="0"/>
          </a:p>
        </p:txBody>
      </p:sp>
      <p:sp>
        <p:nvSpPr>
          <p:cNvPr id="6" name="Oval 5"/>
          <p:cNvSpPr/>
          <p:nvPr/>
        </p:nvSpPr>
        <p:spPr>
          <a:xfrm>
            <a:off x="5507184" y="2978445"/>
            <a:ext cx="825157" cy="837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X3</a:t>
            </a:r>
            <a:endParaRPr lang="en-US" sz="2400" dirty="0"/>
          </a:p>
        </p:txBody>
      </p:sp>
      <p:sp>
        <p:nvSpPr>
          <p:cNvPr id="7" name="Oval 6"/>
          <p:cNvSpPr/>
          <p:nvPr/>
        </p:nvSpPr>
        <p:spPr>
          <a:xfrm>
            <a:off x="5507184" y="4010004"/>
            <a:ext cx="825157" cy="837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X4</a:t>
            </a:r>
            <a:endParaRPr lang="en-US" sz="2400" dirty="0"/>
          </a:p>
        </p:txBody>
      </p:sp>
      <p:sp>
        <p:nvSpPr>
          <p:cNvPr id="8" name="Oval 7"/>
          <p:cNvSpPr/>
          <p:nvPr/>
        </p:nvSpPr>
        <p:spPr>
          <a:xfrm>
            <a:off x="7334476" y="2876554"/>
            <a:ext cx="825157" cy="837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X6</a:t>
            </a:r>
            <a:endParaRPr lang="en-US" sz="2400" dirty="0"/>
          </a:p>
        </p:txBody>
      </p:sp>
      <p:sp>
        <p:nvSpPr>
          <p:cNvPr id="9" name="Oval 8"/>
          <p:cNvSpPr/>
          <p:nvPr/>
        </p:nvSpPr>
        <p:spPr>
          <a:xfrm>
            <a:off x="7352494" y="4542325"/>
            <a:ext cx="825157" cy="837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X7</a:t>
            </a:r>
            <a:endParaRPr lang="en-US" sz="2400" dirty="0"/>
          </a:p>
        </p:txBody>
      </p:sp>
      <p:sp>
        <p:nvSpPr>
          <p:cNvPr id="10" name="Oval 9"/>
          <p:cNvSpPr/>
          <p:nvPr/>
        </p:nvSpPr>
        <p:spPr>
          <a:xfrm>
            <a:off x="5507183" y="644239"/>
            <a:ext cx="825157" cy="837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X1</a:t>
            </a:r>
            <a:endParaRPr lang="en-US" sz="2400" dirty="0"/>
          </a:p>
        </p:txBody>
      </p:sp>
      <p:sp>
        <p:nvSpPr>
          <p:cNvPr id="11" name="Oval 10"/>
          <p:cNvSpPr/>
          <p:nvPr/>
        </p:nvSpPr>
        <p:spPr>
          <a:xfrm>
            <a:off x="5507184" y="5214069"/>
            <a:ext cx="825157" cy="837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X5</a:t>
            </a:r>
            <a:endParaRPr lang="en-US" sz="2400" dirty="0"/>
          </a:p>
        </p:txBody>
      </p:sp>
      <p:cxnSp>
        <p:nvCxnSpPr>
          <p:cNvPr id="12" name="Straight Arrow Connector 11"/>
          <p:cNvCxnSpPr>
            <a:stCxn id="10" idx="4"/>
            <a:endCxn id="5" idx="0"/>
          </p:cNvCxnSpPr>
          <p:nvPr/>
        </p:nvCxnSpPr>
        <p:spPr>
          <a:xfrm>
            <a:off x="5919762" y="1481351"/>
            <a:ext cx="0" cy="31822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4"/>
            <a:endCxn id="6" idx="0"/>
          </p:cNvCxnSpPr>
          <p:nvPr/>
        </p:nvCxnSpPr>
        <p:spPr>
          <a:xfrm>
            <a:off x="5919762" y="2636685"/>
            <a:ext cx="1" cy="34176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4"/>
            <a:endCxn id="7" idx="0"/>
          </p:cNvCxnSpPr>
          <p:nvPr/>
        </p:nvCxnSpPr>
        <p:spPr>
          <a:xfrm>
            <a:off x="5919763" y="3815557"/>
            <a:ext cx="0" cy="19444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4"/>
            <a:endCxn id="11" idx="0"/>
          </p:cNvCxnSpPr>
          <p:nvPr/>
        </p:nvCxnSpPr>
        <p:spPr>
          <a:xfrm>
            <a:off x="5919763" y="4847116"/>
            <a:ext cx="0" cy="36695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3"/>
            <a:endCxn id="7" idx="7"/>
          </p:cNvCxnSpPr>
          <p:nvPr/>
        </p:nvCxnSpPr>
        <p:spPr>
          <a:xfrm flipH="1">
            <a:off x="6211500" y="3591074"/>
            <a:ext cx="1243817" cy="54152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4"/>
            <a:endCxn id="9" idx="0"/>
          </p:cNvCxnSpPr>
          <p:nvPr/>
        </p:nvCxnSpPr>
        <p:spPr>
          <a:xfrm>
            <a:off x="7747055" y="3713666"/>
            <a:ext cx="18018" cy="82865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6" name="TextBox 25"/>
              <p:cNvSpPr txBox="1"/>
              <p:nvPr/>
            </p:nvSpPr>
            <p:spPr>
              <a:xfrm>
                <a:off x="2135659" y="741432"/>
                <a:ext cx="22677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𝑀𝐵</m:t>
                      </m:r>
                      <m:d>
                        <m:dPr>
                          <m:ctrlPr>
                            <a:rPr lang="en-US" sz="2400" b="0" i="1" smtClean="0">
                              <a:latin typeface="Cambria Math" charset="0"/>
                            </a:rPr>
                          </m:ctrlPr>
                        </m:dPr>
                        <m:e>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1</m:t>
                              </m:r>
                            </m:sub>
                          </m:sSub>
                        </m:e>
                      </m:d>
                      <m:r>
                        <a:rPr lang="en-US" sz="2400" b="0" i="1" smtClean="0">
                          <a:latin typeface="Cambria Math" panose="02040503050406030204" pitchFamily="18" charset="0"/>
                        </a:rPr>
                        <m:t>=</m:t>
                      </m:r>
                      <m:d>
                        <m:dPr>
                          <m:begChr m:val="{"/>
                          <m:endChr m:val="}"/>
                          <m:ctrlPr>
                            <a:rPr lang="en-US" sz="2400" b="0" i="1" smtClean="0">
                              <a:latin typeface="Cambria Math" charset="0"/>
                            </a:rPr>
                          </m:ctrlPr>
                        </m:dPr>
                        <m:e>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2</m:t>
                              </m:r>
                            </m:sub>
                          </m:sSub>
                        </m:e>
                      </m:d>
                    </m:oMath>
                  </m:oMathPara>
                </a14:m>
                <a:endParaRPr lang="en-US" sz="2400" dirty="0"/>
              </a:p>
            </p:txBody>
          </p:sp>
        </mc:Choice>
        <mc:Fallback>
          <p:sp>
            <p:nvSpPr>
              <p:cNvPr id="26" name="TextBox 25"/>
              <p:cNvSpPr txBox="1">
                <a:spLocks noRot="1" noChangeAspect="1" noMove="1" noResize="1" noEditPoints="1" noAdjustHandles="1" noChangeArrowheads="1" noChangeShapeType="1" noTextEdit="1"/>
              </p:cNvSpPr>
              <p:nvPr/>
            </p:nvSpPr>
            <p:spPr>
              <a:xfrm>
                <a:off x="2135659" y="741432"/>
                <a:ext cx="2267737" cy="461665"/>
              </a:xfrm>
              <a:prstGeom prst="rect">
                <a:avLst/>
              </a:prstGeom>
              <a:blipFill rotWithShape="0">
                <a:blip r:embed="rId3"/>
                <a:stretch>
                  <a:fillRect b="-1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p:cNvSpPr txBox="1"/>
              <p:nvPr/>
            </p:nvSpPr>
            <p:spPr>
              <a:xfrm>
                <a:off x="2193556" y="1858691"/>
                <a:ext cx="27165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𝑀𝐵</m:t>
                      </m:r>
                      <m:d>
                        <m:dPr>
                          <m:ctrlPr>
                            <a:rPr lang="en-US" sz="2400" b="0" i="1" smtClean="0">
                              <a:latin typeface="Cambria Math" charset="0"/>
                            </a:rPr>
                          </m:ctrlPr>
                        </m:dPr>
                        <m:e>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2</m:t>
                              </m:r>
                            </m:sub>
                          </m:sSub>
                        </m:e>
                      </m:d>
                      <m:r>
                        <a:rPr lang="en-US" sz="2400" b="0" i="1" smtClean="0">
                          <a:latin typeface="Cambria Math" panose="02040503050406030204" pitchFamily="18" charset="0"/>
                        </a:rPr>
                        <m:t>=</m:t>
                      </m:r>
                      <m:d>
                        <m:dPr>
                          <m:begChr m:val="{"/>
                          <m:endChr m:val="}"/>
                          <m:ctrlPr>
                            <a:rPr lang="en-US" sz="2400" b="0" i="1" smtClean="0">
                              <a:latin typeface="Cambria Math" charset="0"/>
                            </a:rPr>
                          </m:ctrlPr>
                        </m:dPr>
                        <m:e>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3</m:t>
                              </m:r>
                            </m:sub>
                          </m:sSub>
                        </m:e>
                      </m:d>
                    </m:oMath>
                  </m:oMathPara>
                </a14:m>
                <a:endParaRPr lang="en-US" sz="2400" dirty="0"/>
              </a:p>
            </p:txBody>
          </p:sp>
        </mc:Choice>
        <mc:Fallback>
          <p:sp>
            <p:nvSpPr>
              <p:cNvPr id="27" name="TextBox 26"/>
              <p:cNvSpPr txBox="1">
                <a:spLocks noRot="1" noChangeAspect="1" noMove="1" noResize="1" noEditPoints="1" noAdjustHandles="1" noChangeArrowheads="1" noChangeShapeType="1" noTextEdit="1"/>
              </p:cNvSpPr>
              <p:nvPr/>
            </p:nvSpPr>
            <p:spPr>
              <a:xfrm>
                <a:off x="2193556" y="1858691"/>
                <a:ext cx="2716513" cy="461665"/>
              </a:xfrm>
              <a:prstGeom prst="rect">
                <a:avLst/>
              </a:prstGeom>
              <a:blipFill rotWithShape="0">
                <a:blip r:embed="rId4"/>
                <a:stretch>
                  <a:fillRect b="-263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p:cNvSpPr txBox="1"/>
              <p:nvPr/>
            </p:nvSpPr>
            <p:spPr>
              <a:xfrm>
                <a:off x="8177651" y="3046059"/>
                <a:ext cx="234218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𝑀𝐵</m:t>
                      </m:r>
                      <m:d>
                        <m:dPr>
                          <m:ctrlPr>
                            <a:rPr lang="en-US" sz="2400" b="0" i="1" smtClean="0">
                              <a:latin typeface="Cambria Math" charset="0"/>
                            </a:rPr>
                          </m:ctrlPr>
                        </m:dPr>
                        <m:e>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6</m:t>
                              </m:r>
                            </m:sub>
                          </m:sSub>
                        </m:e>
                      </m:d>
                      <m:r>
                        <a:rPr lang="en-US" sz="2400" b="0" i="1" smtClean="0">
                          <a:latin typeface="Cambria Math" panose="02040503050406030204" pitchFamily="18" charset="0"/>
                        </a:rPr>
                        <m:t>=</m:t>
                      </m:r>
                      <m:d>
                        <m:dPr>
                          <m:begChr m:val="{"/>
                          <m:endChr m:val="}"/>
                          <m:ctrlPr>
                            <a:rPr lang="en-US" sz="2400" b="0" i="1" smtClean="0">
                              <a:latin typeface="Cambria Math" charset="0"/>
                            </a:rPr>
                          </m:ctrlPr>
                        </m:dPr>
                        <m:e>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7</m:t>
                              </m:r>
                            </m:sub>
                          </m:sSub>
                          <m:r>
                            <a:rPr lang="en-US" sz="2400" b="0" i="1" smtClean="0">
                              <a:latin typeface="Cambria Math" panose="02040503050406030204" pitchFamily="18" charset="0"/>
                            </a:rPr>
                            <m:t> </m:t>
                          </m:r>
                        </m:e>
                      </m:d>
                    </m:oMath>
                  </m:oMathPara>
                </a14:m>
                <a:endParaRPr lang="en-US" sz="2400" dirty="0"/>
              </a:p>
            </p:txBody>
          </p:sp>
        </mc:Choice>
        <mc:Fallback>
          <p:sp>
            <p:nvSpPr>
              <p:cNvPr id="28" name="TextBox 27"/>
              <p:cNvSpPr txBox="1">
                <a:spLocks noRot="1" noChangeAspect="1" noMove="1" noResize="1" noEditPoints="1" noAdjustHandles="1" noChangeArrowheads="1" noChangeShapeType="1" noTextEdit="1"/>
              </p:cNvSpPr>
              <p:nvPr/>
            </p:nvSpPr>
            <p:spPr>
              <a:xfrm>
                <a:off x="8177651" y="3046059"/>
                <a:ext cx="2342180" cy="461665"/>
              </a:xfrm>
              <a:prstGeom prst="rect">
                <a:avLst/>
              </a:prstGeom>
              <a:blipFill rotWithShape="0">
                <a:blip r:embed="rId5"/>
                <a:stretch>
                  <a:fillRect t="-105333" b="-13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p:cNvSpPr txBox="1"/>
              <p:nvPr/>
            </p:nvSpPr>
            <p:spPr>
              <a:xfrm>
                <a:off x="8159633" y="4616283"/>
                <a:ext cx="227485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𝑀𝐵</m:t>
                      </m:r>
                      <m:d>
                        <m:dPr>
                          <m:ctrlPr>
                            <a:rPr lang="en-US" sz="2400" b="0" i="1" smtClean="0">
                              <a:latin typeface="Cambria Math" charset="0"/>
                            </a:rPr>
                          </m:ctrlPr>
                        </m:dPr>
                        <m:e>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7</m:t>
                              </m:r>
                            </m:sub>
                          </m:sSub>
                        </m:e>
                      </m:d>
                      <m:r>
                        <a:rPr lang="en-US" sz="2400" b="0" i="1" smtClean="0">
                          <a:latin typeface="Cambria Math" panose="02040503050406030204" pitchFamily="18" charset="0"/>
                        </a:rPr>
                        <m:t>=</m:t>
                      </m:r>
                      <m:d>
                        <m:dPr>
                          <m:begChr m:val="{"/>
                          <m:endChr m:val="}"/>
                          <m:ctrlPr>
                            <a:rPr lang="en-US" sz="2400" b="0" i="1" smtClean="0">
                              <a:latin typeface="Cambria Math" charset="0"/>
                            </a:rPr>
                          </m:ctrlPr>
                        </m:dPr>
                        <m:e>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6</m:t>
                              </m:r>
                            </m:sub>
                          </m:sSub>
                        </m:e>
                      </m:d>
                    </m:oMath>
                  </m:oMathPara>
                </a14:m>
                <a:endParaRPr lang="en-US" sz="2400" dirty="0"/>
              </a:p>
            </p:txBody>
          </p:sp>
        </mc:Choice>
        <mc:Fallback>
          <p:sp>
            <p:nvSpPr>
              <p:cNvPr id="29" name="TextBox 28"/>
              <p:cNvSpPr txBox="1">
                <a:spLocks noRot="1" noChangeAspect="1" noMove="1" noResize="1" noEditPoints="1" noAdjustHandles="1" noChangeArrowheads="1" noChangeShapeType="1" noTextEdit="1"/>
              </p:cNvSpPr>
              <p:nvPr/>
            </p:nvSpPr>
            <p:spPr>
              <a:xfrm>
                <a:off x="8159633" y="4616283"/>
                <a:ext cx="2274854" cy="461665"/>
              </a:xfrm>
              <a:prstGeom prst="rect">
                <a:avLst/>
              </a:prstGeom>
              <a:blipFill rotWithShape="0">
                <a:blip r:embed="rId6"/>
                <a:stretch>
                  <a:fillRect b="-263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p:cNvSpPr txBox="1"/>
              <p:nvPr/>
            </p:nvSpPr>
            <p:spPr>
              <a:xfrm>
                <a:off x="2193556" y="5259535"/>
                <a:ext cx="227485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𝑀𝐵</m:t>
                      </m:r>
                      <m:d>
                        <m:dPr>
                          <m:ctrlPr>
                            <a:rPr lang="en-US" sz="2400" b="0" i="1" smtClean="0">
                              <a:latin typeface="Cambria Math" charset="0"/>
                            </a:rPr>
                          </m:ctrlPr>
                        </m:dPr>
                        <m:e>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5</m:t>
                              </m:r>
                            </m:sub>
                          </m:sSub>
                        </m:e>
                      </m:d>
                      <m:r>
                        <a:rPr lang="en-US" sz="2400" b="0" i="1" smtClean="0">
                          <a:latin typeface="Cambria Math" panose="02040503050406030204" pitchFamily="18" charset="0"/>
                        </a:rPr>
                        <m:t>=</m:t>
                      </m:r>
                      <m:d>
                        <m:dPr>
                          <m:begChr m:val="{"/>
                          <m:endChr m:val="}"/>
                          <m:ctrlPr>
                            <a:rPr lang="en-US" sz="2400" b="0" i="1" smtClean="0">
                              <a:latin typeface="Cambria Math" charset="0"/>
                            </a:rPr>
                          </m:ctrlPr>
                        </m:dPr>
                        <m:e>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4</m:t>
                              </m:r>
                            </m:sub>
                          </m:sSub>
                        </m:e>
                      </m:d>
                    </m:oMath>
                  </m:oMathPara>
                </a14:m>
                <a:endParaRPr lang="en-US" sz="2400" dirty="0"/>
              </a:p>
            </p:txBody>
          </p:sp>
        </mc:Choice>
        <mc:Fallback>
          <p:sp>
            <p:nvSpPr>
              <p:cNvPr id="30" name="TextBox 29"/>
              <p:cNvSpPr txBox="1">
                <a:spLocks noRot="1" noChangeAspect="1" noMove="1" noResize="1" noEditPoints="1" noAdjustHandles="1" noChangeArrowheads="1" noChangeShapeType="1" noTextEdit="1"/>
              </p:cNvSpPr>
              <p:nvPr/>
            </p:nvSpPr>
            <p:spPr>
              <a:xfrm>
                <a:off x="2193556" y="5259535"/>
                <a:ext cx="2274854" cy="461665"/>
              </a:xfrm>
              <a:prstGeom prst="rect">
                <a:avLst/>
              </a:prstGeom>
              <a:blipFill rotWithShape="0">
                <a:blip r:embed="rId7"/>
                <a:stretch>
                  <a:fillRect b="-263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p:cNvSpPr txBox="1"/>
              <p:nvPr/>
            </p:nvSpPr>
            <p:spPr>
              <a:xfrm>
                <a:off x="2193556" y="4197727"/>
                <a:ext cx="315817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𝑀𝐵</m:t>
                      </m:r>
                      <m:d>
                        <m:dPr>
                          <m:ctrlPr>
                            <a:rPr lang="en-US" sz="2400" b="0" i="1" smtClean="0">
                              <a:latin typeface="Cambria Math" charset="0"/>
                            </a:rPr>
                          </m:ctrlPr>
                        </m:dPr>
                        <m:e>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4</m:t>
                              </m:r>
                            </m:sub>
                          </m:sSub>
                        </m:e>
                      </m:d>
                      <m:r>
                        <a:rPr lang="en-US" sz="2400" b="0" i="1" smtClean="0">
                          <a:latin typeface="Cambria Math" panose="02040503050406030204" pitchFamily="18" charset="0"/>
                        </a:rPr>
                        <m:t>=</m:t>
                      </m:r>
                      <m:d>
                        <m:dPr>
                          <m:begChr m:val="{"/>
                          <m:endChr m:val="}"/>
                          <m:ctrlPr>
                            <a:rPr lang="en-US" sz="2400" b="0" i="1" smtClean="0">
                              <a:latin typeface="Cambria Math" charset="0"/>
                            </a:rPr>
                          </m:ctrlPr>
                        </m:dPr>
                        <m:e>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6</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5</m:t>
                              </m:r>
                            </m:sub>
                          </m:sSub>
                        </m:e>
                      </m:d>
                    </m:oMath>
                  </m:oMathPara>
                </a14:m>
                <a:endParaRPr lang="en-US" sz="2400" dirty="0"/>
              </a:p>
            </p:txBody>
          </p:sp>
        </mc:Choice>
        <mc:Fallback>
          <p:sp>
            <p:nvSpPr>
              <p:cNvPr id="31" name="TextBox 30"/>
              <p:cNvSpPr txBox="1">
                <a:spLocks noRot="1" noChangeAspect="1" noMove="1" noResize="1" noEditPoints="1" noAdjustHandles="1" noChangeArrowheads="1" noChangeShapeType="1" noTextEdit="1"/>
              </p:cNvSpPr>
              <p:nvPr/>
            </p:nvSpPr>
            <p:spPr>
              <a:xfrm>
                <a:off x="2193556" y="4197727"/>
                <a:ext cx="3158172" cy="461665"/>
              </a:xfrm>
              <a:prstGeom prst="rect">
                <a:avLst/>
              </a:prstGeom>
              <a:blipFill rotWithShape="0">
                <a:blip r:embed="rId8"/>
                <a:stretch>
                  <a:fillRect b="-4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p:cNvSpPr txBox="1"/>
              <p:nvPr/>
            </p:nvSpPr>
            <p:spPr>
              <a:xfrm>
                <a:off x="2193556" y="3135919"/>
                <a:ext cx="315817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𝑀𝐵</m:t>
                      </m:r>
                      <m:d>
                        <m:dPr>
                          <m:ctrlPr>
                            <a:rPr lang="en-US" sz="2400" b="0" i="1" smtClean="0">
                              <a:latin typeface="Cambria Math" charset="0"/>
                            </a:rPr>
                          </m:ctrlPr>
                        </m:dPr>
                        <m:e>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3</m:t>
                              </m:r>
                            </m:sub>
                          </m:sSub>
                        </m:e>
                      </m:d>
                      <m:r>
                        <a:rPr lang="en-US" sz="2400" b="0" i="1" smtClean="0">
                          <a:latin typeface="Cambria Math" panose="02040503050406030204" pitchFamily="18" charset="0"/>
                        </a:rPr>
                        <m:t>=</m:t>
                      </m:r>
                      <m:d>
                        <m:dPr>
                          <m:begChr m:val="{"/>
                          <m:endChr m:val="}"/>
                          <m:ctrlPr>
                            <a:rPr lang="en-US" sz="2400" b="0" i="1" smtClean="0">
                              <a:latin typeface="Cambria Math" charset="0"/>
                            </a:rPr>
                          </m:ctrlPr>
                        </m:dPr>
                        <m:e>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4</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6</m:t>
                              </m:r>
                            </m:sub>
                          </m:sSub>
                        </m:e>
                      </m:d>
                    </m:oMath>
                  </m:oMathPara>
                </a14:m>
                <a:endParaRPr lang="en-US" sz="2400" dirty="0"/>
              </a:p>
            </p:txBody>
          </p:sp>
        </mc:Choice>
        <mc:Fallback>
          <p:sp>
            <p:nvSpPr>
              <p:cNvPr id="32" name="TextBox 31"/>
              <p:cNvSpPr txBox="1">
                <a:spLocks noRot="1" noChangeAspect="1" noMove="1" noResize="1" noEditPoints="1" noAdjustHandles="1" noChangeArrowheads="1" noChangeShapeType="1" noTextEdit="1"/>
              </p:cNvSpPr>
              <p:nvPr/>
            </p:nvSpPr>
            <p:spPr>
              <a:xfrm>
                <a:off x="2193556" y="3135919"/>
                <a:ext cx="3158172" cy="461665"/>
              </a:xfrm>
              <a:prstGeom prst="rect">
                <a:avLst/>
              </a:prstGeom>
              <a:blipFill rotWithShape="0">
                <a:blip r:embed="rId9"/>
                <a:stretch>
                  <a:fillRect b="-2632"/>
                </a:stretch>
              </a:blipFill>
            </p:spPr>
            <p:txBody>
              <a:bodyPr/>
              <a:lstStyle/>
              <a:p>
                <a:r>
                  <a:rPr lang="en-US">
                    <a:noFill/>
                  </a:rPr>
                  <a:t> </a:t>
                </a:r>
              </a:p>
            </p:txBody>
          </p:sp>
        </mc:Fallback>
      </mc:AlternateContent>
    </p:spTree>
    <p:extLst>
      <p:ext uri="{BB962C8B-B14F-4D97-AF65-F5344CB8AC3E}">
        <p14:creationId xmlns:p14="http://schemas.microsoft.com/office/powerpoint/2010/main" val="446308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640" y="301765"/>
            <a:ext cx="9720072" cy="1499616"/>
          </a:xfrm>
        </p:spPr>
        <p:txBody>
          <a:bodyPr/>
          <a:lstStyle/>
          <a:p>
            <a:r>
              <a:rPr lang="en-US" dirty="0" smtClean="0"/>
              <a:t>Markov blankets</a:t>
            </a:r>
            <a:endParaRPr lang="en-US" dirty="0"/>
          </a:p>
        </p:txBody>
      </p:sp>
      <p:sp>
        <p:nvSpPr>
          <p:cNvPr id="5" name="Oval 4"/>
          <p:cNvSpPr/>
          <p:nvPr/>
        </p:nvSpPr>
        <p:spPr>
          <a:xfrm>
            <a:off x="5507183" y="1799573"/>
            <a:ext cx="825157" cy="8371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X2</a:t>
            </a:r>
            <a:endParaRPr lang="en-US" sz="2400" dirty="0"/>
          </a:p>
        </p:txBody>
      </p:sp>
      <p:sp>
        <p:nvSpPr>
          <p:cNvPr id="6" name="Oval 5"/>
          <p:cNvSpPr/>
          <p:nvPr/>
        </p:nvSpPr>
        <p:spPr>
          <a:xfrm>
            <a:off x="5507184" y="2978445"/>
            <a:ext cx="825157" cy="837112"/>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X3</a:t>
            </a:r>
            <a:endParaRPr lang="en-US" sz="2400" dirty="0"/>
          </a:p>
        </p:txBody>
      </p:sp>
      <p:sp>
        <p:nvSpPr>
          <p:cNvPr id="7" name="Oval 6"/>
          <p:cNvSpPr/>
          <p:nvPr/>
        </p:nvSpPr>
        <p:spPr>
          <a:xfrm>
            <a:off x="5507184" y="4010004"/>
            <a:ext cx="825157" cy="8371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X4</a:t>
            </a:r>
            <a:endParaRPr lang="en-US" sz="2400" dirty="0"/>
          </a:p>
        </p:txBody>
      </p:sp>
      <p:sp>
        <p:nvSpPr>
          <p:cNvPr id="8" name="Oval 7"/>
          <p:cNvSpPr/>
          <p:nvPr/>
        </p:nvSpPr>
        <p:spPr>
          <a:xfrm>
            <a:off x="7334476" y="2876554"/>
            <a:ext cx="825157" cy="8371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X6</a:t>
            </a:r>
            <a:endParaRPr lang="en-US" sz="2400" dirty="0"/>
          </a:p>
        </p:txBody>
      </p:sp>
      <p:sp>
        <p:nvSpPr>
          <p:cNvPr id="9" name="Oval 8"/>
          <p:cNvSpPr/>
          <p:nvPr/>
        </p:nvSpPr>
        <p:spPr>
          <a:xfrm>
            <a:off x="7352494" y="4542325"/>
            <a:ext cx="825157" cy="837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X7</a:t>
            </a:r>
            <a:endParaRPr lang="en-US" sz="2400" dirty="0"/>
          </a:p>
        </p:txBody>
      </p:sp>
      <p:sp>
        <p:nvSpPr>
          <p:cNvPr id="10" name="Oval 9"/>
          <p:cNvSpPr/>
          <p:nvPr/>
        </p:nvSpPr>
        <p:spPr>
          <a:xfrm>
            <a:off x="5507183" y="644239"/>
            <a:ext cx="825157" cy="837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X1</a:t>
            </a:r>
            <a:endParaRPr lang="en-US" sz="2400" dirty="0"/>
          </a:p>
        </p:txBody>
      </p:sp>
      <p:sp>
        <p:nvSpPr>
          <p:cNvPr id="11" name="Oval 10"/>
          <p:cNvSpPr/>
          <p:nvPr/>
        </p:nvSpPr>
        <p:spPr>
          <a:xfrm>
            <a:off x="5507184" y="5214069"/>
            <a:ext cx="825157" cy="837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X5</a:t>
            </a:r>
            <a:endParaRPr lang="en-US" sz="2400" dirty="0"/>
          </a:p>
        </p:txBody>
      </p:sp>
      <p:cxnSp>
        <p:nvCxnSpPr>
          <p:cNvPr id="12" name="Straight Arrow Connector 11"/>
          <p:cNvCxnSpPr>
            <a:stCxn id="10" idx="4"/>
            <a:endCxn id="5" idx="0"/>
          </p:cNvCxnSpPr>
          <p:nvPr/>
        </p:nvCxnSpPr>
        <p:spPr>
          <a:xfrm>
            <a:off x="5919762" y="1481351"/>
            <a:ext cx="0" cy="31822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4"/>
            <a:endCxn id="6" idx="0"/>
          </p:cNvCxnSpPr>
          <p:nvPr/>
        </p:nvCxnSpPr>
        <p:spPr>
          <a:xfrm>
            <a:off x="5919762" y="2636685"/>
            <a:ext cx="1" cy="34176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4"/>
            <a:endCxn id="7" idx="0"/>
          </p:cNvCxnSpPr>
          <p:nvPr/>
        </p:nvCxnSpPr>
        <p:spPr>
          <a:xfrm>
            <a:off x="5919763" y="3815557"/>
            <a:ext cx="0" cy="19444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4"/>
            <a:endCxn id="11" idx="0"/>
          </p:cNvCxnSpPr>
          <p:nvPr/>
        </p:nvCxnSpPr>
        <p:spPr>
          <a:xfrm>
            <a:off x="5919763" y="4847116"/>
            <a:ext cx="0" cy="36695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3"/>
            <a:endCxn id="7" idx="7"/>
          </p:cNvCxnSpPr>
          <p:nvPr/>
        </p:nvCxnSpPr>
        <p:spPr>
          <a:xfrm flipH="1">
            <a:off x="6211500" y="3591074"/>
            <a:ext cx="1243817" cy="54152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4"/>
            <a:endCxn id="9" idx="0"/>
          </p:cNvCxnSpPr>
          <p:nvPr/>
        </p:nvCxnSpPr>
        <p:spPr>
          <a:xfrm>
            <a:off x="7747055" y="3713666"/>
            <a:ext cx="18018" cy="82865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6" name="TextBox 25"/>
              <p:cNvSpPr txBox="1"/>
              <p:nvPr/>
            </p:nvSpPr>
            <p:spPr>
              <a:xfrm>
                <a:off x="2135659" y="741432"/>
                <a:ext cx="22677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𝑀𝐵</m:t>
                      </m:r>
                      <m:d>
                        <m:dPr>
                          <m:ctrlPr>
                            <a:rPr lang="en-US" sz="2400" b="0" i="1" smtClean="0">
                              <a:latin typeface="Cambria Math" charset="0"/>
                            </a:rPr>
                          </m:ctrlPr>
                        </m:dPr>
                        <m:e>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1</m:t>
                              </m:r>
                            </m:sub>
                          </m:sSub>
                        </m:e>
                      </m:d>
                      <m:r>
                        <a:rPr lang="en-US" sz="2400" b="0" i="1" smtClean="0">
                          <a:latin typeface="Cambria Math" panose="02040503050406030204" pitchFamily="18" charset="0"/>
                        </a:rPr>
                        <m:t>=</m:t>
                      </m:r>
                      <m:d>
                        <m:dPr>
                          <m:begChr m:val="{"/>
                          <m:endChr m:val="}"/>
                          <m:ctrlPr>
                            <a:rPr lang="en-US" sz="2400" b="0" i="1" smtClean="0">
                              <a:latin typeface="Cambria Math" charset="0"/>
                            </a:rPr>
                          </m:ctrlPr>
                        </m:dPr>
                        <m:e>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2</m:t>
                              </m:r>
                            </m:sub>
                          </m:sSub>
                        </m:e>
                      </m:d>
                    </m:oMath>
                  </m:oMathPara>
                </a14:m>
                <a:endParaRPr lang="en-US" sz="2400" dirty="0"/>
              </a:p>
            </p:txBody>
          </p:sp>
        </mc:Choice>
        <mc:Fallback>
          <p:sp>
            <p:nvSpPr>
              <p:cNvPr id="26" name="TextBox 25"/>
              <p:cNvSpPr txBox="1">
                <a:spLocks noRot="1" noChangeAspect="1" noMove="1" noResize="1" noEditPoints="1" noAdjustHandles="1" noChangeArrowheads="1" noChangeShapeType="1" noTextEdit="1"/>
              </p:cNvSpPr>
              <p:nvPr/>
            </p:nvSpPr>
            <p:spPr>
              <a:xfrm>
                <a:off x="2135659" y="741432"/>
                <a:ext cx="2267737" cy="461665"/>
              </a:xfrm>
              <a:prstGeom prst="rect">
                <a:avLst/>
              </a:prstGeom>
              <a:blipFill rotWithShape="0">
                <a:blip r:embed="rId3"/>
                <a:stretch>
                  <a:fillRect b="-1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p:cNvSpPr txBox="1"/>
              <p:nvPr/>
            </p:nvSpPr>
            <p:spPr>
              <a:xfrm>
                <a:off x="2193556" y="1858691"/>
                <a:ext cx="27165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𝑀𝐵</m:t>
                      </m:r>
                      <m:d>
                        <m:dPr>
                          <m:ctrlPr>
                            <a:rPr lang="en-US" sz="2400" b="0" i="1" smtClean="0">
                              <a:latin typeface="Cambria Math" charset="0"/>
                            </a:rPr>
                          </m:ctrlPr>
                        </m:dPr>
                        <m:e>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2</m:t>
                              </m:r>
                            </m:sub>
                          </m:sSub>
                        </m:e>
                      </m:d>
                      <m:r>
                        <a:rPr lang="en-US" sz="2400" b="0" i="1" smtClean="0">
                          <a:latin typeface="Cambria Math" panose="02040503050406030204" pitchFamily="18" charset="0"/>
                        </a:rPr>
                        <m:t>=</m:t>
                      </m:r>
                      <m:d>
                        <m:dPr>
                          <m:begChr m:val="{"/>
                          <m:endChr m:val="}"/>
                          <m:ctrlPr>
                            <a:rPr lang="en-US" sz="2400" b="0" i="1" smtClean="0">
                              <a:latin typeface="Cambria Math" charset="0"/>
                            </a:rPr>
                          </m:ctrlPr>
                        </m:dPr>
                        <m:e>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3</m:t>
                              </m:r>
                            </m:sub>
                          </m:sSub>
                        </m:e>
                      </m:d>
                    </m:oMath>
                  </m:oMathPara>
                </a14:m>
                <a:endParaRPr lang="en-US" sz="2400" dirty="0"/>
              </a:p>
            </p:txBody>
          </p:sp>
        </mc:Choice>
        <mc:Fallback>
          <p:sp>
            <p:nvSpPr>
              <p:cNvPr id="27" name="TextBox 26"/>
              <p:cNvSpPr txBox="1">
                <a:spLocks noRot="1" noChangeAspect="1" noMove="1" noResize="1" noEditPoints="1" noAdjustHandles="1" noChangeArrowheads="1" noChangeShapeType="1" noTextEdit="1"/>
              </p:cNvSpPr>
              <p:nvPr/>
            </p:nvSpPr>
            <p:spPr>
              <a:xfrm>
                <a:off x="2193556" y="1858691"/>
                <a:ext cx="2716513" cy="461665"/>
              </a:xfrm>
              <a:prstGeom prst="rect">
                <a:avLst/>
              </a:prstGeom>
              <a:blipFill rotWithShape="0">
                <a:blip r:embed="rId4"/>
                <a:stretch>
                  <a:fillRect b="-263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p:cNvSpPr txBox="1"/>
              <p:nvPr/>
            </p:nvSpPr>
            <p:spPr>
              <a:xfrm>
                <a:off x="8177651" y="3046059"/>
                <a:ext cx="234218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𝑀𝐵</m:t>
                      </m:r>
                      <m:d>
                        <m:dPr>
                          <m:ctrlPr>
                            <a:rPr lang="en-US" sz="2400" b="0" i="1" smtClean="0">
                              <a:latin typeface="Cambria Math" charset="0"/>
                            </a:rPr>
                          </m:ctrlPr>
                        </m:dPr>
                        <m:e>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6</m:t>
                              </m:r>
                            </m:sub>
                          </m:sSub>
                        </m:e>
                      </m:d>
                      <m:r>
                        <a:rPr lang="en-US" sz="2400" b="0" i="1" smtClean="0">
                          <a:latin typeface="Cambria Math" panose="02040503050406030204" pitchFamily="18" charset="0"/>
                        </a:rPr>
                        <m:t>=</m:t>
                      </m:r>
                      <m:d>
                        <m:dPr>
                          <m:begChr m:val="{"/>
                          <m:endChr m:val="}"/>
                          <m:ctrlPr>
                            <a:rPr lang="en-US" sz="2400" b="0" i="1" smtClean="0">
                              <a:latin typeface="Cambria Math" charset="0"/>
                            </a:rPr>
                          </m:ctrlPr>
                        </m:dPr>
                        <m:e>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7</m:t>
                              </m:r>
                            </m:sub>
                          </m:sSub>
                          <m:r>
                            <a:rPr lang="en-US" sz="2400" b="0" i="1" smtClean="0">
                              <a:latin typeface="Cambria Math" panose="02040503050406030204" pitchFamily="18" charset="0"/>
                            </a:rPr>
                            <m:t> </m:t>
                          </m:r>
                        </m:e>
                      </m:d>
                    </m:oMath>
                  </m:oMathPara>
                </a14:m>
                <a:endParaRPr lang="en-US" sz="2400" dirty="0"/>
              </a:p>
            </p:txBody>
          </p:sp>
        </mc:Choice>
        <mc:Fallback>
          <p:sp>
            <p:nvSpPr>
              <p:cNvPr id="28" name="TextBox 27"/>
              <p:cNvSpPr txBox="1">
                <a:spLocks noRot="1" noChangeAspect="1" noMove="1" noResize="1" noEditPoints="1" noAdjustHandles="1" noChangeArrowheads="1" noChangeShapeType="1" noTextEdit="1"/>
              </p:cNvSpPr>
              <p:nvPr/>
            </p:nvSpPr>
            <p:spPr>
              <a:xfrm>
                <a:off x="8177651" y="3046059"/>
                <a:ext cx="2342180" cy="461665"/>
              </a:xfrm>
              <a:prstGeom prst="rect">
                <a:avLst/>
              </a:prstGeom>
              <a:blipFill rotWithShape="0">
                <a:blip r:embed="rId5"/>
                <a:stretch>
                  <a:fillRect t="-105333" b="-13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p:cNvSpPr txBox="1"/>
              <p:nvPr/>
            </p:nvSpPr>
            <p:spPr>
              <a:xfrm>
                <a:off x="8159633" y="4616283"/>
                <a:ext cx="227485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𝑀𝐵</m:t>
                      </m:r>
                      <m:d>
                        <m:dPr>
                          <m:ctrlPr>
                            <a:rPr lang="en-US" sz="2400" b="0" i="1" smtClean="0">
                              <a:latin typeface="Cambria Math" charset="0"/>
                            </a:rPr>
                          </m:ctrlPr>
                        </m:dPr>
                        <m:e>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7</m:t>
                              </m:r>
                            </m:sub>
                          </m:sSub>
                        </m:e>
                      </m:d>
                      <m:r>
                        <a:rPr lang="en-US" sz="2400" b="0" i="1" smtClean="0">
                          <a:latin typeface="Cambria Math" panose="02040503050406030204" pitchFamily="18" charset="0"/>
                        </a:rPr>
                        <m:t>=</m:t>
                      </m:r>
                      <m:d>
                        <m:dPr>
                          <m:begChr m:val="{"/>
                          <m:endChr m:val="}"/>
                          <m:ctrlPr>
                            <a:rPr lang="en-US" sz="2400" b="0" i="1" smtClean="0">
                              <a:latin typeface="Cambria Math" charset="0"/>
                            </a:rPr>
                          </m:ctrlPr>
                        </m:dPr>
                        <m:e>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6</m:t>
                              </m:r>
                            </m:sub>
                          </m:sSub>
                        </m:e>
                      </m:d>
                    </m:oMath>
                  </m:oMathPara>
                </a14:m>
                <a:endParaRPr lang="en-US" sz="2400" dirty="0"/>
              </a:p>
            </p:txBody>
          </p:sp>
        </mc:Choice>
        <mc:Fallback>
          <p:sp>
            <p:nvSpPr>
              <p:cNvPr id="29" name="TextBox 28"/>
              <p:cNvSpPr txBox="1">
                <a:spLocks noRot="1" noChangeAspect="1" noMove="1" noResize="1" noEditPoints="1" noAdjustHandles="1" noChangeArrowheads="1" noChangeShapeType="1" noTextEdit="1"/>
              </p:cNvSpPr>
              <p:nvPr/>
            </p:nvSpPr>
            <p:spPr>
              <a:xfrm>
                <a:off x="8159633" y="4616283"/>
                <a:ext cx="2274854" cy="461665"/>
              </a:xfrm>
              <a:prstGeom prst="rect">
                <a:avLst/>
              </a:prstGeom>
              <a:blipFill rotWithShape="0">
                <a:blip r:embed="rId6"/>
                <a:stretch>
                  <a:fillRect b="-263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p:cNvSpPr txBox="1"/>
              <p:nvPr/>
            </p:nvSpPr>
            <p:spPr>
              <a:xfrm>
                <a:off x="2193556" y="5259535"/>
                <a:ext cx="227485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𝑀𝐵</m:t>
                      </m:r>
                      <m:d>
                        <m:dPr>
                          <m:ctrlPr>
                            <a:rPr lang="en-US" sz="2400" b="0" i="1" smtClean="0">
                              <a:latin typeface="Cambria Math" charset="0"/>
                            </a:rPr>
                          </m:ctrlPr>
                        </m:dPr>
                        <m:e>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5</m:t>
                              </m:r>
                            </m:sub>
                          </m:sSub>
                        </m:e>
                      </m:d>
                      <m:r>
                        <a:rPr lang="en-US" sz="2400" b="0" i="1" smtClean="0">
                          <a:latin typeface="Cambria Math" panose="02040503050406030204" pitchFamily="18" charset="0"/>
                        </a:rPr>
                        <m:t>=</m:t>
                      </m:r>
                      <m:d>
                        <m:dPr>
                          <m:begChr m:val="{"/>
                          <m:endChr m:val="}"/>
                          <m:ctrlPr>
                            <a:rPr lang="en-US" sz="2400" b="0" i="1" smtClean="0">
                              <a:latin typeface="Cambria Math" charset="0"/>
                            </a:rPr>
                          </m:ctrlPr>
                        </m:dPr>
                        <m:e>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4</m:t>
                              </m:r>
                            </m:sub>
                          </m:sSub>
                        </m:e>
                      </m:d>
                    </m:oMath>
                  </m:oMathPara>
                </a14:m>
                <a:endParaRPr lang="en-US" sz="2400" dirty="0"/>
              </a:p>
            </p:txBody>
          </p:sp>
        </mc:Choice>
        <mc:Fallback>
          <p:sp>
            <p:nvSpPr>
              <p:cNvPr id="30" name="TextBox 29"/>
              <p:cNvSpPr txBox="1">
                <a:spLocks noRot="1" noChangeAspect="1" noMove="1" noResize="1" noEditPoints="1" noAdjustHandles="1" noChangeArrowheads="1" noChangeShapeType="1" noTextEdit="1"/>
              </p:cNvSpPr>
              <p:nvPr/>
            </p:nvSpPr>
            <p:spPr>
              <a:xfrm>
                <a:off x="2193556" y="5259535"/>
                <a:ext cx="2274854" cy="461665"/>
              </a:xfrm>
              <a:prstGeom prst="rect">
                <a:avLst/>
              </a:prstGeom>
              <a:blipFill rotWithShape="0">
                <a:blip r:embed="rId7"/>
                <a:stretch>
                  <a:fillRect b="-263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p:cNvSpPr txBox="1"/>
              <p:nvPr/>
            </p:nvSpPr>
            <p:spPr>
              <a:xfrm>
                <a:off x="2193556" y="4197727"/>
                <a:ext cx="315817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𝑀𝐵</m:t>
                      </m:r>
                      <m:d>
                        <m:dPr>
                          <m:ctrlPr>
                            <a:rPr lang="en-US" sz="2400" b="0" i="1" smtClean="0">
                              <a:latin typeface="Cambria Math" charset="0"/>
                            </a:rPr>
                          </m:ctrlPr>
                        </m:dPr>
                        <m:e>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4</m:t>
                              </m:r>
                            </m:sub>
                          </m:sSub>
                        </m:e>
                      </m:d>
                      <m:r>
                        <a:rPr lang="en-US" sz="2400" b="0" i="1" smtClean="0">
                          <a:latin typeface="Cambria Math" panose="02040503050406030204" pitchFamily="18" charset="0"/>
                        </a:rPr>
                        <m:t>=</m:t>
                      </m:r>
                      <m:d>
                        <m:dPr>
                          <m:begChr m:val="{"/>
                          <m:endChr m:val="}"/>
                          <m:ctrlPr>
                            <a:rPr lang="en-US" sz="2400" b="0" i="1" smtClean="0">
                              <a:latin typeface="Cambria Math" charset="0"/>
                            </a:rPr>
                          </m:ctrlPr>
                        </m:dPr>
                        <m:e>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6</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5</m:t>
                              </m:r>
                            </m:sub>
                          </m:sSub>
                        </m:e>
                      </m:d>
                    </m:oMath>
                  </m:oMathPara>
                </a14:m>
                <a:endParaRPr lang="en-US" sz="2400" dirty="0"/>
              </a:p>
            </p:txBody>
          </p:sp>
        </mc:Choice>
        <mc:Fallback>
          <p:sp>
            <p:nvSpPr>
              <p:cNvPr id="31" name="TextBox 30"/>
              <p:cNvSpPr txBox="1">
                <a:spLocks noRot="1" noChangeAspect="1" noMove="1" noResize="1" noEditPoints="1" noAdjustHandles="1" noChangeArrowheads="1" noChangeShapeType="1" noTextEdit="1"/>
              </p:cNvSpPr>
              <p:nvPr/>
            </p:nvSpPr>
            <p:spPr>
              <a:xfrm>
                <a:off x="2193556" y="4197727"/>
                <a:ext cx="3158172" cy="461665"/>
              </a:xfrm>
              <a:prstGeom prst="rect">
                <a:avLst/>
              </a:prstGeom>
              <a:blipFill rotWithShape="0">
                <a:blip r:embed="rId8"/>
                <a:stretch>
                  <a:fillRect b="-4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p:cNvSpPr txBox="1"/>
              <p:nvPr/>
            </p:nvSpPr>
            <p:spPr>
              <a:xfrm>
                <a:off x="2193556" y="3135919"/>
                <a:ext cx="315817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𝑀𝐵</m:t>
                      </m:r>
                      <m:d>
                        <m:dPr>
                          <m:ctrlPr>
                            <a:rPr lang="en-US" sz="2400" b="0" i="1" smtClean="0">
                              <a:latin typeface="Cambria Math" charset="0"/>
                            </a:rPr>
                          </m:ctrlPr>
                        </m:dPr>
                        <m:e>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3</m:t>
                              </m:r>
                            </m:sub>
                          </m:sSub>
                        </m:e>
                      </m:d>
                      <m:r>
                        <a:rPr lang="en-US" sz="2400" b="0" i="1" smtClean="0">
                          <a:latin typeface="Cambria Math" panose="02040503050406030204" pitchFamily="18" charset="0"/>
                        </a:rPr>
                        <m:t>=</m:t>
                      </m:r>
                      <m:d>
                        <m:dPr>
                          <m:begChr m:val="{"/>
                          <m:endChr m:val="}"/>
                          <m:ctrlPr>
                            <a:rPr lang="en-US" sz="2400" b="0" i="1" smtClean="0">
                              <a:latin typeface="Cambria Math" charset="0"/>
                            </a:rPr>
                          </m:ctrlPr>
                        </m:dPr>
                        <m:e>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4</m:t>
                              </m:r>
                            </m:sub>
                          </m:sSub>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6</m:t>
                              </m:r>
                            </m:sub>
                          </m:sSub>
                        </m:e>
                      </m:d>
                    </m:oMath>
                  </m:oMathPara>
                </a14:m>
                <a:endParaRPr lang="en-US" sz="2400" dirty="0"/>
              </a:p>
            </p:txBody>
          </p:sp>
        </mc:Choice>
        <mc:Fallback>
          <p:sp>
            <p:nvSpPr>
              <p:cNvPr id="32" name="TextBox 31"/>
              <p:cNvSpPr txBox="1">
                <a:spLocks noRot="1" noChangeAspect="1" noMove="1" noResize="1" noEditPoints="1" noAdjustHandles="1" noChangeArrowheads="1" noChangeShapeType="1" noTextEdit="1"/>
              </p:cNvSpPr>
              <p:nvPr/>
            </p:nvSpPr>
            <p:spPr>
              <a:xfrm>
                <a:off x="2193556" y="3135919"/>
                <a:ext cx="3158172" cy="461665"/>
              </a:xfrm>
              <a:prstGeom prst="rect">
                <a:avLst/>
              </a:prstGeom>
              <a:blipFill rotWithShape="0">
                <a:blip r:embed="rId9"/>
                <a:stretch>
                  <a:fillRect b="-2632"/>
                </a:stretch>
              </a:blipFill>
            </p:spPr>
            <p:txBody>
              <a:bodyPr/>
              <a:lstStyle/>
              <a:p>
                <a:r>
                  <a:rPr lang="en-US">
                    <a:noFill/>
                  </a:rPr>
                  <a:t> </a:t>
                </a:r>
              </a:p>
            </p:txBody>
          </p:sp>
        </mc:Fallback>
      </mc:AlternateContent>
    </p:spTree>
    <p:extLst>
      <p:ext uri="{BB962C8B-B14F-4D97-AF65-F5344CB8AC3E}">
        <p14:creationId xmlns:p14="http://schemas.microsoft.com/office/powerpoint/2010/main" val="533986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George Mason University 2.0" id="{AE27463A-FAD6-034C-8FDD-9E4699D44229}" vid="{3385DE02-A880-BB45-9582-0AD879F3B8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11070</TotalTime>
  <Words>1959</Words>
  <Application>Microsoft Macintosh PowerPoint</Application>
  <PresentationFormat>Widescreen</PresentationFormat>
  <Paragraphs>372</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Cambria Math</vt:lpstr>
      <vt:lpstr>ＭＳ Ｐゴシック</vt:lpstr>
      <vt:lpstr>George Mason University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Markov blankets</vt:lpstr>
      <vt:lpstr>Markov blankets</vt:lpstr>
      <vt:lpstr>Grow-Shrink (GS) algorithm </vt:lpstr>
      <vt:lpstr>Grow-Shrink (GS) algorithm </vt:lpstr>
      <vt:lpstr>PowerPoint Presentation</vt:lpstr>
      <vt:lpstr>Example of learning the Markov blanket for X_2</vt:lpstr>
      <vt:lpstr>PowerPoint Presentation</vt:lpstr>
      <vt:lpstr>PowerPoint Presentation</vt:lpstr>
      <vt:lpstr>PowerPoint Presentation</vt:lpstr>
      <vt:lpstr>PowerPoint Presentation</vt:lpstr>
      <vt:lpstr>PowerPoint Presentation</vt:lpstr>
      <vt:lpstr>Grow shrink algorithm works most of the time but can make errors</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Farrokh Alemi</cp:lastModifiedBy>
  <cp:revision>373</cp:revision>
  <dcterms:created xsi:type="dcterms:W3CDTF">2017-05-23T16:09:18Z</dcterms:created>
  <dcterms:modified xsi:type="dcterms:W3CDTF">2019-07-11T01:25:00Z</dcterms:modified>
</cp:coreProperties>
</file>