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92" r:id="rId2"/>
    <p:sldId id="304" r:id="rId3"/>
    <p:sldId id="321" r:id="rId4"/>
    <p:sldId id="314" r:id="rId5"/>
    <p:sldId id="322" r:id="rId6"/>
    <p:sldId id="306" r:id="rId7"/>
    <p:sldId id="330" r:id="rId8"/>
    <p:sldId id="331" r:id="rId9"/>
    <p:sldId id="323" r:id="rId10"/>
    <p:sldId id="324" r:id="rId11"/>
    <p:sldId id="326" r:id="rId12"/>
    <p:sldId id="328" r:id="rId13"/>
    <p:sldId id="329" r:id="rId14"/>
    <p:sldId id="327" r:id="rId15"/>
    <p:sldId id="30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71" autoAdjust="0"/>
  </p:normalViewPr>
  <p:slideViewPr>
    <p:cSldViewPr>
      <p:cViewPr varScale="1">
        <p:scale>
          <a:sx n="68" d="100"/>
          <a:sy n="68" d="100"/>
        </p:scale>
        <p:origin x="163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F956EA0-08D0-407B-8BEC-582AFEA2782B}" type="datetimeFigureOut">
              <a:rPr lang="en-US"/>
              <a:pPr>
                <a:defRPr/>
              </a:pPr>
              <a:t>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2817C9D-F1E3-4D73-81C3-7D1D4C8B8BF2}" type="slidenum">
              <a:rPr lang="en-US"/>
              <a:pPr>
                <a:defRPr/>
              </a:pPr>
              <a:t>‹#›</a:t>
            </a:fld>
            <a:endParaRPr lang="en-US"/>
          </a:p>
        </p:txBody>
      </p:sp>
    </p:spTree>
    <p:extLst>
      <p:ext uri="{BB962C8B-B14F-4D97-AF65-F5344CB8AC3E}">
        <p14:creationId xmlns:p14="http://schemas.microsoft.com/office/powerpoint/2010/main" val="25228310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lecture focuses on </a:t>
            </a:r>
            <a:r>
              <a:rPr lang="en-US" dirty="0" smtClean="0"/>
              <a:t>mediation analysis.  It is based on work of Nguyen and colleagues.  </a:t>
            </a:r>
            <a:endParaRPr lang="en-US"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A21972-CF07-4B86-B035-A0547105A1CC}"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1750672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There are at least two ways to measure the direct</a:t>
            </a:r>
            <a:r>
              <a:rPr lang="en-US" baseline="0" dirty="0" smtClean="0"/>
              <a:t> impact of exposure.  </a:t>
            </a:r>
            <a:r>
              <a:rPr lang="en-US" dirty="0" smtClean="0"/>
              <a:t>In both</a:t>
            </a:r>
            <a:r>
              <a:rPr lang="en-US" baseline="0" dirty="0" smtClean="0"/>
              <a:t> methods weights are estimated that remove the effect of covariates and mediators and the weighted impact of exposure on outcome is the estimate for the direct effect.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10</a:t>
            </a:fld>
            <a:endParaRPr lang="en-US">
              <a:cs typeface="Arial" charset="0"/>
            </a:endParaRPr>
          </a:p>
        </p:txBody>
      </p:sp>
    </p:spTree>
    <p:extLst>
      <p:ext uri="{BB962C8B-B14F-4D97-AF65-F5344CB8AC3E}">
        <p14:creationId xmlns:p14="http://schemas.microsoft.com/office/powerpoint/2010/main" val="324067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inverse odds ratio weights starts with regressing the exposure on the mediator and the covariate set.    Here the</a:t>
            </a:r>
            <a:r>
              <a:rPr lang="en-US" baseline="0" dirty="0" smtClean="0"/>
              <a:t> regression reflects the interaction of mediators  and covariate variables so a different indicator variable is used for mediators when covariate is present and when it is absent.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11</a:t>
            </a:fld>
            <a:endParaRPr lang="en-US">
              <a:cs typeface="Arial" charset="0"/>
            </a:endParaRPr>
          </a:p>
        </p:txBody>
      </p:sp>
    </p:spTree>
    <p:extLst>
      <p:ext uri="{BB962C8B-B14F-4D97-AF65-F5344CB8AC3E}">
        <p14:creationId xmlns:p14="http://schemas.microsoft.com/office/powerpoint/2010/main" val="915384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Next step is to calculate the odds</a:t>
            </a:r>
            <a:r>
              <a:rPr lang="en-US" baseline="0" dirty="0" smtClean="0"/>
              <a:t> of combined exposure and mediation given the covariate.   The Odds Ratio is the condition odds of observing the combination of E and M given the covariate.  This odds ratio can be calculated from the earlier regression parameters and the standard deviation can be calculated through bootstrapping.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12</a:t>
            </a:fld>
            <a:endParaRPr lang="en-US">
              <a:cs typeface="Arial" charset="0"/>
            </a:endParaRPr>
          </a:p>
        </p:txBody>
      </p:sp>
    </p:spTree>
    <p:extLst>
      <p:ext uri="{BB962C8B-B14F-4D97-AF65-F5344CB8AC3E}">
        <p14:creationId xmlns:p14="http://schemas.microsoft.com/office/powerpoint/2010/main" val="2389969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last step is to use the weighted regression of outcome on E and C.  The inverse odds</a:t>
            </a:r>
            <a:r>
              <a:rPr lang="en-US" baseline="0" dirty="0" smtClean="0"/>
              <a:t> ratio weights essentially balances the data so conditional on covariate there is no difference in the level of the mediator variable for exposed and not exposed patients.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13</a:t>
            </a:fld>
            <a:endParaRPr lang="en-US">
              <a:cs typeface="Arial" charset="0"/>
            </a:endParaRPr>
          </a:p>
        </p:txBody>
      </p:sp>
    </p:spTree>
    <p:extLst>
      <p:ext uri="{BB962C8B-B14F-4D97-AF65-F5344CB8AC3E}">
        <p14:creationId xmlns:p14="http://schemas.microsoft.com/office/powerpoint/2010/main" val="22481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second approach</a:t>
            </a:r>
            <a:r>
              <a:rPr lang="en-US" baseline="0" dirty="0" smtClean="0"/>
              <a:t> is to use the stratified covariate balancing.  </a:t>
            </a:r>
            <a:r>
              <a:rPr lang="en-US" dirty="0" smtClean="0"/>
              <a:t>The stratified covariate balancing provides the weights for removing the effects of mediator and covariate through stratification so that the combination of exposure and mediator at different covariate levels are balanced.  We can stratify on the mediator and the covariate, to break the indirect</a:t>
            </a:r>
            <a:r>
              <a:rPr lang="en-US" baseline="0" dirty="0" smtClean="0"/>
              <a:t> relationships between exposure and outcome.  Then the direct impact of exposure on outcome is calculated as difference of average outcome at various levels of exposure.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14</a:t>
            </a:fld>
            <a:endParaRPr lang="en-US">
              <a:cs typeface="Arial" charset="0"/>
            </a:endParaRPr>
          </a:p>
        </p:txBody>
      </p:sp>
    </p:spTree>
    <p:extLst>
      <p:ext uri="{BB962C8B-B14F-4D97-AF65-F5344CB8AC3E}">
        <p14:creationId xmlns:p14="http://schemas.microsoft.com/office/powerpoint/2010/main" val="503683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p:spPr>
      </p:sp>
      <p:sp>
        <p:nvSpPr>
          <p:cNvPr id="1218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lecture has shown how </a:t>
            </a:r>
            <a:r>
              <a:rPr lang="en-US" dirty="0" smtClean="0"/>
              <a:t>to measure direct and indirect unconfounded effects of one variable on another.</a:t>
            </a:r>
            <a:r>
              <a:rPr lang="en-US" baseline="0" dirty="0" smtClean="0"/>
              <a:t>  </a:t>
            </a:r>
            <a:endParaRPr lang="en-US" dirty="0" smtClean="0"/>
          </a:p>
        </p:txBody>
      </p:sp>
      <p:sp>
        <p:nvSpPr>
          <p:cNvPr id="1218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39BBC8-9B6A-4089-941C-74CE1EF1EF81}" type="slidenum">
              <a:rPr lang="en-US">
                <a:cs typeface="Arial" charset="0"/>
              </a:rPr>
              <a:pPr fontAlgn="base">
                <a:spcBef>
                  <a:spcPct val="0"/>
                </a:spcBef>
                <a:spcAft>
                  <a:spcPct val="0"/>
                </a:spcAft>
              </a:pPr>
              <a:t>15</a:t>
            </a:fld>
            <a:endParaRPr lang="en-US">
              <a:cs typeface="Arial" charset="0"/>
            </a:endParaRPr>
          </a:p>
        </p:txBody>
      </p:sp>
    </p:spTree>
    <p:extLst>
      <p:ext uri="{BB962C8B-B14F-4D97-AF65-F5344CB8AC3E}">
        <p14:creationId xmlns:p14="http://schemas.microsoft.com/office/powerpoint/2010/main" val="3694626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Causal</a:t>
            </a:r>
            <a:r>
              <a:rPr lang="en-US" baseline="0" dirty="0" smtClean="0"/>
              <a:t> analysis of data requires us to specify four relationships between cause and effect:  association between cause and effect, sequence of cause and effect, counterfactual or the absence of effect, when causes are absent, and finally a mechanism by which the effect occurs.  Mediation analysis can verify a hypothesized mechanism.  In this lecture we cover methods for testing if a variable mediates the effect of two other variables on each other.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2</a:t>
            </a:fld>
            <a:endParaRPr lang="en-US">
              <a:cs typeface="Arial" charset="0"/>
            </a:endParaRPr>
          </a:p>
        </p:txBody>
      </p:sp>
    </p:spTree>
    <p:extLst>
      <p:ext uri="{BB962C8B-B14F-4D97-AF65-F5344CB8AC3E}">
        <p14:creationId xmlns:p14="http://schemas.microsoft.com/office/powerpoint/2010/main" val="2013868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For example,</a:t>
            </a:r>
            <a:r>
              <a:rPr lang="en-US" baseline="0" dirty="0" smtClean="0"/>
              <a:t> </a:t>
            </a:r>
            <a:r>
              <a:rPr lang="en-US" baseline="0" dirty="0" smtClean="0"/>
              <a:t>consider a situation where we want to know if investment in IT is associated with new revenues.  A simple plot can show that the two variables are associated.  All we know from this graph is IT cost and revenue are related to each other.  We do not know why and how.  These are two important questions that can radically change our interpretation of whether we should invest into more IT or not.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3</a:t>
            </a:fld>
            <a:endParaRPr lang="en-US">
              <a:cs typeface="Arial" charset="0"/>
            </a:endParaRPr>
          </a:p>
        </p:txBody>
      </p:sp>
    </p:spTree>
    <p:extLst>
      <p:ext uri="{BB962C8B-B14F-4D97-AF65-F5344CB8AC3E}">
        <p14:creationId xmlns:p14="http://schemas.microsoft.com/office/powerpoint/2010/main" val="1059798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aseline="0" dirty="0" smtClean="0"/>
              <a:t>There are two interpretation of the association between IT investment and revenue.  Increased IT investments could be leading to more revenue or the reverse more income may be associated with more money for new computers and gadgets.  The first interpretation is productive and the second is counterproductive spending that is not related to earning more revenue. It is possible that IT drives the new income or the reverse the new income leads to more spending on IT.  To answer which of these two are the cause of change we need to introduce a mediating variable such as use of IT into the analysis.  If use of IT mediates the effect of cost of IT and revenue of the organization, then we have more support for IT investment is leading to increased revenue.  Alternatively, if use of IT does not mediate the effect, then we have more support that IT spending increases when we have more money to spend.  Mediation can settle this important distinction and help us understand the role that IT is playing in the organizations.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4</a:t>
            </a:fld>
            <a:endParaRPr lang="en-US">
              <a:cs typeface="Arial" charset="0"/>
            </a:endParaRPr>
          </a:p>
        </p:txBody>
      </p:sp>
    </p:spTree>
    <p:extLst>
      <p:ext uri="{BB962C8B-B14F-4D97-AF65-F5344CB8AC3E}">
        <p14:creationId xmlns:p14="http://schemas.microsoft.com/office/powerpoint/2010/main" val="2652653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Suppose that we have a set of </a:t>
            </a:r>
            <a:r>
              <a:rPr lang="en-US" dirty="0" smtClean="0"/>
              <a:t>independent and identically distributed data are observed for n subjects with outcome Y, binary exposure E, and mediator M, which succeeds the exposure and precedes the outcome and through which the exposure has an impact on outcome.  Also assume that C is the vector of pre-exposure covariates that confound the relationship between exposure, mediation and outcome.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5</a:t>
            </a:fld>
            <a:endParaRPr lang="en-US">
              <a:cs typeface="Arial" charset="0"/>
            </a:endParaRPr>
          </a:p>
        </p:txBody>
      </p:sp>
    </p:spTree>
    <p:extLst>
      <p:ext uri="{BB962C8B-B14F-4D97-AF65-F5344CB8AC3E}">
        <p14:creationId xmlns:p14="http://schemas.microsoft.com/office/powerpoint/2010/main" val="2673298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 1986, Baron and Kenny described</a:t>
            </a:r>
            <a:r>
              <a:rPr lang="en-US" baseline="0" dirty="0" smtClean="0"/>
              <a:t> how multiple regressions can be used to test if a variable is mediating the effect of two other variables.    The problem was divided into 4 separate regression.  The first was regression of Y on E, which measured total impact of E on Y.  Then there was regression of M on E, which measures the relationship between mediator and exposure.  Next was regression of Outcome on the mediator.  Finally was regression of outcome on both mediator and exposure.  The purpose of the first 3 regressions was to estimate the impact of single variables and the last regression estimates the impact of combined variables.  Regression 1 and 4 can be compared to find if M is in fact the mediator.  If M is the mediator, then in the effect of E on Y should disappear or be reduced when both variables are in the model.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6</a:t>
            </a:fld>
            <a:endParaRPr lang="en-US">
              <a:cs typeface="Arial" charset="0"/>
            </a:endParaRPr>
          </a:p>
        </p:txBody>
      </p:sp>
    </p:spTree>
    <p:extLst>
      <p:ext uri="{BB962C8B-B14F-4D97-AF65-F5344CB8AC3E}">
        <p14:creationId xmlns:p14="http://schemas.microsoft.com/office/powerpoint/2010/main" val="4109129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7</a:t>
            </a:fld>
            <a:endParaRPr lang="en-US">
              <a:cs typeface="Arial" charset="0"/>
            </a:endParaRPr>
          </a:p>
        </p:txBody>
      </p:sp>
    </p:spTree>
    <p:extLst>
      <p:ext uri="{BB962C8B-B14F-4D97-AF65-F5344CB8AC3E}">
        <p14:creationId xmlns:p14="http://schemas.microsoft.com/office/powerpoint/2010/main" val="3959877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Compared to the coefficient of exposure in</a:t>
            </a:r>
            <a:r>
              <a:rPr lang="en-US" baseline="0" dirty="0" smtClean="0"/>
              <a:t> the regression with and without mediator.  If B1 is significant but B3 is not, then we have evidence for a mediator.  </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8</a:t>
            </a:fld>
            <a:endParaRPr lang="en-US">
              <a:cs typeface="Arial" charset="0"/>
            </a:endParaRPr>
          </a:p>
        </p:txBody>
      </p:sp>
    </p:spTree>
    <p:extLst>
      <p:ext uri="{BB962C8B-B14F-4D97-AF65-F5344CB8AC3E}">
        <p14:creationId xmlns:p14="http://schemas.microsoft.com/office/powerpoint/2010/main" val="1659319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We assume no unmeasured confounding of the effects of the 1) exposure on the mediator, 2) mediator on the outcome, or 3) exposure on the outcome, conditioning on pre-exposure confounders. We also assume that the confounding variables of the mediator-outcome relationship are not affected by the exposure.</a:t>
            </a:r>
            <a:endParaRPr lang="en-US" dirty="0"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8A7E4-4D03-4745-862B-99C78368DDB0}" type="slidenum">
              <a:rPr lang="en-US">
                <a:cs typeface="Arial" charset="0"/>
              </a:rPr>
              <a:pPr fontAlgn="base">
                <a:spcBef>
                  <a:spcPct val="0"/>
                </a:spcBef>
                <a:spcAft>
                  <a:spcPct val="0"/>
                </a:spcAft>
              </a:pPr>
              <a:t>9</a:t>
            </a:fld>
            <a:endParaRPr lang="en-US">
              <a:cs typeface="Arial" charset="0"/>
            </a:endParaRPr>
          </a:p>
        </p:txBody>
      </p:sp>
    </p:spTree>
    <p:extLst>
      <p:ext uri="{BB962C8B-B14F-4D97-AF65-F5344CB8AC3E}">
        <p14:creationId xmlns:p14="http://schemas.microsoft.com/office/powerpoint/2010/main" val="2297860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0191F219-7145-4D88-8BD0-D7CB546594B4}" type="datetimeFigureOut">
              <a:rPr lang="en-US"/>
              <a:pPr>
                <a:defRPr/>
              </a:pPr>
              <a:t>10/5/2016</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DB9C54A9-12D6-4814-BBEE-84BAB22D95B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F1933F1-4829-4CFF-9EF8-EB10E87A35C2}" type="datetimeFigureOut">
              <a:rPr lang="en-US"/>
              <a:pPr>
                <a:defRPr/>
              </a:pPr>
              <a:t>10/5/2016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D9A45C6-E936-42FD-8140-3E9C841CCEE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7FEAC1E-03AF-454E-BA44-9F4B917F499B}" type="datetimeFigureOut">
              <a:rPr lang="en-US"/>
              <a:pPr>
                <a:defRPr/>
              </a:pPr>
              <a:t>10/5/2016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15067AA-C30A-4364-AE72-CAC5AD5769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B83E4C0-C28B-4309-8B38-0F367341C810}" type="datetimeFigureOut">
              <a:rPr lang="en-US"/>
              <a:pPr>
                <a:defRPr/>
              </a:pPr>
              <a:t>10/5/2016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5F5DDEF-6A44-4C54-B72B-48685C91DC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1F599D8-CBEB-4D30-9232-C78F6171182E}" type="datetimeFigureOut">
              <a:rPr lang="en-US"/>
              <a:pPr>
                <a:defRPr/>
              </a:pPr>
              <a:t>10/5/2016</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80FAB293-4F1A-4F25-BEE4-1FC3BD08C6C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5B0B840-755F-4189-9EDC-7612D03681A4}" type="datetimeFigureOut">
              <a:rPr lang="en-US"/>
              <a:pPr>
                <a:defRPr/>
              </a:pPr>
              <a:t>10/5/2016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3D7D2F9-5875-48C6-A036-C8E1478EA16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AF1A751-22E6-45B8-8A6A-F5573FCF8343}" type="datetimeFigureOut">
              <a:rPr lang="en-US"/>
              <a:pPr>
                <a:defRPr/>
              </a:pPr>
              <a:t>10/5/2016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DCDCC2D-EB01-40F0-9244-ABA2BF6C06F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8C1A4A4-C825-4920-91A7-76FA4ECABA78}" type="datetimeFigureOut">
              <a:rPr lang="en-US"/>
              <a:pPr>
                <a:defRPr/>
              </a:pPr>
              <a:t>10/5/2016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93331C4E-5962-4E71-9423-06D2E26239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80B900DE-4500-449F-80B6-6991B1FB7F90}" type="datetimeFigureOut">
              <a:rPr lang="en-US"/>
              <a:pPr>
                <a:defRPr/>
              </a:pPr>
              <a:t>10/5/2016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4997143-3FBA-4ED5-9C4E-8A589179B1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51604001-D738-42EB-A33D-B4EFA62A766E}" type="datetimeFigureOut">
              <a:rPr lang="en-US"/>
              <a:pPr>
                <a:defRPr/>
              </a:pPr>
              <a:t>10/5/2016</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E62842E2-7E57-48F0-990C-52C7ABD7539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E7D46BEF-D247-4A30-AB02-828F9B987593}" type="datetimeFigureOut">
              <a:rPr lang="en-US"/>
              <a:pPr>
                <a:defRPr/>
              </a:pPr>
              <a:t>10/5/2016</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853E2672-C9E5-44DB-9F48-492507A2D8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79862F24-AA9C-487F-A44C-525EDD4595B5}" type="datetimeFigureOut">
              <a:rPr lang="en-US"/>
              <a:pPr>
                <a:defRPr/>
              </a:pPr>
              <a:t>10/5/2016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75597E40-1757-4405-BDAF-E3B634F21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701" r:id="rId2"/>
    <p:sldLayoutId id="2147483709" r:id="rId3"/>
    <p:sldLayoutId id="2147483702" r:id="rId4"/>
    <p:sldLayoutId id="2147483703" r:id="rId5"/>
    <p:sldLayoutId id="2147483704" r:id="rId6"/>
    <p:sldLayoutId id="2147483705" r:id="rId7"/>
    <p:sldLayoutId id="2147483710" r:id="rId8"/>
    <p:sldLayoutId id="2147483711" r:id="rId9"/>
    <p:sldLayoutId id="2147483706" r:id="rId10"/>
    <p:sldLayoutId id="2147483707"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p:txBody>
          <a:bodyPr/>
          <a:lstStyle/>
          <a:p>
            <a:r>
              <a:rPr lang="en-US" dirty="0" smtClean="0">
                <a:solidFill>
                  <a:schemeClr val="tx1"/>
                </a:solidFill>
              </a:rPr>
              <a:t>Wednesday, October 05, 2016</a:t>
            </a:r>
          </a:p>
          <a:p>
            <a:r>
              <a:rPr lang="en-US" dirty="0" smtClean="0">
                <a:solidFill>
                  <a:schemeClr val="tx1"/>
                </a:solidFill>
              </a:rPr>
              <a:t>Farrokh </a:t>
            </a:r>
            <a:r>
              <a:rPr lang="en-US" dirty="0" smtClean="0">
                <a:solidFill>
                  <a:schemeClr val="tx1"/>
                </a:solidFill>
              </a:rPr>
              <a:t>Alemi, PhD. </a:t>
            </a:r>
          </a:p>
        </p:txBody>
      </p:sp>
      <p:sp>
        <p:nvSpPr>
          <p:cNvPr id="14338" name="Title 1"/>
          <p:cNvSpPr>
            <a:spLocks noGrp="1"/>
          </p:cNvSpPr>
          <p:nvPr>
            <p:ph type="ctrTitle"/>
          </p:nvPr>
        </p:nvSpPr>
        <p:spPr>
          <a:xfrm>
            <a:off x="457200" y="1506538"/>
            <a:ext cx="8229600" cy="1470025"/>
          </a:xfrm>
        </p:spPr>
        <p:txBody>
          <a:bodyPr/>
          <a:lstStyle/>
          <a:p>
            <a:r>
              <a:rPr b="1" dirty="0" smtClean="0"/>
              <a:t>Mediation Analysis</a:t>
            </a:r>
            <a:endParaRPr b="1" dirty="0" smtClean="0"/>
          </a:p>
        </p:txBody>
      </p:sp>
      <p:sp>
        <p:nvSpPr>
          <p:cNvPr id="2" name="Rectangle 1"/>
          <p:cNvSpPr/>
          <p:nvPr/>
        </p:nvSpPr>
        <p:spPr>
          <a:xfrm>
            <a:off x="226256" y="5943600"/>
            <a:ext cx="8897815" cy="646331"/>
          </a:xfrm>
          <a:prstGeom prst="rect">
            <a:avLst/>
          </a:prstGeom>
        </p:spPr>
        <p:txBody>
          <a:bodyPr wrap="square">
            <a:spAutoFit/>
          </a:bodyPr>
          <a:lstStyle/>
          <a:p>
            <a:r>
              <a:rPr lang="en-US" sz="1200" dirty="0"/>
              <a:t>The lecture is based on Nguyen QC, </a:t>
            </a:r>
            <a:r>
              <a:rPr lang="en-US" sz="1200" dirty="0" err="1"/>
              <a:t>Osypuk</a:t>
            </a:r>
            <a:r>
              <a:rPr lang="en-US" sz="1200" dirty="0"/>
              <a:t> TL, Schmidt NM, Glymour MM, </a:t>
            </a:r>
            <a:r>
              <a:rPr lang="en-US" sz="1200" dirty="0" err="1"/>
              <a:t>Tchetgen</a:t>
            </a:r>
            <a:r>
              <a:rPr lang="en-US" sz="1200" dirty="0"/>
              <a:t> </a:t>
            </a:r>
            <a:r>
              <a:rPr lang="en-US" sz="1200" dirty="0" err="1"/>
              <a:t>Tchetgen</a:t>
            </a:r>
            <a:r>
              <a:rPr lang="en-US" sz="1200" dirty="0"/>
              <a:t> EJ</a:t>
            </a:r>
            <a:r>
              <a:rPr lang="en-US" sz="1200" dirty="0" smtClean="0"/>
              <a:t>. Practical </a:t>
            </a:r>
            <a:r>
              <a:rPr lang="en-US" sz="1200" dirty="0"/>
              <a:t>guidance for conducting mediation analysis with multiple mediators using inverse odds ratio weighting</a:t>
            </a:r>
            <a:r>
              <a:rPr lang="en-US" sz="1200" dirty="0" smtClean="0"/>
              <a:t>. Am </a:t>
            </a:r>
            <a:r>
              <a:rPr lang="en-US" sz="1200" dirty="0"/>
              <a:t>J Epidemiol. 2015 Mar 1;181(5):349-56.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Other Approaches</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76200" y="1828800"/>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 name="Picture 28"/>
          <p:cNvPicPr>
            <a:picLocks noChangeAspect="1"/>
          </p:cNvPicPr>
          <p:nvPr/>
        </p:nvPicPr>
        <p:blipFill>
          <a:blip r:embed="rId3"/>
          <a:stretch>
            <a:fillRect/>
          </a:stretch>
        </p:blipFill>
        <p:spPr>
          <a:xfrm>
            <a:off x="5607148" y="220638"/>
            <a:ext cx="3081337" cy="1069434"/>
          </a:xfrm>
          <a:prstGeom prst="rect">
            <a:avLst/>
          </a:prstGeom>
        </p:spPr>
      </p:pic>
      <p:sp>
        <p:nvSpPr>
          <p:cNvPr id="92" name="Rectangle 91"/>
          <p:cNvSpPr/>
          <p:nvPr/>
        </p:nvSpPr>
        <p:spPr>
          <a:xfrm>
            <a:off x="838200" y="3352800"/>
            <a:ext cx="5322291" cy="954107"/>
          </a:xfrm>
          <a:prstGeom prst="rect">
            <a:avLst/>
          </a:prstGeom>
          <a:solidFill>
            <a:srgbClr val="92D050"/>
          </a:solidFill>
          <a:ln>
            <a:solidFill>
              <a:srgbClr val="C00000"/>
            </a:solidFill>
          </a:ln>
        </p:spPr>
        <p:txBody>
          <a:bodyPr wrap="none">
            <a:spAutoFit/>
          </a:bodyPr>
          <a:lstStyle/>
          <a:p>
            <a:r>
              <a:rPr lang="en-US" sz="2800" dirty="0" smtClean="0"/>
              <a:t>1. Stratified Covariate Balancing</a:t>
            </a:r>
          </a:p>
          <a:p>
            <a:r>
              <a:rPr lang="en-US" sz="2800" dirty="0" smtClean="0"/>
              <a:t>2. Inverse Odds Ratio Weights</a:t>
            </a:r>
            <a:endParaRPr lang="en-US" sz="2800" dirty="0"/>
          </a:p>
        </p:txBody>
      </p:sp>
    </p:spTree>
    <p:extLst>
      <p:ext uri="{BB962C8B-B14F-4D97-AF65-F5344CB8AC3E}">
        <p14:creationId xmlns:p14="http://schemas.microsoft.com/office/powerpoint/2010/main" val="2648957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Inverse Odds Ratio Weights</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76200" y="1828800"/>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 name="Picture 28"/>
          <p:cNvPicPr>
            <a:picLocks noChangeAspect="1"/>
          </p:cNvPicPr>
          <p:nvPr/>
        </p:nvPicPr>
        <p:blipFill>
          <a:blip r:embed="rId3"/>
          <a:stretch>
            <a:fillRect/>
          </a:stretch>
        </p:blipFill>
        <p:spPr>
          <a:xfrm>
            <a:off x="5607148" y="220638"/>
            <a:ext cx="3081337" cy="1069434"/>
          </a:xfrm>
          <a:prstGeom prst="rect">
            <a:avLst/>
          </a:prstGeom>
        </p:spPr>
      </p:pic>
      <p:sp>
        <p:nvSpPr>
          <p:cNvPr id="92" name="Rectangle 91"/>
          <p:cNvSpPr/>
          <p:nvPr/>
        </p:nvSpPr>
        <p:spPr>
          <a:xfrm>
            <a:off x="838200" y="3352800"/>
            <a:ext cx="5221301" cy="1384995"/>
          </a:xfrm>
          <a:prstGeom prst="rect">
            <a:avLst/>
          </a:prstGeom>
          <a:solidFill>
            <a:srgbClr val="92D050"/>
          </a:solidFill>
          <a:ln>
            <a:solidFill>
              <a:srgbClr val="C00000"/>
            </a:solidFill>
          </a:ln>
        </p:spPr>
        <p:txBody>
          <a:bodyPr wrap="none">
            <a:spAutoFit/>
          </a:bodyPr>
          <a:lstStyle/>
          <a:p>
            <a:pPr marL="514350" indent="-514350">
              <a:buAutoNum type="arabicPeriod"/>
            </a:pPr>
            <a:r>
              <a:rPr lang="en-US" sz="2800" dirty="0" smtClean="0"/>
              <a:t>Regress exposure on M &amp; C</a:t>
            </a:r>
          </a:p>
          <a:p>
            <a:pPr marL="514350" indent="-514350">
              <a:buAutoNum type="arabicPeriod"/>
            </a:pPr>
            <a:endParaRPr lang="en-US" sz="2800" dirty="0"/>
          </a:p>
          <a:p>
            <a:pPr marL="514350" indent="-514350">
              <a:buAutoNum type="arabicPeriod"/>
            </a:pPr>
            <a:endParaRPr lang="en-US" sz="2800" dirty="0" smtClean="0"/>
          </a:p>
        </p:txBody>
      </p:sp>
      <mc:AlternateContent xmlns:mc="http://schemas.openxmlformats.org/markup-compatibility/2006">
        <mc:Choice xmlns:a14="http://schemas.microsoft.com/office/drawing/2010/main" Requires="a14">
          <p:sp>
            <p:nvSpPr>
              <p:cNvPr id="32" name="TextBox 31"/>
              <p:cNvSpPr txBox="1"/>
              <p:nvPr/>
            </p:nvSpPr>
            <p:spPr>
              <a:xfrm>
                <a:off x="381000" y="5336404"/>
                <a:ext cx="8694110" cy="61555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4000" b="0" i="1" smtClean="0">
                          <a:latin typeface="Cambria Math" panose="02040503050406030204" pitchFamily="18" charset="0"/>
                        </a:rPr>
                        <m:t>𝐸</m:t>
                      </m:r>
                      <m:r>
                        <a:rPr lang="en-US" sz="4000" b="0" i="1" smtClean="0">
                          <a:latin typeface="Cambria Math" panose="02040503050406030204" pitchFamily="18" charset="0"/>
                        </a:rPr>
                        <m:t>=</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𝛽</m:t>
                          </m:r>
                        </m:e>
                        <m:sub>
                          <m:r>
                            <a:rPr lang="en-US" sz="4000" b="0" i="1" smtClean="0">
                              <a:latin typeface="Cambria Math" panose="02040503050406030204" pitchFamily="18" charset="0"/>
                            </a:rPr>
                            <m:t>0</m:t>
                          </m:r>
                        </m:sub>
                      </m:sSub>
                      <m:r>
                        <a:rPr lang="en-US" sz="4000" b="0" i="1" smtClean="0">
                          <a:latin typeface="Cambria Math" panose="02040503050406030204" pitchFamily="18" charset="0"/>
                        </a:rPr>
                        <m:t>+</m:t>
                      </m:r>
                      <m:sSub>
                        <m:sSubPr>
                          <m:ctrlPr>
                            <a:rPr lang="en-US" sz="4000" i="1">
                              <a:latin typeface="Cambria Math" panose="02040503050406030204" pitchFamily="18" charset="0"/>
                            </a:rPr>
                          </m:ctrlPr>
                        </m:sSubPr>
                        <m:e>
                          <m:r>
                            <a:rPr lang="en-US" sz="4000" i="1">
                              <a:latin typeface="Cambria Math" panose="02040503050406030204" pitchFamily="18" charset="0"/>
                              <a:ea typeface="Cambria Math" panose="02040503050406030204" pitchFamily="18" charset="0"/>
                            </a:rPr>
                            <m:t>𝛽</m:t>
                          </m:r>
                        </m:e>
                        <m:sub>
                          <m:r>
                            <a:rPr lang="en-US" sz="4000" b="0" i="1" smtClean="0">
                              <a:latin typeface="Cambria Math" panose="02040503050406030204" pitchFamily="18" charset="0"/>
                            </a:rPr>
                            <m:t>1</m:t>
                          </m:r>
                        </m:sub>
                      </m:sSub>
                      <m:sSub>
                        <m:sSubPr>
                          <m:ctrlPr>
                            <a:rPr lang="en-US" sz="4000" i="1" smtClean="0">
                              <a:latin typeface="Cambria Math" panose="02040503050406030204" pitchFamily="18" charset="0"/>
                            </a:rPr>
                          </m:ctrlPr>
                        </m:sSubPr>
                        <m:e>
                          <m:r>
                            <a:rPr lang="en-US" sz="4000" b="0" i="1" smtClean="0">
                              <a:latin typeface="Cambria Math" panose="02040503050406030204" pitchFamily="18" charset="0"/>
                            </a:rPr>
                            <m:t>𝑀</m:t>
                          </m:r>
                        </m:e>
                        <m:sub>
                          <m:r>
                            <a:rPr lang="en-US" sz="4000" b="0" i="1" smtClean="0">
                              <a:latin typeface="Cambria Math" panose="02040503050406030204" pitchFamily="18" charset="0"/>
                            </a:rPr>
                            <m:t>𝑐</m:t>
                          </m:r>
                          <m:r>
                            <a:rPr lang="en-US" sz="4000" b="0" i="1" smtClean="0">
                              <a:latin typeface="Cambria Math" panose="02040503050406030204" pitchFamily="18" charset="0"/>
                            </a:rPr>
                            <m:t>=1</m:t>
                          </m:r>
                        </m:sub>
                      </m:sSub>
                      <m:r>
                        <a:rPr lang="en-US" sz="4000" b="0" i="1" smtClean="0">
                          <a:latin typeface="Cambria Math" panose="02040503050406030204" pitchFamily="18" charset="0"/>
                        </a:rPr>
                        <m:t>+</m:t>
                      </m:r>
                      <m:sSub>
                        <m:sSubPr>
                          <m:ctrlPr>
                            <a:rPr lang="en-US" sz="4000" b="0" i="1" smtClean="0">
                              <a:latin typeface="Cambria Math" panose="02040503050406030204" pitchFamily="18" charset="0"/>
                            </a:rPr>
                          </m:ctrlPr>
                        </m:sSubPr>
                        <m:e>
                          <m:sSub>
                            <m:sSubPr>
                              <m:ctrlPr>
                                <a:rPr lang="en-US" sz="4000" i="1">
                                  <a:latin typeface="Cambria Math" panose="02040503050406030204" pitchFamily="18" charset="0"/>
                                </a:rPr>
                              </m:ctrlPr>
                            </m:sSubPr>
                            <m:e>
                              <m:r>
                                <a:rPr lang="en-US" sz="4000" i="1">
                                  <a:latin typeface="Cambria Math" panose="02040503050406030204" pitchFamily="18" charset="0"/>
                                  <a:ea typeface="Cambria Math" panose="02040503050406030204" pitchFamily="18" charset="0"/>
                                </a:rPr>
                                <m:t>𝛽</m:t>
                              </m:r>
                            </m:e>
                            <m:sub>
                              <m:r>
                                <a:rPr lang="en-US" sz="4000" b="0" i="1" smtClean="0">
                                  <a:latin typeface="Cambria Math" panose="02040503050406030204" pitchFamily="18" charset="0"/>
                                </a:rPr>
                                <m:t>2</m:t>
                              </m:r>
                            </m:sub>
                          </m:sSub>
                          <m:r>
                            <a:rPr lang="en-US" sz="4000" b="0" i="1" smtClean="0">
                              <a:latin typeface="Cambria Math" panose="02040503050406030204" pitchFamily="18" charset="0"/>
                            </a:rPr>
                            <m:t>𝑀</m:t>
                          </m:r>
                        </m:e>
                        <m:sub>
                          <m:r>
                            <a:rPr lang="en-US" sz="4000" b="0" i="1" smtClean="0">
                              <a:latin typeface="Cambria Math" panose="02040503050406030204" pitchFamily="18" charset="0"/>
                            </a:rPr>
                            <m:t>𝑐</m:t>
                          </m:r>
                          <m:r>
                            <a:rPr lang="en-US" sz="4000" b="0" i="1" smtClean="0">
                              <a:latin typeface="Cambria Math" panose="02040503050406030204" pitchFamily="18" charset="0"/>
                            </a:rPr>
                            <m:t>=2</m:t>
                          </m:r>
                        </m:sub>
                      </m:sSub>
                      <m:r>
                        <a:rPr lang="en-US" sz="4000" b="0" i="1" smtClean="0">
                          <a:latin typeface="Cambria Math" panose="02040503050406030204" pitchFamily="18" charset="0"/>
                        </a:rPr>
                        <m:t>+</m:t>
                      </m:r>
                      <m:sSub>
                        <m:sSubPr>
                          <m:ctrlPr>
                            <a:rPr lang="en-US" sz="4000" i="1">
                              <a:latin typeface="Cambria Math" panose="02040503050406030204" pitchFamily="18" charset="0"/>
                            </a:rPr>
                          </m:ctrlPr>
                        </m:sSubPr>
                        <m:e>
                          <m:r>
                            <a:rPr lang="en-US" sz="4000" i="1">
                              <a:latin typeface="Cambria Math" panose="02040503050406030204" pitchFamily="18" charset="0"/>
                              <a:ea typeface="Cambria Math" panose="02040503050406030204" pitchFamily="18" charset="0"/>
                            </a:rPr>
                            <m:t>𝛽</m:t>
                          </m:r>
                        </m:e>
                        <m:sub>
                          <m:r>
                            <a:rPr lang="en-US" sz="4000" i="1">
                              <a:latin typeface="Cambria Math" panose="02040503050406030204" pitchFamily="18" charset="0"/>
                              <a:ea typeface="Cambria Math" panose="02040503050406030204" pitchFamily="18" charset="0"/>
                            </a:rPr>
                            <m:t>3</m:t>
                          </m:r>
                        </m:sub>
                      </m:sSub>
                      <m:r>
                        <a:rPr lang="en-US" sz="4000" b="0" i="1" smtClean="0">
                          <a:latin typeface="Cambria Math" panose="02040503050406030204" pitchFamily="18" charset="0"/>
                          <a:ea typeface="Cambria Math" panose="02040503050406030204" pitchFamily="18" charset="0"/>
                        </a:rPr>
                        <m:t>𝐶</m:t>
                      </m:r>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𝑒</m:t>
                      </m:r>
                    </m:oMath>
                  </m:oMathPara>
                </a14:m>
                <a:endParaRPr lang="en-US" sz="4000" dirty="0"/>
              </a:p>
            </p:txBody>
          </p:sp>
        </mc:Choice>
        <mc:Fallback>
          <p:sp>
            <p:nvSpPr>
              <p:cNvPr id="32" name="TextBox 31"/>
              <p:cNvSpPr txBox="1">
                <a:spLocks noRot="1" noChangeAspect="1" noMove="1" noResize="1" noEditPoints="1" noAdjustHandles="1" noChangeArrowheads="1" noChangeShapeType="1" noTextEdit="1"/>
              </p:cNvSpPr>
              <p:nvPr/>
            </p:nvSpPr>
            <p:spPr>
              <a:xfrm>
                <a:off x="381000" y="5336404"/>
                <a:ext cx="8694110" cy="615553"/>
              </a:xfrm>
              <a:prstGeom prst="rect">
                <a:avLst/>
              </a:prstGeom>
              <a:blipFill rotWithShape="0">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45959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Direct Effect of E on Y (IORW)</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76200" y="1828800"/>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 name="Picture 28"/>
          <p:cNvPicPr>
            <a:picLocks noChangeAspect="1"/>
          </p:cNvPicPr>
          <p:nvPr/>
        </p:nvPicPr>
        <p:blipFill>
          <a:blip r:embed="rId3"/>
          <a:stretch>
            <a:fillRect/>
          </a:stretch>
        </p:blipFill>
        <p:spPr>
          <a:xfrm>
            <a:off x="5607148" y="220638"/>
            <a:ext cx="3081337" cy="1069434"/>
          </a:xfrm>
          <a:prstGeom prst="rect">
            <a:avLst/>
          </a:prstGeom>
        </p:spPr>
      </p:pic>
      <p:sp>
        <p:nvSpPr>
          <p:cNvPr id="92" name="Rectangle 91"/>
          <p:cNvSpPr/>
          <p:nvPr/>
        </p:nvSpPr>
        <p:spPr>
          <a:xfrm>
            <a:off x="838200" y="3352800"/>
            <a:ext cx="7342075" cy="954107"/>
          </a:xfrm>
          <a:prstGeom prst="rect">
            <a:avLst/>
          </a:prstGeom>
          <a:solidFill>
            <a:srgbClr val="92D050"/>
          </a:solidFill>
          <a:ln>
            <a:solidFill>
              <a:srgbClr val="C00000"/>
            </a:solidFill>
          </a:ln>
        </p:spPr>
        <p:txBody>
          <a:bodyPr wrap="none">
            <a:spAutoFit/>
          </a:bodyPr>
          <a:lstStyle/>
          <a:p>
            <a:r>
              <a:rPr lang="en-US" sz="2800" dirty="0" smtClean="0"/>
              <a:t>1. Regress exposure on M &amp; C</a:t>
            </a:r>
          </a:p>
          <a:p>
            <a:r>
              <a:rPr lang="en-US" sz="2800" dirty="0" smtClean="0"/>
              <a:t>2. Calculate weights to remove indirect paths</a:t>
            </a:r>
          </a:p>
        </p:txBody>
      </p:sp>
      <mc:AlternateContent xmlns:mc="http://schemas.openxmlformats.org/markup-compatibility/2006">
        <mc:Choice xmlns:a14="http://schemas.microsoft.com/office/drawing/2010/main" Requires="a14">
          <p:sp>
            <p:nvSpPr>
              <p:cNvPr id="3" name="Rectangle 2"/>
              <p:cNvSpPr/>
              <p:nvPr/>
            </p:nvSpPr>
            <p:spPr>
              <a:xfrm>
                <a:off x="727002" y="4800600"/>
                <a:ext cx="7458773" cy="1044132"/>
              </a:xfrm>
              <a:prstGeom prst="rect">
                <a:avLst/>
              </a:prstGeom>
            </p:spPr>
            <p:txBody>
              <a:bodyPr wrap="none">
                <a:spAutoFit/>
              </a:bodyPr>
              <a:lstStyle/>
              <a:p>
                <a:r>
                  <a:rPr lang="en-US" sz="4000" dirty="0" smtClean="0">
                    <a:latin typeface="Calibri" panose="020F0502020204030204" pitchFamily="34" charset="0"/>
                  </a:rPr>
                  <a:t>W</a:t>
                </a:r>
                <a14:m>
                  <m:oMath xmlns:m="http://schemas.openxmlformats.org/officeDocument/2006/math">
                    <m:r>
                      <a:rPr lang="en-US" sz="4000" b="0" i="0" smtClean="0">
                        <a:latin typeface="Cambria Math" panose="02040503050406030204" pitchFamily="18" charset="0"/>
                      </a:rPr>
                      <m:t>=</m:t>
                    </m:r>
                    <m:f>
                      <m:fPr>
                        <m:ctrlPr>
                          <a:rPr lang="en-US" sz="4000" i="1">
                            <a:latin typeface="Cambria Math" panose="02040503050406030204" pitchFamily="18" charset="0"/>
                          </a:rPr>
                        </m:ctrlPr>
                      </m:fPr>
                      <m:num>
                        <m:r>
                          <a:rPr lang="en-US" sz="4000" b="0" i="1" smtClean="0">
                            <a:latin typeface="Cambria Math" panose="02040503050406030204" pitchFamily="18" charset="0"/>
                          </a:rPr>
                          <m:t>1</m:t>
                        </m:r>
                      </m:num>
                      <m:den>
                        <m:r>
                          <a:rPr lang="en-US" sz="4000" b="0" i="1" smtClean="0">
                            <a:latin typeface="Cambria Math" panose="02040503050406030204" pitchFamily="18" charset="0"/>
                          </a:rPr>
                          <m:t>𝑂𝑅</m:t>
                        </m:r>
                        <m:r>
                          <a:rPr lang="en-US" sz="4000" b="0" i="1" smtClean="0">
                            <a:latin typeface="Cambria Math" panose="02040503050406030204" pitchFamily="18" charset="0"/>
                          </a:rPr>
                          <m:t>(</m:t>
                        </m:r>
                        <m:r>
                          <a:rPr lang="en-US" sz="4000" b="0" i="1" smtClean="0">
                            <a:latin typeface="Cambria Math" panose="02040503050406030204" pitchFamily="18" charset="0"/>
                          </a:rPr>
                          <m:t>𝐸</m:t>
                        </m:r>
                        <m:r>
                          <a:rPr lang="en-US" sz="4000" b="0" i="1" smtClean="0">
                            <a:latin typeface="Cambria Math" panose="02040503050406030204" pitchFamily="18" charset="0"/>
                          </a:rPr>
                          <m:t>,</m:t>
                        </m:r>
                        <m:r>
                          <a:rPr lang="en-US" sz="4000" b="0" i="1" smtClean="0">
                            <a:latin typeface="Cambria Math" panose="02040503050406030204" pitchFamily="18" charset="0"/>
                          </a:rPr>
                          <m:t>𝑀</m:t>
                        </m:r>
                        <m:r>
                          <a:rPr lang="en-US" sz="4000" b="0" i="1" smtClean="0">
                            <a:latin typeface="Cambria Math" panose="02040503050406030204" pitchFamily="18" charset="0"/>
                          </a:rPr>
                          <m:t>|</m:t>
                        </m:r>
                        <m:r>
                          <a:rPr lang="en-US" sz="4000" b="0" i="1" smtClean="0">
                            <a:latin typeface="Cambria Math" panose="02040503050406030204" pitchFamily="18" charset="0"/>
                          </a:rPr>
                          <m:t>𝐶</m:t>
                        </m:r>
                        <m:r>
                          <a:rPr lang="en-US" sz="4000" b="0" i="1" smtClean="0">
                            <a:latin typeface="Cambria Math" panose="02040503050406030204" pitchFamily="18" charset="0"/>
                          </a:rPr>
                          <m:t>)</m:t>
                        </m:r>
                      </m:den>
                    </m:f>
                    <m:r>
                      <a:rPr lang="en-US" sz="4000" b="0" i="1" smtClean="0">
                        <a:latin typeface="Cambria Math" panose="02040503050406030204" pitchFamily="18" charset="0"/>
                      </a:rPr>
                      <m:t>=</m:t>
                    </m:r>
                    <m:f>
                      <m:fPr>
                        <m:ctrlPr>
                          <a:rPr lang="en-US" sz="4000" i="1">
                            <a:latin typeface="Cambria Math" panose="02040503050406030204" pitchFamily="18" charset="0"/>
                          </a:rPr>
                        </m:ctrlPr>
                      </m:fPr>
                      <m:num>
                        <m:r>
                          <a:rPr lang="en-US" sz="4000" i="1">
                            <a:latin typeface="Cambria Math" panose="02040503050406030204" pitchFamily="18" charset="0"/>
                          </a:rPr>
                          <m:t>1</m:t>
                        </m:r>
                      </m:num>
                      <m:den>
                        <m:sSup>
                          <m:sSupPr>
                            <m:ctrlPr>
                              <a:rPr lang="en-US" sz="4000" i="1" smtClean="0">
                                <a:latin typeface="Cambria Math" panose="02040503050406030204" pitchFamily="18" charset="0"/>
                              </a:rPr>
                            </m:ctrlPr>
                          </m:sSupPr>
                          <m:e>
                            <m:r>
                              <a:rPr lang="en-US" sz="4000" b="0" i="1" smtClean="0">
                                <a:latin typeface="Cambria Math" panose="02040503050406030204" pitchFamily="18" charset="0"/>
                              </a:rPr>
                              <m:t>𝑒</m:t>
                            </m:r>
                          </m:e>
                          <m:sup>
                            <m:sSub>
                              <m:sSubPr>
                                <m:ctrlPr>
                                  <a:rPr lang="en-US" sz="4000" i="1">
                                    <a:latin typeface="Cambria Math" panose="02040503050406030204" pitchFamily="18" charset="0"/>
                                  </a:rPr>
                                </m:ctrlPr>
                              </m:sSubPr>
                              <m:e>
                                <m:r>
                                  <a:rPr lang="en-US" sz="4000" b="0" i="1" smtClean="0">
                                    <a:latin typeface="Cambria Math" panose="02040503050406030204" pitchFamily="18" charset="0"/>
                                  </a:rPr>
                                  <m:t>(</m:t>
                                </m:r>
                                <m:r>
                                  <a:rPr lang="en-US" sz="4000" i="1">
                                    <a:latin typeface="Cambria Math" panose="02040503050406030204" pitchFamily="18" charset="0"/>
                                    <a:ea typeface="Cambria Math" panose="02040503050406030204" pitchFamily="18" charset="0"/>
                                  </a:rPr>
                                  <m:t>𝛽</m:t>
                                </m:r>
                              </m:e>
                              <m:sub>
                                <m:r>
                                  <a:rPr lang="en-US" sz="4000" i="1">
                                    <a:latin typeface="Cambria Math" panose="02040503050406030204" pitchFamily="18" charset="0"/>
                                  </a:rPr>
                                  <m:t>1</m:t>
                                </m:r>
                              </m:sub>
                            </m:sSub>
                            <m:sSub>
                              <m:sSubPr>
                                <m:ctrlPr>
                                  <a:rPr lang="en-US" sz="4000" i="1">
                                    <a:latin typeface="Cambria Math" panose="02040503050406030204" pitchFamily="18" charset="0"/>
                                  </a:rPr>
                                </m:ctrlPr>
                              </m:sSubPr>
                              <m:e>
                                <m:r>
                                  <a:rPr lang="en-US" sz="4000" b="0" i="1" smtClean="0">
                                    <a:latin typeface="Cambria Math" panose="02040503050406030204" pitchFamily="18" charset="0"/>
                                  </a:rPr>
                                  <m:t>𝐸</m:t>
                                </m:r>
                                <m:r>
                                  <a:rPr lang="en-US" sz="4000" i="1">
                                    <a:latin typeface="Cambria Math" panose="02040503050406030204" pitchFamily="18" charset="0"/>
                                  </a:rPr>
                                  <m:t>𝑀</m:t>
                                </m:r>
                              </m:e>
                              <m:sub>
                                <m:r>
                                  <a:rPr lang="en-US" sz="4000" b="0" i="1" smtClean="0">
                                    <a:latin typeface="Cambria Math" panose="02040503050406030204" pitchFamily="18" charset="0"/>
                                  </a:rPr>
                                  <m:t>1</m:t>
                                </m:r>
                              </m:sub>
                            </m:sSub>
                            <m:r>
                              <a:rPr lang="en-US" sz="4000" i="1">
                                <a:latin typeface="Cambria Math" panose="02040503050406030204" pitchFamily="18" charset="0"/>
                              </a:rPr>
                              <m:t>+</m:t>
                            </m:r>
                            <m:sSub>
                              <m:sSubPr>
                                <m:ctrlPr>
                                  <a:rPr lang="en-US" sz="4000" i="1">
                                    <a:latin typeface="Cambria Math" panose="02040503050406030204" pitchFamily="18" charset="0"/>
                                  </a:rPr>
                                </m:ctrlPr>
                              </m:sSubPr>
                              <m:e>
                                <m:sSub>
                                  <m:sSubPr>
                                    <m:ctrlPr>
                                      <a:rPr lang="en-US" sz="4000" i="1">
                                        <a:latin typeface="Cambria Math" panose="02040503050406030204" pitchFamily="18" charset="0"/>
                                      </a:rPr>
                                    </m:ctrlPr>
                                  </m:sSubPr>
                                  <m:e>
                                    <m:r>
                                      <a:rPr lang="en-US" sz="4000" i="1">
                                        <a:latin typeface="Cambria Math" panose="02040503050406030204" pitchFamily="18" charset="0"/>
                                        <a:ea typeface="Cambria Math" panose="02040503050406030204" pitchFamily="18" charset="0"/>
                                      </a:rPr>
                                      <m:t>𝛽</m:t>
                                    </m:r>
                                  </m:e>
                                  <m:sub>
                                    <m:r>
                                      <a:rPr lang="en-US" sz="4000" i="1">
                                        <a:latin typeface="Cambria Math" panose="02040503050406030204" pitchFamily="18" charset="0"/>
                                      </a:rPr>
                                      <m:t>2</m:t>
                                    </m:r>
                                  </m:sub>
                                </m:sSub>
                                <m:r>
                                  <a:rPr lang="en-US" sz="4000" b="0" i="1" smtClean="0">
                                    <a:latin typeface="Cambria Math" panose="02040503050406030204" pitchFamily="18" charset="0"/>
                                  </a:rPr>
                                  <m:t>𝐸</m:t>
                                </m:r>
                                <m:r>
                                  <a:rPr lang="en-US" sz="4000" i="1">
                                    <a:latin typeface="Cambria Math" panose="02040503050406030204" pitchFamily="18" charset="0"/>
                                  </a:rPr>
                                  <m:t>𝑀</m:t>
                                </m:r>
                              </m:e>
                              <m:sub>
                                <m:r>
                                  <a:rPr lang="en-US" sz="4000" b="0" i="1" smtClean="0">
                                    <a:latin typeface="Cambria Math" panose="02040503050406030204" pitchFamily="18" charset="0"/>
                                  </a:rPr>
                                  <m:t>2</m:t>
                                </m:r>
                              </m:sub>
                            </m:sSub>
                            <m:r>
                              <a:rPr lang="en-US" sz="4000" b="0" i="1" smtClean="0">
                                <a:latin typeface="Cambria Math" panose="02040503050406030204" pitchFamily="18" charset="0"/>
                              </a:rPr>
                              <m:t>)/</m:t>
                            </m:r>
                            <m:sSup>
                              <m:sSupPr>
                                <m:ctrlPr>
                                  <a:rPr lang="en-US" sz="4000" b="0" i="1" smtClean="0">
                                    <a:latin typeface="Cambria Math" panose="02040503050406030204" pitchFamily="18" charset="0"/>
                                  </a:rPr>
                                </m:ctrlPr>
                              </m:sSupPr>
                              <m:e>
                                <m:r>
                                  <a:rPr lang="en-US" sz="4000" b="0" i="1" smtClean="0">
                                    <a:latin typeface="Cambria Math" panose="02040503050406030204" pitchFamily="18" charset="0"/>
                                    <a:ea typeface="Cambria Math" panose="02040503050406030204" pitchFamily="18" charset="0"/>
                                  </a:rPr>
                                  <m:t>𝜎</m:t>
                                </m:r>
                              </m:e>
                              <m:sup>
                                <m:r>
                                  <a:rPr lang="en-US" sz="4000" b="0" i="1" smtClean="0">
                                    <a:latin typeface="Cambria Math" panose="02040503050406030204" pitchFamily="18" charset="0"/>
                                  </a:rPr>
                                  <m:t>2</m:t>
                                </m:r>
                              </m:sup>
                            </m:sSup>
                          </m:sup>
                        </m:sSup>
                      </m:den>
                    </m:f>
                  </m:oMath>
                </a14:m>
                <a:endParaRPr lang="en-US" sz="4000" dirty="0">
                  <a:latin typeface="Calibri" panose="020F0502020204030204" pitchFamily="34" charset="0"/>
                </a:endParaRPr>
              </a:p>
            </p:txBody>
          </p:sp>
        </mc:Choice>
        <mc:Fallback>
          <p:sp>
            <p:nvSpPr>
              <p:cNvPr id="3" name="Rectangle 2"/>
              <p:cNvSpPr>
                <a:spLocks noRot="1" noChangeAspect="1" noMove="1" noResize="1" noEditPoints="1" noAdjustHandles="1" noChangeArrowheads="1" noChangeShapeType="1" noTextEdit="1"/>
              </p:cNvSpPr>
              <p:nvPr/>
            </p:nvSpPr>
            <p:spPr>
              <a:xfrm>
                <a:off x="727002" y="4800600"/>
                <a:ext cx="7458773" cy="1044132"/>
              </a:xfrm>
              <a:prstGeom prst="rect">
                <a:avLst/>
              </a:prstGeom>
              <a:blipFill rotWithShape="0">
                <a:blip r:embed="rId4"/>
                <a:stretch>
                  <a:fillRect l="-2859" b="-4094"/>
                </a:stretch>
              </a:blipFill>
            </p:spPr>
            <p:txBody>
              <a:bodyPr/>
              <a:lstStyle/>
              <a:p>
                <a:r>
                  <a:rPr lang="en-US">
                    <a:noFill/>
                  </a:rPr>
                  <a:t> </a:t>
                </a:r>
              </a:p>
            </p:txBody>
          </p:sp>
        </mc:Fallback>
      </mc:AlternateContent>
    </p:spTree>
    <p:extLst>
      <p:ext uri="{BB962C8B-B14F-4D97-AF65-F5344CB8AC3E}">
        <p14:creationId xmlns:p14="http://schemas.microsoft.com/office/powerpoint/2010/main" val="956270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Direct Effect of E on Y (IORW)</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76200" y="1828800"/>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 name="Picture 28"/>
          <p:cNvPicPr>
            <a:picLocks noChangeAspect="1"/>
          </p:cNvPicPr>
          <p:nvPr/>
        </p:nvPicPr>
        <p:blipFill>
          <a:blip r:embed="rId3"/>
          <a:stretch>
            <a:fillRect/>
          </a:stretch>
        </p:blipFill>
        <p:spPr>
          <a:xfrm>
            <a:off x="5607148" y="220638"/>
            <a:ext cx="3081337" cy="1069434"/>
          </a:xfrm>
          <a:prstGeom prst="rect">
            <a:avLst/>
          </a:prstGeom>
        </p:spPr>
      </p:pic>
      <p:sp>
        <p:nvSpPr>
          <p:cNvPr id="92" name="Rectangle 91"/>
          <p:cNvSpPr/>
          <p:nvPr/>
        </p:nvSpPr>
        <p:spPr>
          <a:xfrm>
            <a:off x="838200" y="3352800"/>
            <a:ext cx="7342075" cy="1384995"/>
          </a:xfrm>
          <a:prstGeom prst="rect">
            <a:avLst/>
          </a:prstGeom>
          <a:solidFill>
            <a:srgbClr val="92D050"/>
          </a:solidFill>
          <a:ln>
            <a:solidFill>
              <a:srgbClr val="C00000"/>
            </a:solidFill>
          </a:ln>
        </p:spPr>
        <p:txBody>
          <a:bodyPr wrap="none">
            <a:spAutoFit/>
          </a:bodyPr>
          <a:lstStyle/>
          <a:p>
            <a:r>
              <a:rPr lang="en-US" sz="2800" dirty="0" smtClean="0"/>
              <a:t>1. Regress exposure on M &amp; C</a:t>
            </a:r>
          </a:p>
          <a:p>
            <a:r>
              <a:rPr lang="en-US" sz="2800" dirty="0" smtClean="0"/>
              <a:t>2. Calculate weights to remove indirect paths</a:t>
            </a:r>
          </a:p>
          <a:p>
            <a:r>
              <a:rPr lang="en-US" sz="2800" dirty="0" smtClean="0"/>
              <a:t>3. Weighted regression of Y on E &amp; C</a:t>
            </a:r>
          </a:p>
        </p:txBody>
      </p:sp>
    </p:spTree>
    <p:extLst>
      <p:ext uri="{BB962C8B-B14F-4D97-AF65-F5344CB8AC3E}">
        <p14:creationId xmlns:p14="http://schemas.microsoft.com/office/powerpoint/2010/main" val="19943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Direct Effect of E on Y (SCB)</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76200" y="1828800"/>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 name="Picture 28"/>
          <p:cNvPicPr>
            <a:picLocks noChangeAspect="1"/>
          </p:cNvPicPr>
          <p:nvPr/>
        </p:nvPicPr>
        <p:blipFill>
          <a:blip r:embed="rId3"/>
          <a:stretch>
            <a:fillRect/>
          </a:stretch>
        </p:blipFill>
        <p:spPr>
          <a:xfrm>
            <a:off x="5607148" y="220638"/>
            <a:ext cx="3081337" cy="1069434"/>
          </a:xfrm>
          <a:prstGeom prst="rect">
            <a:avLst/>
          </a:prstGeom>
        </p:spPr>
      </p:pic>
      <p:sp>
        <p:nvSpPr>
          <p:cNvPr id="92" name="Rectangle 91"/>
          <p:cNvSpPr/>
          <p:nvPr/>
        </p:nvSpPr>
        <p:spPr>
          <a:xfrm>
            <a:off x="457200" y="3352800"/>
            <a:ext cx="8133893" cy="1815882"/>
          </a:xfrm>
          <a:prstGeom prst="rect">
            <a:avLst/>
          </a:prstGeom>
          <a:solidFill>
            <a:srgbClr val="92D050"/>
          </a:solidFill>
          <a:ln>
            <a:solidFill>
              <a:srgbClr val="C00000"/>
            </a:solidFill>
          </a:ln>
        </p:spPr>
        <p:txBody>
          <a:bodyPr wrap="none">
            <a:spAutoFit/>
          </a:bodyPr>
          <a:lstStyle/>
          <a:p>
            <a:pPr marL="514350" indent="-514350">
              <a:buAutoNum type="arabicPeriod"/>
            </a:pPr>
            <a:r>
              <a:rPr lang="en-US" sz="2800" dirty="0" smtClean="0"/>
              <a:t>Stratify mediator at levels of covariate</a:t>
            </a:r>
          </a:p>
          <a:p>
            <a:pPr marL="514350" indent="-514350">
              <a:buAutoNum type="arabicPeriod"/>
            </a:pPr>
            <a:r>
              <a:rPr lang="en-US" sz="2800" dirty="0" smtClean="0"/>
              <a:t>Set mediator to be the level when E=0</a:t>
            </a:r>
          </a:p>
          <a:p>
            <a:pPr marL="514350" indent="-514350">
              <a:buAutoNum type="arabicPeriod"/>
            </a:pPr>
            <a:r>
              <a:rPr lang="en-US" sz="2800" dirty="0" smtClean="0"/>
              <a:t>Calculate weights to remove indirect effects</a:t>
            </a:r>
          </a:p>
          <a:p>
            <a:pPr marL="514350" indent="-514350">
              <a:buAutoNum type="arabicPeriod"/>
            </a:pPr>
            <a:r>
              <a:rPr lang="en-US" sz="2800" dirty="0" smtClean="0"/>
              <a:t>Calculate weighted impact of change in E on Y</a:t>
            </a:r>
            <a:endParaRPr lang="en-US" sz="2800" dirty="0"/>
          </a:p>
        </p:txBody>
      </p:sp>
    </p:spTree>
    <p:extLst>
      <p:ext uri="{BB962C8B-B14F-4D97-AF65-F5344CB8AC3E}">
        <p14:creationId xmlns:p14="http://schemas.microsoft.com/office/powerpoint/2010/main" val="2126125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3"/>
          <p:cNvSpPr>
            <a:spLocks noGrp="1"/>
          </p:cNvSpPr>
          <p:nvPr>
            <p:ph type="ctrTitle"/>
          </p:nvPr>
        </p:nvSpPr>
        <p:spPr>
          <a:xfrm>
            <a:off x="457200" y="1506538"/>
            <a:ext cx="8229600" cy="1470025"/>
          </a:xfrm>
        </p:spPr>
        <p:txBody>
          <a:bodyPr/>
          <a:lstStyle/>
          <a:p>
            <a:r>
              <a:rPr b="1" dirty="0" smtClean="0">
                <a:solidFill>
                  <a:schemeClr val="tx1"/>
                </a:solidFill>
              </a:rPr>
              <a:t>Direct &amp; Indirect Effects</a:t>
            </a:r>
            <a:endParaRPr b="1" dirty="0" smtClean="0">
              <a:solidFill>
                <a:schemeClr val="tx1"/>
              </a:solidFill>
            </a:endParaRPr>
          </a:p>
        </p:txBody>
      </p:sp>
      <p:sp>
        <p:nvSpPr>
          <p:cNvPr id="120834"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35"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20836"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20837"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38"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20839"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20840"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41"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20842"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20843"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44"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20845"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2084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47"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20848"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49"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20850"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20851"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52"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20853"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20854"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20855"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0856"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20857"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Meditation Can Show Mechanism</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 name="Rectangle 31"/>
          <p:cNvSpPr/>
          <p:nvPr/>
        </p:nvSpPr>
        <p:spPr>
          <a:xfrm>
            <a:off x="685800" y="3200400"/>
            <a:ext cx="3950184" cy="2554545"/>
          </a:xfrm>
          <a:prstGeom prst="rect">
            <a:avLst/>
          </a:prstGeom>
          <a:solidFill>
            <a:srgbClr val="FFFF99"/>
          </a:solidFill>
        </p:spPr>
        <p:style>
          <a:lnRef idx="1">
            <a:schemeClr val="accent1"/>
          </a:lnRef>
          <a:fillRef idx="3">
            <a:schemeClr val="accent1"/>
          </a:fillRef>
          <a:effectRef idx="2">
            <a:schemeClr val="accent1"/>
          </a:effectRef>
          <a:fontRef idx="minor">
            <a:schemeClr val="lt1"/>
          </a:fontRef>
        </p:style>
        <p:txBody>
          <a:bodyPr wrap="none">
            <a:spAutoFit/>
          </a:bodyPr>
          <a:lstStyle/>
          <a:p>
            <a:r>
              <a:rPr lang="en-US" sz="4000" b="1" dirty="0" smtClean="0">
                <a:solidFill>
                  <a:srgbClr val="FF0000"/>
                </a:solidFill>
                <a:latin typeface="+mj-lt"/>
              </a:rPr>
              <a:t>1. Association</a:t>
            </a:r>
          </a:p>
          <a:p>
            <a:r>
              <a:rPr lang="en-US" sz="4000" b="1" dirty="0" smtClean="0">
                <a:solidFill>
                  <a:srgbClr val="FF0000"/>
                </a:solidFill>
                <a:latin typeface="+mj-lt"/>
              </a:rPr>
              <a:t>2. Sequence</a:t>
            </a:r>
          </a:p>
          <a:p>
            <a:r>
              <a:rPr lang="en-US" sz="4000" b="1" dirty="0" smtClean="0">
                <a:solidFill>
                  <a:srgbClr val="FF0000"/>
                </a:solidFill>
                <a:latin typeface="+mj-lt"/>
              </a:rPr>
              <a:t>3. Counterfactual</a:t>
            </a:r>
          </a:p>
          <a:p>
            <a:r>
              <a:rPr lang="en-US" sz="4000" b="1" dirty="0" smtClean="0">
                <a:solidFill>
                  <a:srgbClr val="FF0000"/>
                </a:solidFill>
                <a:latin typeface="+mj-lt"/>
              </a:rPr>
              <a:t>4. Mechanism</a:t>
            </a:r>
            <a:endParaRPr lang="en-US" sz="4000" b="1" dirty="0">
              <a:solidFill>
                <a:srgbClr val="FF000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Return on IT Investment </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p:nvPr/>
        </p:nvSpPr>
        <p:spPr>
          <a:xfrm>
            <a:off x="457200" y="6096000"/>
            <a:ext cx="8305800" cy="461665"/>
          </a:xfrm>
          <a:prstGeom prst="rect">
            <a:avLst/>
          </a:prstGeom>
        </p:spPr>
        <p:txBody>
          <a:bodyPr wrap="square">
            <a:spAutoFit/>
          </a:bodyPr>
          <a:lstStyle/>
          <a:p>
            <a:r>
              <a:rPr lang="en-US" sz="1200" dirty="0"/>
              <a:t>Alemi F, Zargoush M, Oakes JL Jr, </a:t>
            </a:r>
            <a:r>
              <a:rPr lang="en-US" sz="1200" dirty="0" err="1"/>
              <a:t>Edrees</a:t>
            </a:r>
            <a:r>
              <a:rPr lang="en-US" sz="1200" dirty="0"/>
              <a:t> H</a:t>
            </a:r>
            <a:r>
              <a:rPr lang="en-US" sz="1200" dirty="0" smtClean="0"/>
              <a:t>. A </a:t>
            </a:r>
            <a:r>
              <a:rPr lang="en-US" sz="1200" dirty="0"/>
              <a:t>Simple Method for Causal Analysis of Return on IT Investment</a:t>
            </a:r>
            <a:r>
              <a:rPr lang="en-US" sz="1200" dirty="0" smtClean="0"/>
              <a:t>. J </a:t>
            </a:r>
            <a:r>
              <a:rPr lang="en-US" sz="1200" dirty="0" err="1"/>
              <a:t>Healthc</a:t>
            </a:r>
            <a:r>
              <a:rPr lang="en-US" sz="1200" dirty="0"/>
              <a:t> Eng. 2011 Mar 1;2(1):43-54.</a:t>
            </a:r>
          </a:p>
        </p:txBody>
      </p:sp>
      <p:pic>
        <p:nvPicPr>
          <p:cNvPr id="1026" name="Picture 2" descr="http://openonlinecourses.com/ehr/ROICostRevFig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412" y="2771775"/>
            <a:ext cx="7704907" cy="3070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6667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Picture 2" descr="http://openonlinecourses.com/ehr/ROICostRevFig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8360" y="144187"/>
            <a:ext cx="4219678" cy="1681605"/>
          </a:xfrm>
          <a:prstGeom prst="rect">
            <a:avLst/>
          </a:prstGeom>
          <a:noFill/>
          <a:extLst>
            <a:ext uri="{909E8E84-426E-40DD-AFC4-6F175D3DCCD1}">
              <a14:hiddenFill xmlns:a14="http://schemas.microsoft.com/office/drawing/2010/main">
                <a:solidFill>
                  <a:srgbClr val="FFFFFF"/>
                </a:solidFill>
              </a14:hiddenFill>
            </a:ext>
          </a:extLst>
        </p:spPr>
      </p:pic>
      <p:sp>
        <p:nvSpPr>
          <p:cNvPr id="116737" name="Title 3"/>
          <p:cNvSpPr>
            <a:spLocks noGrp="1"/>
          </p:cNvSpPr>
          <p:nvPr>
            <p:ph type="title"/>
          </p:nvPr>
        </p:nvSpPr>
        <p:spPr/>
        <p:txBody>
          <a:bodyPr/>
          <a:lstStyle/>
          <a:p>
            <a:r>
              <a:rPr lang="en-US" b="1" dirty="0" smtClean="0">
                <a:solidFill>
                  <a:schemeClr val="tx1"/>
                </a:solidFill>
              </a:rPr>
              <a:t>Why IT Cost Is Related to Revenue?</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 name="Oval 39"/>
          <p:cNvSpPr/>
          <p:nvPr/>
        </p:nvSpPr>
        <p:spPr>
          <a:xfrm>
            <a:off x="1192967" y="3725779"/>
            <a:ext cx="1772912"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latin typeface="Calibri" panose="020F0502020204030204" pitchFamily="34" charset="0"/>
              </a:rPr>
              <a:t>Invest in IT</a:t>
            </a:r>
            <a:endParaRPr lang="en-US" b="1" dirty="0">
              <a:solidFill>
                <a:schemeClr val="accent2"/>
              </a:solidFill>
              <a:latin typeface="Calibri" panose="020F0502020204030204" pitchFamily="34" charset="0"/>
            </a:endParaRPr>
          </a:p>
        </p:txBody>
      </p:sp>
      <p:sp>
        <p:nvSpPr>
          <p:cNvPr id="41" name="Oval 40"/>
          <p:cNvSpPr/>
          <p:nvPr/>
        </p:nvSpPr>
        <p:spPr>
          <a:xfrm>
            <a:off x="3505200" y="3725779"/>
            <a:ext cx="1772912"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latin typeface="Calibri" panose="020F0502020204030204" pitchFamily="34" charset="0"/>
              </a:rPr>
              <a:t>Use IT</a:t>
            </a:r>
            <a:endParaRPr lang="en-US" b="1" dirty="0">
              <a:solidFill>
                <a:schemeClr val="accent2"/>
              </a:solidFill>
              <a:latin typeface="Calibri" panose="020F0502020204030204" pitchFamily="34" charset="0"/>
            </a:endParaRPr>
          </a:p>
        </p:txBody>
      </p:sp>
      <p:sp>
        <p:nvSpPr>
          <p:cNvPr id="42" name="Oval 41"/>
          <p:cNvSpPr/>
          <p:nvPr/>
        </p:nvSpPr>
        <p:spPr>
          <a:xfrm>
            <a:off x="5867400" y="3733800"/>
            <a:ext cx="1772912"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latin typeface="Calibri" panose="020F0502020204030204" pitchFamily="34" charset="0"/>
              </a:rPr>
              <a:t>Earn More</a:t>
            </a:r>
            <a:endParaRPr lang="en-US" b="1" dirty="0">
              <a:solidFill>
                <a:schemeClr val="accent2"/>
              </a:solidFill>
              <a:latin typeface="Calibri" panose="020F0502020204030204" pitchFamily="34" charset="0"/>
            </a:endParaRPr>
          </a:p>
        </p:txBody>
      </p:sp>
      <p:cxnSp>
        <p:nvCxnSpPr>
          <p:cNvPr id="46" name="Straight Arrow Connector 45"/>
          <p:cNvCxnSpPr>
            <a:stCxn id="40" idx="6"/>
            <a:endCxn id="41" idx="2"/>
          </p:cNvCxnSpPr>
          <p:nvPr/>
        </p:nvCxnSpPr>
        <p:spPr>
          <a:xfrm>
            <a:off x="2965879" y="4110790"/>
            <a:ext cx="539321" cy="0"/>
          </a:xfrm>
          <a:prstGeom prst="straightConnector1">
            <a:avLst/>
          </a:prstGeom>
          <a:solidFill>
            <a:srgbClr val="FFFF99"/>
          </a:solidFill>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1" idx="6"/>
            <a:endCxn id="42" idx="2"/>
          </p:cNvCxnSpPr>
          <p:nvPr/>
        </p:nvCxnSpPr>
        <p:spPr>
          <a:xfrm>
            <a:off x="5278112" y="4110790"/>
            <a:ext cx="589288" cy="8021"/>
          </a:xfrm>
          <a:prstGeom prst="straightConnector1">
            <a:avLst/>
          </a:prstGeom>
          <a:solidFill>
            <a:srgbClr val="FFFF99"/>
          </a:solidFill>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1143000" y="4860758"/>
            <a:ext cx="1772912" cy="770021"/>
          </a:xfrm>
          <a:prstGeom prst="ellipse">
            <a:avLst/>
          </a:prstGeom>
          <a:solidFill>
            <a:srgbClr val="92D050"/>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latin typeface="Calibri" panose="020F0502020204030204" pitchFamily="34" charset="0"/>
              </a:rPr>
              <a:t>More Revenue</a:t>
            </a:r>
            <a:endParaRPr lang="en-US" b="1" dirty="0">
              <a:solidFill>
                <a:schemeClr val="accent2"/>
              </a:solidFill>
              <a:latin typeface="Calibri" panose="020F0502020204030204" pitchFamily="34" charset="0"/>
            </a:endParaRPr>
          </a:p>
        </p:txBody>
      </p:sp>
      <p:sp>
        <p:nvSpPr>
          <p:cNvPr id="52" name="Oval 51"/>
          <p:cNvSpPr/>
          <p:nvPr/>
        </p:nvSpPr>
        <p:spPr>
          <a:xfrm>
            <a:off x="3455233" y="4860758"/>
            <a:ext cx="1772912" cy="770021"/>
          </a:xfrm>
          <a:prstGeom prst="ellipse">
            <a:avLst/>
          </a:prstGeom>
          <a:solidFill>
            <a:srgbClr val="92D050"/>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latin typeface="Calibri" panose="020F0502020204030204" pitchFamily="34" charset="0"/>
              </a:rPr>
              <a:t>Invest in IT</a:t>
            </a:r>
            <a:endParaRPr lang="en-US" b="1" dirty="0">
              <a:solidFill>
                <a:schemeClr val="accent2"/>
              </a:solidFill>
              <a:latin typeface="Calibri" panose="020F0502020204030204" pitchFamily="34" charset="0"/>
            </a:endParaRPr>
          </a:p>
        </p:txBody>
      </p:sp>
      <p:sp>
        <p:nvSpPr>
          <p:cNvPr id="53" name="Oval 52"/>
          <p:cNvSpPr/>
          <p:nvPr/>
        </p:nvSpPr>
        <p:spPr>
          <a:xfrm>
            <a:off x="5817433" y="4868779"/>
            <a:ext cx="1772912" cy="770021"/>
          </a:xfrm>
          <a:prstGeom prst="ellipse">
            <a:avLst/>
          </a:prstGeom>
          <a:solidFill>
            <a:srgbClr val="92D050"/>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latin typeface="Calibri" panose="020F0502020204030204" pitchFamily="34" charset="0"/>
              </a:rPr>
              <a:t>Use IT</a:t>
            </a:r>
            <a:endParaRPr lang="en-US" b="1" dirty="0">
              <a:solidFill>
                <a:schemeClr val="accent2"/>
              </a:solidFill>
              <a:latin typeface="Calibri" panose="020F0502020204030204" pitchFamily="34" charset="0"/>
            </a:endParaRPr>
          </a:p>
        </p:txBody>
      </p:sp>
      <p:cxnSp>
        <p:nvCxnSpPr>
          <p:cNvPr id="55" name="Straight Arrow Connector 54"/>
          <p:cNvCxnSpPr>
            <a:stCxn id="50" idx="6"/>
            <a:endCxn id="52" idx="2"/>
          </p:cNvCxnSpPr>
          <p:nvPr/>
        </p:nvCxnSpPr>
        <p:spPr>
          <a:xfrm>
            <a:off x="2915912" y="5245769"/>
            <a:ext cx="539321" cy="0"/>
          </a:xfrm>
          <a:prstGeom prst="straightConnector1">
            <a:avLst/>
          </a:prstGeom>
          <a:solidFill>
            <a:srgbClr val="FFFF99"/>
          </a:solidFill>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2" idx="6"/>
            <a:endCxn id="53" idx="2"/>
          </p:cNvCxnSpPr>
          <p:nvPr/>
        </p:nvCxnSpPr>
        <p:spPr>
          <a:xfrm>
            <a:off x="5228145" y="5245769"/>
            <a:ext cx="589288" cy="8021"/>
          </a:xfrm>
          <a:prstGeom prst="straightConnector1">
            <a:avLst/>
          </a:prstGeom>
          <a:solidFill>
            <a:srgbClr val="FFFF99"/>
          </a:solidFill>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Direct &amp; Indirect Effect</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2" name="Group 11"/>
          <p:cNvGrpSpPr/>
          <p:nvPr/>
        </p:nvGrpSpPr>
        <p:grpSpPr>
          <a:xfrm>
            <a:off x="1427488" y="3581399"/>
            <a:ext cx="5984224" cy="1760622"/>
            <a:chOff x="1401255" y="3725778"/>
            <a:chExt cx="5984224" cy="1760622"/>
          </a:xfrm>
        </p:grpSpPr>
        <p:sp>
          <p:nvSpPr>
            <p:cNvPr id="43" name="Oval 42"/>
            <p:cNvSpPr/>
            <p:nvPr/>
          </p:nvSpPr>
          <p:spPr>
            <a:xfrm>
              <a:off x="1401255" y="3725779"/>
              <a:ext cx="1772912"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2"/>
                  </a:solidFill>
                  <a:latin typeface="Calibri" panose="020F0502020204030204" pitchFamily="34" charset="0"/>
                </a:rPr>
                <a:t>Exposure E</a:t>
              </a:r>
              <a:endParaRPr lang="en-US" sz="2000" b="1" dirty="0">
                <a:solidFill>
                  <a:schemeClr val="accent2"/>
                </a:solidFill>
                <a:latin typeface="Calibri" panose="020F0502020204030204" pitchFamily="34" charset="0"/>
              </a:endParaRPr>
            </a:p>
          </p:txBody>
        </p:sp>
        <p:sp>
          <p:nvSpPr>
            <p:cNvPr id="44" name="Oval 43"/>
            <p:cNvSpPr/>
            <p:nvPr/>
          </p:nvSpPr>
          <p:spPr>
            <a:xfrm>
              <a:off x="3505200" y="3725779"/>
              <a:ext cx="1772912"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2"/>
                  </a:solidFill>
                  <a:latin typeface="Calibri" panose="020F0502020204030204" pitchFamily="34" charset="0"/>
                </a:rPr>
                <a:t>Mediator M</a:t>
              </a:r>
              <a:endParaRPr lang="en-US" sz="2000" b="1" dirty="0">
                <a:solidFill>
                  <a:schemeClr val="accent2"/>
                </a:solidFill>
                <a:latin typeface="Calibri" panose="020F0502020204030204" pitchFamily="34" charset="0"/>
              </a:endParaRPr>
            </a:p>
          </p:txBody>
        </p:sp>
        <p:sp>
          <p:nvSpPr>
            <p:cNvPr id="45" name="Oval 44"/>
            <p:cNvSpPr/>
            <p:nvPr/>
          </p:nvSpPr>
          <p:spPr>
            <a:xfrm>
              <a:off x="5612567" y="3733800"/>
              <a:ext cx="1772912"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2"/>
                  </a:solidFill>
                  <a:latin typeface="Calibri" panose="020F0502020204030204" pitchFamily="34" charset="0"/>
                </a:rPr>
                <a:t>Outcome Y</a:t>
              </a:r>
              <a:endParaRPr lang="en-US" sz="2000" b="1" dirty="0">
                <a:solidFill>
                  <a:schemeClr val="accent2"/>
                </a:solidFill>
                <a:latin typeface="Calibri" panose="020F0502020204030204" pitchFamily="34" charset="0"/>
              </a:endParaRPr>
            </a:p>
          </p:txBody>
        </p:sp>
        <p:cxnSp>
          <p:nvCxnSpPr>
            <p:cNvPr id="47" name="Straight Arrow Connector 46"/>
            <p:cNvCxnSpPr>
              <a:stCxn id="43" idx="6"/>
              <a:endCxn id="44" idx="2"/>
            </p:cNvCxnSpPr>
            <p:nvPr/>
          </p:nvCxnSpPr>
          <p:spPr>
            <a:xfrm>
              <a:off x="3174167" y="4110790"/>
              <a:ext cx="331033" cy="0"/>
            </a:xfrm>
            <a:prstGeom prst="straightConnector1">
              <a:avLst/>
            </a:prstGeom>
            <a:solidFill>
              <a:srgbClr val="FFFF99"/>
            </a:solidFill>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4" idx="6"/>
              <a:endCxn id="45" idx="2"/>
            </p:cNvCxnSpPr>
            <p:nvPr/>
          </p:nvCxnSpPr>
          <p:spPr>
            <a:xfrm>
              <a:off x="5278112" y="4110790"/>
              <a:ext cx="334455" cy="8021"/>
            </a:xfrm>
            <a:prstGeom prst="straightConnector1">
              <a:avLst/>
            </a:prstGeom>
            <a:solidFill>
              <a:srgbClr val="FFFF99"/>
            </a:solidFill>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2620455" y="4716379"/>
              <a:ext cx="1772912" cy="770021"/>
            </a:xfrm>
            <a:prstGeom prst="ellipse">
              <a:avLst/>
            </a:prstGeom>
            <a:solidFill>
              <a:srgbClr val="FFFF99"/>
            </a:solidFill>
            <a:ln w="28575">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2"/>
                  </a:solidFill>
                  <a:latin typeface="Calibri" panose="020F0502020204030204" pitchFamily="34" charset="0"/>
                </a:rPr>
                <a:t>Covariate C</a:t>
              </a:r>
              <a:endParaRPr lang="en-US" sz="2000" b="1" dirty="0">
                <a:solidFill>
                  <a:schemeClr val="accent2"/>
                </a:solidFill>
                <a:latin typeface="Calibri" panose="020F0502020204030204" pitchFamily="34" charset="0"/>
              </a:endParaRPr>
            </a:p>
          </p:txBody>
        </p:sp>
        <p:cxnSp>
          <p:nvCxnSpPr>
            <p:cNvPr id="54" name="Straight Arrow Connector 53"/>
            <p:cNvCxnSpPr>
              <a:stCxn id="51" idx="1"/>
              <a:endCxn id="43" idx="4"/>
            </p:cNvCxnSpPr>
            <p:nvPr/>
          </p:nvCxnSpPr>
          <p:spPr>
            <a:xfrm flipH="1" flipV="1">
              <a:off x="2287711" y="4495800"/>
              <a:ext cx="592381" cy="333346"/>
            </a:xfrm>
            <a:prstGeom prst="straightConnector1">
              <a:avLst/>
            </a:prstGeom>
            <a:solidFill>
              <a:srgbClr val="FFFF99"/>
            </a:solidFill>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1" idx="0"/>
              <a:endCxn id="44" idx="3"/>
            </p:cNvCxnSpPr>
            <p:nvPr/>
          </p:nvCxnSpPr>
          <p:spPr>
            <a:xfrm flipV="1">
              <a:off x="3506911" y="4383033"/>
              <a:ext cx="257926" cy="333346"/>
            </a:xfrm>
            <a:prstGeom prst="straightConnector1">
              <a:avLst/>
            </a:prstGeom>
            <a:solidFill>
              <a:srgbClr val="FFFF99"/>
            </a:solidFill>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7"/>
              <a:endCxn id="45" idx="3"/>
            </p:cNvCxnSpPr>
            <p:nvPr/>
          </p:nvCxnSpPr>
          <p:spPr>
            <a:xfrm flipV="1">
              <a:off x="4133730" y="4391054"/>
              <a:ext cx="1738474" cy="438092"/>
            </a:xfrm>
            <a:prstGeom prst="straightConnector1">
              <a:avLst/>
            </a:prstGeom>
            <a:solidFill>
              <a:srgbClr val="FFFF99"/>
            </a:solidFill>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43" idx="0"/>
              <a:endCxn id="45" idx="0"/>
            </p:cNvCxnSpPr>
            <p:nvPr/>
          </p:nvCxnSpPr>
          <p:spPr>
            <a:xfrm rot="16200000" flipH="1">
              <a:off x="4389356" y="1624133"/>
              <a:ext cx="8021" cy="4211312"/>
            </a:xfrm>
            <a:prstGeom prst="bentConnector3">
              <a:avLst>
                <a:gd name="adj1" fmla="val -2850019"/>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3676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Baron and Kenny’s Approach</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 name="Picture 1"/>
          <p:cNvPicPr>
            <a:picLocks noChangeAspect="1"/>
          </p:cNvPicPr>
          <p:nvPr/>
        </p:nvPicPr>
        <p:blipFill>
          <a:blip r:embed="rId3"/>
          <a:stretch>
            <a:fillRect/>
          </a:stretch>
        </p:blipFill>
        <p:spPr>
          <a:xfrm>
            <a:off x="5471572" y="289573"/>
            <a:ext cx="3490282" cy="1211366"/>
          </a:xfrm>
          <a:prstGeom prst="rect">
            <a:avLst/>
          </a:prstGeom>
        </p:spPr>
      </p:pic>
      <p:pic>
        <p:nvPicPr>
          <p:cNvPr id="5" name="Picture 4"/>
          <p:cNvPicPr>
            <a:picLocks noChangeAspect="1"/>
          </p:cNvPicPr>
          <p:nvPr/>
        </p:nvPicPr>
        <p:blipFill>
          <a:blip r:embed="rId4"/>
          <a:stretch>
            <a:fillRect/>
          </a:stretch>
        </p:blipFill>
        <p:spPr>
          <a:xfrm>
            <a:off x="1090612" y="2628899"/>
            <a:ext cx="6962775" cy="40100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Baron and Kenny’s Approach</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541972" y="5068857"/>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36513" y="236220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 name="Picture 1"/>
          <p:cNvPicPr>
            <a:picLocks noChangeAspect="1"/>
          </p:cNvPicPr>
          <p:nvPr/>
        </p:nvPicPr>
        <p:blipFill>
          <a:blip r:embed="rId3"/>
          <a:stretch>
            <a:fillRect/>
          </a:stretch>
        </p:blipFill>
        <p:spPr>
          <a:xfrm>
            <a:off x="5471572" y="289573"/>
            <a:ext cx="3490282" cy="1211366"/>
          </a:xfrm>
          <a:prstGeom prst="rect">
            <a:avLst/>
          </a:prstGeom>
        </p:spPr>
      </p:pic>
      <p:pic>
        <p:nvPicPr>
          <p:cNvPr id="6" name="Picture 5"/>
          <p:cNvPicPr>
            <a:picLocks noChangeAspect="1"/>
          </p:cNvPicPr>
          <p:nvPr/>
        </p:nvPicPr>
        <p:blipFill rotWithShape="1">
          <a:blip r:embed="rId4"/>
          <a:srcRect l="4988" r="6777"/>
          <a:stretch/>
        </p:blipFill>
        <p:spPr>
          <a:xfrm>
            <a:off x="914400" y="2667000"/>
            <a:ext cx="6858000" cy="4010025"/>
          </a:xfrm>
          <a:prstGeom prst="rect">
            <a:avLst/>
          </a:prstGeom>
        </p:spPr>
      </p:pic>
    </p:spTree>
    <p:extLst>
      <p:ext uri="{BB962C8B-B14F-4D97-AF65-F5344CB8AC3E}">
        <p14:creationId xmlns:p14="http://schemas.microsoft.com/office/powerpoint/2010/main" val="3779398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Baron and Kenny’s Approach</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541972" y="5068857"/>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36513" y="236220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5"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0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 name="Picture 1"/>
          <p:cNvPicPr>
            <a:picLocks noChangeAspect="1"/>
          </p:cNvPicPr>
          <p:nvPr/>
        </p:nvPicPr>
        <p:blipFill>
          <a:blip r:embed="rId3"/>
          <a:stretch>
            <a:fillRect/>
          </a:stretch>
        </p:blipFill>
        <p:spPr>
          <a:xfrm>
            <a:off x="5471572" y="289573"/>
            <a:ext cx="3490282" cy="1211366"/>
          </a:xfrm>
          <a:prstGeom prst="rect">
            <a:avLst/>
          </a:prstGeom>
        </p:spPr>
      </p:pic>
      <p:pic>
        <p:nvPicPr>
          <p:cNvPr id="6" name="Picture 5"/>
          <p:cNvPicPr>
            <a:picLocks noChangeAspect="1"/>
          </p:cNvPicPr>
          <p:nvPr/>
        </p:nvPicPr>
        <p:blipFill rotWithShape="1">
          <a:blip r:embed="rId4"/>
          <a:srcRect l="4988" t="26603" r="6777" b="31591"/>
          <a:stretch/>
        </p:blipFill>
        <p:spPr>
          <a:xfrm>
            <a:off x="722313" y="3622870"/>
            <a:ext cx="6858000" cy="1676400"/>
          </a:xfrm>
          <a:prstGeom prst="rect">
            <a:avLst/>
          </a:prstGeom>
        </p:spPr>
      </p:pic>
      <p:sp>
        <p:nvSpPr>
          <p:cNvPr id="4" name="Down Arrow 3"/>
          <p:cNvSpPr/>
          <p:nvPr/>
        </p:nvSpPr>
        <p:spPr>
          <a:xfrm>
            <a:off x="3505200" y="4461070"/>
            <a:ext cx="1066800" cy="1025330"/>
          </a:xfrm>
          <a:prstGeom prst="downArrow">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4912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3"/>
          <p:cNvSpPr>
            <a:spLocks noGrp="1"/>
          </p:cNvSpPr>
          <p:nvPr>
            <p:ph type="title"/>
          </p:nvPr>
        </p:nvSpPr>
        <p:spPr/>
        <p:txBody>
          <a:bodyPr/>
          <a:lstStyle/>
          <a:p>
            <a:r>
              <a:rPr lang="en-US" b="1" dirty="0" smtClean="0">
                <a:solidFill>
                  <a:schemeClr val="tx1"/>
                </a:solidFill>
              </a:rPr>
              <a:t>Assumptions</a:t>
            </a:r>
            <a:endParaRPr lang="en-US" b="1" dirty="0" smtClean="0">
              <a:solidFill>
                <a:schemeClr val="tx1"/>
              </a:solidFill>
            </a:endParaRPr>
          </a:p>
        </p:txBody>
      </p:sp>
      <p:sp>
        <p:nvSpPr>
          <p:cNvPr id="11673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39" name="Rectangle 4"/>
          <p:cNvSpPr>
            <a:spLocks noChangeArrowheads="1"/>
          </p:cNvSpPr>
          <p:nvPr/>
        </p:nvSpPr>
        <p:spPr bwMode="auto">
          <a:xfrm>
            <a:off x="0" y="981075"/>
            <a:ext cx="9144000" cy="0"/>
          </a:xfrm>
          <a:prstGeom prst="rect">
            <a:avLst/>
          </a:prstGeom>
          <a:noFill/>
          <a:ln w="9525">
            <a:noFill/>
            <a:miter lim="800000"/>
            <a:headEnd/>
            <a:tailEnd/>
          </a:ln>
        </p:spPr>
        <p:txBody>
          <a:bodyPr wrap="none" anchor="ctr">
            <a:spAutoFit/>
          </a:bodyPr>
          <a:lstStyle/>
          <a:p>
            <a:endParaRPr lang="en-US"/>
          </a:p>
        </p:txBody>
      </p:sp>
      <p:sp>
        <p:nvSpPr>
          <p:cNvPr id="116740" name="Rectangle 5"/>
          <p:cNvSpPr>
            <a:spLocks noChangeArrowheads="1"/>
          </p:cNvSpPr>
          <p:nvPr/>
        </p:nvSpPr>
        <p:spPr bwMode="auto">
          <a:xfrm>
            <a:off x="0" y="1504950"/>
            <a:ext cx="9144000" cy="0"/>
          </a:xfrm>
          <a:prstGeom prst="rect">
            <a:avLst/>
          </a:prstGeom>
          <a:noFill/>
          <a:ln w="9525">
            <a:noFill/>
            <a:miter lim="800000"/>
            <a:headEnd/>
            <a:tailEnd/>
          </a:ln>
        </p:spPr>
        <p:txBody>
          <a:bodyPr wrap="none" anchor="ctr">
            <a:spAutoFit/>
          </a:bodyPr>
          <a:lstStyle/>
          <a:p>
            <a:endParaRPr lang="en-US"/>
          </a:p>
        </p:txBody>
      </p:sp>
      <p:sp>
        <p:nvSpPr>
          <p:cNvPr id="11674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2" name="Rectangle 10"/>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3" name="Rectangle 11"/>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4"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5" name="Rectangle 1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6" name="Rectangle 17"/>
          <p:cNvSpPr>
            <a:spLocks noChangeArrowheads="1"/>
          </p:cNvSpPr>
          <p:nvPr/>
        </p:nvSpPr>
        <p:spPr bwMode="auto">
          <a:xfrm>
            <a:off x="0" y="2124075"/>
            <a:ext cx="9144000" cy="0"/>
          </a:xfrm>
          <a:prstGeom prst="rect">
            <a:avLst/>
          </a:prstGeom>
          <a:noFill/>
          <a:ln w="9525">
            <a:noFill/>
            <a:miter lim="800000"/>
            <a:headEnd/>
            <a:tailEnd/>
          </a:ln>
        </p:spPr>
        <p:txBody>
          <a:bodyPr wrap="none" anchor="ctr">
            <a:spAutoFit/>
          </a:bodyPr>
          <a:lstStyle/>
          <a:p>
            <a:endParaRPr lang="en-US"/>
          </a:p>
        </p:txBody>
      </p:sp>
      <p:sp>
        <p:nvSpPr>
          <p:cNvPr id="116747" name="Rectangle 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48" name="Rectangle 22"/>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endParaRPr lang="en-US"/>
          </a:p>
        </p:txBody>
      </p:sp>
      <p:sp>
        <p:nvSpPr>
          <p:cNvPr id="116749" name="Rectangle 23"/>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en-US"/>
          </a:p>
        </p:txBody>
      </p:sp>
      <p:sp>
        <p:nvSpPr>
          <p:cNvPr id="11675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1" name="Rectangle 9"/>
          <p:cNvSpPr>
            <a:spLocks noChangeArrowheads="1"/>
          </p:cNvSpPr>
          <p:nvPr/>
        </p:nvSpPr>
        <p:spPr bwMode="auto">
          <a:xfrm>
            <a:off x="0" y="2219325"/>
            <a:ext cx="9144000" cy="0"/>
          </a:xfrm>
          <a:prstGeom prst="rect">
            <a:avLst/>
          </a:prstGeom>
          <a:noFill/>
          <a:ln w="9525">
            <a:noFill/>
            <a:miter lim="800000"/>
            <a:headEnd/>
            <a:tailEnd/>
          </a:ln>
        </p:spPr>
        <p:txBody>
          <a:bodyPr wrap="none" anchor="ctr">
            <a:spAutoFit/>
          </a:bodyPr>
          <a:lstStyle/>
          <a:p>
            <a:endParaRPr lang="en-US"/>
          </a:p>
        </p:txBody>
      </p:sp>
      <p:sp>
        <p:nvSpPr>
          <p:cNvPr id="1167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16753" name="Rectangle 13"/>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116754" name="Rectangle 14"/>
          <p:cNvSpPr>
            <a:spLocks noChangeArrowheads="1"/>
          </p:cNvSpPr>
          <p:nvPr/>
        </p:nvSpPr>
        <p:spPr bwMode="auto">
          <a:xfrm>
            <a:off x="0" y="1819275"/>
            <a:ext cx="9144000" cy="0"/>
          </a:xfrm>
          <a:prstGeom prst="rect">
            <a:avLst/>
          </a:prstGeom>
          <a:noFill/>
          <a:ln w="9525">
            <a:noFill/>
            <a:miter lim="800000"/>
            <a:headEnd/>
            <a:tailEnd/>
          </a:ln>
        </p:spPr>
        <p:txBody>
          <a:bodyPr wrap="none" anchor="ctr">
            <a:spAutoFit/>
          </a:bodyPr>
          <a:lstStyle/>
          <a:p>
            <a:endParaRPr lang="en-US"/>
          </a:p>
        </p:txBody>
      </p:sp>
      <p:sp>
        <p:nvSpPr>
          <p:cNvPr id="116756" name="Rectangle 19"/>
          <p:cNvSpPr>
            <a:spLocks noChangeArrowheads="1"/>
          </p:cNvSpPr>
          <p:nvPr/>
        </p:nvSpPr>
        <p:spPr bwMode="auto">
          <a:xfrm>
            <a:off x="0" y="1247775"/>
            <a:ext cx="9144000" cy="0"/>
          </a:xfrm>
          <a:prstGeom prst="rect">
            <a:avLst/>
          </a:prstGeom>
          <a:noFill/>
          <a:ln w="9525">
            <a:noFill/>
            <a:miter lim="800000"/>
            <a:headEnd/>
            <a:tailEnd/>
          </a:ln>
        </p:spPr>
        <p:txBody>
          <a:bodyPr wrap="none" anchor="ctr">
            <a:spAutoFit/>
          </a:bodyPr>
          <a:lstStyle/>
          <a:p>
            <a:endParaRPr lang="en-US"/>
          </a:p>
        </p:txBody>
      </p:sp>
      <p:sp>
        <p:nvSpPr>
          <p:cNvPr id="116757" name="Rectangle 20"/>
          <p:cNvSpPr>
            <a:spLocks noChangeArrowheads="1"/>
          </p:cNvSpPr>
          <p:nvPr/>
        </p:nvSpPr>
        <p:spPr bwMode="auto">
          <a:xfrm>
            <a:off x="0" y="2362200"/>
            <a:ext cx="9144000" cy="0"/>
          </a:xfrm>
          <a:prstGeom prst="rect">
            <a:avLst/>
          </a:prstGeom>
          <a:noFill/>
          <a:ln w="9525">
            <a:noFill/>
            <a:miter lim="800000"/>
            <a:headEnd/>
            <a:tailEnd/>
          </a:ln>
        </p:spPr>
        <p:txBody>
          <a:bodyPr wrap="none" anchor="ctr">
            <a:spAutoFit/>
          </a:bodyPr>
          <a:lstStyle/>
          <a:p>
            <a:endParaRPr lang="en-US"/>
          </a:p>
        </p:txBody>
      </p:sp>
      <p:sp>
        <p:nvSpPr>
          <p:cNvPr id="116758" name="Rectangle 21"/>
          <p:cNvSpPr>
            <a:spLocks noChangeArrowheads="1"/>
          </p:cNvSpPr>
          <p:nvPr/>
        </p:nvSpPr>
        <p:spPr bwMode="auto">
          <a:xfrm>
            <a:off x="0" y="2771775"/>
            <a:ext cx="9144000" cy="0"/>
          </a:xfrm>
          <a:prstGeom prst="rect">
            <a:avLst/>
          </a:prstGeom>
          <a:noFill/>
          <a:ln w="9525">
            <a:noFill/>
            <a:miter lim="800000"/>
            <a:headEnd/>
            <a:tailEnd/>
          </a:ln>
        </p:spPr>
        <p:txBody>
          <a:bodyPr wrap="none" anchor="ctr">
            <a:spAutoFit/>
          </a:bodyPr>
          <a:lstStyle/>
          <a:p>
            <a:endParaRPr lang="en-US"/>
          </a:p>
        </p:txBody>
      </p:sp>
      <p:sp>
        <p:nvSpPr>
          <p:cNvPr id="116810" name="Rectangle 6"/>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a:p>
        </p:txBody>
      </p:sp>
      <p:sp>
        <p:nvSpPr>
          <p:cNvPr id="116811" name="Rectangle 7"/>
          <p:cNvSpPr>
            <a:spLocks noChangeArrowheads="1"/>
          </p:cNvSpPr>
          <p:nvPr/>
        </p:nvSpPr>
        <p:spPr bwMode="auto">
          <a:xfrm>
            <a:off x="0" y="1076325"/>
            <a:ext cx="9144000" cy="0"/>
          </a:xfrm>
          <a:prstGeom prst="rect">
            <a:avLst/>
          </a:prstGeom>
          <a:noFill/>
          <a:ln w="9525">
            <a:noFill/>
            <a:miter lim="800000"/>
            <a:headEnd/>
            <a:tailEnd/>
          </a:ln>
        </p:spPr>
        <p:txBody>
          <a:bodyPr wrap="none" anchor="ctr">
            <a:spAutoFit/>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2" name="Rectangle 41"/>
          <p:cNvSpPr/>
          <p:nvPr/>
        </p:nvSpPr>
        <p:spPr>
          <a:xfrm>
            <a:off x="838200" y="3352800"/>
            <a:ext cx="6258380" cy="954107"/>
          </a:xfrm>
          <a:prstGeom prst="rect">
            <a:avLst/>
          </a:prstGeom>
          <a:solidFill>
            <a:srgbClr val="92D050"/>
          </a:solidFill>
          <a:ln>
            <a:solidFill>
              <a:srgbClr val="C00000"/>
            </a:solidFill>
          </a:ln>
        </p:spPr>
        <p:txBody>
          <a:bodyPr wrap="none">
            <a:spAutoFit/>
          </a:bodyPr>
          <a:lstStyle/>
          <a:p>
            <a:r>
              <a:rPr lang="en-US" sz="2800" dirty="0" smtClean="0"/>
              <a:t>No </a:t>
            </a:r>
            <a:r>
              <a:rPr lang="en-US" sz="2800" dirty="0"/>
              <a:t>unmeasured confounding </a:t>
            </a:r>
            <a:endParaRPr lang="en-US" sz="2800" dirty="0" smtClean="0"/>
          </a:p>
          <a:p>
            <a:r>
              <a:rPr lang="en-US" sz="2800" dirty="0" smtClean="0"/>
              <a:t>Confounding not affected by exposure</a:t>
            </a:r>
            <a:endParaRPr lang="en-US" sz="2800" dirty="0"/>
          </a:p>
        </p:txBody>
      </p:sp>
      <p:pic>
        <p:nvPicPr>
          <p:cNvPr id="7" name="Picture 6"/>
          <p:cNvPicPr>
            <a:picLocks noChangeAspect="1"/>
          </p:cNvPicPr>
          <p:nvPr/>
        </p:nvPicPr>
        <p:blipFill>
          <a:blip r:embed="rId3"/>
          <a:stretch>
            <a:fillRect/>
          </a:stretch>
        </p:blipFill>
        <p:spPr>
          <a:xfrm>
            <a:off x="4953000" y="304800"/>
            <a:ext cx="3690937" cy="1281007"/>
          </a:xfrm>
          <a:prstGeom prst="rect">
            <a:avLst/>
          </a:prstGeom>
        </p:spPr>
      </p:pic>
    </p:spTree>
    <p:extLst>
      <p:ext uri="{BB962C8B-B14F-4D97-AF65-F5344CB8AC3E}">
        <p14:creationId xmlns:p14="http://schemas.microsoft.com/office/powerpoint/2010/main" val="11483063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2401</TotalTime>
  <Words>1295</Words>
  <Application>Microsoft Office PowerPoint</Application>
  <PresentationFormat>On-screen Show (4:3)</PresentationFormat>
  <Paragraphs>78</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Cambria Math</vt:lpstr>
      <vt:lpstr>Franklin Gothic Book</vt:lpstr>
      <vt:lpstr>Perpetua</vt:lpstr>
      <vt:lpstr>Wingdings 2</vt:lpstr>
      <vt:lpstr>Equity</vt:lpstr>
      <vt:lpstr>Mediation Analysis</vt:lpstr>
      <vt:lpstr>Meditation Can Show Mechanism</vt:lpstr>
      <vt:lpstr>Return on IT Investment </vt:lpstr>
      <vt:lpstr>Why IT Cost Is Related to Revenue?</vt:lpstr>
      <vt:lpstr>Direct &amp; Indirect Effect</vt:lpstr>
      <vt:lpstr>Baron and Kenny’s Approach</vt:lpstr>
      <vt:lpstr>Baron and Kenny’s Approach</vt:lpstr>
      <vt:lpstr>Baron and Kenny’s Approach</vt:lpstr>
      <vt:lpstr>Assumptions</vt:lpstr>
      <vt:lpstr>Other Approaches</vt:lpstr>
      <vt:lpstr>Inverse Odds Ratio Weights</vt:lpstr>
      <vt:lpstr>Direct Effect of E on Y (IORW)</vt:lpstr>
      <vt:lpstr>Direct Effect of E on Y (IORW)</vt:lpstr>
      <vt:lpstr>Direct Effect of E on Y (SCB)</vt:lpstr>
      <vt:lpstr>Direct &amp; Indirect Effects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Simplest Stratification:  Analysis of 3 Variables</dc:title>
  <dc:creator>Farrokh</dc:creator>
  <cp:lastModifiedBy>Farrokh Alemi</cp:lastModifiedBy>
  <cp:revision>244</cp:revision>
  <dcterms:created xsi:type="dcterms:W3CDTF">2016-08-04T14:30:59Z</dcterms:created>
  <dcterms:modified xsi:type="dcterms:W3CDTF">2016-10-05T19:45:46Z</dcterms:modified>
</cp:coreProperties>
</file>