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268" r:id="rId2"/>
    <p:sldId id="450" r:id="rId3"/>
    <p:sldId id="451" r:id="rId4"/>
    <p:sldId id="452" r:id="rId5"/>
    <p:sldId id="453" r:id="rId6"/>
    <p:sldId id="454" r:id="rId7"/>
    <p:sldId id="455" r:id="rId8"/>
    <p:sldId id="456" r:id="rId9"/>
    <p:sldId id="457" r:id="rId10"/>
    <p:sldId id="458" r:id="rId11"/>
    <p:sldId id="459" r:id="rId12"/>
    <p:sldId id="460" r:id="rId13"/>
    <p:sldId id="461" r:id="rId14"/>
    <p:sldId id="3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FFFF99"/>
    <a:srgbClr val="00FFCC"/>
    <a:srgbClr val="00FF00"/>
    <a:srgbClr val="66FFCC"/>
    <a:srgbClr val="FFFF00"/>
    <a:srgbClr val="7D1219"/>
    <a:srgbClr val="006873"/>
    <a:srgbClr val="FFFF66"/>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p:restoredTop sz="58179" autoAdjust="0"/>
  </p:normalViewPr>
  <p:slideViewPr>
    <p:cSldViewPr snapToGrid="0" snapToObjects="1">
      <p:cViewPr varScale="1">
        <p:scale>
          <a:sx n="62" d="100"/>
          <a:sy n="62" d="100"/>
        </p:scale>
        <p:origin x="2176"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6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F7906-897F-4BA3-BB25-C0158C5D4E2D}" type="doc">
      <dgm:prSet loTypeId="urn:microsoft.com/office/officeart/2005/8/layout/process1" loCatId="process" qsTypeId="urn:microsoft.com/office/officeart/2005/8/quickstyle/simple1" qsCatId="simple" csTypeId="urn:microsoft.com/office/officeart/2005/8/colors/accent1_2" csCatId="accent1" phldr="1"/>
      <dgm:spPr/>
    </dgm:pt>
    <dgm:pt modelId="{158E5289-DADC-438F-8D5E-C0BB2FF6DFD6}">
      <dgm:prSet phldrT="[Text]"/>
      <dgm:spPr/>
      <dgm:t>
        <a:bodyPr/>
        <a:lstStyle/>
        <a:p>
          <a:r>
            <a:rPr lang="en-US" dirty="0" smtClean="0"/>
            <a:t>Covariate</a:t>
          </a:r>
          <a:endParaRPr lang="en-US" dirty="0"/>
        </a:p>
      </dgm:t>
    </dgm:pt>
    <dgm:pt modelId="{A1ED73CB-F953-4751-95C7-7F4163B18805}" type="parTrans" cxnId="{EBD6BFCA-B951-4C9C-82DA-A6E943490D75}">
      <dgm:prSet/>
      <dgm:spPr/>
      <dgm:t>
        <a:bodyPr/>
        <a:lstStyle/>
        <a:p>
          <a:endParaRPr lang="en-US"/>
        </a:p>
      </dgm:t>
    </dgm:pt>
    <dgm:pt modelId="{FD98C1D0-047F-48A0-AAB2-A8F4680528B8}" type="sibTrans" cxnId="{EBD6BFCA-B951-4C9C-82DA-A6E943490D75}">
      <dgm:prSet/>
      <dgm:spPr/>
      <dgm:t>
        <a:bodyPr/>
        <a:lstStyle/>
        <a:p>
          <a:endParaRPr lang="en-US"/>
        </a:p>
      </dgm:t>
    </dgm:pt>
    <dgm:pt modelId="{2C05103F-14BB-4D9A-BE15-5EEC09B04AD3}">
      <dgm:prSet phldrT="[Text]"/>
      <dgm:spPr/>
      <dgm:t>
        <a:bodyPr/>
        <a:lstStyle/>
        <a:p>
          <a:r>
            <a:rPr lang="en-US" dirty="0" smtClean="0"/>
            <a:t>Treatment</a:t>
          </a:r>
          <a:endParaRPr lang="en-US" dirty="0"/>
        </a:p>
      </dgm:t>
    </dgm:pt>
    <dgm:pt modelId="{C7AE4EF2-BD0F-4DBB-BF9D-8D37AED41621}" type="parTrans" cxnId="{958E3066-6AF3-4622-8489-24E9031887AD}">
      <dgm:prSet/>
      <dgm:spPr/>
      <dgm:t>
        <a:bodyPr/>
        <a:lstStyle/>
        <a:p>
          <a:endParaRPr lang="en-US"/>
        </a:p>
      </dgm:t>
    </dgm:pt>
    <dgm:pt modelId="{58095F6C-91F3-4FBC-ACC1-101BD931D412}" type="sibTrans" cxnId="{958E3066-6AF3-4622-8489-24E9031887AD}">
      <dgm:prSet/>
      <dgm:spPr/>
      <dgm:t>
        <a:bodyPr/>
        <a:lstStyle/>
        <a:p>
          <a:endParaRPr lang="en-US"/>
        </a:p>
      </dgm:t>
    </dgm:pt>
    <dgm:pt modelId="{B2226471-9C50-4145-86FF-5805E55B8998}">
      <dgm:prSet phldrT="[Text]"/>
      <dgm:spPr/>
      <dgm:t>
        <a:bodyPr/>
        <a:lstStyle/>
        <a:p>
          <a:r>
            <a:rPr lang="en-US" dirty="0" smtClean="0"/>
            <a:t>Mediator</a:t>
          </a:r>
          <a:endParaRPr lang="en-US" dirty="0"/>
        </a:p>
      </dgm:t>
    </dgm:pt>
    <dgm:pt modelId="{89AD1B24-77F3-47DD-86B7-B4D91746BD66}" type="parTrans" cxnId="{AB87744F-40C8-437D-931F-8B51E1752B27}">
      <dgm:prSet/>
      <dgm:spPr/>
      <dgm:t>
        <a:bodyPr/>
        <a:lstStyle/>
        <a:p>
          <a:endParaRPr lang="en-US"/>
        </a:p>
      </dgm:t>
    </dgm:pt>
    <dgm:pt modelId="{F4B441E1-0F95-4CAA-B7BF-B0133218DC78}" type="sibTrans" cxnId="{AB87744F-40C8-437D-931F-8B51E1752B27}">
      <dgm:prSet/>
      <dgm:spPr/>
      <dgm:t>
        <a:bodyPr/>
        <a:lstStyle/>
        <a:p>
          <a:endParaRPr lang="en-US"/>
        </a:p>
      </dgm:t>
    </dgm:pt>
    <dgm:pt modelId="{3DA54384-F379-4D93-919A-F6099EB65364}">
      <dgm:prSet phldrT="[Text]"/>
      <dgm:spPr/>
      <dgm:t>
        <a:bodyPr/>
        <a:lstStyle/>
        <a:p>
          <a:r>
            <a:rPr lang="en-US" dirty="0" smtClean="0"/>
            <a:t>Outcome</a:t>
          </a:r>
          <a:endParaRPr lang="en-US" dirty="0"/>
        </a:p>
      </dgm:t>
    </dgm:pt>
    <dgm:pt modelId="{5E71B3C7-AFED-4CCD-AD74-65232D37556B}" type="parTrans" cxnId="{F219A382-6742-4342-B7CF-90F3C54936FF}">
      <dgm:prSet/>
      <dgm:spPr/>
      <dgm:t>
        <a:bodyPr/>
        <a:lstStyle/>
        <a:p>
          <a:endParaRPr lang="en-US"/>
        </a:p>
      </dgm:t>
    </dgm:pt>
    <dgm:pt modelId="{2A7689FA-8BA7-4629-B13F-F049E1E39C58}" type="sibTrans" cxnId="{F219A382-6742-4342-B7CF-90F3C54936FF}">
      <dgm:prSet/>
      <dgm:spPr/>
      <dgm:t>
        <a:bodyPr/>
        <a:lstStyle/>
        <a:p>
          <a:endParaRPr lang="en-US"/>
        </a:p>
      </dgm:t>
    </dgm:pt>
    <dgm:pt modelId="{529F1D0C-67A9-4BEF-9C76-4F3044A123B7}" type="pres">
      <dgm:prSet presAssocID="{E80F7906-897F-4BA3-BB25-C0158C5D4E2D}" presName="Name0" presStyleCnt="0">
        <dgm:presLayoutVars>
          <dgm:dir/>
          <dgm:resizeHandles val="exact"/>
        </dgm:presLayoutVars>
      </dgm:prSet>
      <dgm:spPr/>
    </dgm:pt>
    <dgm:pt modelId="{BB860308-B1A9-4842-8862-3E1B9F0D0C9A}" type="pres">
      <dgm:prSet presAssocID="{158E5289-DADC-438F-8D5E-C0BB2FF6DFD6}" presName="node" presStyleLbl="node1" presStyleIdx="0" presStyleCnt="4">
        <dgm:presLayoutVars>
          <dgm:bulletEnabled val="1"/>
        </dgm:presLayoutVars>
      </dgm:prSet>
      <dgm:spPr/>
      <dgm:t>
        <a:bodyPr/>
        <a:lstStyle/>
        <a:p>
          <a:endParaRPr lang="en-US"/>
        </a:p>
      </dgm:t>
    </dgm:pt>
    <dgm:pt modelId="{60E3A456-27E2-4401-93EB-05CB9245E1EE}" type="pres">
      <dgm:prSet presAssocID="{FD98C1D0-047F-48A0-AAB2-A8F4680528B8}" presName="sibTrans" presStyleLbl="sibTrans2D1" presStyleIdx="0" presStyleCnt="3"/>
      <dgm:spPr/>
      <dgm:t>
        <a:bodyPr/>
        <a:lstStyle/>
        <a:p>
          <a:endParaRPr lang="en-US"/>
        </a:p>
      </dgm:t>
    </dgm:pt>
    <dgm:pt modelId="{1095DDA3-59BF-403B-864F-8CBACF35FA52}" type="pres">
      <dgm:prSet presAssocID="{FD98C1D0-047F-48A0-AAB2-A8F4680528B8}" presName="connectorText" presStyleLbl="sibTrans2D1" presStyleIdx="0" presStyleCnt="3"/>
      <dgm:spPr/>
      <dgm:t>
        <a:bodyPr/>
        <a:lstStyle/>
        <a:p>
          <a:endParaRPr lang="en-US"/>
        </a:p>
      </dgm:t>
    </dgm:pt>
    <dgm:pt modelId="{E5B02537-A3C8-4109-9019-3742497AEBC1}" type="pres">
      <dgm:prSet presAssocID="{2C05103F-14BB-4D9A-BE15-5EEC09B04AD3}" presName="node" presStyleLbl="node1" presStyleIdx="1" presStyleCnt="4">
        <dgm:presLayoutVars>
          <dgm:bulletEnabled val="1"/>
        </dgm:presLayoutVars>
      </dgm:prSet>
      <dgm:spPr/>
      <dgm:t>
        <a:bodyPr/>
        <a:lstStyle/>
        <a:p>
          <a:endParaRPr lang="en-US"/>
        </a:p>
      </dgm:t>
    </dgm:pt>
    <dgm:pt modelId="{835C7A80-4AAF-4F2A-983E-2F40EE683CC0}" type="pres">
      <dgm:prSet presAssocID="{58095F6C-91F3-4FBC-ACC1-101BD931D412}" presName="sibTrans" presStyleLbl="sibTrans2D1" presStyleIdx="1" presStyleCnt="3"/>
      <dgm:spPr/>
      <dgm:t>
        <a:bodyPr/>
        <a:lstStyle/>
        <a:p>
          <a:endParaRPr lang="en-US"/>
        </a:p>
      </dgm:t>
    </dgm:pt>
    <dgm:pt modelId="{4D92A804-36A1-4E24-99F7-F63BB62BB59A}" type="pres">
      <dgm:prSet presAssocID="{58095F6C-91F3-4FBC-ACC1-101BD931D412}" presName="connectorText" presStyleLbl="sibTrans2D1" presStyleIdx="1" presStyleCnt="3"/>
      <dgm:spPr/>
      <dgm:t>
        <a:bodyPr/>
        <a:lstStyle/>
        <a:p>
          <a:endParaRPr lang="en-US"/>
        </a:p>
      </dgm:t>
    </dgm:pt>
    <dgm:pt modelId="{5FA89C62-68DD-4A35-992E-7EF2A15CA168}" type="pres">
      <dgm:prSet presAssocID="{B2226471-9C50-4145-86FF-5805E55B8998}" presName="node" presStyleLbl="node1" presStyleIdx="2" presStyleCnt="4">
        <dgm:presLayoutVars>
          <dgm:bulletEnabled val="1"/>
        </dgm:presLayoutVars>
      </dgm:prSet>
      <dgm:spPr/>
      <dgm:t>
        <a:bodyPr/>
        <a:lstStyle/>
        <a:p>
          <a:endParaRPr lang="en-US"/>
        </a:p>
      </dgm:t>
    </dgm:pt>
    <dgm:pt modelId="{39EF6528-2DC7-4D7F-A0C3-B1E1A0268AEF}" type="pres">
      <dgm:prSet presAssocID="{F4B441E1-0F95-4CAA-B7BF-B0133218DC78}" presName="sibTrans" presStyleLbl="sibTrans2D1" presStyleIdx="2" presStyleCnt="3"/>
      <dgm:spPr/>
      <dgm:t>
        <a:bodyPr/>
        <a:lstStyle/>
        <a:p>
          <a:endParaRPr lang="en-US"/>
        </a:p>
      </dgm:t>
    </dgm:pt>
    <dgm:pt modelId="{AEA72AA3-3839-434C-975A-4C08BA6641DC}" type="pres">
      <dgm:prSet presAssocID="{F4B441E1-0F95-4CAA-B7BF-B0133218DC78}" presName="connectorText" presStyleLbl="sibTrans2D1" presStyleIdx="2" presStyleCnt="3"/>
      <dgm:spPr/>
      <dgm:t>
        <a:bodyPr/>
        <a:lstStyle/>
        <a:p>
          <a:endParaRPr lang="en-US"/>
        </a:p>
      </dgm:t>
    </dgm:pt>
    <dgm:pt modelId="{8F617C1F-B9C3-43C6-A0EC-8C437D4E7F59}" type="pres">
      <dgm:prSet presAssocID="{3DA54384-F379-4D93-919A-F6099EB65364}" presName="node" presStyleLbl="node1" presStyleIdx="3" presStyleCnt="4">
        <dgm:presLayoutVars>
          <dgm:bulletEnabled val="1"/>
        </dgm:presLayoutVars>
      </dgm:prSet>
      <dgm:spPr/>
      <dgm:t>
        <a:bodyPr/>
        <a:lstStyle/>
        <a:p>
          <a:endParaRPr lang="en-US"/>
        </a:p>
      </dgm:t>
    </dgm:pt>
  </dgm:ptLst>
  <dgm:cxnLst>
    <dgm:cxn modelId="{EBD6BFCA-B951-4C9C-82DA-A6E943490D75}" srcId="{E80F7906-897F-4BA3-BB25-C0158C5D4E2D}" destId="{158E5289-DADC-438F-8D5E-C0BB2FF6DFD6}" srcOrd="0" destOrd="0" parTransId="{A1ED73CB-F953-4751-95C7-7F4163B18805}" sibTransId="{FD98C1D0-047F-48A0-AAB2-A8F4680528B8}"/>
    <dgm:cxn modelId="{74B32A29-5C59-3244-A8E2-7B5E5C04292A}" type="presOf" srcId="{58095F6C-91F3-4FBC-ACC1-101BD931D412}" destId="{835C7A80-4AAF-4F2A-983E-2F40EE683CC0}" srcOrd="0" destOrd="0" presId="urn:microsoft.com/office/officeart/2005/8/layout/process1"/>
    <dgm:cxn modelId="{AB87744F-40C8-437D-931F-8B51E1752B27}" srcId="{E80F7906-897F-4BA3-BB25-C0158C5D4E2D}" destId="{B2226471-9C50-4145-86FF-5805E55B8998}" srcOrd="2" destOrd="0" parTransId="{89AD1B24-77F3-47DD-86B7-B4D91746BD66}" sibTransId="{F4B441E1-0F95-4CAA-B7BF-B0133218DC78}"/>
    <dgm:cxn modelId="{1A554CA2-ED25-8C4B-B850-B034B2943781}" type="presOf" srcId="{3DA54384-F379-4D93-919A-F6099EB65364}" destId="{8F617C1F-B9C3-43C6-A0EC-8C437D4E7F59}" srcOrd="0" destOrd="0" presId="urn:microsoft.com/office/officeart/2005/8/layout/process1"/>
    <dgm:cxn modelId="{6332A476-6D71-DD46-8CFC-BA4D1999D08B}" type="presOf" srcId="{2C05103F-14BB-4D9A-BE15-5EEC09B04AD3}" destId="{E5B02537-A3C8-4109-9019-3742497AEBC1}" srcOrd="0" destOrd="0" presId="urn:microsoft.com/office/officeart/2005/8/layout/process1"/>
    <dgm:cxn modelId="{43FFDD13-6CC9-AD4B-962E-B653E13421AA}" type="presOf" srcId="{FD98C1D0-047F-48A0-AAB2-A8F4680528B8}" destId="{60E3A456-27E2-4401-93EB-05CB9245E1EE}" srcOrd="0" destOrd="0" presId="urn:microsoft.com/office/officeart/2005/8/layout/process1"/>
    <dgm:cxn modelId="{5F51F786-B361-1949-B2E4-321E4228D5B8}" type="presOf" srcId="{FD98C1D0-047F-48A0-AAB2-A8F4680528B8}" destId="{1095DDA3-59BF-403B-864F-8CBACF35FA52}" srcOrd="1" destOrd="0" presId="urn:microsoft.com/office/officeart/2005/8/layout/process1"/>
    <dgm:cxn modelId="{958E3066-6AF3-4622-8489-24E9031887AD}" srcId="{E80F7906-897F-4BA3-BB25-C0158C5D4E2D}" destId="{2C05103F-14BB-4D9A-BE15-5EEC09B04AD3}" srcOrd="1" destOrd="0" parTransId="{C7AE4EF2-BD0F-4DBB-BF9D-8D37AED41621}" sibTransId="{58095F6C-91F3-4FBC-ACC1-101BD931D412}"/>
    <dgm:cxn modelId="{F38D6F52-EC47-804F-AB9C-A9C175AB513C}" type="presOf" srcId="{E80F7906-897F-4BA3-BB25-C0158C5D4E2D}" destId="{529F1D0C-67A9-4BEF-9C76-4F3044A123B7}" srcOrd="0" destOrd="0" presId="urn:microsoft.com/office/officeart/2005/8/layout/process1"/>
    <dgm:cxn modelId="{F219A382-6742-4342-B7CF-90F3C54936FF}" srcId="{E80F7906-897F-4BA3-BB25-C0158C5D4E2D}" destId="{3DA54384-F379-4D93-919A-F6099EB65364}" srcOrd="3" destOrd="0" parTransId="{5E71B3C7-AFED-4CCD-AD74-65232D37556B}" sibTransId="{2A7689FA-8BA7-4629-B13F-F049E1E39C58}"/>
    <dgm:cxn modelId="{7C9E1E16-2097-D54E-828B-0F6AC105E0DE}" type="presOf" srcId="{F4B441E1-0F95-4CAA-B7BF-B0133218DC78}" destId="{39EF6528-2DC7-4D7F-A0C3-B1E1A0268AEF}" srcOrd="0" destOrd="0" presId="urn:microsoft.com/office/officeart/2005/8/layout/process1"/>
    <dgm:cxn modelId="{FA95C5C9-4AE5-FF4B-8175-4B1714C9B5D5}" type="presOf" srcId="{58095F6C-91F3-4FBC-ACC1-101BD931D412}" destId="{4D92A804-36A1-4E24-99F7-F63BB62BB59A}" srcOrd="1" destOrd="0" presId="urn:microsoft.com/office/officeart/2005/8/layout/process1"/>
    <dgm:cxn modelId="{25FA9F27-5A37-B743-A711-17582F70B394}" type="presOf" srcId="{158E5289-DADC-438F-8D5E-C0BB2FF6DFD6}" destId="{BB860308-B1A9-4842-8862-3E1B9F0D0C9A}" srcOrd="0" destOrd="0" presId="urn:microsoft.com/office/officeart/2005/8/layout/process1"/>
    <dgm:cxn modelId="{4C64712B-12C2-AD4E-9DBE-839C49B006DC}" type="presOf" srcId="{F4B441E1-0F95-4CAA-B7BF-B0133218DC78}" destId="{AEA72AA3-3839-434C-975A-4C08BA6641DC}" srcOrd="1" destOrd="0" presId="urn:microsoft.com/office/officeart/2005/8/layout/process1"/>
    <dgm:cxn modelId="{5198101C-1FBA-2D46-8AB0-F209372D632F}" type="presOf" srcId="{B2226471-9C50-4145-86FF-5805E55B8998}" destId="{5FA89C62-68DD-4A35-992E-7EF2A15CA168}" srcOrd="0" destOrd="0" presId="urn:microsoft.com/office/officeart/2005/8/layout/process1"/>
    <dgm:cxn modelId="{7F2D6DB3-1010-554F-AA57-68CCD4471848}" type="presParOf" srcId="{529F1D0C-67A9-4BEF-9C76-4F3044A123B7}" destId="{BB860308-B1A9-4842-8862-3E1B9F0D0C9A}" srcOrd="0" destOrd="0" presId="urn:microsoft.com/office/officeart/2005/8/layout/process1"/>
    <dgm:cxn modelId="{947A8066-A4BC-F941-AFA9-F3A4D4B9B06D}" type="presParOf" srcId="{529F1D0C-67A9-4BEF-9C76-4F3044A123B7}" destId="{60E3A456-27E2-4401-93EB-05CB9245E1EE}" srcOrd="1" destOrd="0" presId="urn:microsoft.com/office/officeart/2005/8/layout/process1"/>
    <dgm:cxn modelId="{E464BE8A-0AFE-D64A-B30B-13D27702371A}" type="presParOf" srcId="{60E3A456-27E2-4401-93EB-05CB9245E1EE}" destId="{1095DDA3-59BF-403B-864F-8CBACF35FA52}" srcOrd="0" destOrd="0" presId="urn:microsoft.com/office/officeart/2005/8/layout/process1"/>
    <dgm:cxn modelId="{A581AE29-EE98-1648-ADB1-7690755A8385}" type="presParOf" srcId="{529F1D0C-67A9-4BEF-9C76-4F3044A123B7}" destId="{E5B02537-A3C8-4109-9019-3742497AEBC1}" srcOrd="2" destOrd="0" presId="urn:microsoft.com/office/officeart/2005/8/layout/process1"/>
    <dgm:cxn modelId="{FA9084DC-CFD5-4444-B524-EB2AF00A54E0}" type="presParOf" srcId="{529F1D0C-67A9-4BEF-9C76-4F3044A123B7}" destId="{835C7A80-4AAF-4F2A-983E-2F40EE683CC0}" srcOrd="3" destOrd="0" presId="urn:microsoft.com/office/officeart/2005/8/layout/process1"/>
    <dgm:cxn modelId="{8447FBA9-02B3-9047-844E-493A998F4E80}" type="presParOf" srcId="{835C7A80-4AAF-4F2A-983E-2F40EE683CC0}" destId="{4D92A804-36A1-4E24-99F7-F63BB62BB59A}" srcOrd="0" destOrd="0" presId="urn:microsoft.com/office/officeart/2005/8/layout/process1"/>
    <dgm:cxn modelId="{3145BA59-5652-6346-8F2E-CCF7AD047E78}" type="presParOf" srcId="{529F1D0C-67A9-4BEF-9C76-4F3044A123B7}" destId="{5FA89C62-68DD-4A35-992E-7EF2A15CA168}" srcOrd="4" destOrd="0" presId="urn:microsoft.com/office/officeart/2005/8/layout/process1"/>
    <dgm:cxn modelId="{012EBE5F-1E73-884C-BF1F-1E8214663D65}" type="presParOf" srcId="{529F1D0C-67A9-4BEF-9C76-4F3044A123B7}" destId="{39EF6528-2DC7-4D7F-A0C3-B1E1A0268AEF}" srcOrd="5" destOrd="0" presId="urn:microsoft.com/office/officeart/2005/8/layout/process1"/>
    <dgm:cxn modelId="{8133C903-E427-B149-8AC4-7F2BA4AA5A28}" type="presParOf" srcId="{39EF6528-2DC7-4D7F-A0C3-B1E1A0268AEF}" destId="{AEA72AA3-3839-434C-975A-4C08BA6641DC}" srcOrd="0" destOrd="0" presId="urn:microsoft.com/office/officeart/2005/8/layout/process1"/>
    <dgm:cxn modelId="{A496DDAE-472C-9E4B-AD88-366FEDE8091D}" type="presParOf" srcId="{529F1D0C-67A9-4BEF-9C76-4F3044A123B7}" destId="{8F617C1F-B9C3-43C6-A0EC-8C437D4E7F5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60308-B1A9-4842-8862-3E1B9F0D0C9A}">
      <dsp:nvSpPr>
        <dsp:cNvPr id="0" name=""/>
        <dsp:cNvSpPr/>
      </dsp:nvSpPr>
      <dsp:spPr>
        <a:xfrm>
          <a:off x="2678" y="1680616"/>
          <a:ext cx="1171277" cy="70276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Covariate</a:t>
          </a:r>
          <a:endParaRPr lang="en-US" sz="1800" kern="1200" dirty="0"/>
        </a:p>
      </dsp:txBody>
      <dsp:txXfrm>
        <a:off x="23261" y="1701199"/>
        <a:ext cx="1130111" cy="661600"/>
      </dsp:txXfrm>
    </dsp:sp>
    <dsp:sp modelId="{60E3A456-27E2-4401-93EB-05CB9245E1EE}">
      <dsp:nvSpPr>
        <dsp:cNvPr id="0" name=""/>
        <dsp:cNvSpPr/>
      </dsp:nvSpPr>
      <dsp:spPr>
        <a:xfrm>
          <a:off x="1291083"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291083" y="1944856"/>
        <a:ext cx="173817" cy="174286"/>
      </dsp:txXfrm>
    </dsp:sp>
    <dsp:sp modelId="{E5B02537-A3C8-4109-9019-3742497AEBC1}">
      <dsp:nvSpPr>
        <dsp:cNvPr id="0" name=""/>
        <dsp:cNvSpPr/>
      </dsp:nvSpPr>
      <dsp:spPr>
        <a:xfrm>
          <a:off x="1642467" y="1680616"/>
          <a:ext cx="1171277" cy="70276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Treatment</a:t>
          </a:r>
          <a:endParaRPr lang="en-US" sz="1800" kern="1200" dirty="0"/>
        </a:p>
      </dsp:txBody>
      <dsp:txXfrm>
        <a:off x="1663050" y="1701199"/>
        <a:ext cx="1130111" cy="661600"/>
      </dsp:txXfrm>
    </dsp:sp>
    <dsp:sp modelId="{835C7A80-4AAF-4F2A-983E-2F40EE683CC0}">
      <dsp:nvSpPr>
        <dsp:cNvPr id="0" name=""/>
        <dsp:cNvSpPr/>
      </dsp:nvSpPr>
      <dsp:spPr>
        <a:xfrm>
          <a:off x="2930872"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30872" y="1944856"/>
        <a:ext cx="173817" cy="174286"/>
      </dsp:txXfrm>
    </dsp:sp>
    <dsp:sp modelId="{5FA89C62-68DD-4A35-992E-7EF2A15CA168}">
      <dsp:nvSpPr>
        <dsp:cNvPr id="0" name=""/>
        <dsp:cNvSpPr/>
      </dsp:nvSpPr>
      <dsp:spPr>
        <a:xfrm>
          <a:off x="3282255" y="1680616"/>
          <a:ext cx="1171277" cy="70276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Mediator</a:t>
          </a:r>
          <a:endParaRPr lang="en-US" sz="1800" kern="1200" dirty="0"/>
        </a:p>
      </dsp:txBody>
      <dsp:txXfrm>
        <a:off x="3302838" y="1701199"/>
        <a:ext cx="1130111" cy="661600"/>
      </dsp:txXfrm>
    </dsp:sp>
    <dsp:sp modelId="{39EF6528-2DC7-4D7F-A0C3-B1E1A0268AEF}">
      <dsp:nvSpPr>
        <dsp:cNvPr id="0" name=""/>
        <dsp:cNvSpPr/>
      </dsp:nvSpPr>
      <dsp:spPr>
        <a:xfrm>
          <a:off x="4570660" y="1886761"/>
          <a:ext cx="248310" cy="2904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70660" y="1944856"/>
        <a:ext cx="173817" cy="174286"/>
      </dsp:txXfrm>
    </dsp:sp>
    <dsp:sp modelId="{8F617C1F-B9C3-43C6-A0EC-8C437D4E7F59}">
      <dsp:nvSpPr>
        <dsp:cNvPr id="0" name=""/>
        <dsp:cNvSpPr/>
      </dsp:nvSpPr>
      <dsp:spPr>
        <a:xfrm>
          <a:off x="4922043" y="1680616"/>
          <a:ext cx="1171277" cy="702766"/>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Outcome</a:t>
          </a:r>
          <a:endParaRPr lang="en-US" sz="1800" kern="1200" dirty="0"/>
        </a:p>
      </dsp:txBody>
      <dsp:txXfrm>
        <a:off x="4942626" y="1701199"/>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7/9/19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dirty="0"/>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lecture compares network models to multiple variable analysis such as multiple</a:t>
            </a:r>
            <a:r>
              <a:rPr lang="en-US" baseline="0" dirty="0" smtClean="0"/>
              <a:t> variable regression</a:t>
            </a:r>
            <a:r>
              <a:rPr lang="en-US" dirty="0" smtClean="0"/>
              <a:t>. This </a:t>
            </a:r>
            <a:r>
              <a:rPr lang="en-US" dirty="0" smtClean="0"/>
              <a:t>presentation was prepared by Dr. Alemi</a:t>
            </a:r>
          </a:p>
          <a:p>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dirty="0"/>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Before</a:t>
            </a:r>
            <a:r>
              <a:rPr lang="en-US" baseline="0" dirty="0" smtClean="0"/>
              <a:t> we leave this topic it is important to highlight how statisticians who use multiple variable regression and mathematicians who created causal network use different terms for same concepts.</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203301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word outcome is reserved</a:t>
            </a:r>
            <a:r>
              <a:rPr lang="en-US" baseline="0" dirty="0" smtClean="0"/>
              <a:t> for a response variable is measured after all other variables in the study.  Treatment is a variable that reflects real world manipulation undertaken to affect the outcome. In network models covariate is a. node that by itself or through other nodes is associated with treatment and outcome.  In regression it is a variable associated with treatment and outcome.  Network models are </a:t>
            </a:r>
            <a:r>
              <a:rPr lang="en-US" baseline="0" dirty="0" err="1" smtClean="0"/>
              <a:t>acylical</a:t>
            </a:r>
            <a:r>
              <a:rPr lang="en-US" baseline="0" dirty="0" smtClean="0"/>
              <a:t> in the sense that it is not possible to start from a variable and follow the directed arcs and end up at the starting point.  In regression, these cycles are avoided by insisting that a variable cannot be both a dependent and an independent variable.  </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85881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network models a parent is a node</a:t>
            </a:r>
            <a:r>
              <a:rPr lang="en-US" baseline="0" dirty="0" smtClean="0"/>
              <a:t> that has a directed arc to another node.  Parents have a statistically significant association with the effect independent of other variables that occur prior to it.    This definition also applies to regression models.  Typically regressions test if independent variables are significant predictors of dependent variable, in essence if these variables are parents to dependent variable.  In network models, children are nodes that receive a directed arc from another.  In regression, a child is a variable that is implicitly arranged to be measured after its predecessor.  This is not shown in the formula but arranged in how the data were measured. In network model descendants of treatment are any node that can be reached from treatment by following the arcs in the network.  In regression, the descendants are early and late effects of treatment.  </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116293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collider is a common effect of two causes.  It is a node that if stratified would make two conditionally independent nodes dependent.  In regression, a collider is a statistically significant relationship between two variables in one subgroup but not in the population.  In</a:t>
            </a:r>
            <a:r>
              <a:rPr lang="en-US" baseline="0" dirty="0" smtClean="0"/>
              <a:t> network models, co=parents refer to two nodes that have the same child.  In regression, co-parents are two variables associated with a third variable that occurs after them.  In network models, a path is a set of nodes connected by arcs independent of the causal direction.  In regression, the path is not seen but it is a set of variables that have significant pair-wise correlation with each other. A backdoor path is a path from outcome to treatment.  A backdoor path ends with an arc pointing to treatment.  Blocked.   backdoors refers to stratification of a non-collider node on all backdoor paths from outcome to treatment.  In multiple variable analysis, this is stratification that introduces no new association with treatment.  Finally, a Markov blanket is defined as parents, children, co-parents of treatment.  In multiple variable analysis it is the smallest set of stratified covariates that would make treatment independent from other variables.</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1722181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Network and multiple variable analysis are two ways to same goal, the</a:t>
            </a:r>
            <a:r>
              <a:rPr lang="en-US" sz="1200" baseline="0" dirty="0" smtClean="0"/>
              <a:t> concepts in one method can be found in another.</a:t>
            </a:r>
            <a:endParaRPr lang="en-US" sz="120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dirty="0"/>
          </a:p>
        </p:txBody>
      </p:sp>
    </p:spTree>
    <p:extLst>
      <p:ext uri="{BB962C8B-B14F-4D97-AF65-F5344CB8AC3E}">
        <p14:creationId xmlns:p14="http://schemas.microsoft.com/office/powerpoint/2010/main" val="29953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equation shows a multiple variable regression. The variables C</a:t>
            </a:r>
            <a:r>
              <a:rPr lang="en-US" baseline="0" dirty="0" smtClean="0"/>
              <a:t> represents a covariate.  The variable M represents a mediator such as treatment complication.  The variable T represents treatment. All three variables are referred to as independent variables. </a:t>
            </a:r>
            <a:r>
              <a:rPr lang="en-US" dirty="0" smtClean="0"/>
              <a:t>Regression</a:t>
            </a:r>
            <a:r>
              <a:rPr lang="en-US" baseline="0" dirty="0" smtClean="0"/>
              <a:t> is based on association between independent and dependent variables.  It is not causal.  Nevertheless, under certain circumstances it can, </a:t>
            </a:r>
            <a:r>
              <a:rPr lang="en-US" dirty="0" smtClean="0"/>
              <a:t>and people have used, regression to show causal</a:t>
            </a:r>
            <a:r>
              <a:rPr lang="en-US" baseline="0" dirty="0" smtClean="0"/>
              <a:t> relationships.  </a:t>
            </a:r>
            <a:endParaRPr lang="en-US" dirty="0"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18612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we want regression models to have a causal interpretation then these</a:t>
            </a:r>
            <a:r>
              <a:rPr lang="en-US" baseline="0" dirty="0" smtClean="0"/>
              <a:t> models should meet some assumptions.  These assumptions go beyond the regression equation.  First, the independent variables must be associated with the dependent variable.  Second, the independent variables must occur before the dependent variable.  We must arrange the data so that independent variables occur prior to dependent variable. Third, removing ta statistically significant independent variables should change the dependent variable.  Another way of saying this is that the impact of independent variables on the dependent variable could not be due to a third variable.  It cannot be a spurious correlation. Finally there should be a </a:t>
            </a:r>
            <a:r>
              <a:rPr lang="en-US" baseline="0" dirty="0" smtClean="0"/>
              <a:t>mechanism by which the </a:t>
            </a:r>
            <a:r>
              <a:rPr lang="en-US" baseline="0" dirty="0" smtClean="0"/>
              <a:t>independent variable affects the dependent variable.   This mechanism is not shown in the equation but it is described when we talk of the relationship between the variables. When these four criteria are met, then we can imagine a regression model as a causal model.  </a:t>
            </a:r>
            <a:endParaRPr lang="en-US" dirty="0"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105845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a:t>
            </a:r>
            <a:r>
              <a:rPr lang="en-US" baseline="0" dirty="0" smtClean="0"/>
              <a:t> is a regression model set up as a network.  The outcome variable is associated with all of the three types of variables, the treatment, mediator and covariates.  This is because Y is a function of the three other types of variables, T, M and C.  In addition, treatment is shown to be associated with covariate and mediator.  These relationships are not explicitly shown in regression equation but are explicit in the network.  In the regression equation these relationships fall into collinearity.</a:t>
            </a:r>
            <a:endParaRPr lang="en-US" dirty="0"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1958239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we want a causal network,</a:t>
            </a:r>
            <a:r>
              <a:rPr lang="en-US" baseline="0" dirty="0" smtClean="0"/>
              <a:t> then a</a:t>
            </a:r>
            <a:r>
              <a:rPr lang="en-US" dirty="0" smtClean="0"/>
              <a:t>n</a:t>
            </a:r>
            <a:r>
              <a:rPr lang="en-US" baseline="0" dirty="0" smtClean="0"/>
              <a:t> implicit sequence is assumed.  The regression equation does not show this sequence but this assumption is necessary before we can show the regression equation as a causal network.</a:t>
            </a:r>
            <a:endParaRPr lang="en-US" dirty="0"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F8A7E4-4D03-4745-862B-99C78368DDB0}"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2122765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 we have seen that with a few additional assumptions, every multiple variable regression can be shown as a network model.  There are key differences in the two approach to modeling. </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94692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solidFill>
                  <a:schemeClr val="tx1"/>
                </a:solidFill>
              </a:rPr>
              <a:t>Regression is optimized: highly correlated variables are dropped</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162006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solidFill>
                  <a:schemeClr val="tx1"/>
                </a:solidFill>
              </a:rPr>
              <a:t>Networks are redundant.  Correlated variables are kept</a:t>
            </a:r>
            <a:r>
              <a:rPr lang="en-US" b="1" baseline="0" dirty="0" smtClean="0">
                <a:solidFill>
                  <a:schemeClr val="tx1"/>
                </a:solidFill>
              </a:rPr>
              <a:t> and explicitly modeled.</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50618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this network we can see that renal complication of diabetes is what affects survival.  If we regress survival on diabetes</a:t>
            </a:r>
            <a:r>
              <a:rPr lang="en-US" baseline="0" dirty="0" smtClean="0"/>
              <a:t> and renal diagnoses.  Diabetes may not have a direct effect on survival.  The line from from diabetes to survival may not be in the regression.  In contrast, the relationship between any pair of variables are in the network model.  Even if  renal complications are the only predictor of survival, diabetes still remains in the model and its relationship to other factors are still modelled.  </a:t>
            </a:r>
            <a:endParaRPr lang="en-US" dirty="0"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39BBC8-9B6A-4089-941C-74CE1EF1EF81}"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8591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8" descr="GMUgreengold.eps">
            <a:extLst>
              <a:ext uri="{FF2B5EF4-FFF2-40B4-BE49-F238E27FC236}">
                <a16:creationId xmlns:a16="http://schemas.microsoft.com/office/drawing/2014/main" xmlns=""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xmlns=""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smtClean="0"/>
              <a:t>Click to edit title text</a:t>
            </a:r>
            <a:endParaRPr lang="en-US" dirty="0"/>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smtClean="0"/>
              <a:t>Click to edit </a:t>
            </a:r>
            <a:r>
              <a:rPr lang="en-US" dirty="0" err="1" smtClean="0"/>
              <a:t>subheader</a:t>
            </a:r>
            <a:r>
              <a:rPr lang="en-US" dirty="0" smtClean="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useBgFill="1">
        <p:nvSpPr>
          <p:cNvPr id="5"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6"/>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7"/>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8"/>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963084" y="952501"/>
            <a:ext cx="103632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a:xfrm>
            <a:off x="8229600" y="6191250"/>
            <a:ext cx="3302000" cy="476250"/>
          </a:xfrm>
          <a:prstGeom prst="rect">
            <a:avLst/>
          </a:prstGeom>
        </p:spPr>
        <p:txBody>
          <a:bodyPr/>
          <a:lstStyle>
            <a:lvl1pPr>
              <a:defRPr/>
            </a:lvl1pPr>
          </a:lstStyle>
          <a:p>
            <a:pPr>
              <a:defRPr/>
            </a:pPr>
            <a:fld id="{31F599D8-CBEB-4D30-9232-C78F6171182E}" type="datetimeFigureOut">
              <a:rPr lang="en-US"/>
              <a:pPr>
                <a:defRPr/>
              </a:pPr>
              <a:t>7/9/19</a:t>
            </a:fld>
            <a:endParaRPr lang="en-US"/>
          </a:p>
        </p:txBody>
      </p:sp>
      <p:sp>
        <p:nvSpPr>
          <p:cNvPr id="10" name="Footer Placeholder 4"/>
          <p:cNvSpPr>
            <a:spLocks noGrp="1"/>
          </p:cNvSpPr>
          <p:nvPr>
            <p:ph type="ftr" sz="quarter" idx="11"/>
          </p:nvPr>
        </p:nvSpPr>
        <p:spPr>
          <a:xfrm>
            <a:off x="1066800" y="6172200"/>
            <a:ext cx="5334000" cy="457200"/>
          </a:xfrm>
          <a:prstGeom prst="rect">
            <a:avLst/>
          </a:prstGeo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94733" y="6208713"/>
            <a:ext cx="609600" cy="457200"/>
          </a:xfrm>
          <a:prstGeom prst="ellipse">
            <a:avLst/>
          </a:prstGeom>
        </p:spPr>
        <p:txBody>
          <a:bodyPr/>
          <a:lstStyle>
            <a:lvl1pPr>
              <a:defRPr/>
            </a:lvl1pPr>
          </a:lstStyle>
          <a:p>
            <a:pPr>
              <a:defRPr/>
            </a:pPr>
            <a:fld id="{80FAB293-4F1A-4F25-BEE4-1FC3BD08C6C0}" type="slidenum">
              <a:rPr lang="en-US"/>
              <a:pPr>
                <a:defRPr/>
              </a:pPr>
              <a:t>‹#›</a:t>
            </a:fld>
            <a:endParaRPr lang="en-US"/>
          </a:p>
        </p:txBody>
      </p:sp>
    </p:spTree>
    <p:extLst>
      <p:ext uri="{BB962C8B-B14F-4D97-AF65-F5344CB8AC3E}">
        <p14:creationId xmlns:p14="http://schemas.microsoft.com/office/powerpoint/2010/main" val="54347288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8229600" y="6191250"/>
            <a:ext cx="3302000" cy="476250"/>
          </a:xfrm>
          <a:prstGeom prst="rect">
            <a:avLst/>
          </a:prstGeom>
        </p:spPr>
        <p:txBody>
          <a:bodyPr/>
          <a:lstStyle>
            <a:lvl1pPr>
              <a:defRPr/>
            </a:lvl1pPr>
          </a:lstStyle>
          <a:p>
            <a:pPr>
              <a:defRPr/>
            </a:pPr>
            <a:fld id="{80B900DE-4500-449F-80B6-6991B1FB7F90}" type="datetimeFigureOut">
              <a:rPr lang="en-US"/>
              <a:pPr>
                <a:defRPr/>
              </a:pPr>
              <a:t>7/9/19</a:t>
            </a:fld>
            <a:endParaRPr lang="en-US"/>
          </a:p>
        </p:txBody>
      </p:sp>
      <p:sp>
        <p:nvSpPr>
          <p:cNvPr id="3" name="Footer Placeholder 2"/>
          <p:cNvSpPr>
            <a:spLocks noGrp="1"/>
          </p:cNvSpPr>
          <p:nvPr>
            <p:ph type="ftr" sz="quarter" idx="11"/>
          </p:nvPr>
        </p:nvSpPr>
        <p:spPr>
          <a:xfrm>
            <a:off x="1219200" y="6172200"/>
            <a:ext cx="5283200" cy="457200"/>
          </a:xfrm>
          <a:prstGeom prst="rect">
            <a:avLst/>
          </a:prstGeom>
        </p:spPr>
        <p:txBody>
          <a:bodyPr/>
          <a:lstStyle>
            <a:lvl1pPr>
              <a:defRPr/>
            </a:lvl1pPr>
          </a:lstStyle>
          <a:p>
            <a:pPr>
              <a:defRPr/>
            </a:pPr>
            <a:endParaRPr lang="en-US"/>
          </a:p>
        </p:txBody>
      </p:sp>
      <p:sp>
        <p:nvSpPr>
          <p:cNvPr id="4" name="Slide Number Placeholder 22"/>
          <p:cNvSpPr>
            <a:spLocks noGrp="1"/>
          </p:cNvSpPr>
          <p:nvPr>
            <p:ph type="sldNum" sz="quarter" idx="12"/>
          </p:nvPr>
        </p:nvSpPr>
        <p:spPr>
          <a:xfrm>
            <a:off x="194733" y="6210300"/>
            <a:ext cx="609600" cy="457200"/>
          </a:xfrm>
          <a:prstGeom prst="ellipse">
            <a:avLst/>
          </a:prstGeom>
        </p:spPr>
        <p:txBody>
          <a:bodyPr/>
          <a:lstStyle>
            <a:lvl1pPr>
              <a:defRPr/>
            </a:lvl1pPr>
          </a:lstStyle>
          <a:p>
            <a:pPr>
              <a:defRPr/>
            </a:pPr>
            <a:fld id="{A4997143-3FBA-4ED5-9C4E-8A589179B1F7}" type="slidenum">
              <a:rPr lang="en-US"/>
              <a:pPr>
                <a:defRPr/>
              </a:pPr>
              <a:t>‹#›</a:t>
            </a:fld>
            <a:endParaRPr lang="en-US"/>
          </a:p>
        </p:txBody>
      </p:sp>
    </p:spTree>
    <p:extLst>
      <p:ext uri="{BB962C8B-B14F-4D97-AF65-F5344CB8AC3E}">
        <p14:creationId xmlns:p14="http://schemas.microsoft.com/office/powerpoint/2010/main" val="86667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xmlns=""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xmlns=""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dirty="0"/>
              <a:t>Drag picture to placeholder or click icon to add</a:t>
            </a:r>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add chart</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xmlns=""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 id="2147483688" r:id="rId10"/>
    <p:sldLayoutId id="2147483689" r:id="rId11"/>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1" y="536575"/>
            <a:ext cx="6247170" cy="2409825"/>
          </a:xfrm>
        </p:spPr>
        <p:txBody>
          <a:bodyPr/>
          <a:lstStyle/>
          <a:p>
            <a:pPr marL="0" indent="0"/>
            <a:r>
              <a:rPr lang="en-US" sz="4800" dirty="0" smtClean="0"/>
              <a:t>Networks .vs. Multiple Variable Analysis</a:t>
            </a:r>
            <a:endParaRPr lang="en-US" sz="4800" dirty="0" smtClean="0"/>
          </a:p>
        </p:txBody>
      </p:sp>
      <p:sp>
        <p:nvSpPr>
          <p:cNvPr id="4" name="Text Placeholder 3"/>
          <p:cNvSpPr>
            <a:spLocks noGrp="1"/>
          </p:cNvSpPr>
          <p:nvPr>
            <p:ph type="body" sz="quarter" idx="11"/>
          </p:nvPr>
        </p:nvSpPr>
        <p:spPr>
          <a:xfrm>
            <a:off x="823912" y="3287713"/>
            <a:ext cx="6246589" cy="1362075"/>
          </a:xfrm>
        </p:spPr>
        <p:txBody>
          <a:bodyPr/>
          <a:lstStyle/>
          <a:p>
            <a:r>
              <a:rPr lang="en-US" sz="2800" dirty="0" smtClean="0"/>
              <a:t>Farrokh Alemi, Ph.D.</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idx="4294967295"/>
          </p:nvPr>
        </p:nvSpPr>
        <p:spPr>
          <a:xfrm>
            <a:off x="1708732" y="1548884"/>
            <a:ext cx="8229600" cy="1470025"/>
          </a:xfrm>
        </p:spPr>
        <p:txBody>
          <a:bodyPr>
            <a:normAutofit/>
          </a:bodyPr>
          <a:lstStyle/>
          <a:p>
            <a:r>
              <a:rPr sz="4800" b="1" dirty="0" smtClean="0">
                <a:solidFill>
                  <a:schemeClr val="tx1"/>
                </a:solidFill>
              </a:rPr>
              <a:t>Jargon, Jargon Everywhere</a:t>
            </a:r>
          </a:p>
        </p:txBody>
      </p:sp>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828091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731926710"/>
              </p:ext>
            </p:extLst>
          </p:nvPr>
        </p:nvGraphicFramePr>
        <p:xfrm>
          <a:off x="997528" y="946667"/>
          <a:ext cx="9829799" cy="5022787"/>
        </p:xfrm>
        <a:graphic>
          <a:graphicData uri="http://schemas.openxmlformats.org/drawingml/2006/table">
            <a:tbl>
              <a:tblPr firstRow="1" firstCol="1" bandRow="1">
                <a:tableStyleId>{5C22544A-7EE6-4342-B048-85BDC9FD1C3A}</a:tableStyleId>
              </a:tblPr>
              <a:tblGrid>
                <a:gridCol w="1528388"/>
                <a:gridCol w="4146363"/>
                <a:gridCol w="4155048"/>
              </a:tblGrid>
              <a:tr h="685135">
                <a:tc>
                  <a:txBody>
                    <a:bodyPr/>
                    <a:lstStyle/>
                    <a:p>
                      <a:pPr marL="0" marR="0">
                        <a:lnSpc>
                          <a:spcPct val="115000"/>
                        </a:lnSpc>
                        <a:spcBef>
                          <a:spcPts val="0"/>
                        </a:spcBef>
                        <a:spcAft>
                          <a:spcPts val="0"/>
                        </a:spcAft>
                      </a:pPr>
                      <a:r>
                        <a:rPr lang="en-US" sz="2400" dirty="0">
                          <a:effectLst/>
                          <a:latin typeface="Calibri" panose="020F0502020204030204" pitchFamily="34" charset="0"/>
                        </a:rPr>
                        <a:t>Term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Network Definition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smtClean="0">
                          <a:effectLst/>
                          <a:latin typeface="Calibri" panose="020F0502020204030204" pitchFamily="34" charset="0"/>
                        </a:rPr>
                        <a:t>Multiple</a:t>
                      </a:r>
                      <a:r>
                        <a:rPr lang="en-US" sz="2400" baseline="0" dirty="0" smtClean="0">
                          <a:effectLst/>
                          <a:latin typeface="Calibri" panose="020F0502020204030204" pitchFamily="34" charset="0"/>
                        </a:rPr>
                        <a:t> Variable Analysis</a:t>
                      </a:r>
                      <a:r>
                        <a:rPr lang="en-US" sz="2400" dirty="0" smtClean="0">
                          <a:effectLst/>
                          <a:latin typeface="Calibri" panose="020F0502020204030204" pitchFamily="34" charset="0"/>
                        </a:rPr>
                        <a:t> </a:t>
                      </a:r>
                      <a:r>
                        <a:rPr lang="en-US" sz="2400" dirty="0">
                          <a:effectLst/>
                          <a:latin typeface="Calibri" panose="020F0502020204030204" pitchFamily="34" charset="0"/>
                        </a:rPr>
                        <a:t>Definition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685135">
                <a:tc>
                  <a:txBody>
                    <a:bodyPr/>
                    <a:lstStyle/>
                    <a:p>
                      <a:pPr marL="0" marR="0">
                        <a:lnSpc>
                          <a:spcPct val="115000"/>
                        </a:lnSpc>
                        <a:spcBef>
                          <a:spcPts val="0"/>
                        </a:spcBef>
                        <a:spcAft>
                          <a:spcPts val="0"/>
                        </a:spcAft>
                      </a:pPr>
                      <a:r>
                        <a:rPr lang="en-US" sz="2400">
                          <a:effectLst/>
                          <a:latin typeface="Calibri" panose="020F0502020204030204" pitchFamily="34" charset="0"/>
                        </a:rPr>
                        <a:t>Outcome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400">
                          <a:effectLst/>
                          <a:latin typeface="Calibri" panose="020F0502020204030204" pitchFamily="34" charset="0"/>
                        </a:rPr>
                        <a:t>A response variable that is measured after all other variables in the study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685135">
                <a:tc>
                  <a:txBody>
                    <a:bodyPr/>
                    <a:lstStyle/>
                    <a:p>
                      <a:pPr marL="0" marR="0">
                        <a:lnSpc>
                          <a:spcPct val="115000"/>
                        </a:lnSpc>
                        <a:spcBef>
                          <a:spcPts val="0"/>
                        </a:spcBef>
                        <a:spcAft>
                          <a:spcPts val="0"/>
                        </a:spcAft>
                      </a:pPr>
                      <a:r>
                        <a:rPr lang="en-US" sz="2400">
                          <a:effectLst/>
                          <a:latin typeface="Calibri" panose="020F0502020204030204" pitchFamily="34" charset="0"/>
                        </a:rPr>
                        <a:t>Treatment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400" dirty="0">
                          <a:effectLst/>
                          <a:latin typeface="Calibri" panose="020F0502020204030204" pitchFamily="34" charset="0"/>
                        </a:rPr>
                        <a:t>A variable that reflects </a:t>
                      </a:r>
                      <a:r>
                        <a:rPr lang="en-US" sz="2400" dirty="0" smtClean="0">
                          <a:effectLst/>
                          <a:latin typeface="Calibri" panose="020F0502020204030204" pitchFamily="34" charset="0"/>
                        </a:rPr>
                        <a:t>real world</a:t>
                      </a:r>
                      <a:r>
                        <a:rPr lang="en-US" sz="2400" baseline="0" dirty="0" smtClean="0">
                          <a:effectLst/>
                          <a:latin typeface="Calibri" panose="020F0502020204030204" pitchFamily="34" charset="0"/>
                        </a:rPr>
                        <a:t> </a:t>
                      </a:r>
                      <a:r>
                        <a:rPr lang="en-US" sz="2400" dirty="0" smtClean="0">
                          <a:effectLst/>
                          <a:latin typeface="Calibri" panose="020F0502020204030204" pitchFamily="34" charset="0"/>
                        </a:rPr>
                        <a:t>manipulations </a:t>
                      </a:r>
                      <a:r>
                        <a:rPr lang="en-US" sz="2400" dirty="0">
                          <a:effectLst/>
                          <a:latin typeface="Calibri" panose="020F0502020204030204" pitchFamily="34" charset="0"/>
                        </a:rPr>
                        <a:t>undertaken to affect outcome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1038075">
                <a:tc>
                  <a:txBody>
                    <a:bodyPr/>
                    <a:lstStyle/>
                    <a:p>
                      <a:pPr marL="0" marR="0">
                        <a:lnSpc>
                          <a:spcPct val="115000"/>
                        </a:lnSpc>
                        <a:spcBef>
                          <a:spcPts val="0"/>
                        </a:spcBef>
                        <a:spcAft>
                          <a:spcPts val="0"/>
                        </a:spcAft>
                      </a:pPr>
                      <a:r>
                        <a:rPr lang="en-US" sz="2400">
                          <a:effectLst/>
                          <a:latin typeface="Calibri" panose="020F0502020204030204" pitchFamily="34" charset="0"/>
                        </a:rPr>
                        <a:t>Covariate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A node, by itself, or through other nodes is associated with treatment and outcome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A variable associated with both treatment and outcome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1038075">
                <a:tc>
                  <a:txBody>
                    <a:bodyPr/>
                    <a:lstStyle/>
                    <a:p>
                      <a:pPr marL="0" marR="0">
                        <a:lnSpc>
                          <a:spcPct val="115000"/>
                        </a:lnSpc>
                        <a:spcBef>
                          <a:spcPts val="0"/>
                        </a:spcBef>
                        <a:spcAft>
                          <a:spcPts val="0"/>
                        </a:spcAft>
                      </a:pPr>
                      <a:r>
                        <a:rPr lang="en-US" sz="2400">
                          <a:effectLst/>
                          <a:latin typeface="Calibri" panose="020F0502020204030204" pitchFamily="34" charset="0"/>
                        </a:rPr>
                        <a:t>Acyclical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Not possible to start from a node, follow the directed arcs, and return to the same node.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a:effectLst/>
                          <a:latin typeface="Calibri" panose="020F0502020204030204" pitchFamily="34" charset="0"/>
                        </a:rPr>
                        <a:t>No variable is allowed to be both dependent and independent variable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bl>
          </a:graphicData>
        </a:graphic>
      </p:graphicFrame>
    </p:spTree>
    <p:extLst>
      <p:ext uri="{BB962C8B-B14F-4D97-AF65-F5344CB8AC3E}">
        <p14:creationId xmlns:p14="http://schemas.microsoft.com/office/powerpoint/2010/main" val="31973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3095366"/>
              </p:ext>
            </p:extLst>
          </p:nvPr>
        </p:nvGraphicFramePr>
        <p:xfrm>
          <a:off x="768928" y="840343"/>
          <a:ext cx="10307781" cy="5864035"/>
        </p:xfrm>
        <a:graphic>
          <a:graphicData uri="http://schemas.openxmlformats.org/drawingml/2006/table">
            <a:tbl>
              <a:tblPr firstRow="1" firstCol="1" bandRow="1">
                <a:tableStyleId>{5C22544A-7EE6-4342-B048-85BDC9FD1C3A}</a:tableStyleId>
              </a:tblPr>
              <a:tblGrid>
                <a:gridCol w="1704108"/>
                <a:gridCol w="4246582"/>
                <a:gridCol w="4357091"/>
              </a:tblGrid>
              <a:tr h="252984">
                <a:tc>
                  <a:txBody>
                    <a:bodyPr/>
                    <a:lstStyle/>
                    <a:p>
                      <a:pPr marL="0" marR="0">
                        <a:lnSpc>
                          <a:spcPct val="115000"/>
                        </a:lnSpc>
                        <a:spcBef>
                          <a:spcPts val="0"/>
                        </a:spcBef>
                        <a:spcAft>
                          <a:spcPts val="0"/>
                        </a:spcAft>
                      </a:pPr>
                      <a:r>
                        <a:rPr lang="en-US" sz="2400" dirty="0">
                          <a:effectLst/>
                          <a:latin typeface="Calibri" panose="020F0502020204030204" pitchFamily="34" charset="0"/>
                        </a:rPr>
                        <a:t>Term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Network Definition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smtClean="0">
                          <a:effectLst/>
                          <a:latin typeface="Calibri" panose="020F0502020204030204" pitchFamily="34" charset="0"/>
                        </a:rPr>
                        <a:t>Regression  </a:t>
                      </a:r>
                      <a:r>
                        <a:rPr lang="en-US" sz="2400" dirty="0">
                          <a:effectLst/>
                          <a:latin typeface="Calibri" panose="020F0502020204030204" pitchFamily="34" charset="0"/>
                        </a:rPr>
                        <a:t>Definition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484909">
                <a:tc>
                  <a:txBody>
                    <a:bodyPr/>
                    <a:lstStyle/>
                    <a:p>
                      <a:pPr marL="0" marR="0">
                        <a:lnSpc>
                          <a:spcPct val="115000"/>
                        </a:lnSpc>
                        <a:spcBef>
                          <a:spcPts val="0"/>
                        </a:spcBef>
                        <a:spcAft>
                          <a:spcPts val="0"/>
                        </a:spcAft>
                      </a:pPr>
                      <a:r>
                        <a:rPr lang="en-US" sz="2400" dirty="0">
                          <a:effectLst/>
                          <a:latin typeface="Calibri" panose="020F0502020204030204" pitchFamily="34" charset="0"/>
                        </a:rPr>
                        <a:t>Parent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a:effectLst/>
                          <a:latin typeface="Calibri" panose="020F0502020204030204" pitchFamily="34" charset="0"/>
                        </a:rPr>
                        <a:t>A node that has a directed arc to another.  Parents have a statistically significant association with effects independent of other </a:t>
                      </a:r>
                      <a:r>
                        <a:rPr lang="en-US" sz="2400" dirty="0" smtClean="0">
                          <a:effectLst/>
                          <a:latin typeface="Calibri" panose="020F0502020204030204" pitchFamily="34" charset="0"/>
                        </a:rPr>
                        <a:t>variables that occur prior to it.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smtClean="0">
                          <a:effectLst/>
                          <a:latin typeface="Calibri" panose="020F0502020204030204" pitchFamily="34" charset="0"/>
                        </a:rPr>
                        <a:t>An independent </a:t>
                      </a:r>
                      <a:r>
                        <a:rPr lang="en-US" sz="2400" dirty="0">
                          <a:effectLst/>
                          <a:latin typeface="Calibri" panose="020F0502020204030204" pitchFamily="34" charset="0"/>
                        </a:rPr>
                        <a:t>variable associated with </a:t>
                      </a:r>
                      <a:r>
                        <a:rPr lang="en-US" sz="2400" dirty="0" smtClean="0">
                          <a:effectLst/>
                          <a:latin typeface="Calibri" panose="020F0502020204030204" pitchFamily="34" charset="0"/>
                        </a:rPr>
                        <a:t>dependent variable </a:t>
                      </a:r>
                      <a:r>
                        <a:rPr lang="en-US" sz="2400" dirty="0">
                          <a:effectLst/>
                          <a:latin typeface="Calibri" panose="020F0502020204030204" pitchFamily="34" charset="0"/>
                        </a:rPr>
                        <a:t>in the analysis and that and was measured prior to other variables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554182">
                <a:tc>
                  <a:txBody>
                    <a:bodyPr/>
                    <a:lstStyle/>
                    <a:p>
                      <a:pPr marL="0" marR="0">
                        <a:lnSpc>
                          <a:spcPct val="115000"/>
                        </a:lnSpc>
                        <a:spcBef>
                          <a:spcPts val="0"/>
                        </a:spcBef>
                        <a:spcAft>
                          <a:spcPts val="0"/>
                        </a:spcAft>
                      </a:pPr>
                      <a:r>
                        <a:rPr lang="en-US" sz="2400">
                          <a:effectLst/>
                          <a:latin typeface="Calibri" panose="020F0502020204030204" pitchFamily="34" charset="0"/>
                        </a:rPr>
                        <a:t>Children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A node that receives a directed arc from another</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a:effectLst/>
                          <a:latin typeface="Calibri" panose="020F0502020204030204" pitchFamily="34" charset="0"/>
                        </a:rPr>
                        <a:t>A variable associated with another independent of other variables in the analysis and that and was implicitly arranged to be measured after other variables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277091">
                <a:tc>
                  <a:txBody>
                    <a:bodyPr/>
                    <a:lstStyle/>
                    <a:p>
                      <a:pPr marL="0" marR="0">
                        <a:lnSpc>
                          <a:spcPct val="115000"/>
                        </a:lnSpc>
                        <a:spcBef>
                          <a:spcPts val="0"/>
                        </a:spcBef>
                        <a:spcAft>
                          <a:spcPts val="0"/>
                        </a:spcAft>
                      </a:pPr>
                      <a:r>
                        <a:rPr lang="en-US" sz="2400">
                          <a:effectLst/>
                          <a:latin typeface="Calibri" panose="020F0502020204030204" pitchFamily="34" charset="0"/>
                        </a:rPr>
                        <a:t>Descendants of treatment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a:effectLst/>
                          <a:latin typeface="Calibri" panose="020F0502020204030204" pitchFamily="34" charset="0"/>
                        </a:rPr>
                        <a:t>Any node reached by starting from treatment and following the arcs in the network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400" dirty="0">
                          <a:effectLst/>
                          <a:latin typeface="Calibri" panose="020F0502020204030204" pitchFamily="34" charset="0"/>
                        </a:rPr>
                        <a:t>Variables that are early or late effects of treatment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bl>
          </a:graphicData>
        </a:graphic>
      </p:graphicFrame>
    </p:spTree>
    <p:extLst>
      <p:ext uri="{BB962C8B-B14F-4D97-AF65-F5344CB8AC3E}">
        <p14:creationId xmlns:p14="http://schemas.microsoft.com/office/powerpoint/2010/main" val="91275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67643202"/>
              </p:ext>
            </p:extLst>
          </p:nvPr>
        </p:nvGraphicFramePr>
        <p:xfrm>
          <a:off x="457199" y="254508"/>
          <a:ext cx="10868891" cy="6165342"/>
        </p:xfrm>
        <a:graphic>
          <a:graphicData uri="http://schemas.openxmlformats.org/drawingml/2006/table">
            <a:tbl>
              <a:tblPr firstRow="1" firstCol="1" bandRow="1">
                <a:tableStyleId>{5C22544A-7EE6-4342-B048-85BDC9FD1C3A}</a:tableStyleId>
              </a:tblPr>
              <a:tblGrid>
                <a:gridCol w="1689951"/>
                <a:gridCol w="4584667"/>
                <a:gridCol w="341712"/>
                <a:gridCol w="4252561"/>
              </a:tblGrid>
              <a:tr h="138545">
                <a:tc>
                  <a:txBody>
                    <a:bodyPr/>
                    <a:lstStyle/>
                    <a:p>
                      <a:pPr marL="0" marR="0">
                        <a:lnSpc>
                          <a:spcPct val="115000"/>
                        </a:lnSpc>
                        <a:spcBef>
                          <a:spcPts val="0"/>
                        </a:spcBef>
                        <a:spcAft>
                          <a:spcPts val="0"/>
                        </a:spcAft>
                      </a:pPr>
                      <a:r>
                        <a:rPr lang="en-US" sz="2000" dirty="0">
                          <a:effectLst/>
                          <a:latin typeface="Calibri" panose="020F0502020204030204" pitchFamily="34" charset="0"/>
                        </a:rPr>
                        <a:t>Term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a:effectLst/>
                          <a:latin typeface="Calibri" panose="020F0502020204030204" pitchFamily="34" charset="0"/>
                        </a:rPr>
                        <a:t>Network Definition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c>
                  <a:txBody>
                    <a:bodyPr/>
                    <a:lstStyle/>
                    <a:p>
                      <a:pPr marL="0" marR="0">
                        <a:lnSpc>
                          <a:spcPct val="115000"/>
                        </a:lnSpc>
                        <a:spcBef>
                          <a:spcPts val="0"/>
                        </a:spcBef>
                        <a:spcAft>
                          <a:spcPts val="0"/>
                        </a:spcAft>
                      </a:pPr>
                      <a:r>
                        <a:rPr lang="en-US" sz="2000" dirty="0" smtClean="0">
                          <a:effectLst/>
                          <a:latin typeface="Calibri" panose="020F0502020204030204" pitchFamily="34" charset="0"/>
                        </a:rPr>
                        <a:t>Regression </a:t>
                      </a:r>
                      <a:r>
                        <a:rPr lang="en-US" sz="2000" dirty="0">
                          <a:effectLst/>
                          <a:latin typeface="Calibri" panose="020F0502020204030204" pitchFamily="34" charset="0"/>
                        </a:rPr>
                        <a:t>Definition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r>
              <a:tr h="415636">
                <a:tc>
                  <a:txBody>
                    <a:bodyPr/>
                    <a:lstStyle/>
                    <a:p>
                      <a:pPr marL="0" marR="0">
                        <a:lnSpc>
                          <a:spcPct val="115000"/>
                        </a:lnSpc>
                        <a:spcBef>
                          <a:spcPts val="0"/>
                        </a:spcBef>
                        <a:spcAft>
                          <a:spcPts val="0"/>
                        </a:spcAft>
                      </a:pPr>
                      <a:r>
                        <a:rPr lang="en-US" sz="2000" dirty="0">
                          <a:effectLst/>
                          <a:latin typeface="Calibri" panose="020F0502020204030204" pitchFamily="34" charset="0"/>
                        </a:rPr>
                        <a:t>Collider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a:effectLst/>
                          <a:latin typeface="Calibri" panose="020F0502020204030204" pitchFamily="34" charset="0"/>
                        </a:rPr>
                        <a:t>A common effect of two causes.  A node that if stratified would make two conditionally independent nodes dependent.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a:effectLst/>
                          <a:latin typeface="Calibri" panose="020F0502020204030204" pitchFamily="34" charset="0"/>
                        </a:rPr>
                        <a:t>A statistically significant relationship between two variables in one subgroup but not in the population.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207818">
                <a:tc>
                  <a:txBody>
                    <a:bodyPr/>
                    <a:lstStyle/>
                    <a:p>
                      <a:pPr marL="0" marR="0">
                        <a:lnSpc>
                          <a:spcPct val="115000"/>
                        </a:lnSpc>
                        <a:spcBef>
                          <a:spcPts val="0"/>
                        </a:spcBef>
                        <a:spcAft>
                          <a:spcPts val="0"/>
                        </a:spcAft>
                      </a:pPr>
                      <a:r>
                        <a:rPr lang="en-US" sz="2000">
                          <a:effectLst/>
                          <a:latin typeface="Calibri" panose="020F0502020204030204" pitchFamily="34" charset="0"/>
                        </a:rPr>
                        <a:t>Co-parent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a:effectLst/>
                          <a:latin typeface="Calibri" panose="020F0502020204030204" pitchFamily="34" charset="0"/>
                        </a:rPr>
                        <a:t>Two nodes that have the same child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dirty="0">
                          <a:effectLst/>
                          <a:latin typeface="Calibri" panose="020F0502020204030204" pitchFamily="34" charset="0"/>
                        </a:rPr>
                        <a:t>Two </a:t>
                      </a:r>
                      <a:r>
                        <a:rPr lang="en-US" sz="2000" dirty="0" smtClean="0">
                          <a:effectLst/>
                          <a:latin typeface="Calibri" panose="020F0502020204030204" pitchFamily="34" charset="0"/>
                        </a:rPr>
                        <a:t>variables associated with a third variable that follows them in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277091">
                <a:tc>
                  <a:txBody>
                    <a:bodyPr/>
                    <a:lstStyle/>
                    <a:p>
                      <a:pPr marL="0" marR="0">
                        <a:lnSpc>
                          <a:spcPct val="115000"/>
                        </a:lnSpc>
                        <a:spcBef>
                          <a:spcPts val="0"/>
                        </a:spcBef>
                        <a:spcAft>
                          <a:spcPts val="0"/>
                        </a:spcAft>
                      </a:pPr>
                      <a:r>
                        <a:rPr lang="en-US" sz="2000">
                          <a:effectLst/>
                          <a:latin typeface="Calibri" panose="020F0502020204030204" pitchFamily="34" charset="0"/>
                        </a:rPr>
                        <a:t>Path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a:effectLst/>
                          <a:latin typeface="Calibri" panose="020F0502020204030204" pitchFamily="34" charset="0"/>
                        </a:rPr>
                        <a:t>A set of nodes connected by arcs independent of the causal direction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a:effectLst/>
                          <a:latin typeface="Calibri" panose="020F0502020204030204" pitchFamily="34" charset="0"/>
                        </a:rPr>
                        <a:t>A set of variables pair-wise associated with each other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277091">
                <a:tc>
                  <a:txBody>
                    <a:bodyPr/>
                    <a:lstStyle/>
                    <a:p>
                      <a:pPr marL="0" marR="0">
                        <a:lnSpc>
                          <a:spcPct val="115000"/>
                        </a:lnSpc>
                        <a:spcBef>
                          <a:spcPts val="0"/>
                        </a:spcBef>
                        <a:spcAft>
                          <a:spcPts val="0"/>
                        </a:spcAft>
                      </a:pPr>
                      <a:r>
                        <a:rPr lang="en-US" sz="2000">
                          <a:effectLst/>
                          <a:latin typeface="Calibri" panose="020F0502020204030204" pitchFamily="34" charset="0"/>
                        </a:rPr>
                        <a:t>Backdoor path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dirty="0">
                          <a:effectLst/>
                          <a:latin typeface="Calibri" panose="020F0502020204030204" pitchFamily="34" charset="0"/>
                        </a:rPr>
                        <a:t>A path from outcome to treatment without following the direction of the </a:t>
                      </a:r>
                      <a:r>
                        <a:rPr lang="en-US" sz="2000" dirty="0" smtClean="0">
                          <a:effectLst/>
                          <a:latin typeface="Calibri" panose="020F0502020204030204" pitchFamily="34" charset="0"/>
                        </a:rPr>
                        <a:t>arcs except at the very last node.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dirty="0">
                          <a:effectLst/>
                          <a:latin typeface="Calibri" panose="020F0502020204030204" pitchFamily="34" charset="0"/>
                        </a:rPr>
                        <a:t>A set of pair-wise associated-covariates that includes treatment and </a:t>
                      </a:r>
                      <a:r>
                        <a:rPr lang="en-US" sz="2000" dirty="0" smtClean="0">
                          <a:effectLst/>
                          <a:latin typeface="Calibri" panose="020F0502020204030204" pitchFamily="34" charset="0"/>
                        </a:rPr>
                        <a:t>outcome and have a covariate that precedes treatment.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277091">
                <a:tc>
                  <a:txBody>
                    <a:bodyPr/>
                    <a:lstStyle/>
                    <a:p>
                      <a:pPr marL="0" marR="0">
                        <a:lnSpc>
                          <a:spcPct val="115000"/>
                        </a:lnSpc>
                        <a:spcBef>
                          <a:spcPts val="0"/>
                        </a:spcBef>
                        <a:spcAft>
                          <a:spcPts val="0"/>
                        </a:spcAft>
                      </a:pPr>
                      <a:r>
                        <a:rPr lang="en-US" sz="2000" dirty="0">
                          <a:effectLst/>
                          <a:latin typeface="Calibri" panose="020F0502020204030204" pitchFamily="34" charset="0"/>
                        </a:rPr>
                        <a:t>Blocked </a:t>
                      </a:r>
                      <a:r>
                        <a:rPr lang="en-US" sz="2000" dirty="0" smtClean="0">
                          <a:effectLst/>
                          <a:latin typeface="Calibri" panose="020F0502020204030204" pitchFamily="34" charset="0"/>
                        </a:rPr>
                        <a:t>backdoors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a:effectLst/>
                          <a:latin typeface="Calibri" panose="020F0502020204030204" pitchFamily="34" charset="0"/>
                        </a:rPr>
                        <a:t>Stratification of a non-collider node on all backdoor paths from outcome to treatment.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a:effectLst/>
                          <a:latin typeface="Calibri" panose="020F0502020204030204" pitchFamily="34" charset="0"/>
                        </a:rPr>
                        <a:t>Stratification that introduces no new association with treatment.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r h="346364">
                <a:tc>
                  <a:txBody>
                    <a:bodyPr/>
                    <a:lstStyle/>
                    <a:p>
                      <a:pPr marL="0" marR="0">
                        <a:lnSpc>
                          <a:spcPct val="115000"/>
                        </a:lnSpc>
                        <a:spcBef>
                          <a:spcPts val="0"/>
                        </a:spcBef>
                        <a:spcAft>
                          <a:spcPts val="0"/>
                        </a:spcAft>
                      </a:pPr>
                      <a:r>
                        <a:rPr lang="en-US" sz="2000">
                          <a:effectLst/>
                          <a:latin typeface="Calibri" panose="020F0502020204030204" pitchFamily="34" charset="0"/>
                        </a:rPr>
                        <a:t>Markov blanket (d-separation)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a:txBody>
                    <a:bodyPr/>
                    <a:lstStyle/>
                    <a:p>
                      <a:pPr marL="0" marR="0">
                        <a:lnSpc>
                          <a:spcPct val="115000"/>
                        </a:lnSpc>
                        <a:spcBef>
                          <a:spcPts val="0"/>
                        </a:spcBef>
                        <a:spcAft>
                          <a:spcPts val="0"/>
                        </a:spcAft>
                      </a:pPr>
                      <a:r>
                        <a:rPr lang="en-US" sz="2000" dirty="0">
                          <a:effectLst/>
                          <a:latin typeface="Calibri" panose="020F0502020204030204" pitchFamily="34" charset="0"/>
                        </a:rPr>
                        <a:t>Parents, children, and co-parents (other parents of children) of treatment.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gridSpan="2">
                  <a:txBody>
                    <a:bodyPr/>
                    <a:lstStyle/>
                    <a:p>
                      <a:pPr marL="0" marR="0">
                        <a:lnSpc>
                          <a:spcPct val="115000"/>
                        </a:lnSpc>
                        <a:spcBef>
                          <a:spcPts val="0"/>
                        </a:spcBef>
                        <a:spcAft>
                          <a:spcPts val="0"/>
                        </a:spcAft>
                      </a:pPr>
                      <a:r>
                        <a:rPr lang="en-US" sz="2000" dirty="0">
                          <a:effectLst/>
                          <a:latin typeface="Calibri" panose="020F0502020204030204" pitchFamily="34" charset="0"/>
                        </a:rPr>
                        <a:t>Smallest set of stratified covariates that would make treatment independent from other variables.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059" marR="15059" marT="0" marB="0"/>
                </a:tc>
                <a:tc hMerge="1">
                  <a:txBody>
                    <a:bodyPr/>
                    <a:lstStyle/>
                    <a:p>
                      <a:endParaRPr lang="en-US"/>
                    </a:p>
                  </a:txBody>
                  <a:tcPr/>
                </a:tc>
              </a:tr>
            </a:tbl>
          </a:graphicData>
        </a:graphic>
      </p:graphicFrame>
    </p:spTree>
    <p:extLst>
      <p:ext uri="{BB962C8B-B14F-4D97-AF65-F5344CB8AC3E}">
        <p14:creationId xmlns:p14="http://schemas.microsoft.com/office/powerpoint/2010/main" val="1257773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189" y="2399805"/>
            <a:ext cx="9652000" cy="533400"/>
          </a:xfrm>
        </p:spPr>
        <p:txBody>
          <a:bodyPr>
            <a:noAutofit/>
          </a:bodyPr>
          <a:lstStyle/>
          <a:p>
            <a:r>
              <a:rPr lang="en-US" sz="3600" b="1">
                <a:solidFill>
                  <a:srgbClr val="C00000"/>
                </a:solidFill>
              </a:rPr>
              <a:t>Network and multiple variable analysis are two ways to same goal</a:t>
            </a:r>
            <a:br>
              <a:rPr lang="en-US" sz="3600" b="1">
                <a:solidFill>
                  <a:srgbClr val="C00000"/>
                </a:solidFill>
              </a:rPr>
            </a:br>
            <a:endParaRPr lang="en-US" sz="3600"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p:txBody>
          <a:bodyPr/>
          <a:lstStyle/>
          <a:p>
            <a:r>
              <a:rPr lang="en-US" b="1" dirty="0" smtClean="0">
                <a:solidFill>
                  <a:schemeClr val="tx1"/>
                </a:solidFill>
              </a:rPr>
              <a:t>Multiple Variable Regression</a:t>
            </a:r>
            <a:endParaRPr lang="en-US" b="1" dirty="0" smtClean="0">
              <a:solidFill>
                <a:schemeClr val="tx1"/>
              </a:solidFill>
            </a:endParaRPr>
          </a:p>
        </p:txBody>
      </p:sp>
      <p:sp>
        <p:nvSpPr>
          <p:cNvPr id="116738"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39"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16740"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16741"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2"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3"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4"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5"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6"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7"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8"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9"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16750"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1"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16752"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3"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16754"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16756"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16757"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16758"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16810"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16811"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
        <p:nvSpPr>
          <p:cNvPr id="61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055"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6" name="TextBox 45"/>
              <p:cNvSpPr txBox="1"/>
              <p:nvPr/>
            </p:nvSpPr>
            <p:spPr>
              <a:xfrm>
                <a:off x="2971800" y="3429000"/>
                <a:ext cx="5839932" cy="665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𝑌</m:t>
                      </m:r>
                      <m:r>
                        <a:rPr lang="en-US" sz="4000" i="1">
                          <a:latin typeface="Cambria Math" panose="02040503050406030204" pitchFamily="18" charset="0"/>
                        </a:rPr>
                        <m:t>=</m:t>
                      </m:r>
                      <m:r>
                        <a:rPr lang="en-US" sz="4000" i="1">
                          <a:latin typeface="Cambria Math" panose="02040503050406030204" pitchFamily="18" charset="0"/>
                          <a:ea typeface="Cambria Math" panose="02040503050406030204" pitchFamily="18" charset="0"/>
                        </a:rPr>
                        <m:t>𝛼</m:t>
                      </m:r>
                      <m:r>
                        <a:rPr lang="en-US" sz="4000" i="1">
                          <a:latin typeface="Cambria Math" panose="02040503050406030204" pitchFamily="18" charset="0"/>
                        </a:rPr>
                        <m:t>+</m:t>
                      </m:r>
                      <m:sSub>
                        <m:sSubPr>
                          <m:ctrlPr>
                            <a:rPr lang="en-US" sz="4000" i="1">
                              <a:latin typeface="Cambria Math" charset="0"/>
                            </a:rPr>
                          </m:ctrlPr>
                        </m:sSubPr>
                        <m:e>
                          <m:r>
                            <a:rPr lang="en-US" sz="4000" i="1">
                              <a:latin typeface="Cambria Math" panose="02040503050406030204" pitchFamily="18" charset="0"/>
                              <a:ea typeface="Cambria Math" panose="02040503050406030204" pitchFamily="18" charset="0"/>
                            </a:rPr>
                            <m:t>𝛽</m:t>
                          </m:r>
                        </m:e>
                        <m:sub>
                          <m:r>
                            <a:rPr lang="en-US" sz="4000" i="1">
                              <a:latin typeface="Cambria Math" panose="02040503050406030204" pitchFamily="18" charset="0"/>
                            </a:rPr>
                            <m:t>𝑖</m:t>
                          </m:r>
                        </m:sub>
                      </m:sSub>
                      <m:sSub>
                        <m:sSubPr>
                          <m:ctrlPr>
                            <a:rPr lang="en-US" sz="4000" i="1">
                              <a:latin typeface="Cambria Math" charset="0"/>
                            </a:rPr>
                          </m:ctrlPr>
                        </m:sSubPr>
                        <m:e>
                          <m:r>
                            <a:rPr lang="en-US" sz="4000" i="1">
                              <a:latin typeface="Cambria Math" panose="02040503050406030204" pitchFamily="18" charset="0"/>
                            </a:rPr>
                            <m:t>𝐶</m:t>
                          </m:r>
                        </m:e>
                        <m:sub>
                          <m:r>
                            <a:rPr lang="en-US" sz="4000" i="1">
                              <a:latin typeface="Cambria Math" panose="02040503050406030204" pitchFamily="18" charset="0"/>
                            </a:rPr>
                            <m:t>𝑖</m:t>
                          </m:r>
                        </m:sub>
                      </m:sSub>
                      <m:r>
                        <a:rPr lang="en-US" sz="4000" i="1">
                          <a:latin typeface="Cambria Math" panose="02040503050406030204" pitchFamily="18" charset="0"/>
                        </a:rPr>
                        <m:t>+</m:t>
                      </m:r>
                      <m:sSub>
                        <m:sSubPr>
                          <m:ctrlPr>
                            <a:rPr lang="en-US" sz="4000" i="1">
                              <a:latin typeface="Cambria Math" charset="0"/>
                            </a:rPr>
                          </m:ctrlPr>
                        </m:sSubPr>
                        <m:e>
                          <m:sSub>
                            <m:sSubPr>
                              <m:ctrlPr>
                                <a:rPr lang="en-US" sz="4000" i="1">
                                  <a:latin typeface="Cambria Math" charset="0"/>
                                </a:rPr>
                              </m:ctrlPr>
                            </m:sSubPr>
                            <m:e>
                              <m:r>
                                <a:rPr lang="en-US" sz="4000" i="1">
                                  <a:latin typeface="Cambria Math" panose="02040503050406030204" pitchFamily="18" charset="0"/>
                                  <a:ea typeface="Cambria Math" panose="02040503050406030204" pitchFamily="18" charset="0"/>
                                </a:rPr>
                                <m:t>𝛿</m:t>
                              </m:r>
                            </m:e>
                            <m:sub>
                              <m:r>
                                <a:rPr lang="en-US" sz="4000" i="1">
                                  <a:latin typeface="Cambria Math" panose="02040503050406030204" pitchFamily="18" charset="0"/>
                                </a:rPr>
                                <m:t>𝑗</m:t>
                              </m:r>
                            </m:sub>
                          </m:sSub>
                          <m:r>
                            <a:rPr lang="en-US" sz="4000" i="1">
                              <a:latin typeface="Cambria Math" panose="02040503050406030204" pitchFamily="18" charset="0"/>
                            </a:rPr>
                            <m:t>𝑀</m:t>
                          </m:r>
                        </m:e>
                        <m:sub>
                          <m:r>
                            <a:rPr lang="en-US" sz="4000" i="1">
                              <a:latin typeface="Cambria Math" panose="02040503050406030204" pitchFamily="18" charset="0"/>
                            </a:rPr>
                            <m:t>𝑗</m:t>
                          </m:r>
                        </m:sub>
                      </m:sSub>
                      <m:r>
                        <a:rPr lang="en-US" sz="4000" i="1">
                          <a:latin typeface="Cambria Math" panose="02040503050406030204" pitchFamily="18" charset="0"/>
                        </a:rPr>
                        <m:t>+</m:t>
                      </m:r>
                      <m:r>
                        <a:rPr lang="en-US" sz="4000" i="1">
                          <a:latin typeface="Cambria Math" panose="02040503050406030204" pitchFamily="18" charset="0"/>
                          <a:ea typeface="Cambria Math" panose="02040503050406030204" pitchFamily="18" charset="0"/>
                        </a:rPr>
                        <m:t>𝜃</m:t>
                      </m:r>
                      <m:r>
                        <a:rPr lang="en-US" sz="4000" i="1">
                          <a:latin typeface="Cambria Math" panose="02040503050406030204" pitchFamily="18" charset="0"/>
                          <a:ea typeface="Cambria Math" panose="02040503050406030204" pitchFamily="18" charset="0"/>
                        </a:rPr>
                        <m:t>𝑇</m:t>
                      </m:r>
                    </m:oMath>
                  </m:oMathPara>
                </a14:m>
                <a:endParaRPr lang="en-US" sz="40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447800" y="3429000"/>
                <a:ext cx="5839932" cy="665118"/>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40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p:txBody>
          <a:bodyPr/>
          <a:lstStyle/>
          <a:p>
            <a:r>
              <a:rPr lang="en-US" b="1" dirty="0" smtClean="0">
                <a:solidFill>
                  <a:schemeClr val="tx1"/>
                </a:solidFill>
              </a:rPr>
              <a:t>Causal Impact of Independent Variables</a:t>
            </a:r>
            <a:endParaRPr lang="en-US" b="1" dirty="0" smtClean="0">
              <a:solidFill>
                <a:schemeClr val="tx1"/>
              </a:solidFill>
            </a:endParaRPr>
          </a:p>
        </p:txBody>
      </p:sp>
      <p:sp>
        <p:nvSpPr>
          <p:cNvPr id="116738"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39"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16740"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16741"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2"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3"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4"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5"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6"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7"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8"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9"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16750"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1"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16752"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3"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16754"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16755"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6"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16757"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16758"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16809"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810"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16811"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
        <p:nvSpPr>
          <p:cNvPr id="61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31"/>
          <p:cNvSpPr/>
          <p:nvPr/>
        </p:nvSpPr>
        <p:spPr>
          <a:xfrm>
            <a:off x="2209800" y="3200401"/>
            <a:ext cx="3950184" cy="2554545"/>
          </a:xfrm>
          <a:prstGeom prst="rect">
            <a:avLst/>
          </a:prstGeom>
          <a:solidFill>
            <a:srgbClr val="FFFF99"/>
          </a:solidFill>
        </p:spPr>
        <p:style>
          <a:lnRef idx="1">
            <a:schemeClr val="accent1"/>
          </a:lnRef>
          <a:fillRef idx="3">
            <a:schemeClr val="accent1"/>
          </a:fillRef>
          <a:effectRef idx="2">
            <a:schemeClr val="accent1"/>
          </a:effectRef>
          <a:fontRef idx="minor">
            <a:schemeClr val="lt1"/>
          </a:fontRef>
        </p:style>
        <p:txBody>
          <a:bodyPr wrap="none">
            <a:spAutoFit/>
          </a:bodyPr>
          <a:lstStyle/>
          <a:p>
            <a:r>
              <a:rPr lang="en-US" sz="4000" b="1" dirty="0">
                <a:solidFill>
                  <a:srgbClr val="FF0000"/>
                </a:solidFill>
                <a:latin typeface="+mj-lt"/>
              </a:rPr>
              <a:t>1. Association</a:t>
            </a:r>
          </a:p>
          <a:p>
            <a:r>
              <a:rPr lang="en-US" sz="4000" b="1" dirty="0">
                <a:solidFill>
                  <a:srgbClr val="FF0000"/>
                </a:solidFill>
                <a:latin typeface="+mj-lt"/>
              </a:rPr>
              <a:t>2. Sequence</a:t>
            </a:r>
          </a:p>
          <a:p>
            <a:r>
              <a:rPr lang="en-US" sz="4000" b="1" dirty="0">
                <a:solidFill>
                  <a:srgbClr val="FF0000"/>
                </a:solidFill>
                <a:latin typeface="+mj-lt"/>
              </a:rPr>
              <a:t>3. Counterfactual</a:t>
            </a:r>
          </a:p>
          <a:p>
            <a:r>
              <a:rPr lang="en-US" sz="4000" b="1" dirty="0">
                <a:solidFill>
                  <a:srgbClr val="FF0000"/>
                </a:solidFill>
                <a:latin typeface="+mj-lt"/>
              </a:rPr>
              <a:t>4. Mechanism</a:t>
            </a:r>
            <a:endParaRPr lang="en-US" sz="4000" b="1" dirty="0">
              <a:solidFill>
                <a:srgbClr val="FF0000"/>
              </a:solidFill>
              <a:latin typeface="+mj-lt"/>
            </a:endParaRPr>
          </a:p>
        </p:txBody>
      </p:sp>
    </p:spTree>
    <p:extLst>
      <p:ext uri="{BB962C8B-B14F-4D97-AF65-F5344CB8AC3E}">
        <p14:creationId xmlns:p14="http://schemas.microsoft.com/office/powerpoint/2010/main" val="1406078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p:txBody>
          <a:bodyPr/>
          <a:lstStyle/>
          <a:p>
            <a:r>
              <a:rPr lang="en-US" b="1" dirty="0" smtClean="0">
                <a:solidFill>
                  <a:schemeClr val="tx1"/>
                </a:solidFill>
              </a:rPr>
              <a:t>Network Model</a:t>
            </a:r>
          </a:p>
        </p:txBody>
      </p:sp>
      <p:sp>
        <p:nvSpPr>
          <p:cNvPr id="116738"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39"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16740"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16741"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2"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3"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4"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5"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6"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7"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8"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9"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16750"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1"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16752"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3"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16754"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16756"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16757"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16758"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16810"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16811"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
        <p:nvSpPr>
          <p:cNvPr id="61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055"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2819400" y="3581399"/>
            <a:ext cx="6116312" cy="1760622"/>
            <a:chOff x="1269167" y="3725778"/>
            <a:chExt cx="6116312" cy="1760622"/>
          </a:xfrm>
        </p:grpSpPr>
        <p:sp>
          <p:nvSpPr>
            <p:cNvPr id="43" name="Oval 42"/>
            <p:cNvSpPr/>
            <p:nvPr/>
          </p:nvSpPr>
          <p:spPr>
            <a:xfrm>
              <a:off x="1269167" y="3725779"/>
              <a:ext cx="1905000"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Treatment T</a:t>
              </a:r>
              <a:endParaRPr lang="en-US" sz="2000" b="1" dirty="0">
                <a:solidFill>
                  <a:schemeClr val="accent2"/>
                </a:solidFill>
                <a:latin typeface="Calibri" panose="020F0502020204030204" pitchFamily="34" charset="0"/>
              </a:endParaRPr>
            </a:p>
          </p:txBody>
        </p:sp>
        <p:sp>
          <p:nvSpPr>
            <p:cNvPr id="44" name="Oval 43"/>
            <p:cNvSpPr/>
            <p:nvPr/>
          </p:nvSpPr>
          <p:spPr>
            <a:xfrm>
              <a:off x="3505200" y="37257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Mediator M</a:t>
              </a:r>
              <a:endParaRPr lang="en-US" sz="2000" b="1" dirty="0">
                <a:solidFill>
                  <a:schemeClr val="accent2"/>
                </a:solidFill>
                <a:latin typeface="Calibri" panose="020F0502020204030204" pitchFamily="34" charset="0"/>
              </a:endParaRPr>
            </a:p>
          </p:txBody>
        </p:sp>
        <p:sp>
          <p:nvSpPr>
            <p:cNvPr id="45" name="Oval 44"/>
            <p:cNvSpPr/>
            <p:nvPr/>
          </p:nvSpPr>
          <p:spPr>
            <a:xfrm>
              <a:off x="5612567" y="3733800"/>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Outcome Y</a:t>
              </a:r>
              <a:endParaRPr lang="en-US" sz="2000" b="1" dirty="0">
                <a:solidFill>
                  <a:schemeClr val="accent2"/>
                </a:solidFill>
                <a:latin typeface="Calibri" panose="020F0502020204030204" pitchFamily="34" charset="0"/>
              </a:endParaRPr>
            </a:p>
          </p:txBody>
        </p:sp>
        <p:cxnSp>
          <p:nvCxnSpPr>
            <p:cNvPr id="47" name="Straight Arrow Connector 46"/>
            <p:cNvCxnSpPr>
              <a:stCxn id="43" idx="6"/>
              <a:endCxn id="44" idx="2"/>
            </p:cNvCxnSpPr>
            <p:nvPr/>
          </p:nvCxnSpPr>
          <p:spPr>
            <a:xfrm>
              <a:off x="3174167" y="4110790"/>
              <a:ext cx="331033" cy="0"/>
            </a:xfrm>
            <a:prstGeom prst="straightConnector1">
              <a:avLst/>
            </a:prstGeom>
            <a:solidFill>
              <a:srgbClr val="FFFF99"/>
            </a:solidFill>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6"/>
              <a:endCxn id="45" idx="2"/>
            </p:cNvCxnSpPr>
            <p:nvPr/>
          </p:nvCxnSpPr>
          <p:spPr>
            <a:xfrm>
              <a:off x="5278112" y="4110790"/>
              <a:ext cx="334455" cy="8021"/>
            </a:xfrm>
            <a:prstGeom prst="straightConnector1">
              <a:avLst/>
            </a:prstGeom>
            <a:solidFill>
              <a:srgbClr val="FFFF99"/>
            </a:solidFill>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620455" y="47163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Covariate C</a:t>
              </a:r>
              <a:endParaRPr lang="en-US" sz="2000" b="1" dirty="0">
                <a:solidFill>
                  <a:schemeClr val="accent2"/>
                </a:solidFill>
                <a:latin typeface="Calibri" panose="020F0502020204030204" pitchFamily="34" charset="0"/>
              </a:endParaRPr>
            </a:p>
          </p:txBody>
        </p:sp>
        <p:cxnSp>
          <p:nvCxnSpPr>
            <p:cNvPr id="54" name="Straight Arrow Connector 53"/>
            <p:cNvCxnSpPr>
              <a:stCxn id="51" idx="1"/>
              <a:endCxn id="43" idx="4"/>
            </p:cNvCxnSpPr>
            <p:nvPr/>
          </p:nvCxnSpPr>
          <p:spPr>
            <a:xfrm flipH="1" flipV="1">
              <a:off x="2221667" y="4495800"/>
              <a:ext cx="658425" cy="333346"/>
            </a:xfrm>
            <a:prstGeom prst="straightConnector1">
              <a:avLst/>
            </a:prstGeom>
            <a:solidFill>
              <a:srgbClr val="FFFF99"/>
            </a:solidFill>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0"/>
              <a:endCxn id="44" idx="3"/>
            </p:cNvCxnSpPr>
            <p:nvPr/>
          </p:nvCxnSpPr>
          <p:spPr>
            <a:xfrm flipV="1">
              <a:off x="3506911" y="4383033"/>
              <a:ext cx="257926" cy="333346"/>
            </a:xfrm>
            <a:prstGeom prst="straightConnector1">
              <a:avLst/>
            </a:prstGeom>
            <a:solidFill>
              <a:srgbClr val="FFFF99"/>
            </a:solidFill>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7"/>
              <a:endCxn id="45" idx="3"/>
            </p:cNvCxnSpPr>
            <p:nvPr/>
          </p:nvCxnSpPr>
          <p:spPr>
            <a:xfrm flipV="1">
              <a:off x="4133730" y="4391054"/>
              <a:ext cx="1738474" cy="438092"/>
            </a:xfrm>
            <a:prstGeom prst="straightConnector1">
              <a:avLst/>
            </a:prstGeom>
            <a:solidFill>
              <a:srgbClr val="FFFF99"/>
            </a:solidFill>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3" idx="0"/>
              <a:endCxn id="45" idx="0"/>
            </p:cNvCxnSpPr>
            <p:nvPr/>
          </p:nvCxnSpPr>
          <p:spPr>
            <a:xfrm rot="16200000" flipH="1">
              <a:off x="4356334" y="1591111"/>
              <a:ext cx="8021" cy="4277356"/>
            </a:xfrm>
            <a:prstGeom prst="bentConnector3">
              <a:avLst>
                <a:gd name="adj1" fmla="val -2850019"/>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2" name="Rectangle 1"/>
              <p:cNvSpPr/>
              <p:nvPr/>
            </p:nvSpPr>
            <p:spPr>
              <a:xfrm>
                <a:off x="6553200" y="5867400"/>
                <a:ext cx="2805960"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𝑖</m:t>
                          </m:r>
                        </m:sub>
                      </m:sSub>
                      <m:sSub>
                        <m:sSubPr>
                          <m:ctrlPr>
                            <a:rPr lang="en-US" i="1">
                              <a:latin typeface="Cambria Math"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charset="0"/>
                            </a:rPr>
                          </m:ctrlPr>
                        </m:sSubPr>
                        <m:e>
                          <m:sSub>
                            <m:sSubPr>
                              <m:ctrlPr>
                                <a:rPr lang="en-US" i="1">
                                  <a:latin typeface="Cambria Math"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𝑗</m:t>
                              </m:r>
                            </m:sub>
                          </m:sSub>
                          <m:r>
                            <a:rPr lang="en-US" i="1">
                              <a:latin typeface="Cambria Math" panose="02040503050406030204" pitchFamily="18" charset="0"/>
                            </a:rPr>
                            <m:t>𝑀</m:t>
                          </m:r>
                        </m:e>
                        <m:sub>
                          <m:r>
                            <a:rPr lang="en-US" i="1">
                              <a:latin typeface="Cambria Math" panose="02040503050406030204" pitchFamily="18" charset="0"/>
                            </a:rPr>
                            <m:t>𝑗</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𝑇</m:t>
                      </m:r>
                    </m:oMath>
                  </m:oMathPara>
                </a14:m>
                <a:endParaRPr lang="en-US" dirty="0"/>
              </a:p>
            </p:txBody>
          </p:sp>
        </mc:Choice>
        <mc:Fallback>
          <p:sp>
            <p:nvSpPr>
              <p:cNvPr id="2" name="Rectangle 1"/>
              <p:cNvSpPr>
                <a:spLocks noRot="1" noChangeAspect="1" noMove="1" noResize="1" noEditPoints="1" noAdjustHandles="1" noChangeArrowheads="1" noChangeShapeType="1" noTextEdit="1"/>
              </p:cNvSpPr>
              <p:nvPr/>
            </p:nvSpPr>
            <p:spPr>
              <a:xfrm>
                <a:off x="6553200" y="5867400"/>
                <a:ext cx="2805960" cy="391646"/>
              </a:xfrm>
              <a:prstGeom prst="rect">
                <a:avLst/>
              </a:prstGeom>
              <a:blipFill rotWithShape="0">
                <a:blip r:embed="rId3"/>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189141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3"/>
          <p:cNvSpPr>
            <a:spLocks noGrp="1"/>
          </p:cNvSpPr>
          <p:nvPr>
            <p:ph type="title"/>
          </p:nvPr>
        </p:nvSpPr>
        <p:spPr/>
        <p:txBody>
          <a:bodyPr/>
          <a:lstStyle/>
          <a:p>
            <a:r>
              <a:rPr lang="en-US" b="1" dirty="0" smtClean="0">
                <a:solidFill>
                  <a:schemeClr val="tx1"/>
                </a:solidFill>
              </a:rPr>
              <a:t>Network Model with Sequence</a:t>
            </a:r>
          </a:p>
        </p:txBody>
      </p:sp>
      <p:sp>
        <p:nvSpPr>
          <p:cNvPr id="116738"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39"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16740"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16741"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2"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3"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4"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5"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6"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16747"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48"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16749"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16750"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1"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16752"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16753"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16754"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16756"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16757"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16758"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16810"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16811"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
        <p:nvSpPr>
          <p:cNvPr id="61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3" name="Rectangle 5"/>
          <p:cNvSpPr>
            <a:spLocks noChangeArrowheads="1"/>
          </p:cNvSpPr>
          <p:nvPr/>
        </p:nvSpPr>
        <p:spPr bwMode="auto">
          <a:xfrm>
            <a:off x="1524001" y="682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atin typeface="Arial" pitchFamily="34" charset="0"/>
              <a:cs typeface="Arial" pitchFamily="34" charset="0"/>
            </a:endParaRPr>
          </a:p>
        </p:txBody>
      </p:sp>
      <p:sp>
        <p:nvSpPr>
          <p:cNvPr id="2055"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58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2819400" y="3581399"/>
            <a:ext cx="6116312" cy="1760622"/>
            <a:chOff x="1269167" y="3725778"/>
            <a:chExt cx="6116312" cy="1760622"/>
          </a:xfrm>
        </p:grpSpPr>
        <p:sp>
          <p:nvSpPr>
            <p:cNvPr id="43" name="Oval 42"/>
            <p:cNvSpPr/>
            <p:nvPr/>
          </p:nvSpPr>
          <p:spPr>
            <a:xfrm>
              <a:off x="1269167" y="3725779"/>
              <a:ext cx="1905000"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Treatment T</a:t>
              </a:r>
              <a:endParaRPr lang="en-US" sz="2000" b="1" dirty="0">
                <a:solidFill>
                  <a:schemeClr val="accent2"/>
                </a:solidFill>
                <a:latin typeface="Calibri" panose="020F0502020204030204" pitchFamily="34" charset="0"/>
              </a:endParaRPr>
            </a:p>
          </p:txBody>
        </p:sp>
        <p:sp>
          <p:nvSpPr>
            <p:cNvPr id="44" name="Oval 43"/>
            <p:cNvSpPr/>
            <p:nvPr/>
          </p:nvSpPr>
          <p:spPr>
            <a:xfrm>
              <a:off x="3505200" y="37257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Mediator M</a:t>
              </a:r>
              <a:endParaRPr lang="en-US" sz="2000" b="1" dirty="0">
                <a:solidFill>
                  <a:schemeClr val="accent2"/>
                </a:solidFill>
                <a:latin typeface="Calibri" panose="020F0502020204030204" pitchFamily="34" charset="0"/>
              </a:endParaRPr>
            </a:p>
          </p:txBody>
        </p:sp>
        <p:sp>
          <p:nvSpPr>
            <p:cNvPr id="45" name="Oval 44"/>
            <p:cNvSpPr/>
            <p:nvPr/>
          </p:nvSpPr>
          <p:spPr>
            <a:xfrm>
              <a:off x="5612567" y="3733800"/>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Outcome Y</a:t>
              </a:r>
              <a:endParaRPr lang="en-US" sz="2000" b="1" dirty="0">
                <a:solidFill>
                  <a:schemeClr val="accent2"/>
                </a:solidFill>
                <a:latin typeface="Calibri" panose="020F0502020204030204" pitchFamily="34" charset="0"/>
              </a:endParaRPr>
            </a:p>
          </p:txBody>
        </p:sp>
        <p:cxnSp>
          <p:nvCxnSpPr>
            <p:cNvPr id="47" name="Straight Arrow Connector 46"/>
            <p:cNvCxnSpPr>
              <a:stCxn id="43" idx="6"/>
              <a:endCxn id="44" idx="2"/>
            </p:cNvCxnSpPr>
            <p:nvPr/>
          </p:nvCxnSpPr>
          <p:spPr>
            <a:xfrm>
              <a:off x="3174167" y="4110790"/>
              <a:ext cx="331033" cy="0"/>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6"/>
              <a:endCxn id="45" idx="2"/>
            </p:cNvCxnSpPr>
            <p:nvPr/>
          </p:nvCxnSpPr>
          <p:spPr>
            <a:xfrm>
              <a:off x="5278112" y="4110790"/>
              <a:ext cx="334455" cy="8021"/>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620455" y="47163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Covariate C</a:t>
              </a:r>
              <a:endParaRPr lang="en-US" sz="2000" b="1" dirty="0">
                <a:solidFill>
                  <a:schemeClr val="accent2"/>
                </a:solidFill>
                <a:latin typeface="Calibri" panose="020F0502020204030204" pitchFamily="34" charset="0"/>
              </a:endParaRPr>
            </a:p>
          </p:txBody>
        </p:sp>
        <p:cxnSp>
          <p:nvCxnSpPr>
            <p:cNvPr id="54" name="Straight Arrow Connector 53"/>
            <p:cNvCxnSpPr>
              <a:stCxn id="51" idx="1"/>
              <a:endCxn id="43" idx="4"/>
            </p:cNvCxnSpPr>
            <p:nvPr/>
          </p:nvCxnSpPr>
          <p:spPr>
            <a:xfrm flipH="1" flipV="1">
              <a:off x="2221667" y="4495800"/>
              <a:ext cx="658425" cy="333346"/>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1" idx="0"/>
              <a:endCxn id="44" idx="3"/>
            </p:cNvCxnSpPr>
            <p:nvPr/>
          </p:nvCxnSpPr>
          <p:spPr>
            <a:xfrm flipV="1">
              <a:off x="3506911" y="4383033"/>
              <a:ext cx="257926" cy="333346"/>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7"/>
              <a:endCxn id="45" idx="3"/>
            </p:cNvCxnSpPr>
            <p:nvPr/>
          </p:nvCxnSpPr>
          <p:spPr>
            <a:xfrm flipV="1">
              <a:off x="4133730" y="4391054"/>
              <a:ext cx="1738474" cy="438092"/>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43" idx="0"/>
              <a:endCxn id="45" idx="0"/>
            </p:cNvCxnSpPr>
            <p:nvPr/>
          </p:nvCxnSpPr>
          <p:spPr>
            <a:xfrm rot="16200000" flipH="1">
              <a:off x="4356334" y="1591111"/>
              <a:ext cx="8021" cy="4277356"/>
            </a:xfrm>
            <a:prstGeom prst="bentConnector3">
              <a:avLst>
                <a:gd name="adj1" fmla="val -2850019"/>
              </a:avLst>
            </a:prstGeom>
            <a:ln w="38100">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1" name="Diagram 40"/>
          <p:cNvGraphicFramePr/>
          <p:nvPr>
            <p:extLst/>
          </p:nvPr>
        </p:nvGraphicFramePr>
        <p:xfrm>
          <a:off x="2893889" y="397443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2789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idx="4294967295"/>
          </p:nvPr>
        </p:nvSpPr>
        <p:spPr>
          <a:xfrm>
            <a:off x="1524001" y="1582016"/>
            <a:ext cx="8229600" cy="1470025"/>
          </a:xfrm>
        </p:spPr>
        <p:txBody>
          <a:bodyPr>
            <a:noAutofit/>
          </a:bodyPr>
          <a:lstStyle/>
          <a:p>
            <a:r>
              <a:rPr sz="4800" b="1" dirty="0" smtClean="0">
                <a:solidFill>
                  <a:schemeClr val="tx1"/>
                </a:solidFill>
              </a:rPr>
              <a:t>Every </a:t>
            </a:r>
            <a:r>
              <a:rPr sz="4800" b="1" dirty="0" smtClean="0">
                <a:solidFill>
                  <a:schemeClr val="tx1"/>
                </a:solidFill>
              </a:rPr>
              <a:t>Multi</a:t>
            </a:r>
            <a:r>
              <a:rPr lang="en-US" sz="4800" b="1" dirty="0" smtClean="0">
                <a:solidFill>
                  <a:schemeClr val="tx1"/>
                </a:solidFill>
              </a:rPr>
              <a:t>ple Variable </a:t>
            </a:r>
            <a:r>
              <a:rPr sz="4800" b="1" dirty="0" smtClean="0">
                <a:solidFill>
                  <a:schemeClr val="tx1"/>
                </a:solidFill>
              </a:rPr>
              <a:t>Analysis </a:t>
            </a:r>
            <a:r>
              <a:rPr sz="4800" b="1" dirty="0" smtClean="0">
                <a:solidFill>
                  <a:schemeClr val="tx1"/>
                </a:solidFill>
              </a:rPr>
              <a:t/>
            </a:r>
            <a:br>
              <a:rPr sz="4800" b="1" dirty="0" smtClean="0">
                <a:solidFill>
                  <a:schemeClr val="tx1"/>
                </a:solidFill>
              </a:rPr>
            </a:br>
            <a:r>
              <a:rPr sz="4800" b="1" dirty="0" smtClean="0">
                <a:solidFill>
                  <a:schemeClr val="tx1"/>
                </a:solidFill>
              </a:rPr>
              <a:t>Can Be a Network Analysis</a:t>
            </a:r>
          </a:p>
        </p:txBody>
      </p:sp>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1181191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idx="4294967295"/>
          </p:nvPr>
        </p:nvSpPr>
        <p:spPr>
          <a:xfrm>
            <a:off x="1226126" y="1640403"/>
            <a:ext cx="8229600" cy="1470025"/>
          </a:xfrm>
        </p:spPr>
        <p:txBody>
          <a:bodyPr>
            <a:noAutofit/>
          </a:bodyPr>
          <a:lstStyle/>
          <a:p>
            <a:r>
              <a:rPr lang="en-US" sz="4800" b="1" dirty="0" smtClean="0">
                <a:solidFill>
                  <a:schemeClr val="tx1"/>
                </a:solidFill>
              </a:rPr>
              <a:t>Regression </a:t>
            </a:r>
            <a:r>
              <a:rPr lang="en-US" sz="4800" b="1" dirty="0">
                <a:solidFill>
                  <a:schemeClr val="tx1"/>
                </a:solidFill>
              </a:rPr>
              <a:t>I</a:t>
            </a:r>
            <a:r>
              <a:rPr lang="en-US" sz="4800" b="1" dirty="0" smtClean="0">
                <a:solidFill>
                  <a:schemeClr val="tx1"/>
                </a:solidFill>
              </a:rPr>
              <a:t>s Optimized: Highly Correlated Variables Are </a:t>
            </a:r>
            <a:r>
              <a:rPr lang="en-US" sz="4800" b="1" dirty="0">
                <a:solidFill>
                  <a:schemeClr val="tx1"/>
                </a:solidFill>
              </a:rPr>
              <a:t>D</a:t>
            </a:r>
            <a:r>
              <a:rPr lang="en-US" sz="4800" b="1" dirty="0" smtClean="0">
                <a:solidFill>
                  <a:schemeClr val="tx1"/>
                </a:solidFill>
              </a:rPr>
              <a:t>ropped</a:t>
            </a:r>
            <a:endParaRPr sz="4800" b="1" dirty="0" smtClean="0">
              <a:solidFill>
                <a:schemeClr val="tx1"/>
              </a:solidFill>
            </a:endParaRPr>
          </a:p>
        </p:txBody>
      </p:sp>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2133524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idx="4294967295"/>
          </p:nvPr>
        </p:nvSpPr>
        <p:spPr>
          <a:xfrm>
            <a:off x="935182" y="2056123"/>
            <a:ext cx="8229600" cy="1470025"/>
          </a:xfrm>
        </p:spPr>
        <p:txBody>
          <a:bodyPr>
            <a:noAutofit/>
          </a:bodyPr>
          <a:lstStyle/>
          <a:p>
            <a:r>
              <a:rPr lang="en-US" sz="4800" b="1" dirty="0" smtClean="0">
                <a:solidFill>
                  <a:schemeClr val="tx1"/>
                </a:solidFill>
              </a:rPr>
              <a:t>Networks </a:t>
            </a:r>
            <a:r>
              <a:rPr lang="en-US" sz="4800" b="1" dirty="0" smtClean="0">
                <a:solidFill>
                  <a:schemeClr val="tx1"/>
                </a:solidFill>
              </a:rPr>
              <a:t>are redundant.  Correlated variables are kept.</a:t>
            </a:r>
            <a:endParaRPr sz="4800" b="1" dirty="0" smtClean="0">
              <a:solidFill>
                <a:schemeClr val="tx1"/>
              </a:solidFill>
            </a:endParaRPr>
          </a:p>
        </p:txBody>
      </p:sp>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spTree>
    <p:extLst>
      <p:ext uri="{BB962C8B-B14F-4D97-AF65-F5344CB8AC3E}">
        <p14:creationId xmlns:p14="http://schemas.microsoft.com/office/powerpoint/2010/main" val="56759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3"/>
          <p:cNvSpPr>
            <a:spLocks noGrp="1"/>
          </p:cNvSpPr>
          <p:nvPr>
            <p:ph type="ctrTitle" idx="4294967295"/>
          </p:nvPr>
        </p:nvSpPr>
        <p:spPr>
          <a:xfrm>
            <a:off x="763589" y="239309"/>
            <a:ext cx="8229600" cy="1470025"/>
          </a:xfrm>
        </p:spPr>
        <p:txBody>
          <a:bodyPr>
            <a:normAutofit/>
          </a:bodyPr>
          <a:lstStyle/>
          <a:p>
            <a:r>
              <a:rPr lang="en-US" sz="4800" b="1" dirty="0" smtClean="0">
                <a:solidFill>
                  <a:schemeClr val="tx1"/>
                </a:solidFill>
              </a:rPr>
              <a:t>Networks Are Redundant</a:t>
            </a:r>
            <a:endParaRPr sz="4800" b="1" dirty="0" smtClean="0">
              <a:solidFill>
                <a:schemeClr val="tx1"/>
              </a:solidFill>
            </a:endParaRPr>
          </a:p>
        </p:txBody>
      </p:sp>
      <p:sp>
        <p:nvSpPr>
          <p:cNvPr id="120834" name="Rectangle 3"/>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5" name="Rectangle 4"/>
          <p:cNvSpPr>
            <a:spLocks noChangeArrowheads="1"/>
          </p:cNvSpPr>
          <p:nvPr/>
        </p:nvSpPr>
        <p:spPr bwMode="auto">
          <a:xfrm>
            <a:off x="1524001" y="796409"/>
            <a:ext cx="184731" cy="369332"/>
          </a:xfrm>
          <a:prstGeom prst="rect">
            <a:avLst/>
          </a:prstGeom>
          <a:noFill/>
          <a:ln w="9525">
            <a:noFill/>
            <a:miter lim="800000"/>
            <a:headEnd/>
            <a:tailEnd/>
          </a:ln>
        </p:spPr>
        <p:txBody>
          <a:bodyPr wrap="none" anchor="ctr">
            <a:spAutoFit/>
          </a:bodyPr>
          <a:lstStyle/>
          <a:p>
            <a:endParaRPr lang="en-US"/>
          </a:p>
        </p:txBody>
      </p:sp>
      <p:sp>
        <p:nvSpPr>
          <p:cNvPr id="120836" name="Rectangle 5"/>
          <p:cNvSpPr>
            <a:spLocks noChangeArrowheads="1"/>
          </p:cNvSpPr>
          <p:nvPr/>
        </p:nvSpPr>
        <p:spPr bwMode="auto">
          <a:xfrm>
            <a:off x="1524001" y="1320284"/>
            <a:ext cx="184731" cy="369332"/>
          </a:xfrm>
          <a:prstGeom prst="rect">
            <a:avLst/>
          </a:prstGeom>
          <a:noFill/>
          <a:ln w="9525">
            <a:noFill/>
            <a:miter lim="800000"/>
            <a:headEnd/>
            <a:tailEnd/>
          </a:ln>
        </p:spPr>
        <p:txBody>
          <a:bodyPr wrap="none" anchor="ctr">
            <a:spAutoFit/>
          </a:bodyPr>
          <a:lstStyle/>
          <a:p>
            <a:endParaRPr lang="en-US"/>
          </a:p>
        </p:txBody>
      </p:sp>
      <p:sp>
        <p:nvSpPr>
          <p:cNvPr id="120837" name="Rectangle 9"/>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38" name="Rectangle 10"/>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39" name="Rectangle 11"/>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0" name="Rectangle 1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1" name="Rectangle 16"/>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2" name="Rectangle 17"/>
          <p:cNvSpPr>
            <a:spLocks noChangeArrowheads="1"/>
          </p:cNvSpPr>
          <p:nvPr/>
        </p:nvSpPr>
        <p:spPr bwMode="auto">
          <a:xfrm>
            <a:off x="1524001" y="1939409"/>
            <a:ext cx="184731" cy="369332"/>
          </a:xfrm>
          <a:prstGeom prst="rect">
            <a:avLst/>
          </a:prstGeom>
          <a:noFill/>
          <a:ln w="9525">
            <a:noFill/>
            <a:miter lim="800000"/>
            <a:headEnd/>
            <a:tailEnd/>
          </a:ln>
        </p:spPr>
        <p:txBody>
          <a:bodyPr wrap="none" anchor="ctr">
            <a:spAutoFit/>
          </a:bodyPr>
          <a:lstStyle/>
          <a:p>
            <a:endParaRPr lang="en-US"/>
          </a:p>
        </p:txBody>
      </p:sp>
      <p:sp>
        <p:nvSpPr>
          <p:cNvPr id="120843" name="Rectangle 21"/>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4" name="Rectangle 22"/>
          <p:cNvSpPr>
            <a:spLocks noChangeArrowheads="1"/>
          </p:cNvSpPr>
          <p:nvPr/>
        </p:nvSpPr>
        <p:spPr bwMode="auto">
          <a:xfrm>
            <a:off x="1524001" y="1129784"/>
            <a:ext cx="184731" cy="369332"/>
          </a:xfrm>
          <a:prstGeom prst="rect">
            <a:avLst/>
          </a:prstGeom>
          <a:noFill/>
          <a:ln w="9525">
            <a:noFill/>
            <a:miter lim="800000"/>
            <a:headEnd/>
            <a:tailEnd/>
          </a:ln>
        </p:spPr>
        <p:txBody>
          <a:bodyPr wrap="none" anchor="ctr">
            <a:spAutoFit/>
          </a:bodyPr>
          <a:lstStyle/>
          <a:p>
            <a:endParaRPr lang="en-US"/>
          </a:p>
        </p:txBody>
      </p:sp>
      <p:sp>
        <p:nvSpPr>
          <p:cNvPr id="120845" name="Rectangle 23"/>
          <p:cNvSpPr>
            <a:spLocks noChangeArrowheads="1"/>
          </p:cNvSpPr>
          <p:nvPr/>
        </p:nvSpPr>
        <p:spPr bwMode="auto">
          <a:xfrm>
            <a:off x="1524001" y="2006084"/>
            <a:ext cx="184731" cy="369332"/>
          </a:xfrm>
          <a:prstGeom prst="rect">
            <a:avLst/>
          </a:prstGeom>
          <a:noFill/>
          <a:ln w="9525">
            <a:noFill/>
            <a:miter lim="800000"/>
            <a:headEnd/>
            <a:tailEnd/>
          </a:ln>
        </p:spPr>
        <p:txBody>
          <a:bodyPr wrap="none" anchor="ctr">
            <a:spAutoFit/>
          </a:bodyPr>
          <a:lstStyle/>
          <a:p>
            <a:endParaRPr lang="en-US"/>
          </a:p>
        </p:txBody>
      </p:sp>
      <p:sp>
        <p:nvSpPr>
          <p:cNvPr id="120846"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7" name="Rectangle 9"/>
          <p:cNvSpPr>
            <a:spLocks noChangeArrowheads="1"/>
          </p:cNvSpPr>
          <p:nvPr/>
        </p:nvSpPr>
        <p:spPr bwMode="auto">
          <a:xfrm>
            <a:off x="1524001" y="2034659"/>
            <a:ext cx="184731" cy="369332"/>
          </a:xfrm>
          <a:prstGeom prst="rect">
            <a:avLst/>
          </a:prstGeom>
          <a:noFill/>
          <a:ln w="9525">
            <a:noFill/>
            <a:miter lim="800000"/>
            <a:headEnd/>
            <a:tailEnd/>
          </a:ln>
        </p:spPr>
        <p:txBody>
          <a:bodyPr wrap="none" anchor="ctr">
            <a:spAutoFit/>
          </a:bodyPr>
          <a:lstStyle/>
          <a:p>
            <a:endParaRPr lang="en-US"/>
          </a:p>
        </p:txBody>
      </p:sp>
      <p:sp>
        <p:nvSpPr>
          <p:cNvPr id="120848" name="Rectangle 12"/>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49" name="Rectangle 13"/>
          <p:cNvSpPr>
            <a:spLocks noChangeArrowheads="1"/>
          </p:cNvSpPr>
          <p:nvPr/>
        </p:nvSpPr>
        <p:spPr bwMode="auto">
          <a:xfrm>
            <a:off x="1524001" y="729734"/>
            <a:ext cx="184731" cy="369332"/>
          </a:xfrm>
          <a:prstGeom prst="rect">
            <a:avLst/>
          </a:prstGeom>
          <a:noFill/>
          <a:ln w="9525">
            <a:noFill/>
            <a:miter lim="800000"/>
            <a:headEnd/>
            <a:tailEnd/>
          </a:ln>
        </p:spPr>
        <p:txBody>
          <a:bodyPr wrap="none" anchor="ctr">
            <a:spAutoFit/>
          </a:bodyPr>
          <a:lstStyle/>
          <a:p>
            <a:endParaRPr lang="en-US"/>
          </a:p>
        </p:txBody>
      </p:sp>
      <p:sp>
        <p:nvSpPr>
          <p:cNvPr id="120850" name="Rectangle 14"/>
          <p:cNvSpPr>
            <a:spLocks noChangeArrowheads="1"/>
          </p:cNvSpPr>
          <p:nvPr/>
        </p:nvSpPr>
        <p:spPr bwMode="auto">
          <a:xfrm>
            <a:off x="1524001" y="1634609"/>
            <a:ext cx="184731" cy="369332"/>
          </a:xfrm>
          <a:prstGeom prst="rect">
            <a:avLst/>
          </a:prstGeom>
          <a:noFill/>
          <a:ln w="9525">
            <a:noFill/>
            <a:miter lim="800000"/>
            <a:headEnd/>
            <a:tailEnd/>
          </a:ln>
        </p:spPr>
        <p:txBody>
          <a:bodyPr wrap="none" anchor="ctr">
            <a:spAutoFit/>
          </a:bodyPr>
          <a:lstStyle/>
          <a:p>
            <a:endParaRPr lang="en-US"/>
          </a:p>
        </p:txBody>
      </p:sp>
      <p:sp>
        <p:nvSpPr>
          <p:cNvPr id="120851" name="Rectangle 18"/>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2" name="Rectangle 19"/>
          <p:cNvSpPr>
            <a:spLocks noChangeArrowheads="1"/>
          </p:cNvSpPr>
          <p:nvPr/>
        </p:nvSpPr>
        <p:spPr bwMode="auto">
          <a:xfrm>
            <a:off x="1524001" y="1063109"/>
            <a:ext cx="184731" cy="369332"/>
          </a:xfrm>
          <a:prstGeom prst="rect">
            <a:avLst/>
          </a:prstGeom>
          <a:noFill/>
          <a:ln w="9525">
            <a:noFill/>
            <a:miter lim="800000"/>
            <a:headEnd/>
            <a:tailEnd/>
          </a:ln>
        </p:spPr>
        <p:txBody>
          <a:bodyPr wrap="none" anchor="ctr">
            <a:spAutoFit/>
          </a:bodyPr>
          <a:lstStyle/>
          <a:p>
            <a:endParaRPr lang="en-US"/>
          </a:p>
        </p:txBody>
      </p:sp>
      <p:sp>
        <p:nvSpPr>
          <p:cNvPr id="120853" name="Rectangle 20"/>
          <p:cNvSpPr>
            <a:spLocks noChangeArrowheads="1"/>
          </p:cNvSpPr>
          <p:nvPr/>
        </p:nvSpPr>
        <p:spPr bwMode="auto">
          <a:xfrm>
            <a:off x="1524001" y="2177534"/>
            <a:ext cx="184731" cy="369332"/>
          </a:xfrm>
          <a:prstGeom prst="rect">
            <a:avLst/>
          </a:prstGeom>
          <a:noFill/>
          <a:ln w="9525">
            <a:noFill/>
            <a:miter lim="800000"/>
            <a:headEnd/>
            <a:tailEnd/>
          </a:ln>
        </p:spPr>
        <p:txBody>
          <a:bodyPr wrap="none" anchor="ctr">
            <a:spAutoFit/>
          </a:bodyPr>
          <a:lstStyle/>
          <a:p>
            <a:endParaRPr lang="en-US"/>
          </a:p>
        </p:txBody>
      </p:sp>
      <p:sp>
        <p:nvSpPr>
          <p:cNvPr id="120854" name="Rectangle 21"/>
          <p:cNvSpPr>
            <a:spLocks noChangeArrowheads="1"/>
          </p:cNvSpPr>
          <p:nvPr/>
        </p:nvSpPr>
        <p:spPr bwMode="auto">
          <a:xfrm>
            <a:off x="1524001" y="2587109"/>
            <a:ext cx="184731" cy="369332"/>
          </a:xfrm>
          <a:prstGeom prst="rect">
            <a:avLst/>
          </a:prstGeom>
          <a:noFill/>
          <a:ln w="9525">
            <a:noFill/>
            <a:miter lim="800000"/>
            <a:headEnd/>
            <a:tailEnd/>
          </a:ln>
        </p:spPr>
        <p:txBody>
          <a:bodyPr wrap="none" anchor="ctr">
            <a:spAutoFit/>
          </a:bodyPr>
          <a:lstStyle/>
          <a:p>
            <a:endParaRPr lang="en-US"/>
          </a:p>
        </p:txBody>
      </p:sp>
      <p:sp>
        <p:nvSpPr>
          <p:cNvPr id="120855" name="Rectangle 5"/>
          <p:cNvSpPr>
            <a:spLocks noChangeArrowheads="1"/>
          </p:cNvSpPr>
          <p:nvPr/>
        </p:nvSpPr>
        <p:spPr bwMode="auto">
          <a:xfrm>
            <a:off x="1524001" y="43934"/>
            <a:ext cx="184731" cy="369332"/>
          </a:xfrm>
          <a:prstGeom prst="rect">
            <a:avLst/>
          </a:prstGeom>
          <a:noFill/>
          <a:ln w="9525">
            <a:noFill/>
            <a:miter lim="800000"/>
            <a:headEnd/>
            <a:tailEnd/>
          </a:ln>
        </p:spPr>
        <p:txBody>
          <a:bodyPr wrap="none" anchor="ctr">
            <a:spAutoFit/>
          </a:bodyPr>
          <a:lstStyle/>
          <a:p>
            <a:endParaRPr lang="en-US">
              <a:latin typeface="Perpetua" pitchFamily="18" charset="0"/>
            </a:endParaRPr>
          </a:p>
        </p:txBody>
      </p:sp>
      <p:sp>
        <p:nvSpPr>
          <p:cNvPr id="120856" name="Rectangle 6"/>
          <p:cNvSpPr>
            <a:spLocks noChangeArrowheads="1"/>
          </p:cNvSpPr>
          <p:nvPr/>
        </p:nvSpPr>
        <p:spPr bwMode="auto">
          <a:xfrm>
            <a:off x="1524001" y="577334"/>
            <a:ext cx="184731" cy="369332"/>
          </a:xfrm>
          <a:prstGeom prst="rect">
            <a:avLst/>
          </a:prstGeom>
          <a:noFill/>
          <a:ln w="9525">
            <a:noFill/>
            <a:miter lim="800000"/>
            <a:headEnd/>
            <a:tailEnd/>
          </a:ln>
        </p:spPr>
        <p:txBody>
          <a:bodyPr wrap="none" anchor="ctr">
            <a:spAutoFit/>
          </a:bodyPr>
          <a:lstStyle/>
          <a:p>
            <a:endParaRPr lang="en-US"/>
          </a:p>
        </p:txBody>
      </p:sp>
      <p:sp>
        <p:nvSpPr>
          <p:cNvPr id="120857" name="Rectangle 7"/>
          <p:cNvSpPr>
            <a:spLocks noChangeArrowheads="1"/>
          </p:cNvSpPr>
          <p:nvPr/>
        </p:nvSpPr>
        <p:spPr bwMode="auto">
          <a:xfrm>
            <a:off x="1524001" y="891659"/>
            <a:ext cx="184731" cy="369332"/>
          </a:xfrm>
          <a:prstGeom prst="rect">
            <a:avLst/>
          </a:prstGeom>
          <a:noFill/>
          <a:ln w="9525">
            <a:noFill/>
            <a:miter lim="800000"/>
            <a:headEnd/>
            <a:tailEnd/>
          </a:ln>
        </p:spPr>
        <p:txBody>
          <a:bodyPr wrap="none" anchor="ctr">
            <a:spAutoFit/>
          </a:bodyPr>
          <a:lstStyle/>
          <a:p>
            <a:endParaRPr lang="en-US"/>
          </a:p>
        </p:txBody>
      </p:sp>
      <p:grpSp>
        <p:nvGrpSpPr>
          <p:cNvPr id="27" name="Group 26"/>
          <p:cNvGrpSpPr/>
          <p:nvPr/>
        </p:nvGrpSpPr>
        <p:grpSpPr>
          <a:xfrm>
            <a:off x="1981200" y="3581399"/>
            <a:ext cx="7924800" cy="1760622"/>
            <a:chOff x="1269167" y="3725778"/>
            <a:chExt cx="6116312" cy="1760622"/>
          </a:xfrm>
        </p:grpSpPr>
        <p:sp>
          <p:nvSpPr>
            <p:cNvPr id="28" name="Oval 27"/>
            <p:cNvSpPr/>
            <p:nvPr/>
          </p:nvSpPr>
          <p:spPr>
            <a:xfrm>
              <a:off x="1269167" y="3725779"/>
              <a:ext cx="1905000"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Diabetes</a:t>
              </a:r>
              <a:endParaRPr lang="en-US" sz="2000" b="1" dirty="0">
                <a:solidFill>
                  <a:schemeClr val="accent2"/>
                </a:solidFill>
                <a:latin typeface="Calibri" panose="020F0502020204030204" pitchFamily="34" charset="0"/>
              </a:endParaRPr>
            </a:p>
          </p:txBody>
        </p:sp>
        <p:sp>
          <p:nvSpPr>
            <p:cNvPr id="29" name="Oval 28"/>
            <p:cNvSpPr/>
            <p:nvPr/>
          </p:nvSpPr>
          <p:spPr>
            <a:xfrm>
              <a:off x="3505200" y="37257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Renal</a:t>
              </a:r>
              <a:endParaRPr lang="en-US" sz="2000" b="1" dirty="0">
                <a:solidFill>
                  <a:schemeClr val="accent2"/>
                </a:solidFill>
                <a:latin typeface="Calibri" panose="020F0502020204030204" pitchFamily="34" charset="0"/>
              </a:endParaRPr>
            </a:p>
          </p:txBody>
        </p:sp>
        <p:sp>
          <p:nvSpPr>
            <p:cNvPr id="30" name="Oval 29"/>
            <p:cNvSpPr/>
            <p:nvPr/>
          </p:nvSpPr>
          <p:spPr>
            <a:xfrm>
              <a:off x="5612567" y="3733800"/>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Survival</a:t>
              </a:r>
              <a:endParaRPr lang="en-US" sz="2000" b="1" dirty="0">
                <a:solidFill>
                  <a:schemeClr val="accent2"/>
                </a:solidFill>
                <a:latin typeface="Calibri" panose="020F0502020204030204" pitchFamily="34" charset="0"/>
              </a:endParaRPr>
            </a:p>
          </p:txBody>
        </p:sp>
        <p:cxnSp>
          <p:nvCxnSpPr>
            <p:cNvPr id="31" name="Straight Arrow Connector 30"/>
            <p:cNvCxnSpPr>
              <a:stCxn id="28" idx="6"/>
              <a:endCxn id="29" idx="2"/>
            </p:cNvCxnSpPr>
            <p:nvPr/>
          </p:nvCxnSpPr>
          <p:spPr>
            <a:xfrm>
              <a:off x="3174167" y="4110790"/>
              <a:ext cx="331033" cy="0"/>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6"/>
              <a:endCxn id="30" idx="2"/>
            </p:cNvCxnSpPr>
            <p:nvPr/>
          </p:nvCxnSpPr>
          <p:spPr>
            <a:xfrm>
              <a:off x="5278112" y="4110790"/>
              <a:ext cx="334455" cy="8021"/>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620455" y="4716379"/>
              <a:ext cx="1772912" cy="770021"/>
            </a:xfrm>
            <a:prstGeom prst="ellipse">
              <a:avLst/>
            </a:prstGeom>
            <a:solidFill>
              <a:srgbClr val="FFFF99"/>
            </a:solidFill>
            <a:ln w="28575">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alibri" panose="020F0502020204030204" pitchFamily="34" charset="0"/>
                </a:rPr>
                <a:t>Fall</a:t>
              </a:r>
              <a:endParaRPr lang="en-US" sz="2000" b="1" dirty="0">
                <a:solidFill>
                  <a:schemeClr val="accent2"/>
                </a:solidFill>
                <a:latin typeface="Calibri" panose="020F0502020204030204" pitchFamily="34" charset="0"/>
              </a:endParaRPr>
            </a:p>
          </p:txBody>
        </p:sp>
        <p:cxnSp>
          <p:nvCxnSpPr>
            <p:cNvPr id="36" name="Straight Arrow Connector 35"/>
            <p:cNvCxnSpPr>
              <a:stCxn id="33" idx="7"/>
              <a:endCxn id="30" idx="3"/>
            </p:cNvCxnSpPr>
            <p:nvPr/>
          </p:nvCxnSpPr>
          <p:spPr>
            <a:xfrm flipV="1">
              <a:off x="4133730" y="4391054"/>
              <a:ext cx="1738474" cy="438092"/>
            </a:xfrm>
            <a:prstGeom prst="straightConnector1">
              <a:avLst/>
            </a:prstGeom>
            <a:solidFill>
              <a:srgbClr val="FFFF99"/>
            </a:solidFill>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8" idx="0"/>
              <a:endCxn id="30" idx="0"/>
            </p:cNvCxnSpPr>
            <p:nvPr/>
          </p:nvCxnSpPr>
          <p:spPr>
            <a:xfrm rot="16200000" flipH="1">
              <a:off x="4356334" y="1591111"/>
              <a:ext cx="8021" cy="4277356"/>
            </a:xfrm>
            <a:prstGeom prst="bentConnector3">
              <a:avLst>
                <a:gd name="adj1" fmla="val -2850019"/>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501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10964</TotalTime>
  <Words>1608</Words>
  <Application>Microsoft Macintosh PowerPoint</Application>
  <PresentationFormat>Widescreen</PresentationFormat>
  <Paragraphs>108</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Cambria Math</vt:lpstr>
      <vt:lpstr>ＭＳ Ｐゴシック</vt:lpstr>
      <vt:lpstr>Perpetua</vt:lpstr>
      <vt:lpstr>Times New Roman</vt:lpstr>
      <vt:lpstr>Arial</vt:lpstr>
      <vt:lpstr>George Mason University 2.0</vt:lpstr>
      <vt:lpstr>PowerPoint Presentation</vt:lpstr>
      <vt:lpstr>Multiple Variable Regression</vt:lpstr>
      <vt:lpstr>Causal Impact of Independent Variables</vt:lpstr>
      <vt:lpstr>Network Model</vt:lpstr>
      <vt:lpstr>Network Model with Sequence</vt:lpstr>
      <vt:lpstr>Every Multiple Variable Analysis  Can Be a Network Analysis</vt:lpstr>
      <vt:lpstr>Regression Is Optimized: Highly Correlated Variables Are Dropped</vt:lpstr>
      <vt:lpstr>Networks are redundant.  Correlated variables are kept.</vt:lpstr>
      <vt:lpstr>Networks Are Redundant</vt:lpstr>
      <vt:lpstr>Jargon, Jargon Everywhere</vt:lpstr>
      <vt:lpstr>PowerPoint Presentation</vt:lpstr>
      <vt:lpstr>PowerPoint Presentation</vt:lpstr>
      <vt:lpstr>PowerPoint Presentation</vt:lpstr>
      <vt:lpstr>Network and multiple variable analysis are two ways to same goal </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357</cp:revision>
  <dcterms:created xsi:type="dcterms:W3CDTF">2017-05-23T16:09:18Z</dcterms:created>
  <dcterms:modified xsi:type="dcterms:W3CDTF">2019-07-09T11:16:42Z</dcterms:modified>
</cp:coreProperties>
</file>