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34"/>
  </p:notesMasterIdLst>
  <p:sldIdLst>
    <p:sldId id="292" r:id="rId2"/>
    <p:sldId id="303" r:id="rId3"/>
    <p:sldId id="305" r:id="rId4"/>
    <p:sldId id="304" r:id="rId5"/>
    <p:sldId id="306" r:id="rId6"/>
    <p:sldId id="309" r:id="rId7"/>
    <p:sldId id="307" r:id="rId8"/>
    <p:sldId id="314" r:id="rId9"/>
    <p:sldId id="308" r:id="rId10"/>
    <p:sldId id="310" r:id="rId11"/>
    <p:sldId id="311" r:id="rId12"/>
    <p:sldId id="272" r:id="rId13"/>
    <p:sldId id="313" r:id="rId14"/>
    <p:sldId id="317" r:id="rId15"/>
    <p:sldId id="324" r:id="rId16"/>
    <p:sldId id="325" r:id="rId17"/>
    <p:sldId id="326" r:id="rId18"/>
    <p:sldId id="316" r:id="rId19"/>
    <p:sldId id="321" r:id="rId20"/>
    <p:sldId id="315" r:id="rId21"/>
    <p:sldId id="327" r:id="rId22"/>
    <p:sldId id="328" r:id="rId23"/>
    <p:sldId id="329" r:id="rId24"/>
    <p:sldId id="318" r:id="rId25"/>
    <p:sldId id="330" r:id="rId26"/>
    <p:sldId id="331" r:id="rId27"/>
    <p:sldId id="319" r:id="rId28"/>
    <p:sldId id="332" r:id="rId29"/>
    <p:sldId id="320" r:id="rId30"/>
    <p:sldId id="333" r:id="rId31"/>
    <p:sldId id="322" r:id="rId32"/>
    <p:sldId id="323"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99"/>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71" autoAdjust="0"/>
  </p:normalViewPr>
  <p:slideViewPr>
    <p:cSldViewPr>
      <p:cViewPr varScale="1">
        <p:scale>
          <a:sx n="81" d="100"/>
          <a:sy n="81" d="100"/>
        </p:scale>
        <p:origin x="-13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C52301C-4E3C-4E73-B40F-CE2C9948E4EC}" type="datetimeFigureOut">
              <a:rPr lang="en-US"/>
              <a:pPr>
                <a:defRPr/>
              </a:pPr>
              <a:t>8/13/2016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765A390-4838-4C92-A22E-21E5865C53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lecture introduce the concept of stratification.  The lecture is based on slides prepared by Dr. Lin and modified by Dr. Alemi.  </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56A1F9-FE7F-4CF6-B32B-AC3891DCC813}"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Then in steps 2 and 3 the expected value and variance are calculated.  </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75D987-8F1C-44E9-A136-BDC1DD143819}"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Finally the chi-square test statistic is calculated.  The square difference of observed and expected divided by the variance has a chi-square distribution with 1 degree of freedom.  This allows the test of statistical significance of the association between exposure and the outcome across strata.  </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5F6182-DEFB-4885-A25A-47958E04F904}"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Let us look at an example.  There are 2 strata in this table.  The nurses performance is stratified by the physicians in the team.  The outcome of interest is whether the patient complained. Here we see counts of number of complaints for different teams.  We can use these data to test the association across strata.  </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7A9D49-8287-4BE8-88B9-569530EA500D}"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2 strata in this table, what we have elsewhere called partial tables.  The nurses performance is stratified by the physicians in the team.  We can use these data to test the association between nurses and complaints while holding the physician the same. </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86A1E2-812C-4749-AF07-F1E10D6ABD05}"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number of complaints for Jim across the two strata is 53</a:t>
            </a:r>
            <a:r>
              <a:rPr lang="en-US" dirty="0" smtClean="0"/>
              <a:t>..  </a:t>
            </a: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3BF6C0-4034-4209-8584-21E29C37ABA2}"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If </a:t>
            </a:r>
            <a:r>
              <a:rPr lang="en-US" dirty="0" smtClean="0"/>
              <a:t>these complaints were occurring randomly, we would expect 58 </a:t>
            </a:r>
            <a:r>
              <a:rPr lang="en-US" dirty="0" smtClean="0"/>
              <a:t>complaints.  </a:t>
            </a: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3BF6C0-4034-4209-8584-21E29C37ABA2}"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variance of the count of complaints is 5.03.  </a:t>
            </a: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3BF6C0-4034-4209-8584-21E29C37ABA2}"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If we look up a chi-square table, we see that for </a:t>
            </a:r>
            <a:r>
              <a:rPr lang="en-US" dirty="0" smtClean="0"/>
              <a:t>two sided test, each side having .025 probability of error and 1 degree of </a:t>
            </a:r>
            <a:r>
              <a:rPr lang="en-US" dirty="0" smtClean="0"/>
              <a:t>freedom, the chi-square statistic </a:t>
            </a:r>
            <a:r>
              <a:rPr lang="en-US" dirty="0" smtClean="0"/>
              <a:t>is 5.024.  Therefore, we cannot reject the hypothesis that Jim and Jill have the same rates of complaints.  </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3BF6C0-4034-4209-8584-21E29C37ABA2}" type="slidenum">
              <a:rPr lang="en-US">
                <a:cs typeface="Arial" charset="0"/>
              </a:rPr>
              <a:pPr fontAlgn="base">
                <a:spcBef>
                  <a:spcPct val="0"/>
                </a:spcBef>
                <a:spcAft>
                  <a:spcPct val="0"/>
                </a:spcAft>
                <a:defRPr/>
              </a:pPr>
              <a:t>17</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Ok so Jim and Jill are not significantly different from each other across the strata, but perhaps they are different in some but not other strata.  Perhaps the performance of Jim and Jill depend on who they are team up with.  To test for this possibility, we need to introduce test of homogeneity.  This test evaluates the hypothesis that the odds ratio in each strata is the same value.  Not the odds ratio is a particular value but that it is the same value.  </a:t>
            </a:r>
          </a:p>
        </p:txBody>
      </p:sp>
      <p:sp>
        <p:nvSpPr>
          <p:cNvPr id="4" name="Slide Number Placeholder 3"/>
          <p:cNvSpPr>
            <a:spLocks noGrp="1"/>
          </p:cNvSpPr>
          <p:nvPr>
            <p:ph type="sldNum" sz="quarter" idx="5"/>
          </p:nvPr>
        </p:nvSpPr>
        <p:spPr/>
        <p:txBody>
          <a:bodyPr/>
          <a:lstStyle/>
          <a:p>
            <a:pPr>
              <a:defRPr/>
            </a:pPr>
            <a:fld id="{79136F80-11C8-4550-BEBD-F9E61C4C9274}"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In general, we stratify the study population into k strata according to the confounding variable, confounder C. If the underling (true) odds ratio is different across the k strata, then there is said to be interaction or effect modification between risk factor and confounder.  Then the confounder C is referred to as an effect modifier.</a:t>
            </a:r>
            <a:endParaRPr lang="en-US" dirty="0" smtClean="0"/>
          </a:p>
        </p:txBody>
      </p:sp>
      <p:sp>
        <p:nvSpPr>
          <p:cNvPr id="4" name="Slide Number Placeholder 3"/>
          <p:cNvSpPr>
            <a:spLocks noGrp="1"/>
          </p:cNvSpPr>
          <p:nvPr>
            <p:ph type="sldNum" sz="quarter" idx="5"/>
          </p:nvPr>
        </p:nvSpPr>
        <p:spPr/>
        <p:txBody>
          <a:bodyPr/>
          <a:lstStyle/>
          <a:p>
            <a:pPr>
              <a:defRPr/>
            </a:pPr>
            <a:fld id="{79136F80-11C8-4550-BEBD-F9E61C4C9274}"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In analysis, often we need to separate the analysis into several sub-group analysis; each subgroup holds one or more confounding variable as constant.  These subgroups are called strata and the process of dividing the data into the subgroups is called stratification.  In general the data will be stratified into k sub-groups according to one or more confounding variables.  Each strata has the same levels of the confounders so the effect of exposure on outcome can be calculated without the influence of the confounders. </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0FA352-313F-4955-BF6E-CBE08193576E}"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The log of odds ratio </a:t>
            </a:r>
            <a:r>
              <a:rPr lang="en-US" dirty="0" smtClean="0"/>
              <a:t>is </a:t>
            </a:r>
            <a:r>
              <a:rPr lang="en-US" dirty="0" smtClean="0"/>
              <a:t>calculated for each strata.  </a:t>
            </a:r>
          </a:p>
        </p:txBody>
      </p:sp>
      <p:sp>
        <p:nvSpPr>
          <p:cNvPr id="4" name="Slide Number Placeholder 3"/>
          <p:cNvSpPr>
            <a:spLocks noGrp="1"/>
          </p:cNvSpPr>
          <p:nvPr>
            <p:ph type="sldNum" sz="quarter" idx="5"/>
          </p:nvPr>
        </p:nvSpPr>
        <p:spPr/>
        <p:txBody>
          <a:bodyPr/>
          <a:lstStyle/>
          <a:p>
            <a:pPr>
              <a:defRPr/>
            </a:pPr>
            <a:fld id="{E8309C44-9A2C-4281-8FF9-F22406DC1137}"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The variance of the log odds ratio can be calculated</a:t>
            </a:r>
            <a:r>
              <a:rPr lang="en-US" baseline="0" dirty="0" smtClean="0"/>
              <a:t> as the inverse of the count of each cell.  Notice that this value is not defined when a count is zero and therefore in these situations an approximate measure is calculated by increasing the zero to 0.5.</a:t>
            </a:r>
            <a:endParaRPr lang="en-US" dirty="0" smtClean="0"/>
          </a:p>
        </p:txBody>
      </p:sp>
      <p:sp>
        <p:nvSpPr>
          <p:cNvPr id="4" name="Slide Number Placeholder 3"/>
          <p:cNvSpPr>
            <a:spLocks noGrp="1"/>
          </p:cNvSpPr>
          <p:nvPr>
            <p:ph type="sldNum" sz="quarter" idx="5"/>
          </p:nvPr>
        </p:nvSpPr>
        <p:spPr/>
        <p:txBody>
          <a:bodyPr/>
          <a:lstStyle/>
          <a:p>
            <a:pPr>
              <a:defRPr/>
            </a:pPr>
            <a:fld id="{E8309C44-9A2C-4281-8FF9-F22406DC1137}"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The </a:t>
            </a:r>
            <a:r>
              <a:rPr lang="en-US" dirty="0" smtClean="0"/>
              <a:t>expected </a:t>
            </a:r>
            <a:r>
              <a:rPr lang="en-US" dirty="0" smtClean="0"/>
              <a:t>value for log </a:t>
            </a:r>
            <a:r>
              <a:rPr lang="en-US" dirty="0" smtClean="0"/>
              <a:t>of odds ratio is calculated as</a:t>
            </a:r>
            <a:r>
              <a:rPr lang="en-US" baseline="0" dirty="0" smtClean="0"/>
              <a:t> a weighted </a:t>
            </a:r>
            <a:r>
              <a:rPr lang="en-US" baseline="0" dirty="0" smtClean="0"/>
              <a:t>average of </a:t>
            </a:r>
            <a:r>
              <a:rPr lang="en-US" baseline="0" dirty="0" smtClean="0"/>
              <a:t>the </a:t>
            </a:r>
            <a:r>
              <a:rPr lang="en-US" baseline="0" dirty="0" smtClean="0"/>
              <a:t>log odds ratios across strata</a:t>
            </a:r>
            <a:r>
              <a:rPr lang="en-US" baseline="0" dirty="0" smtClean="0"/>
              <a:t>.  </a:t>
            </a:r>
            <a:r>
              <a:rPr lang="en-US" baseline="0" dirty="0" smtClean="0"/>
              <a:t>This is what we expect the log odds ratio to be if all the odds ratio within different strata came from the same distribution.  </a:t>
            </a:r>
            <a:endParaRPr lang="en-US" dirty="0" smtClean="0"/>
          </a:p>
        </p:txBody>
      </p:sp>
      <p:sp>
        <p:nvSpPr>
          <p:cNvPr id="4" name="Slide Number Placeholder 3"/>
          <p:cNvSpPr>
            <a:spLocks noGrp="1"/>
          </p:cNvSpPr>
          <p:nvPr>
            <p:ph type="sldNum" sz="quarter" idx="5"/>
          </p:nvPr>
        </p:nvSpPr>
        <p:spPr/>
        <p:txBody>
          <a:bodyPr/>
          <a:lstStyle/>
          <a:p>
            <a:pPr>
              <a:defRPr/>
            </a:pPr>
            <a:fld id="{E8309C44-9A2C-4281-8FF9-F22406DC1137}"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aseline="0" dirty="0" smtClean="0"/>
              <a:t>Finally</a:t>
            </a:r>
            <a:r>
              <a:rPr lang="en-US" baseline="0" dirty="0" smtClean="0"/>
              <a:t>, the chi square test for homogeneity can be examined with k minus one degree of freedom.  </a:t>
            </a:r>
            <a:endParaRPr lang="en-US" dirty="0" smtClean="0"/>
          </a:p>
        </p:txBody>
      </p:sp>
      <p:sp>
        <p:nvSpPr>
          <p:cNvPr id="4" name="Slide Number Placeholder 3"/>
          <p:cNvSpPr>
            <a:spLocks noGrp="1"/>
          </p:cNvSpPr>
          <p:nvPr>
            <p:ph type="sldNum" sz="quarter" idx="5"/>
          </p:nvPr>
        </p:nvSpPr>
        <p:spPr/>
        <p:txBody>
          <a:bodyPr/>
          <a:lstStyle/>
          <a:p>
            <a:pPr>
              <a:defRPr/>
            </a:pPr>
            <a:fld id="{E8309C44-9A2C-4281-8FF9-F22406DC1137}"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Let us apply this to an example set</a:t>
            </a:r>
            <a:r>
              <a:rPr lang="en-US" baseline="0" dirty="0" smtClean="0"/>
              <a:t> of data.  </a:t>
            </a:r>
            <a:r>
              <a:rPr lang="en-US" dirty="0" smtClean="0"/>
              <a:t>The </a:t>
            </a:r>
            <a:r>
              <a:rPr lang="en-US" dirty="0" smtClean="0"/>
              <a:t>log of the odds ratio for the first strata is -.87 and for the second one</a:t>
            </a:r>
            <a:r>
              <a:rPr lang="en-US" baseline="0" dirty="0" smtClean="0"/>
              <a:t> is 0.25.  Note that because the cell has a count of zero, we have replaced the cell value with 0.5 and adjusted the table so that the marginal values stay the same.  </a:t>
            </a: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3BF6C0-4034-4209-8584-21E29C37ABA2}" type="slidenum">
              <a:rPr lang="en-US">
                <a:cs typeface="Arial" charset="0"/>
              </a:rPr>
              <a:pPr fontAlgn="base">
                <a:spcBef>
                  <a:spcPct val="0"/>
                </a:spcBef>
                <a:spcAft>
                  <a:spcPct val="0"/>
                </a:spcAft>
                <a:defRPr/>
              </a:pPr>
              <a:t>24</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aseline="0" dirty="0" smtClean="0"/>
              <a:t>The variance</a:t>
            </a:r>
            <a:r>
              <a:rPr lang="en-US" baseline="0" dirty="0" smtClean="0"/>
              <a:t>, shown as </a:t>
            </a:r>
            <a:r>
              <a:rPr lang="en-US" baseline="0" dirty="0" smtClean="0"/>
              <a:t>w, is </a:t>
            </a:r>
            <a:r>
              <a:rPr lang="en-US" baseline="0" dirty="0" smtClean="0"/>
              <a:t>7.18 in the first strata and .42 in the second.  </a:t>
            </a: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3BF6C0-4034-4209-8584-21E29C37ABA2}" type="slidenum">
              <a:rPr lang="en-US">
                <a:cs typeface="Arial" charset="0"/>
              </a:rPr>
              <a:pPr fontAlgn="base">
                <a:spcBef>
                  <a:spcPct val="0"/>
                </a:spcBef>
                <a:spcAft>
                  <a:spcPct val="0"/>
                </a:spcAft>
                <a:defRPr/>
              </a:pPr>
              <a:t>25</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aseline="0" dirty="0" smtClean="0"/>
              <a:t>The </a:t>
            </a:r>
            <a:r>
              <a:rPr lang="en-US" baseline="0" dirty="0" smtClean="0"/>
              <a:t>expected log of the odds ratio is -.81 and the chi-square statistic for homogeneity with </a:t>
            </a:r>
            <a:r>
              <a:rPr lang="en-US" baseline="0" dirty="0" smtClean="0"/>
              <a:t>2 minus 1 </a:t>
            </a:r>
            <a:r>
              <a:rPr lang="en-US" baseline="0" dirty="0" smtClean="0"/>
              <a:t>degrees of freedom is calculated to be 0.5.  The hypothesis that these two odds ratio are the same is not rejected.   </a:t>
            </a: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3BF6C0-4034-4209-8584-21E29C37ABA2}" type="slidenum">
              <a:rPr lang="en-US">
                <a:cs typeface="Arial" charset="0"/>
              </a:rPr>
              <a:pPr fontAlgn="base">
                <a:spcBef>
                  <a:spcPct val="0"/>
                </a:spcBef>
                <a:spcAft>
                  <a:spcPct val="0"/>
                </a:spcAft>
                <a:defRPr/>
              </a:pPr>
              <a:t>26</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there is a statistically significant common odds ratio across the strata, and if the impact is</a:t>
            </a:r>
            <a:r>
              <a:rPr lang="en-US" baseline="0" dirty="0" smtClean="0"/>
              <a:t> homogenous across strata, the estimate of the common odds ratio can be calculated. </a:t>
            </a:r>
            <a:r>
              <a:rPr lang="en-US" sz="1200" kern="1200" baseline="0" dirty="0" smtClean="0">
                <a:solidFill>
                  <a:schemeClr val="tx1"/>
                </a:solidFill>
                <a:latin typeface="+mn-lt"/>
                <a:ea typeface="+mn-ea"/>
                <a:cs typeface="+mn-cs"/>
              </a:rPr>
              <a:t>The Mantel-Haenszel test provides a test of significance of the relationship between exposure and outcome. If we reject the null hypothesis in Mantel-Haenszel test, </a:t>
            </a:r>
            <a:r>
              <a:rPr lang="en-US" sz="1200" kern="1200" baseline="0" dirty="0" smtClean="0">
                <a:solidFill>
                  <a:schemeClr val="tx1"/>
                </a:solidFill>
                <a:latin typeface="+mn-lt"/>
                <a:ea typeface="+mn-ea"/>
                <a:cs typeface="+mn-cs"/>
              </a:rPr>
              <a:t>then there </a:t>
            </a:r>
            <a:r>
              <a:rPr lang="en-US" sz="1200" kern="1200" baseline="0" dirty="0" smtClean="0">
                <a:solidFill>
                  <a:schemeClr val="tx1"/>
                </a:solidFill>
                <a:latin typeface="+mn-lt"/>
                <a:ea typeface="+mn-ea"/>
                <a:cs typeface="+mn-cs"/>
              </a:rPr>
              <a:t>exist an association but we still do not know the magnitude of the association.  </a:t>
            </a:r>
            <a:r>
              <a:rPr lang="en-US" sz="1200" kern="1200" baseline="0" dirty="0" smtClean="0">
                <a:solidFill>
                  <a:schemeClr val="tx1"/>
                </a:solidFill>
                <a:latin typeface="+mn-lt"/>
                <a:ea typeface="+mn-ea"/>
                <a:cs typeface="+mn-cs"/>
              </a:rPr>
              <a:t>In addition, if </a:t>
            </a:r>
            <a:r>
              <a:rPr lang="en-US" sz="1200" kern="1200" baseline="0" dirty="0" smtClean="0">
                <a:solidFill>
                  <a:schemeClr val="tx1"/>
                </a:solidFill>
                <a:latin typeface="+mn-lt"/>
                <a:ea typeface="+mn-ea"/>
                <a:cs typeface="+mn-cs"/>
              </a:rPr>
              <a:t>we do not reject the null hypothesis of common odds ratio across stratum</a:t>
            </a:r>
            <a:r>
              <a:rPr lang="en-US" sz="1200" kern="1200" baseline="0" dirty="0" smtClean="0">
                <a:solidFill>
                  <a:schemeClr val="tx1"/>
                </a:solidFill>
                <a:latin typeface="+mn-lt"/>
                <a:ea typeface="+mn-ea"/>
                <a:cs typeface="+mn-cs"/>
              </a:rPr>
              <a:t>, we are reassured that the </a:t>
            </a:r>
            <a:r>
              <a:rPr lang="en-US" sz="1200" kern="1200" baseline="0" dirty="0" smtClean="0">
                <a:solidFill>
                  <a:schemeClr val="tx1"/>
                </a:solidFill>
                <a:latin typeface="+mn-lt"/>
                <a:ea typeface="+mn-ea"/>
                <a:cs typeface="+mn-cs"/>
              </a:rPr>
              <a:t>common odds </a:t>
            </a:r>
            <a:r>
              <a:rPr lang="en-US" sz="1200" kern="1200" baseline="0" dirty="0" smtClean="0">
                <a:solidFill>
                  <a:schemeClr val="tx1"/>
                </a:solidFill>
                <a:latin typeface="+mn-lt"/>
                <a:ea typeface="+mn-ea"/>
                <a:cs typeface="+mn-cs"/>
              </a:rPr>
              <a:t>ratio exists and is meaningful. If the true odds ratios are different, then it makes no sense to obtain a pooled-odds ratio estimate.  </a:t>
            </a:r>
          </a:p>
          <a:p>
            <a:endParaRPr lang="en-US" dirty="0" smtClean="0"/>
          </a:p>
        </p:txBody>
      </p:sp>
      <p:sp>
        <p:nvSpPr>
          <p:cNvPr id="4" name="Slide Number Placeholder 3"/>
          <p:cNvSpPr>
            <a:spLocks noGrp="1"/>
          </p:cNvSpPr>
          <p:nvPr>
            <p:ph type="sldNum" sz="quarter" idx="5"/>
          </p:nvPr>
        </p:nvSpPr>
        <p:spPr/>
        <p:txBody>
          <a:bodyPr/>
          <a:lstStyle/>
          <a:p>
            <a:pPr>
              <a:defRPr/>
            </a:pPr>
            <a:fld id="{79136F80-11C8-4550-BEBD-F9E61C4C9274}"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Neither Mantel-Haenszel nor Chi-square </a:t>
            </a:r>
            <a:r>
              <a:rPr lang="en-US" sz="1200" kern="1200" baseline="0" dirty="0" smtClean="0">
                <a:solidFill>
                  <a:schemeClr val="tx1"/>
                </a:solidFill>
                <a:latin typeface="+mn-lt"/>
                <a:ea typeface="+mn-ea"/>
                <a:cs typeface="+mn-cs"/>
              </a:rPr>
              <a:t>test for homogeneity of odds ratios </a:t>
            </a:r>
            <a:r>
              <a:rPr lang="en-US" sz="1200" kern="1200" baseline="0" dirty="0" smtClean="0">
                <a:solidFill>
                  <a:schemeClr val="tx1"/>
                </a:solidFill>
                <a:latin typeface="+mn-lt"/>
                <a:ea typeface="+mn-ea"/>
                <a:cs typeface="+mn-cs"/>
              </a:rPr>
              <a:t>give </a:t>
            </a:r>
            <a:r>
              <a:rPr lang="en-US" sz="1200" kern="1200" baseline="0" dirty="0" smtClean="0">
                <a:solidFill>
                  <a:schemeClr val="tx1"/>
                </a:solidFill>
                <a:latin typeface="+mn-lt"/>
                <a:ea typeface="+mn-ea"/>
                <a:cs typeface="+mn-cs"/>
              </a:rPr>
              <a:t>a measure of the strength of the association. </a:t>
            </a:r>
            <a:r>
              <a:rPr lang="en-US" sz="1200" kern="1200" baseline="0" dirty="0" smtClean="0">
                <a:solidFill>
                  <a:schemeClr val="tx1"/>
                </a:solidFill>
                <a:latin typeface="+mn-lt"/>
                <a:ea typeface="+mn-ea"/>
                <a:cs typeface="+mn-cs"/>
              </a:rPr>
              <a:t>The following procedures describe how to pool a measure of association across strata. </a:t>
            </a:r>
            <a:endParaRPr lang="en-US" dirty="0" smtClean="0"/>
          </a:p>
        </p:txBody>
      </p:sp>
      <p:sp>
        <p:nvSpPr>
          <p:cNvPr id="4" name="Slide Number Placeholder 3"/>
          <p:cNvSpPr>
            <a:spLocks noGrp="1"/>
          </p:cNvSpPr>
          <p:nvPr>
            <p:ph type="sldNum" sz="quarter" idx="5"/>
          </p:nvPr>
        </p:nvSpPr>
        <p:spPr/>
        <p:txBody>
          <a:bodyPr/>
          <a:lstStyle/>
          <a:p>
            <a:pPr>
              <a:defRPr/>
            </a:pPr>
            <a:fld id="{79136F80-11C8-4550-BEBD-F9E61C4C9274}"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The estimated common</a:t>
            </a:r>
            <a:r>
              <a:rPr lang="en-US" baseline="0" dirty="0" smtClean="0"/>
              <a:t> odds ratio is calculated as indicated here.  </a:t>
            </a:r>
            <a:endParaRPr lang="en-US" dirty="0" smtClean="0"/>
          </a:p>
        </p:txBody>
      </p:sp>
      <p:sp>
        <p:nvSpPr>
          <p:cNvPr id="4" name="Slide Number Placeholder 3"/>
          <p:cNvSpPr>
            <a:spLocks noGrp="1"/>
          </p:cNvSpPr>
          <p:nvPr>
            <p:ph type="sldNum" sz="quarter" idx="5"/>
          </p:nvPr>
        </p:nvSpPr>
        <p:spPr/>
        <p:txBody>
          <a:bodyPr/>
          <a:lstStyle/>
          <a:p>
            <a:pPr>
              <a:defRPr/>
            </a:pPr>
            <a:fld id="{E8309C44-9A2C-4281-8FF9-F22406DC1137}"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data for each stratum consist of a 2 × 2 contingency tables relating exposure to disease. Each entry in the table is the count of cases that share all the same confounder levels and fall into the table.  Here we are showing 2 strata each having a 2 by 2 level with counts within the same table sharing the confounder levels within the strata.  </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23D78B-AE6B-4538-991B-194AC91DC404}"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aseline="0" dirty="0" smtClean="0"/>
              <a:t>In </a:t>
            </a:r>
            <a:r>
              <a:rPr lang="en-US" baseline="0" dirty="0" smtClean="0"/>
              <a:t>addition, the confidence interval for this association can be calculated based on the variance </a:t>
            </a:r>
            <a:r>
              <a:rPr lang="en-US" baseline="0" dirty="0" smtClean="0"/>
              <a:t>of this measure across </a:t>
            </a:r>
            <a:r>
              <a:rPr lang="en-US" baseline="0" dirty="0" smtClean="0"/>
              <a:t>strata.  </a:t>
            </a:r>
            <a:endParaRPr lang="en-US" dirty="0" smtClean="0"/>
          </a:p>
        </p:txBody>
      </p:sp>
      <p:sp>
        <p:nvSpPr>
          <p:cNvPr id="4" name="Slide Number Placeholder 3"/>
          <p:cNvSpPr>
            <a:spLocks noGrp="1"/>
          </p:cNvSpPr>
          <p:nvPr>
            <p:ph type="sldNum" sz="quarter" idx="5"/>
          </p:nvPr>
        </p:nvSpPr>
        <p:spPr/>
        <p:txBody>
          <a:bodyPr/>
          <a:lstStyle/>
          <a:p>
            <a:pPr>
              <a:defRPr/>
            </a:pPr>
            <a:fld id="{E8309C44-9A2C-4281-8FF9-F22406DC1137}"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Let us see an example.  The </a:t>
            </a:r>
            <a:r>
              <a:rPr lang="en-US" dirty="0" smtClean="0"/>
              <a:t>common odds ratio is calculated to be 0.5.  This means that the odds of a complaint for nurse Jim is half as many times as the odds of complaint for nurse Jill.  This estimate is made across the two strata.  This estimate makes sense only if </a:t>
            </a:r>
            <a:r>
              <a:rPr lang="en-US" dirty="0" smtClean="0"/>
              <a:t>the strata are not significantly different.  </a:t>
            </a:r>
            <a:r>
              <a:rPr lang="en-US" dirty="0" smtClean="0"/>
              <a:t>Earlier</a:t>
            </a:r>
            <a:r>
              <a:rPr lang="en-US" baseline="0" dirty="0" smtClean="0"/>
              <a:t> we showed that </a:t>
            </a:r>
            <a:r>
              <a:rPr lang="en-US" baseline="0" dirty="0" smtClean="0"/>
              <a:t>they were not</a:t>
            </a:r>
            <a:r>
              <a:rPr lang="en-US" baseline="0" dirty="0" smtClean="0"/>
              <a:t>, so the calculation of this estimate </a:t>
            </a:r>
            <a:r>
              <a:rPr lang="en-US" baseline="0" dirty="0" smtClean="0"/>
              <a:t>makes sense.  </a:t>
            </a: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3BF6C0-4034-4209-8584-21E29C37ABA2}" type="slidenum">
              <a:rPr lang="en-US">
                <a:cs typeface="Arial" charset="0"/>
              </a:rPr>
              <a:pPr fontAlgn="base">
                <a:spcBef>
                  <a:spcPct val="0"/>
                </a:spcBef>
                <a:spcAft>
                  <a:spcPct val="0"/>
                </a:spcAft>
                <a:defRPr/>
              </a:pPr>
              <a:t>31</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slides have shown a number of ways in which stratification can help us understand if a common odds</a:t>
            </a:r>
            <a:r>
              <a:rPr lang="en-US" baseline="0" dirty="0" smtClean="0"/>
              <a:t> ratio across strata exists and is statistically significant.  </a:t>
            </a:r>
            <a:endParaRPr lang="en-US" dirty="0"/>
          </a:p>
        </p:txBody>
      </p:sp>
      <p:sp>
        <p:nvSpPr>
          <p:cNvPr id="4" name="Slide Number Placeholder 3"/>
          <p:cNvSpPr>
            <a:spLocks noGrp="1"/>
          </p:cNvSpPr>
          <p:nvPr>
            <p:ph type="sldNum" sz="quarter" idx="10"/>
          </p:nvPr>
        </p:nvSpPr>
        <p:spPr/>
        <p:txBody>
          <a:bodyPr/>
          <a:lstStyle/>
          <a:p>
            <a:pPr>
              <a:defRPr/>
            </a:pPr>
            <a:fld id="{E765A390-4838-4C92-A22E-21E5865C53D8}" type="slidenum">
              <a:rPr lang="en-US" smtClean="0"/>
              <a:pPr>
                <a:defRPr/>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This table shows the relationship between exposure and outcome in the ith strata.  Note that the relationships in this 2 by 2 table does not depend on the confounders as these levels are held constant, what scientist call ceteris paribus</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0F8446-2AEB-4738-8E5C-38CDAA1CCC62}"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Fisher’s exact test provides a method of testing relationships across strata.  This test assumes that the distribution of count of patients who were exposed and had the desired outcome, shown as a subscript i, follows a hyper-geometric distribution.  </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7F7BFA-8100-4B1D-AA7E-FB9FBC9A44C7}"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test procedure will be based on a comparison of the observed number of units in the cell a subscript i with the expected number of units for that cell.  The test procedure is the same regardless of the order of the rows and columns.</a:t>
            </a:r>
          </a:p>
          <a:p>
            <a:pPr eaLnBrk="1" hangingPunct="1"/>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887F4D-0A0F-44EB-BE3B-A9D04DFAAF0A}"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Note that for each strata, the sum of all 4 counts is shown as n with subscript i.</a:t>
            </a:r>
          </a:p>
          <a:p>
            <a:pPr eaLnBrk="1" hangingPunct="1"/>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EB4983-F857-41DD-90F7-17891BB0C963}"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To test if the exposure is associated with certain outcomes across strata, we need to introduce Mantel-Haenszel Test for Association </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3EB53EDE-C647-4579-8EEF-8EA1EC9299A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Mantel-Haenszel Test for association over different strata is calculated in several steps.  First the sum of observed values is calculated. </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982664-FDB2-4FD0-9636-12403F8AB448}"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B0DC367-5B49-4659-BBF4-20340C0FC9FF}" type="datetimeFigureOut">
              <a:rPr lang="en-US"/>
              <a:pPr>
                <a:defRPr/>
              </a:pPr>
              <a:t>8/13/2016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861778-4A94-4242-8738-7B0264E0324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08C4BD-7BD6-4D3E-AC1D-A7A89E20665C}" type="datetimeFigureOut">
              <a:rPr lang="en-US"/>
              <a:pPr>
                <a:defRPr/>
              </a:pPr>
              <a:t>8/13/2016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C8B3F4-D18D-4C0B-87C7-9645E845FE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FC3E4E-B29F-4C2C-9C85-816C3B8C3428}" type="datetimeFigureOut">
              <a:rPr lang="en-US"/>
              <a:pPr>
                <a:defRPr/>
              </a:pPr>
              <a:t>8/13/2016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51E0C9-7CAC-459E-AC05-D0F9C50D6CA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38BFA5-23B1-441B-B384-5CEAE8C23577}" type="datetimeFigureOut">
              <a:rPr lang="en-US"/>
              <a:pPr>
                <a:defRPr/>
              </a:pPr>
              <a:t>8/13/2016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9153D-B89E-42EB-A7A2-F06B4B7426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69AAB9-2CB6-4C6E-BF77-725AC4475F94}" type="datetimeFigureOut">
              <a:rPr lang="en-US"/>
              <a:pPr>
                <a:defRPr/>
              </a:pPr>
              <a:t>8/13/2016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7641A2-47E8-4FD4-B47C-BBEB59C796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6F0AC92-E647-4EE1-BB6B-009028E2F568}" type="datetimeFigureOut">
              <a:rPr lang="en-US"/>
              <a:pPr>
                <a:defRPr/>
              </a:pPr>
              <a:t>8/13/2016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D3F204-8EDB-45FA-8315-53C68F7594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F0A862A-4732-4AE6-B89D-2D92C70248F6}" type="datetimeFigureOut">
              <a:rPr lang="en-US"/>
              <a:pPr>
                <a:defRPr/>
              </a:pPr>
              <a:t>8/13/2016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ECC0C63-DD66-427D-BAF4-3EE33CEAE7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387FD8D-F970-44EF-8227-0A9808CE4867}" type="datetimeFigureOut">
              <a:rPr lang="en-US"/>
              <a:pPr>
                <a:defRPr/>
              </a:pPr>
              <a:t>8/13/2016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96C3C57-AC37-45F0-8691-5BBC9C3AC3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7C3576-0161-40A6-B4AC-0FB91E060999}" type="datetimeFigureOut">
              <a:rPr lang="en-US"/>
              <a:pPr>
                <a:defRPr/>
              </a:pPr>
              <a:t>8/13/2016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1CE1B14-4705-496F-8B61-4BD6C4D40D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FF16EB-36F1-4A0F-82AF-D43FE4395BD6}" type="datetimeFigureOut">
              <a:rPr lang="en-US"/>
              <a:pPr>
                <a:defRPr/>
              </a:pPr>
              <a:t>8/13/2016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2CAF57-E2FE-4166-8B3E-FA718DE5A4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EC9EC9-18C2-4D42-811A-01C2C64053EF}" type="datetimeFigureOut">
              <a:rPr lang="en-US"/>
              <a:pPr>
                <a:defRPr/>
              </a:pPr>
              <a:t>8/13/2016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77FD6B-400B-4095-AEE9-D38EE20C25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DE5BB765-9C05-45AD-8C48-E4A81415B9C7}" type="datetimeFigureOut">
              <a:rPr lang="en-US"/>
              <a:pPr>
                <a:defRPr/>
              </a:pPr>
              <a:t>8/13/2016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1F64F2C9-623C-4300-988F-DCC219366E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b="1" smtClean="0"/>
              <a:t>Stratification</a:t>
            </a:r>
          </a:p>
        </p:txBody>
      </p:sp>
      <p:sp>
        <p:nvSpPr>
          <p:cNvPr id="14338" name="Subtitle 2"/>
          <p:cNvSpPr>
            <a:spLocks noGrp="1"/>
          </p:cNvSpPr>
          <p:nvPr>
            <p:ph type="subTitle" idx="1"/>
          </p:nvPr>
        </p:nvSpPr>
        <p:spPr/>
        <p:txBody>
          <a:bodyPr/>
          <a:lstStyle/>
          <a:p>
            <a:r>
              <a:rPr lang="en-US" smtClean="0">
                <a:solidFill>
                  <a:schemeClr val="tx1"/>
                </a:solidFill>
              </a:rPr>
              <a:t>Saturday, August 06, 2016</a:t>
            </a:r>
          </a:p>
          <a:p>
            <a:r>
              <a:rPr lang="en-US" smtClean="0">
                <a:solidFill>
                  <a:schemeClr val="tx1"/>
                </a:solidFill>
              </a:rPr>
              <a:t>Farrokh Alemi, PhD.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4495800" y="4495800"/>
          <a:ext cx="4114800" cy="1752600"/>
        </p:xfrm>
        <a:graphic>
          <a:graphicData uri="http://schemas.openxmlformats.org/drawingml/2006/table">
            <a:tbl>
              <a:tblPr firstRow="1" bandRow="1">
                <a:tableStyleId>{8EC20E35-A176-4012-BC5E-935CFFF8708E}</a:tableStyleId>
              </a:tblPr>
              <a:tblGrid>
                <a:gridCol w="1371600"/>
                <a:gridCol w="1371600"/>
                <a:gridCol w="1371600"/>
              </a:tblGrid>
              <a:tr h="370840">
                <a:tc gridSpan="3">
                  <a:txBody>
                    <a:bodyPr/>
                    <a:lstStyle/>
                    <a:p>
                      <a:r>
                        <a:rPr lang="en-US" dirty="0" smtClean="0"/>
                        <a:t>Same</a:t>
                      </a:r>
                      <a:r>
                        <a:rPr lang="en-US" baseline="0" dirty="0" smtClean="0"/>
                        <a:t> Levels of Confounders 1 … 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dirty="0" smtClean="0"/>
                        <a:t>Desired Outcome</a:t>
                      </a:r>
                      <a:endParaRPr lang="en-US" dirty="0"/>
                    </a:p>
                  </a:txBody>
                  <a:tcPr/>
                </a:tc>
                <a:tc>
                  <a:txBody>
                    <a:bodyPr/>
                    <a:lstStyle/>
                    <a:p>
                      <a:pPr algn="ctr"/>
                      <a:r>
                        <a:rPr lang="en-US" dirty="0" smtClean="0"/>
                        <a:t>Not</a:t>
                      </a:r>
                      <a:r>
                        <a:rPr lang="en-US" baseline="0" dirty="0" smtClean="0"/>
                        <a:t> Desired Outcome</a:t>
                      </a:r>
                      <a:endParaRPr lang="en-US" dirty="0"/>
                    </a:p>
                  </a:txBody>
                  <a:tcPr/>
                </a:tc>
              </a:tr>
              <a:tr h="370840">
                <a:tc>
                  <a:txBody>
                    <a:bodyPr/>
                    <a:lstStyle/>
                    <a:p>
                      <a:r>
                        <a:rPr lang="en-US" dirty="0" smtClean="0"/>
                        <a:t>Cases</a:t>
                      </a:r>
                      <a:endParaRPr lang="en-US" dirty="0"/>
                    </a:p>
                  </a:txBody>
                  <a:tcPr/>
                </a:tc>
                <a:tc>
                  <a:txBody>
                    <a:bodyPr/>
                    <a:lstStyle/>
                    <a:p>
                      <a:pPr algn="ctr"/>
                      <a:r>
                        <a:rPr lang="en-US" dirty="0" err="1" smtClean="0"/>
                        <a:t>a</a:t>
                      </a:r>
                      <a:r>
                        <a:rPr lang="en-US" baseline="-25000" dirty="0" err="1" smtClean="0"/>
                        <a:t>i</a:t>
                      </a:r>
                      <a:endParaRPr lang="en-US"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i</a:t>
                      </a:r>
                    </a:p>
                  </a:txBody>
                  <a:tcPr/>
                </a:tc>
              </a:tr>
              <a:tr h="370840">
                <a:tc>
                  <a:txBody>
                    <a:bodyPr/>
                    <a:lstStyle/>
                    <a:p>
                      <a:r>
                        <a:rPr lang="en-US" dirty="0" smtClean="0"/>
                        <a:t>Controls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c</a:t>
                      </a:r>
                      <a:r>
                        <a:rPr lang="en-US" baseline="-25000" dirty="0" err="1" smtClean="0"/>
                        <a:t>i</a:t>
                      </a:r>
                      <a:endParaRPr lang="en-US" baseline="-25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d</a:t>
                      </a:r>
                      <a:r>
                        <a:rPr lang="en-US" baseline="-25000" dirty="0" err="1" smtClean="0"/>
                        <a:t>i</a:t>
                      </a:r>
                      <a:endParaRPr lang="en-US" baseline="-25000" dirty="0" smtClean="0"/>
                    </a:p>
                  </a:txBody>
                  <a:tcPr/>
                </a:tc>
              </a:tr>
            </a:tbl>
          </a:graphicData>
        </a:graphic>
      </p:graphicFrame>
      <p:sp>
        <p:nvSpPr>
          <p:cNvPr id="3278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8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85"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2786" name="Rectangle 4"/>
          <p:cNvSpPr>
            <a:spLocks noChangeArrowheads="1"/>
          </p:cNvSpPr>
          <p:nvPr/>
        </p:nvSpPr>
        <p:spPr bwMode="auto">
          <a:xfrm>
            <a:off x="0" y="106680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2787" name="Rectangle 5"/>
          <p:cNvSpPr>
            <a:spLocks noChangeArrowheads="1"/>
          </p:cNvSpPr>
          <p:nvPr/>
        </p:nvSpPr>
        <p:spPr bwMode="auto">
          <a:xfrm>
            <a:off x="0" y="16859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 name="Right Arrow 11"/>
          <p:cNvSpPr/>
          <p:nvPr/>
        </p:nvSpPr>
        <p:spPr>
          <a:xfrm>
            <a:off x="838200" y="1752600"/>
            <a:ext cx="1600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Expected</a:t>
            </a:r>
          </a:p>
        </p:txBody>
      </p:sp>
      <p:sp>
        <p:nvSpPr>
          <p:cNvPr id="13" name="Right Arrow 12"/>
          <p:cNvSpPr/>
          <p:nvPr/>
        </p:nvSpPr>
        <p:spPr>
          <a:xfrm rot="20513518">
            <a:off x="841375" y="2744788"/>
            <a:ext cx="1600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Variance</a:t>
            </a:r>
          </a:p>
        </p:txBody>
      </p:sp>
      <p:pic>
        <p:nvPicPr>
          <p:cNvPr id="32790"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05075" y="838200"/>
            <a:ext cx="1000125" cy="819150"/>
          </a:xfrm>
          <a:prstGeom prst="rect">
            <a:avLst/>
          </a:prstGeom>
          <a:noFill/>
          <a:ln w="9525">
            <a:noFill/>
            <a:miter lim="800000"/>
            <a:headEnd/>
            <a:tailEnd/>
          </a:ln>
        </p:spPr>
      </p:pic>
      <p:pic>
        <p:nvPicPr>
          <p:cNvPr id="32791" name="Picture 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505075" y="1657350"/>
            <a:ext cx="2276475" cy="819150"/>
          </a:xfrm>
          <a:prstGeom prst="rect">
            <a:avLst/>
          </a:prstGeom>
          <a:noFill/>
          <a:ln w="9525">
            <a:noFill/>
            <a:miter lim="800000"/>
            <a:headEnd/>
            <a:tailEnd/>
          </a:ln>
        </p:spPr>
      </p:pic>
      <p:pic>
        <p:nvPicPr>
          <p:cNvPr id="32792"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05075" y="2476500"/>
            <a:ext cx="3971925" cy="819150"/>
          </a:xfrm>
          <a:prstGeom prst="rect">
            <a:avLst/>
          </a:prstGeom>
          <a:noFill/>
          <a:ln w="9525">
            <a:noFill/>
            <a:miter lim="800000"/>
            <a:headEnd/>
            <a:tailEnd/>
          </a:ln>
        </p:spPr>
      </p:pic>
      <p:sp>
        <p:nvSpPr>
          <p:cNvPr id="32793"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2794" name="Rectangle 11"/>
          <p:cNvSpPr>
            <a:spLocks noChangeArrowheads="1"/>
          </p:cNvSpPr>
          <p:nvPr/>
        </p:nvSpPr>
        <p:spPr bwMode="auto">
          <a:xfrm>
            <a:off x="0" y="12763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2795" name="Rectangle 12"/>
          <p:cNvSpPr>
            <a:spLocks noChangeArrowheads="1"/>
          </p:cNvSpPr>
          <p:nvPr/>
        </p:nvSpPr>
        <p:spPr bwMode="auto">
          <a:xfrm>
            <a:off x="0" y="209550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2796" name="Rectangle 13"/>
          <p:cNvSpPr>
            <a:spLocks noChangeArrowheads="1"/>
          </p:cNvSpPr>
          <p:nvPr/>
        </p:nvSpPr>
        <p:spPr bwMode="auto">
          <a:xfrm>
            <a:off x="0" y="29146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2797" name="Rectangle 14"/>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24" name="Right Arrow 23"/>
          <p:cNvSpPr/>
          <p:nvPr/>
        </p:nvSpPr>
        <p:spPr>
          <a:xfrm>
            <a:off x="838200" y="838200"/>
            <a:ext cx="1600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Observed</a:t>
            </a:r>
          </a:p>
        </p:txBody>
      </p:sp>
      <p:sp>
        <p:nvSpPr>
          <p:cNvPr id="22" name="Rectangle 21"/>
          <p:cNvSpPr/>
          <p:nvPr/>
        </p:nvSpPr>
        <p:spPr>
          <a:xfrm>
            <a:off x="0" y="0"/>
            <a:ext cx="38592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Mantel-Haenszel Test for Association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4495800" y="4495800"/>
          <a:ext cx="4114800" cy="1752600"/>
        </p:xfrm>
        <a:graphic>
          <a:graphicData uri="http://schemas.openxmlformats.org/drawingml/2006/table">
            <a:tbl>
              <a:tblPr firstRow="1" bandRow="1">
                <a:tableStyleId>{8EC20E35-A176-4012-BC5E-935CFFF8708E}</a:tableStyleId>
              </a:tblPr>
              <a:tblGrid>
                <a:gridCol w="1371600"/>
                <a:gridCol w="1371600"/>
                <a:gridCol w="1371600"/>
              </a:tblGrid>
              <a:tr h="370840">
                <a:tc gridSpan="3">
                  <a:txBody>
                    <a:bodyPr/>
                    <a:lstStyle/>
                    <a:p>
                      <a:r>
                        <a:rPr lang="en-US" dirty="0" smtClean="0"/>
                        <a:t>Same</a:t>
                      </a:r>
                      <a:r>
                        <a:rPr lang="en-US" baseline="0" dirty="0" smtClean="0"/>
                        <a:t> Levels of Confounders 1 … 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dirty="0" smtClean="0"/>
                        <a:t>Desired Outcome</a:t>
                      </a:r>
                      <a:endParaRPr lang="en-US" dirty="0"/>
                    </a:p>
                  </a:txBody>
                  <a:tcPr/>
                </a:tc>
                <a:tc>
                  <a:txBody>
                    <a:bodyPr/>
                    <a:lstStyle/>
                    <a:p>
                      <a:pPr algn="ctr"/>
                      <a:r>
                        <a:rPr lang="en-US" dirty="0" smtClean="0"/>
                        <a:t>Not</a:t>
                      </a:r>
                      <a:r>
                        <a:rPr lang="en-US" baseline="0" dirty="0" smtClean="0"/>
                        <a:t> Desired Outcome</a:t>
                      </a:r>
                      <a:endParaRPr lang="en-US" dirty="0"/>
                    </a:p>
                  </a:txBody>
                  <a:tcPr/>
                </a:tc>
              </a:tr>
              <a:tr h="370840">
                <a:tc>
                  <a:txBody>
                    <a:bodyPr/>
                    <a:lstStyle/>
                    <a:p>
                      <a:r>
                        <a:rPr lang="en-US" dirty="0" smtClean="0"/>
                        <a:t>Cases</a:t>
                      </a:r>
                      <a:endParaRPr lang="en-US" dirty="0"/>
                    </a:p>
                  </a:txBody>
                  <a:tcPr/>
                </a:tc>
                <a:tc>
                  <a:txBody>
                    <a:bodyPr/>
                    <a:lstStyle/>
                    <a:p>
                      <a:pPr algn="ctr"/>
                      <a:r>
                        <a:rPr lang="en-US" dirty="0" err="1" smtClean="0"/>
                        <a:t>a</a:t>
                      </a:r>
                      <a:r>
                        <a:rPr lang="en-US" baseline="-25000" dirty="0" err="1" smtClean="0"/>
                        <a:t>i</a:t>
                      </a:r>
                      <a:endParaRPr lang="en-US"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i</a:t>
                      </a:r>
                    </a:p>
                  </a:txBody>
                  <a:tcPr/>
                </a:tc>
              </a:tr>
              <a:tr h="370840">
                <a:tc>
                  <a:txBody>
                    <a:bodyPr/>
                    <a:lstStyle/>
                    <a:p>
                      <a:r>
                        <a:rPr lang="en-US" dirty="0" smtClean="0"/>
                        <a:t>Controls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c</a:t>
                      </a:r>
                      <a:r>
                        <a:rPr lang="en-US" baseline="-25000" dirty="0" err="1" smtClean="0"/>
                        <a:t>i</a:t>
                      </a:r>
                      <a:endParaRPr lang="en-US" baseline="-25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d</a:t>
                      </a:r>
                      <a:r>
                        <a:rPr lang="en-US" baseline="-25000" dirty="0" err="1" smtClean="0"/>
                        <a:t>i</a:t>
                      </a:r>
                      <a:endParaRPr lang="en-US" baseline="-25000" dirty="0" smtClean="0"/>
                    </a:p>
                  </a:txBody>
                  <a:tcPr/>
                </a:tc>
              </a:tr>
            </a:tbl>
          </a:graphicData>
        </a:graphic>
      </p:graphicFrame>
      <p:sp>
        <p:nvSpPr>
          <p:cNvPr id="3483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3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33"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4834" name="Rectangle 4"/>
          <p:cNvSpPr>
            <a:spLocks noChangeArrowheads="1"/>
          </p:cNvSpPr>
          <p:nvPr/>
        </p:nvSpPr>
        <p:spPr bwMode="auto">
          <a:xfrm>
            <a:off x="0" y="106680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4835" name="Rectangle 5"/>
          <p:cNvSpPr>
            <a:spLocks noChangeArrowheads="1"/>
          </p:cNvSpPr>
          <p:nvPr/>
        </p:nvSpPr>
        <p:spPr bwMode="auto">
          <a:xfrm>
            <a:off x="0" y="16859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12" name="Right Arrow 11"/>
          <p:cNvSpPr/>
          <p:nvPr/>
        </p:nvSpPr>
        <p:spPr>
          <a:xfrm>
            <a:off x="838200" y="1752600"/>
            <a:ext cx="1600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Expected</a:t>
            </a:r>
          </a:p>
        </p:txBody>
      </p:sp>
      <p:sp>
        <p:nvSpPr>
          <p:cNvPr id="13" name="Right Arrow 12"/>
          <p:cNvSpPr/>
          <p:nvPr/>
        </p:nvSpPr>
        <p:spPr>
          <a:xfrm rot="20513518">
            <a:off x="841375" y="2744788"/>
            <a:ext cx="1600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Variance</a:t>
            </a:r>
          </a:p>
        </p:txBody>
      </p:sp>
      <p:grpSp>
        <p:nvGrpSpPr>
          <p:cNvPr id="34838" name="Group 22"/>
          <p:cNvGrpSpPr>
            <a:grpSpLocks/>
          </p:cNvGrpSpPr>
          <p:nvPr/>
        </p:nvGrpSpPr>
        <p:grpSpPr bwMode="auto">
          <a:xfrm>
            <a:off x="2505075" y="838200"/>
            <a:ext cx="3971925" cy="3048000"/>
            <a:chOff x="0" y="457200"/>
            <a:chExt cx="3971925" cy="3048000"/>
          </a:xfrm>
        </p:grpSpPr>
        <p:pic>
          <p:nvPicPr>
            <p:cNvPr id="34846"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57200"/>
              <a:ext cx="1000125" cy="819150"/>
            </a:xfrm>
            <a:prstGeom prst="rect">
              <a:avLst/>
            </a:prstGeom>
            <a:noFill/>
            <a:ln w="9525">
              <a:noFill/>
              <a:miter lim="800000"/>
              <a:headEnd/>
              <a:tailEnd/>
            </a:ln>
          </p:spPr>
        </p:pic>
        <p:pic>
          <p:nvPicPr>
            <p:cNvPr id="34847" name="Picture 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276350"/>
              <a:ext cx="2276475" cy="819150"/>
            </a:xfrm>
            <a:prstGeom prst="rect">
              <a:avLst/>
            </a:prstGeom>
            <a:noFill/>
            <a:ln w="9525">
              <a:noFill/>
              <a:miter lim="800000"/>
              <a:headEnd/>
              <a:tailEnd/>
            </a:ln>
          </p:spPr>
        </p:pic>
        <p:pic>
          <p:nvPicPr>
            <p:cNvPr id="34848"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0" y="2095500"/>
              <a:ext cx="3971925" cy="819150"/>
            </a:xfrm>
            <a:prstGeom prst="rect">
              <a:avLst/>
            </a:prstGeom>
            <a:noFill/>
            <a:ln w="9525">
              <a:noFill/>
              <a:miter lim="800000"/>
              <a:headEnd/>
              <a:tailEnd/>
            </a:ln>
          </p:spPr>
        </p:pic>
        <p:pic>
          <p:nvPicPr>
            <p:cNvPr id="34849" name="Picture 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0" y="2914650"/>
              <a:ext cx="3343275" cy="590550"/>
            </a:xfrm>
            <a:prstGeom prst="rect">
              <a:avLst/>
            </a:prstGeom>
            <a:noFill/>
            <a:ln w="9525">
              <a:noFill/>
              <a:miter lim="800000"/>
              <a:headEnd/>
              <a:tailEnd/>
            </a:ln>
          </p:spPr>
        </p:pic>
      </p:grpSp>
      <p:sp>
        <p:nvSpPr>
          <p:cNvPr id="34839" name="Rectangle 11"/>
          <p:cNvSpPr>
            <a:spLocks noChangeArrowheads="1"/>
          </p:cNvSpPr>
          <p:nvPr/>
        </p:nvSpPr>
        <p:spPr bwMode="auto">
          <a:xfrm>
            <a:off x="0" y="12763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4840" name="Rectangle 12"/>
          <p:cNvSpPr>
            <a:spLocks noChangeArrowheads="1"/>
          </p:cNvSpPr>
          <p:nvPr/>
        </p:nvSpPr>
        <p:spPr bwMode="auto">
          <a:xfrm>
            <a:off x="0" y="209550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4841" name="Rectangle 13"/>
          <p:cNvSpPr>
            <a:spLocks noChangeArrowheads="1"/>
          </p:cNvSpPr>
          <p:nvPr/>
        </p:nvSpPr>
        <p:spPr bwMode="auto">
          <a:xfrm>
            <a:off x="0" y="29146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4842" name="Rectangle 14"/>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24" name="Right Arrow 23"/>
          <p:cNvSpPr/>
          <p:nvPr/>
        </p:nvSpPr>
        <p:spPr>
          <a:xfrm>
            <a:off x="838200" y="838200"/>
            <a:ext cx="1600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Observed</a:t>
            </a:r>
          </a:p>
        </p:txBody>
      </p:sp>
      <p:sp>
        <p:nvSpPr>
          <p:cNvPr id="25" name="Right Arrow 24"/>
          <p:cNvSpPr/>
          <p:nvPr/>
        </p:nvSpPr>
        <p:spPr>
          <a:xfrm rot="20275519">
            <a:off x="998538" y="3702050"/>
            <a:ext cx="1600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Chi-square</a:t>
            </a:r>
          </a:p>
        </p:txBody>
      </p:sp>
      <p:sp>
        <p:nvSpPr>
          <p:cNvPr id="22" name="Rectangle 21"/>
          <p:cNvSpPr/>
          <p:nvPr/>
        </p:nvSpPr>
        <p:spPr>
          <a:xfrm>
            <a:off x="0" y="0"/>
            <a:ext cx="38592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Mantel-Haenszel Test for Association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438400" y="2590800"/>
          <a:ext cx="3657600" cy="2333625"/>
        </p:xfrm>
        <a:graphic>
          <a:graphicData uri="http://schemas.openxmlformats.org/drawingml/2006/table">
            <a:tbl>
              <a:tblPr>
                <a:tableStyleId>{5940675A-B579-460E-94D1-54222C63F5DA}</a:tableStyleId>
              </a:tblPr>
              <a:tblGrid>
                <a:gridCol w="1295400"/>
                <a:gridCol w="1083243"/>
                <a:gridCol w="669357"/>
                <a:gridCol w="609600"/>
              </a:tblGrid>
              <a:tr h="333375">
                <a:tc gridSpan="4">
                  <a:txBody>
                    <a:bodyPr/>
                    <a:lstStyle/>
                    <a:p>
                      <a:pPr algn="ctr" fontAlgn="b"/>
                      <a:r>
                        <a:rPr lang="en-US" sz="2000" b="1" u="none" strike="noStrike" dirty="0"/>
                        <a:t>Table 1: Satisfaction Across Teams</a:t>
                      </a:r>
                      <a:endParaRPr lang="en-US" sz="2000" b="1" i="0" u="none" strike="noStrike" dirty="0">
                        <a:solidFill>
                          <a:srgbClr val="000000"/>
                        </a:solidFill>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333375">
                <a:tc rowSpan="2">
                  <a:txBody>
                    <a:bodyPr/>
                    <a:lstStyle/>
                    <a:p>
                      <a:pPr algn="ctr" fontAlgn="b"/>
                      <a:r>
                        <a:rPr lang="en-US" sz="2000" u="none" strike="noStrike" dirty="0" smtClean="0"/>
                        <a:t>Physicians</a:t>
                      </a:r>
                      <a:endParaRPr lang="en-US" sz="2000" b="1" i="0" u="none" strike="noStrike" dirty="0">
                        <a:solidFill>
                          <a:srgbClr val="000000"/>
                        </a:solidFill>
                        <a:latin typeface="Calibri"/>
                      </a:endParaRPr>
                    </a:p>
                  </a:txBody>
                  <a:tcPr marL="9525" marR="9525" marT="9525" marB="0" anchor="b"/>
                </a:tc>
                <a:tc rowSpan="2">
                  <a:txBody>
                    <a:bodyPr/>
                    <a:lstStyle/>
                    <a:p>
                      <a:pPr algn="ctr" fontAlgn="b"/>
                      <a:r>
                        <a:rPr lang="en-US" sz="2000" u="none" strike="noStrike" dirty="0" smtClean="0"/>
                        <a:t>Nurses</a:t>
                      </a:r>
                      <a:endParaRPr lang="en-US" sz="2000" b="1" i="0" u="none" strike="noStrike" dirty="0">
                        <a:solidFill>
                          <a:srgbClr val="000000"/>
                        </a:solidFill>
                        <a:latin typeface="Calibri"/>
                      </a:endParaRPr>
                    </a:p>
                  </a:txBody>
                  <a:tcPr marL="9525" marR="9525" marT="9525" marB="0" anchor="b"/>
                </a:tc>
                <a:tc gridSpan="2">
                  <a:txBody>
                    <a:bodyPr/>
                    <a:lstStyle/>
                    <a:p>
                      <a:pPr algn="ctr" fontAlgn="b"/>
                      <a:r>
                        <a:rPr lang="en-US" sz="2000" u="none" strike="noStrike" dirty="0" smtClean="0"/>
                        <a:t>Complaint</a:t>
                      </a:r>
                      <a:endParaRPr lang="en-US" sz="2000" b="1" i="0" u="none" strike="noStrike" dirty="0">
                        <a:solidFill>
                          <a:srgbClr val="000000"/>
                        </a:solidFill>
                        <a:latin typeface="Calibri"/>
                      </a:endParaRPr>
                    </a:p>
                  </a:txBody>
                  <a:tcPr marL="9525" marR="9525" marT="9525" marB="0" anchor="b"/>
                </a:tc>
                <a:tc hMerge="1">
                  <a:txBody>
                    <a:bodyPr/>
                    <a:lstStyle/>
                    <a:p>
                      <a:endParaRPr lang="en-US"/>
                    </a:p>
                  </a:txBody>
                  <a:tcPr/>
                </a:tc>
              </a:tr>
              <a:tr h="333375">
                <a:tc vMerge="1">
                  <a:txBody>
                    <a:bodyPr/>
                    <a:lstStyle/>
                    <a:p>
                      <a:endParaRPr lang="en-US"/>
                    </a:p>
                  </a:txBody>
                  <a:tcPr/>
                </a:tc>
                <a:tc vMerge="1">
                  <a:txBody>
                    <a:bodyPr/>
                    <a:lstStyle/>
                    <a:p>
                      <a:endParaRPr lang="en-US"/>
                    </a:p>
                  </a:txBody>
                  <a:tcPr/>
                </a:tc>
                <a:tc>
                  <a:txBody>
                    <a:bodyPr/>
                    <a:lstStyle/>
                    <a:p>
                      <a:pPr algn="ctr" fontAlgn="b"/>
                      <a:r>
                        <a:rPr lang="en-US" sz="2000" u="none" strike="noStrike" dirty="0"/>
                        <a:t>Yes</a:t>
                      </a:r>
                      <a:endParaRPr lang="en-US" sz="2000" b="1" i="0" u="none" strike="noStrike" dirty="0">
                        <a:solidFill>
                          <a:srgbClr val="000000"/>
                        </a:solidFill>
                        <a:latin typeface="Calibri"/>
                      </a:endParaRPr>
                    </a:p>
                  </a:txBody>
                  <a:tcPr marL="9525" marR="9525" marT="9525" marB="0" anchor="b"/>
                </a:tc>
                <a:tc>
                  <a:txBody>
                    <a:bodyPr/>
                    <a:lstStyle/>
                    <a:p>
                      <a:pPr algn="ctr" fontAlgn="b"/>
                      <a:r>
                        <a:rPr lang="en-US" sz="2000" u="none" strike="noStrike" dirty="0"/>
                        <a:t>No</a:t>
                      </a:r>
                      <a:endParaRPr lang="en-US" sz="2000" b="1" i="0" u="none" strike="noStrike" dirty="0">
                        <a:solidFill>
                          <a:srgbClr val="000000"/>
                        </a:solidFill>
                        <a:latin typeface="Calibri"/>
                      </a:endParaRPr>
                    </a:p>
                  </a:txBody>
                  <a:tcPr marL="9525" marR="9525" marT="9525" marB="0" anchor="b"/>
                </a:tc>
              </a:tr>
              <a:tr h="333375">
                <a:tc rowSpan="2">
                  <a:txBody>
                    <a:bodyPr/>
                    <a:lstStyle/>
                    <a:p>
                      <a:pPr algn="l" fontAlgn="b"/>
                      <a:r>
                        <a:rPr lang="en-US" sz="2000" u="none" strike="noStrike" dirty="0" smtClean="0"/>
                        <a:t>George, MD</a:t>
                      </a:r>
                      <a:endParaRPr lang="en-US" sz="2000" b="1" i="0" u="none" strike="noStrike" dirty="0">
                        <a:solidFill>
                          <a:srgbClr val="000000"/>
                        </a:solidFill>
                        <a:latin typeface="Calibri"/>
                      </a:endParaRPr>
                    </a:p>
                  </a:txBody>
                  <a:tcPr marL="9525" marR="9525" marT="9525" marB="0" anchor="ctr"/>
                </a:tc>
                <a:tc>
                  <a:txBody>
                    <a:bodyPr/>
                    <a:lstStyle/>
                    <a:p>
                      <a:pPr algn="ctr" fontAlgn="b"/>
                      <a:r>
                        <a:rPr lang="en-US" sz="2000" u="none" strike="noStrike" dirty="0" smtClean="0"/>
                        <a:t>Jim, RN</a:t>
                      </a:r>
                      <a:endParaRPr lang="en-US" sz="2000" b="1" i="0" u="none" strike="noStrike" dirty="0">
                        <a:solidFill>
                          <a:srgbClr val="000000"/>
                        </a:solidFill>
                        <a:latin typeface="Calibri"/>
                      </a:endParaRPr>
                    </a:p>
                  </a:txBody>
                  <a:tcPr marL="9525" marR="9525" marT="9525" marB="0" anchor="b"/>
                </a:tc>
                <a:tc>
                  <a:txBody>
                    <a:bodyPr/>
                    <a:lstStyle/>
                    <a:p>
                      <a:pPr algn="r" fontAlgn="b"/>
                      <a:r>
                        <a:rPr lang="en-US" sz="2000" u="none" strike="noStrike" dirty="0"/>
                        <a:t>53</a:t>
                      </a:r>
                      <a:endParaRPr lang="en-US" sz="2000" b="0" i="0" u="none" strike="noStrike" dirty="0">
                        <a:solidFill>
                          <a:srgbClr val="000000"/>
                        </a:solidFill>
                        <a:latin typeface="Calibri"/>
                      </a:endParaRPr>
                    </a:p>
                  </a:txBody>
                  <a:tcPr marL="9525" marR="9525" marT="9525" marB="0" anchor="b"/>
                </a:tc>
                <a:tc>
                  <a:txBody>
                    <a:bodyPr/>
                    <a:lstStyle/>
                    <a:p>
                      <a:pPr algn="r" fontAlgn="b"/>
                      <a:r>
                        <a:rPr lang="en-US" sz="2000" u="none" strike="noStrike" dirty="0"/>
                        <a:t>424</a:t>
                      </a:r>
                      <a:endParaRPr lang="en-US" sz="2000" b="0" i="0" u="none" strike="noStrike" dirty="0">
                        <a:solidFill>
                          <a:srgbClr val="000000"/>
                        </a:solidFill>
                        <a:latin typeface="Calibri"/>
                      </a:endParaRPr>
                    </a:p>
                  </a:txBody>
                  <a:tcPr marL="9525" marR="9525" marT="9525" marB="0" anchor="b"/>
                </a:tc>
              </a:tr>
              <a:tr h="333375">
                <a:tc vMerge="1">
                  <a:txBody>
                    <a:bodyPr/>
                    <a:lstStyle/>
                    <a:p>
                      <a:pPr algn="l" fontAlgn="b"/>
                      <a:endParaRPr lang="en-US" sz="2000" b="1" i="0" u="none" strike="noStrike" dirty="0">
                        <a:solidFill>
                          <a:srgbClr val="000000"/>
                        </a:solidFill>
                        <a:latin typeface="Calibri"/>
                      </a:endParaRPr>
                    </a:p>
                  </a:txBody>
                  <a:tcPr marL="9525" marR="9525" marT="9525" marB="0" anchor="b"/>
                </a:tc>
                <a:tc>
                  <a:txBody>
                    <a:bodyPr/>
                    <a:lstStyle/>
                    <a:p>
                      <a:pPr algn="ctr" fontAlgn="b"/>
                      <a:r>
                        <a:rPr lang="en-US" sz="2000" u="none" strike="noStrike" dirty="0" smtClean="0"/>
                        <a:t>Jill, RN</a:t>
                      </a:r>
                      <a:endParaRPr lang="en-US" sz="2000" b="1" i="0" u="none" strike="noStrike" dirty="0">
                        <a:solidFill>
                          <a:srgbClr val="000000"/>
                        </a:solidFill>
                        <a:latin typeface="Calibri"/>
                      </a:endParaRPr>
                    </a:p>
                  </a:txBody>
                  <a:tcPr marL="9525" marR="9525" marT="9525" marB="0" anchor="b"/>
                </a:tc>
                <a:tc>
                  <a:txBody>
                    <a:bodyPr/>
                    <a:lstStyle/>
                    <a:p>
                      <a:pPr algn="r" fontAlgn="b"/>
                      <a:r>
                        <a:rPr lang="en-US" sz="2000" u="none" strike="noStrike"/>
                        <a:t>11</a:t>
                      </a:r>
                      <a:endParaRPr lang="en-US" sz="2000" b="0" i="0" u="none" strike="noStrike">
                        <a:solidFill>
                          <a:srgbClr val="000000"/>
                        </a:solidFill>
                        <a:latin typeface="Calibri"/>
                      </a:endParaRPr>
                    </a:p>
                  </a:txBody>
                  <a:tcPr marL="9525" marR="9525" marT="9525" marB="0" anchor="b"/>
                </a:tc>
                <a:tc>
                  <a:txBody>
                    <a:bodyPr/>
                    <a:lstStyle/>
                    <a:p>
                      <a:pPr algn="r" fontAlgn="b"/>
                      <a:r>
                        <a:rPr lang="en-US" sz="2000" u="none" strike="noStrike" dirty="0"/>
                        <a:t>37</a:t>
                      </a:r>
                      <a:endParaRPr lang="en-US" sz="2000" b="0" i="0" u="none" strike="noStrike" dirty="0">
                        <a:solidFill>
                          <a:srgbClr val="000000"/>
                        </a:solidFill>
                        <a:latin typeface="Calibri"/>
                      </a:endParaRPr>
                    </a:p>
                  </a:txBody>
                  <a:tcPr marL="9525" marR="9525" marT="9525" marB="0" anchor="b"/>
                </a:tc>
              </a:tr>
              <a:tr h="333375">
                <a:tc rowSpan="2">
                  <a:txBody>
                    <a:bodyPr/>
                    <a:lstStyle/>
                    <a:p>
                      <a:pPr algn="l" fontAlgn="b"/>
                      <a:r>
                        <a:rPr lang="en-US" sz="2000" u="none" strike="noStrike" dirty="0" smtClean="0"/>
                        <a:t>Smith, MD</a:t>
                      </a:r>
                      <a:endParaRPr lang="en-US" sz="2000" b="1" i="0" u="none" strike="noStrike" dirty="0">
                        <a:solidFill>
                          <a:srgbClr val="000000"/>
                        </a:solidFill>
                        <a:latin typeface="Calibri"/>
                      </a:endParaRPr>
                    </a:p>
                  </a:txBody>
                  <a:tcPr marL="9525" marR="9525" marT="9525" marB="0" anchor="ctr"/>
                </a:tc>
                <a:tc>
                  <a:txBody>
                    <a:bodyPr/>
                    <a:lstStyle/>
                    <a:p>
                      <a:pPr algn="ctr" fontAlgn="b"/>
                      <a:r>
                        <a:rPr lang="en-US" sz="2000" u="none" strike="noStrike" dirty="0" smtClean="0"/>
                        <a:t>Jim, RN</a:t>
                      </a:r>
                      <a:endParaRPr lang="en-US" sz="2000" b="1" i="0" u="none" strike="noStrike" dirty="0">
                        <a:solidFill>
                          <a:srgbClr val="000000"/>
                        </a:solidFill>
                        <a:latin typeface="Calibri"/>
                      </a:endParaRPr>
                    </a:p>
                  </a:txBody>
                  <a:tcPr marL="9525" marR="9525" marT="9525" marB="0" anchor="b"/>
                </a:tc>
                <a:tc>
                  <a:txBody>
                    <a:bodyPr/>
                    <a:lstStyle/>
                    <a:p>
                      <a:pPr algn="r" fontAlgn="b"/>
                      <a:r>
                        <a:rPr lang="en-US" sz="2000" u="none" strike="noStrike"/>
                        <a:t>0</a:t>
                      </a:r>
                      <a:endParaRPr lang="en-US" sz="2000" b="0" i="0" u="none" strike="noStrike">
                        <a:solidFill>
                          <a:srgbClr val="000000"/>
                        </a:solidFill>
                        <a:latin typeface="Calibri"/>
                      </a:endParaRPr>
                    </a:p>
                  </a:txBody>
                  <a:tcPr marL="9525" marR="9525" marT="9525" marB="0" anchor="b"/>
                </a:tc>
                <a:tc>
                  <a:txBody>
                    <a:bodyPr/>
                    <a:lstStyle/>
                    <a:p>
                      <a:pPr algn="r" fontAlgn="b"/>
                      <a:r>
                        <a:rPr lang="en-US" sz="2000" u="none" strike="noStrike"/>
                        <a:t>16</a:t>
                      </a:r>
                      <a:endParaRPr lang="en-US" sz="2000" b="0" i="0" u="none" strike="noStrike">
                        <a:solidFill>
                          <a:srgbClr val="000000"/>
                        </a:solidFill>
                        <a:latin typeface="Calibri"/>
                      </a:endParaRPr>
                    </a:p>
                  </a:txBody>
                  <a:tcPr marL="9525" marR="9525" marT="9525" marB="0" anchor="b"/>
                </a:tc>
              </a:tr>
              <a:tr h="333375">
                <a:tc vMerge="1">
                  <a:txBody>
                    <a:bodyPr/>
                    <a:lstStyle/>
                    <a:p>
                      <a:pPr algn="l" fontAlgn="b"/>
                      <a:endParaRPr lang="en-US" sz="2000" b="1" i="0" u="none" strike="noStrike" dirty="0">
                        <a:solidFill>
                          <a:srgbClr val="000000"/>
                        </a:solidFill>
                        <a:latin typeface="Calibri"/>
                      </a:endParaRPr>
                    </a:p>
                  </a:txBody>
                  <a:tcPr marL="9525" marR="9525" marT="9525" marB="0" anchor="b"/>
                </a:tc>
                <a:tc>
                  <a:txBody>
                    <a:bodyPr/>
                    <a:lstStyle/>
                    <a:p>
                      <a:pPr algn="ctr" fontAlgn="b"/>
                      <a:r>
                        <a:rPr lang="en-US" sz="2000" u="none" strike="noStrike" dirty="0" smtClean="0"/>
                        <a:t>Jill, RN</a:t>
                      </a:r>
                      <a:endParaRPr lang="en-US" sz="2000" b="1" i="0" u="none" strike="noStrike" dirty="0">
                        <a:solidFill>
                          <a:srgbClr val="000000"/>
                        </a:solidFill>
                        <a:latin typeface="Calibri"/>
                      </a:endParaRPr>
                    </a:p>
                  </a:txBody>
                  <a:tcPr marL="9525" marR="9525" marT="9525" marB="0" anchor="b"/>
                </a:tc>
                <a:tc>
                  <a:txBody>
                    <a:bodyPr/>
                    <a:lstStyle/>
                    <a:p>
                      <a:pPr algn="r" fontAlgn="b"/>
                      <a:r>
                        <a:rPr lang="en-US" sz="2000" u="none" strike="noStrike"/>
                        <a:t>4</a:t>
                      </a:r>
                      <a:endParaRPr lang="en-US" sz="2000" b="0" i="0" u="none" strike="noStrike">
                        <a:solidFill>
                          <a:srgbClr val="000000"/>
                        </a:solidFill>
                        <a:latin typeface="Calibri"/>
                      </a:endParaRPr>
                    </a:p>
                  </a:txBody>
                  <a:tcPr marL="9525" marR="9525" marT="9525" marB="0" anchor="b"/>
                </a:tc>
                <a:tc>
                  <a:txBody>
                    <a:bodyPr/>
                    <a:lstStyle/>
                    <a:p>
                      <a:pPr algn="r" fontAlgn="b"/>
                      <a:r>
                        <a:rPr lang="en-US" sz="2000" u="none" strike="noStrike" dirty="0"/>
                        <a:t>139</a:t>
                      </a:r>
                      <a:endParaRPr lang="en-US" sz="2000" b="0" i="0" u="none" strike="noStrike" dirty="0">
                        <a:solidFill>
                          <a:srgbClr val="000000"/>
                        </a:solidFill>
                        <a:latin typeface="Calibri"/>
                      </a:endParaRPr>
                    </a:p>
                  </a:txBody>
                  <a:tcPr marL="9525" marR="9525" marT="9525" marB="0" anchor="b"/>
                </a:tc>
              </a:tr>
            </a:tbl>
          </a:graphicData>
        </a:graphic>
      </p:graphicFrame>
      <p:sp>
        <p:nvSpPr>
          <p:cNvPr id="3" name="Rectangle 2"/>
          <p:cNvSpPr/>
          <p:nvPr/>
        </p:nvSpPr>
        <p:spPr>
          <a:xfrm>
            <a:off x="0" y="0"/>
            <a:ext cx="38592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Mantel-Haenszel Test for Association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8914" name="Rectangle 6"/>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8915" name="Rectangle 7"/>
          <p:cNvSpPr>
            <a:spLocks noChangeArrowheads="1"/>
          </p:cNvSpPr>
          <p:nvPr/>
        </p:nvSpPr>
        <p:spPr bwMode="auto">
          <a:xfrm>
            <a:off x="0" y="20764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8916" name="Rectangle 8"/>
          <p:cNvSpPr>
            <a:spLocks noChangeArrowheads="1"/>
          </p:cNvSpPr>
          <p:nvPr/>
        </p:nvSpPr>
        <p:spPr bwMode="auto">
          <a:xfrm>
            <a:off x="0" y="349567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8917" name="Rectangle 9"/>
          <p:cNvSpPr>
            <a:spLocks noChangeArrowheads="1"/>
          </p:cNvSpPr>
          <p:nvPr/>
        </p:nvSpPr>
        <p:spPr bwMode="auto">
          <a:xfrm>
            <a:off x="0" y="40862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graphicFrame>
        <p:nvGraphicFramePr>
          <p:cNvPr id="19" name="Table 18"/>
          <p:cNvGraphicFramePr>
            <a:graphicFrameLocks noGrp="1"/>
          </p:cNvGraphicFramePr>
          <p:nvPr/>
        </p:nvGraphicFramePr>
        <p:xfrm>
          <a:off x="304800" y="2209800"/>
          <a:ext cx="4114800" cy="1266825"/>
        </p:xfrm>
        <a:graphic>
          <a:graphicData uri="http://schemas.openxmlformats.org/drawingml/2006/table">
            <a:tbl>
              <a:tblPr/>
              <a:tblGrid>
                <a:gridCol w="1059605"/>
                <a:gridCol w="847684"/>
                <a:gridCol w="847684"/>
                <a:gridCol w="847684"/>
                <a:gridCol w="512143"/>
              </a:tblGrid>
              <a:tr h="200025">
                <a:tc rowSpan="2">
                  <a:txBody>
                    <a:bodyPr/>
                    <a:lstStyle/>
                    <a:p>
                      <a:pPr algn="ctr" rtl="0" fontAlgn="b"/>
                      <a:r>
                        <a:rPr lang="en-US" sz="1600" b="1" i="0" u="none" strike="noStrike" dirty="0">
                          <a:solidFill>
                            <a:srgbClr val="000000"/>
                          </a:solidFill>
                          <a:latin typeface="Calibri"/>
                        </a:rPr>
                        <a:t>Physicians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George,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424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477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461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525</a:t>
                      </a:r>
                    </a:p>
                  </a:txBody>
                  <a:tcPr marL="9525" marR="9525" marT="9525" marB="0" anchor="b">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4876800" y="2257425"/>
          <a:ext cx="3962400" cy="1266825"/>
        </p:xfrm>
        <a:graphic>
          <a:graphicData uri="http://schemas.openxmlformats.org/drawingml/2006/table">
            <a:tbl>
              <a:tblPr/>
              <a:tblGrid>
                <a:gridCol w="943428"/>
                <a:gridCol w="754743"/>
                <a:gridCol w="754743"/>
                <a:gridCol w="754743"/>
                <a:gridCol w="754743"/>
              </a:tblGrid>
              <a:tr h="200025">
                <a:tc rowSpan="2">
                  <a:txBody>
                    <a:bodyPr/>
                    <a:lstStyle/>
                    <a:p>
                      <a:pPr algn="ctr" rtl="0" fontAlgn="b"/>
                      <a:r>
                        <a:rPr lang="en-US" sz="1600" b="1" i="0" u="none" strike="noStrike" dirty="0" smtClean="0">
                          <a:solidFill>
                            <a:srgbClr val="000000"/>
                          </a:solidFill>
                          <a:latin typeface="Calibri"/>
                        </a:rPr>
                        <a:t>Physician </a:t>
                      </a:r>
                      <a:endParaRPr lang="en-US"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Smith,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159</a:t>
                      </a:r>
                    </a:p>
                  </a:txBody>
                  <a:tcPr marL="9525" marR="9525" marT="9525" marB="0" anchor="b">
                    <a:lnL>
                      <a:noFill/>
                    </a:lnL>
                    <a:lnR>
                      <a:noFill/>
                    </a:lnR>
                    <a:lnT>
                      <a:noFill/>
                    </a:lnT>
                    <a:lnB>
                      <a:noFill/>
                    </a:lnB>
                  </a:tcPr>
                </a:tc>
              </a:tr>
            </a:tbl>
          </a:graphicData>
        </a:graphic>
      </p:graphicFrame>
      <p:sp>
        <p:nvSpPr>
          <p:cNvPr id="9" name="Rectangle 8"/>
          <p:cNvSpPr/>
          <p:nvPr/>
        </p:nvSpPr>
        <p:spPr>
          <a:xfrm>
            <a:off x="0" y="0"/>
            <a:ext cx="38592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Mantel-Haenszel Test for Association </a:t>
            </a:r>
          </a:p>
        </p:txBody>
      </p:sp>
      <p:sp>
        <p:nvSpPr>
          <p:cNvPr id="10" name="Left-Up Arrow 9"/>
          <p:cNvSpPr/>
          <p:nvPr/>
        </p:nvSpPr>
        <p:spPr>
          <a:xfrm rot="13298265">
            <a:off x="3780980" y="1061801"/>
            <a:ext cx="1423987" cy="13716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1"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76400" y="714375"/>
            <a:ext cx="2505075" cy="809625"/>
          </a:xfrm>
          <a:prstGeom prst="rect">
            <a:avLst/>
          </a:prstGeom>
          <a:noFill/>
          <a:ln w="9525">
            <a:noFill/>
            <a:miter lim="800000"/>
            <a:headEnd/>
            <a:tailEnd/>
          </a:ln>
        </p:spPr>
      </p:pic>
      <p:sp>
        <p:nvSpPr>
          <p:cNvPr id="4096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0963" name="Rectangle 6"/>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4" name="Rectangle 7"/>
          <p:cNvSpPr>
            <a:spLocks noChangeArrowheads="1"/>
          </p:cNvSpPr>
          <p:nvPr/>
        </p:nvSpPr>
        <p:spPr bwMode="auto">
          <a:xfrm>
            <a:off x="0" y="20764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5" name="Rectangle 8"/>
          <p:cNvSpPr>
            <a:spLocks noChangeArrowheads="1"/>
          </p:cNvSpPr>
          <p:nvPr/>
        </p:nvSpPr>
        <p:spPr bwMode="auto">
          <a:xfrm>
            <a:off x="0" y="349567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6" name="Rectangle 9"/>
          <p:cNvSpPr>
            <a:spLocks noChangeArrowheads="1"/>
          </p:cNvSpPr>
          <p:nvPr/>
        </p:nvSpPr>
        <p:spPr bwMode="auto">
          <a:xfrm>
            <a:off x="0" y="40862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graphicFrame>
        <p:nvGraphicFramePr>
          <p:cNvPr id="19" name="Table 18"/>
          <p:cNvGraphicFramePr>
            <a:graphicFrameLocks noGrp="1"/>
          </p:cNvGraphicFramePr>
          <p:nvPr/>
        </p:nvGraphicFramePr>
        <p:xfrm>
          <a:off x="304800" y="5362575"/>
          <a:ext cx="4114800" cy="1266825"/>
        </p:xfrm>
        <a:graphic>
          <a:graphicData uri="http://schemas.openxmlformats.org/drawingml/2006/table">
            <a:tbl>
              <a:tblPr/>
              <a:tblGrid>
                <a:gridCol w="1059605"/>
                <a:gridCol w="847684"/>
                <a:gridCol w="847684"/>
                <a:gridCol w="847684"/>
                <a:gridCol w="512143"/>
              </a:tblGrid>
              <a:tr h="200025">
                <a:tc rowSpan="2">
                  <a:txBody>
                    <a:bodyPr/>
                    <a:lstStyle/>
                    <a:p>
                      <a:pPr algn="ctr" rtl="0" fontAlgn="b"/>
                      <a:r>
                        <a:rPr lang="en-US" sz="1600" b="1" i="0" u="none" strike="noStrike" dirty="0">
                          <a:solidFill>
                            <a:srgbClr val="000000"/>
                          </a:solidFill>
                          <a:latin typeface="Calibri"/>
                        </a:rPr>
                        <a:t>Physicians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George,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424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477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461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525</a:t>
                      </a:r>
                    </a:p>
                  </a:txBody>
                  <a:tcPr marL="9525" marR="9525" marT="9525" marB="0" anchor="b">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4876800" y="5410200"/>
          <a:ext cx="3962400" cy="1266825"/>
        </p:xfrm>
        <a:graphic>
          <a:graphicData uri="http://schemas.openxmlformats.org/drawingml/2006/table">
            <a:tbl>
              <a:tblPr/>
              <a:tblGrid>
                <a:gridCol w="943428"/>
                <a:gridCol w="754743"/>
                <a:gridCol w="754743"/>
                <a:gridCol w="754743"/>
                <a:gridCol w="754743"/>
              </a:tblGrid>
              <a:tr h="200025">
                <a:tc rowSpan="2">
                  <a:txBody>
                    <a:bodyPr/>
                    <a:lstStyle/>
                    <a:p>
                      <a:pPr algn="ctr" rtl="0" fontAlgn="b"/>
                      <a:r>
                        <a:rPr lang="en-US" sz="1600" b="1" i="0" u="none" strike="noStrike" dirty="0" smtClean="0">
                          <a:solidFill>
                            <a:srgbClr val="000000"/>
                          </a:solidFill>
                          <a:latin typeface="Calibri"/>
                        </a:rPr>
                        <a:t>Physician </a:t>
                      </a:r>
                      <a:endParaRPr lang="en-US"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Smith,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159</a:t>
                      </a:r>
                    </a:p>
                  </a:txBody>
                  <a:tcPr marL="9525" marR="9525" marT="9525" marB="0" anchor="b">
                    <a:lnL>
                      <a:noFill/>
                    </a:lnL>
                    <a:lnR>
                      <a:noFill/>
                    </a:lnR>
                    <a:lnT>
                      <a:noFill/>
                    </a:lnT>
                    <a:lnB>
                      <a:noFill/>
                    </a:lnB>
                  </a:tcPr>
                </a:tc>
              </a:tr>
            </a:tbl>
          </a:graphicData>
        </a:graphic>
      </p:graphicFrame>
      <p:sp>
        <p:nvSpPr>
          <p:cNvPr id="14" name="Rectangle 13"/>
          <p:cNvSpPr/>
          <p:nvPr/>
        </p:nvSpPr>
        <p:spPr>
          <a:xfrm>
            <a:off x="0" y="0"/>
            <a:ext cx="38592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Mantel-Haenszel Test for Association </a:t>
            </a:r>
          </a:p>
        </p:txBody>
      </p:sp>
      <p:sp>
        <p:nvSpPr>
          <p:cNvPr id="15" name="Right Arrow 14"/>
          <p:cNvSpPr/>
          <p:nvPr/>
        </p:nvSpPr>
        <p:spPr>
          <a:xfrm>
            <a:off x="457200" y="6858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676400" y="714375"/>
            <a:ext cx="5886450" cy="1619250"/>
            <a:chOff x="1676400" y="714375"/>
            <a:chExt cx="5886450" cy="1619250"/>
          </a:xfrm>
        </p:grpSpPr>
        <p:pic>
          <p:nvPicPr>
            <p:cNvPr id="41031"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76400" y="714375"/>
              <a:ext cx="2505075" cy="809625"/>
            </a:xfrm>
            <a:prstGeom prst="rect">
              <a:avLst/>
            </a:prstGeom>
            <a:noFill/>
            <a:ln w="9525">
              <a:noFill/>
              <a:miter lim="800000"/>
              <a:headEnd/>
              <a:tailEnd/>
            </a:ln>
          </p:spPr>
        </p:pic>
        <p:pic>
          <p:nvPicPr>
            <p:cNvPr id="41032"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76400" y="1524000"/>
              <a:ext cx="5886450" cy="809625"/>
            </a:xfrm>
            <a:prstGeom prst="rect">
              <a:avLst/>
            </a:prstGeom>
            <a:noFill/>
            <a:ln w="9525">
              <a:noFill/>
              <a:miter lim="800000"/>
              <a:headEnd/>
              <a:tailEnd/>
            </a:ln>
          </p:spPr>
        </p:pic>
      </p:grpSp>
      <p:sp>
        <p:nvSpPr>
          <p:cNvPr id="4096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0963" name="Rectangle 6"/>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4" name="Rectangle 7"/>
          <p:cNvSpPr>
            <a:spLocks noChangeArrowheads="1"/>
          </p:cNvSpPr>
          <p:nvPr/>
        </p:nvSpPr>
        <p:spPr bwMode="auto">
          <a:xfrm>
            <a:off x="0" y="20764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5" name="Rectangle 8"/>
          <p:cNvSpPr>
            <a:spLocks noChangeArrowheads="1"/>
          </p:cNvSpPr>
          <p:nvPr/>
        </p:nvSpPr>
        <p:spPr bwMode="auto">
          <a:xfrm>
            <a:off x="0" y="349567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6" name="Rectangle 9"/>
          <p:cNvSpPr>
            <a:spLocks noChangeArrowheads="1"/>
          </p:cNvSpPr>
          <p:nvPr/>
        </p:nvSpPr>
        <p:spPr bwMode="auto">
          <a:xfrm>
            <a:off x="0" y="40862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graphicFrame>
        <p:nvGraphicFramePr>
          <p:cNvPr id="19" name="Table 18"/>
          <p:cNvGraphicFramePr>
            <a:graphicFrameLocks noGrp="1"/>
          </p:cNvGraphicFramePr>
          <p:nvPr/>
        </p:nvGraphicFramePr>
        <p:xfrm>
          <a:off x="304800" y="5362575"/>
          <a:ext cx="4114800" cy="1266825"/>
        </p:xfrm>
        <a:graphic>
          <a:graphicData uri="http://schemas.openxmlformats.org/drawingml/2006/table">
            <a:tbl>
              <a:tblPr/>
              <a:tblGrid>
                <a:gridCol w="1059605"/>
                <a:gridCol w="847684"/>
                <a:gridCol w="847684"/>
                <a:gridCol w="847684"/>
                <a:gridCol w="512143"/>
              </a:tblGrid>
              <a:tr h="200025">
                <a:tc rowSpan="2">
                  <a:txBody>
                    <a:bodyPr/>
                    <a:lstStyle/>
                    <a:p>
                      <a:pPr algn="ctr" rtl="0" fontAlgn="b"/>
                      <a:r>
                        <a:rPr lang="en-US" sz="1600" b="1" i="0" u="none" strike="noStrike" dirty="0">
                          <a:solidFill>
                            <a:srgbClr val="000000"/>
                          </a:solidFill>
                          <a:latin typeface="Calibri"/>
                        </a:rPr>
                        <a:t>Physicians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George,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424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477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461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525</a:t>
                      </a:r>
                    </a:p>
                  </a:txBody>
                  <a:tcPr marL="9525" marR="9525" marT="9525" marB="0" anchor="b">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4876800" y="5410200"/>
          <a:ext cx="3962400" cy="1266825"/>
        </p:xfrm>
        <a:graphic>
          <a:graphicData uri="http://schemas.openxmlformats.org/drawingml/2006/table">
            <a:tbl>
              <a:tblPr/>
              <a:tblGrid>
                <a:gridCol w="943428"/>
                <a:gridCol w="754743"/>
                <a:gridCol w="754743"/>
                <a:gridCol w="754743"/>
                <a:gridCol w="754743"/>
              </a:tblGrid>
              <a:tr h="200025">
                <a:tc rowSpan="2">
                  <a:txBody>
                    <a:bodyPr/>
                    <a:lstStyle/>
                    <a:p>
                      <a:pPr algn="ctr" rtl="0" fontAlgn="b"/>
                      <a:r>
                        <a:rPr lang="en-US" sz="1600" b="1" i="0" u="none" strike="noStrike" dirty="0" smtClean="0">
                          <a:solidFill>
                            <a:srgbClr val="000000"/>
                          </a:solidFill>
                          <a:latin typeface="Calibri"/>
                        </a:rPr>
                        <a:t>Physician </a:t>
                      </a:r>
                      <a:endParaRPr lang="en-US"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Smith,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159</a:t>
                      </a:r>
                    </a:p>
                  </a:txBody>
                  <a:tcPr marL="9525" marR="9525" marT="9525" marB="0" anchor="b">
                    <a:lnL>
                      <a:noFill/>
                    </a:lnL>
                    <a:lnR>
                      <a:noFill/>
                    </a:lnR>
                    <a:lnT>
                      <a:noFill/>
                    </a:lnT>
                    <a:lnB>
                      <a:noFill/>
                    </a:lnB>
                  </a:tcPr>
                </a:tc>
              </a:tr>
            </a:tbl>
          </a:graphicData>
        </a:graphic>
      </p:graphicFrame>
      <p:sp>
        <p:nvSpPr>
          <p:cNvPr id="14" name="Rectangle 13"/>
          <p:cNvSpPr/>
          <p:nvPr/>
        </p:nvSpPr>
        <p:spPr>
          <a:xfrm>
            <a:off x="0" y="0"/>
            <a:ext cx="38592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Mantel-Haenszel Test for Association </a:t>
            </a:r>
          </a:p>
        </p:txBody>
      </p:sp>
      <p:sp>
        <p:nvSpPr>
          <p:cNvPr id="16" name="Right Arrow 15"/>
          <p:cNvSpPr/>
          <p:nvPr/>
        </p:nvSpPr>
        <p:spPr>
          <a:xfrm>
            <a:off x="304800" y="14478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676400" y="714375"/>
            <a:ext cx="5943600" cy="3038475"/>
            <a:chOff x="1676400" y="714375"/>
            <a:chExt cx="5943600" cy="3038475"/>
          </a:xfrm>
        </p:grpSpPr>
        <p:pic>
          <p:nvPicPr>
            <p:cNvPr id="41031"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76400" y="714375"/>
              <a:ext cx="2505075" cy="809625"/>
            </a:xfrm>
            <a:prstGeom prst="rect">
              <a:avLst/>
            </a:prstGeom>
            <a:noFill/>
            <a:ln w="9525">
              <a:noFill/>
              <a:miter lim="800000"/>
              <a:headEnd/>
              <a:tailEnd/>
            </a:ln>
          </p:spPr>
        </p:pic>
        <p:pic>
          <p:nvPicPr>
            <p:cNvPr id="41032"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76400" y="1524000"/>
              <a:ext cx="5886450" cy="809625"/>
            </a:xfrm>
            <a:prstGeom prst="rect">
              <a:avLst/>
            </a:prstGeom>
            <a:noFill/>
            <a:ln w="9525">
              <a:noFill/>
              <a:miter lim="800000"/>
              <a:headEnd/>
              <a:tailEnd/>
            </a:ln>
          </p:spPr>
        </p:pic>
        <p:pic>
          <p:nvPicPr>
            <p:cNvPr id="41033"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676400" y="2333625"/>
              <a:ext cx="5943600" cy="1419225"/>
            </a:xfrm>
            <a:prstGeom prst="rect">
              <a:avLst/>
            </a:prstGeom>
            <a:noFill/>
            <a:ln w="9525">
              <a:noFill/>
              <a:miter lim="800000"/>
              <a:headEnd/>
              <a:tailEnd/>
            </a:ln>
          </p:spPr>
        </p:pic>
      </p:grpSp>
      <p:sp>
        <p:nvSpPr>
          <p:cNvPr id="4096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0963" name="Rectangle 6"/>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4" name="Rectangle 7"/>
          <p:cNvSpPr>
            <a:spLocks noChangeArrowheads="1"/>
          </p:cNvSpPr>
          <p:nvPr/>
        </p:nvSpPr>
        <p:spPr bwMode="auto">
          <a:xfrm>
            <a:off x="0" y="20764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5" name="Rectangle 8"/>
          <p:cNvSpPr>
            <a:spLocks noChangeArrowheads="1"/>
          </p:cNvSpPr>
          <p:nvPr/>
        </p:nvSpPr>
        <p:spPr bwMode="auto">
          <a:xfrm>
            <a:off x="0" y="349567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6" name="Rectangle 9"/>
          <p:cNvSpPr>
            <a:spLocks noChangeArrowheads="1"/>
          </p:cNvSpPr>
          <p:nvPr/>
        </p:nvSpPr>
        <p:spPr bwMode="auto">
          <a:xfrm>
            <a:off x="0" y="40862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graphicFrame>
        <p:nvGraphicFramePr>
          <p:cNvPr id="19" name="Table 18"/>
          <p:cNvGraphicFramePr>
            <a:graphicFrameLocks noGrp="1"/>
          </p:cNvGraphicFramePr>
          <p:nvPr/>
        </p:nvGraphicFramePr>
        <p:xfrm>
          <a:off x="304800" y="5362575"/>
          <a:ext cx="4114800" cy="1266825"/>
        </p:xfrm>
        <a:graphic>
          <a:graphicData uri="http://schemas.openxmlformats.org/drawingml/2006/table">
            <a:tbl>
              <a:tblPr/>
              <a:tblGrid>
                <a:gridCol w="1059605"/>
                <a:gridCol w="847684"/>
                <a:gridCol w="847684"/>
                <a:gridCol w="847684"/>
                <a:gridCol w="512143"/>
              </a:tblGrid>
              <a:tr h="200025">
                <a:tc rowSpan="2">
                  <a:txBody>
                    <a:bodyPr/>
                    <a:lstStyle/>
                    <a:p>
                      <a:pPr algn="ctr" rtl="0" fontAlgn="b"/>
                      <a:r>
                        <a:rPr lang="en-US" sz="1600" b="1" i="0" u="none" strike="noStrike" dirty="0">
                          <a:solidFill>
                            <a:srgbClr val="000000"/>
                          </a:solidFill>
                          <a:latin typeface="Calibri"/>
                        </a:rPr>
                        <a:t>Physicians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George,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424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477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461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525</a:t>
                      </a:r>
                    </a:p>
                  </a:txBody>
                  <a:tcPr marL="9525" marR="9525" marT="9525" marB="0" anchor="b">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4876800" y="5410200"/>
          <a:ext cx="3962400" cy="1266825"/>
        </p:xfrm>
        <a:graphic>
          <a:graphicData uri="http://schemas.openxmlformats.org/drawingml/2006/table">
            <a:tbl>
              <a:tblPr/>
              <a:tblGrid>
                <a:gridCol w="943428"/>
                <a:gridCol w="754743"/>
                <a:gridCol w="754743"/>
                <a:gridCol w="754743"/>
                <a:gridCol w="754743"/>
              </a:tblGrid>
              <a:tr h="200025">
                <a:tc rowSpan="2">
                  <a:txBody>
                    <a:bodyPr/>
                    <a:lstStyle/>
                    <a:p>
                      <a:pPr algn="ctr" rtl="0" fontAlgn="b"/>
                      <a:r>
                        <a:rPr lang="en-US" sz="1600" b="1" i="0" u="none" strike="noStrike" dirty="0" smtClean="0">
                          <a:solidFill>
                            <a:srgbClr val="000000"/>
                          </a:solidFill>
                          <a:latin typeface="Calibri"/>
                        </a:rPr>
                        <a:t>Physician </a:t>
                      </a:r>
                      <a:endParaRPr lang="en-US"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Smith,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159</a:t>
                      </a:r>
                    </a:p>
                  </a:txBody>
                  <a:tcPr marL="9525" marR="9525" marT="9525" marB="0" anchor="b">
                    <a:lnL>
                      <a:noFill/>
                    </a:lnL>
                    <a:lnR>
                      <a:noFill/>
                    </a:lnR>
                    <a:lnT>
                      <a:noFill/>
                    </a:lnT>
                    <a:lnB>
                      <a:noFill/>
                    </a:lnB>
                  </a:tcPr>
                </a:tc>
              </a:tr>
            </a:tbl>
          </a:graphicData>
        </a:graphic>
      </p:graphicFrame>
      <p:sp>
        <p:nvSpPr>
          <p:cNvPr id="14" name="Rectangle 13"/>
          <p:cNvSpPr/>
          <p:nvPr/>
        </p:nvSpPr>
        <p:spPr>
          <a:xfrm>
            <a:off x="0" y="0"/>
            <a:ext cx="38592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Mantel-Haenszel Test for Association </a:t>
            </a:r>
          </a:p>
        </p:txBody>
      </p:sp>
      <p:sp>
        <p:nvSpPr>
          <p:cNvPr id="16" name="Right Arrow 15"/>
          <p:cNvSpPr/>
          <p:nvPr/>
        </p:nvSpPr>
        <p:spPr>
          <a:xfrm>
            <a:off x="457200" y="23622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1676400" y="714375"/>
            <a:ext cx="5943600" cy="3629025"/>
            <a:chOff x="0" y="457200"/>
            <a:chExt cx="5943600" cy="3629025"/>
          </a:xfrm>
        </p:grpSpPr>
        <p:pic>
          <p:nvPicPr>
            <p:cNvPr id="41031"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57200"/>
              <a:ext cx="2505075" cy="809625"/>
            </a:xfrm>
            <a:prstGeom prst="rect">
              <a:avLst/>
            </a:prstGeom>
            <a:noFill/>
            <a:ln w="9525">
              <a:noFill/>
              <a:miter lim="800000"/>
              <a:headEnd/>
              <a:tailEnd/>
            </a:ln>
          </p:spPr>
        </p:pic>
        <p:pic>
          <p:nvPicPr>
            <p:cNvPr id="41032"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266825"/>
              <a:ext cx="5886450" cy="809625"/>
            </a:xfrm>
            <a:prstGeom prst="rect">
              <a:avLst/>
            </a:prstGeom>
            <a:noFill/>
            <a:ln w="9525">
              <a:noFill/>
              <a:miter lim="800000"/>
              <a:headEnd/>
              <a:tailEnd/>
            </a:ln>
          </p:spPr>
        </p:pic>
        <p:pic>
          <p:nvPicPr>
            <p:cNvPr id="41033"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0" y="2076450"/>
              <a:ext cx="5943600" cy="1419225"/>
            </a:xfrm>
            <a:prstGeom prst="rect">
              <a:avLst/>
            </a:prstGeom>
            <a:noFill/>
            <a:ln w="9525">
              <a:noFill/>
              <a:miter lim="800000"/>
              <a:headEnd/>
              <a:tailEnd/>
            </a:ln>
          </p:spPr>
        </p:pic>
        <p:pic>
          <p:nvPicPr>
            <p:cNvPr id="41034"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0" y="3495675"/>
              <a:ext cx="4229100" cy="590550"/>
            </a:xfrm>
            <a:prstGeom prst="rect">
              <a:avLst/>
            </a:prstGeom>
            <a:noFill/>
            <a:ln w="9525">
              <a:noFill/>
              <a:miter lim="800000"/>
              <a:headEnd/>
              <a:tailEnd/>
            </a:ln>
          </p:spPr>
        </p:pic>
      </p:grpSp>
      <p:sp>
        <p:nvSpPr>
          <p:cNvPr id="4096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0963" name="Rectangle 6"/>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4" name="Rectangle 7"/>
          <p:cNvSpPr>
            <a:spLocks noChangeArrowheads="1"/>
          </p:cNvSpPr>
          <p:nvPr/>
        </p:nvSpPr>
        <p:spPr bwMode="auto">
          <a:xfrm>
            <a:off x="0" y="20764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5" name="Rectangle 8"/>
          <p:cNvSpPr>
            <a:spLocks noChangeArrowheads="1"/>
          </p:cNvSpPr>
          <p:nvPr/>
        </p:nvSpPr>
        <p:spPr bwMode="auto">
          <a:xfrm>
            <a:off x="0" y="349567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6" name="Rectangle 9"/>
          <p:cNvSpPr>
            <a:spLocks noChangeArrowheads="1"/>
          </p:cNvSpPr>
          <p:nvPr/>
        </p:nvSpPr>
        <p:spPr bwMode="auto">
          <a:xfrm>
            <a:off x="0" y="40862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graphicFrame>
        <p:nvGraphicFramePr>
          <p:cNvPr id="19" name="Table 18"/>
          <p:cNvGraphicFramePr>
            <a:graphicFrameLocks noGrp="1"/>
          </p:cNvGraphicFramePr>
          <p:nvPr/>
        </p:nvGraphicFramePr>
        <p:xfrm>
          <a:off x="304800" y="5362575"/>
          <a:ext cx="4114800" cy="1266825"/>
        </p:xfrm>
        <a:graphic>
          <a:graphicData uri="http://schemas.openxmlformats.org/drawingml/2006/table">
            <a:tbl>
              <a:tblPr/>
              <a:tblGrid>
                <a:gridCol w="1059605"/>
                <a:gridCol w="847684"/>
                <a:gridCol w="847684"/>
                <a:gridCol w="847684"/>
                <a:gridCol w="512143"/>
              </a:tblGrid>
              <a:tr h="200025">
                <a:tc rowSpan="2">
                  <a:txBody>
                    <a:bodyPr/>
                    <a:lstStyle/>
                    <a:p>
                      <a:pPr algn="ctr" rtl="0" fontAlgn="b"/>
                      <a:r>
                        <a:rPr lang="en-US" sz="1600" b="1" i="0" u="none" strike="noStrike" dirty="0">
                          <a:solidFill>
                            <a:srgbClr val="000000"/>
                          </a:solidFill>
                          <a:latin typeface="Calibri"/>
                        </a:rPr>
                        <a:t>Physicians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George,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424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477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461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525</a:t>
                      </a:r>
                    </a:p>
                  </a:txBody>
                  <a:tcPr marL="9525" marR="9525" marT="9525" marB="0" anchor="b">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4876800" y="5410200"/>
          <a:ext cx="3962400" cy="1266825"/>
        </p:xfrm>
        <a:graphic>
          <a:graphicData uri="http://schemas.openxmlformats.org/drawingml/2006/table">
            <a:tbl>
              <a:tblPr/>
              <a:tblGrid>
                <a:gridCol w="943428"/>
                <a:gridCol w="754743"/>
                <a:gridCol w="754743"/>
                <a:gridCol w="754743"/>
                <a:gridCol w="754743"/>
              </a:tblGrid>
              <a:tr h="200025">
                <a:tc rowSpan="2">
                  <a:txBody>
                    <a:bodyPr/>
                    <a:lstStyle/>
                    <a:p>
                      <a:pPr algn="ctr" rtl="0" fontAlgn="b"/>
                      <a:r>
                        <a:rPr lang="en-US" sz="1600" b="1" i="0" u="none" strike="noStrike" dirty="0" smtClean="0">
                          <a:solidFill>
                            <a:srgbClr val="000000"/>
                          </a:solidFill>
                          <a:latin typeface="Calibri"/>
                        </a:rPr>
                        <a:t>Physician </a:t>
                      </a:r>
                      <a:endParaRPr lang="en-US"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Smith,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159</a:t>
                      </a:r>
                    </a:p>
                  </a:txBody>
                  <a:tcPr marL="9525" marR="9525" marT="9525" marB="0" anchor="b">
                    <a:lnL>
                      <a:noFill/>
                    </a:lnL>
                    <a:lnR>
                      <a:noFill/>
                    </a:lnR>
                    <a:lnT>
                      <a:noFill/>
                    </a:lnT>
                    <a:lnB>
                      <a:noFill/>
                    </a:lnB>
                  </a:tcPr>
                </a:tc>
              </a:tr>
            </a:tbl>
          </a:graphicData>
        </a:graphic>
      </p:graphicFrame>
      <p:sp>
        <p:nvSpPr>
          <p:cNvPr id="14" name="Rectangle 13"/>
          <p:cNvSpPr/>
          <p:nvPr/>
        </p:nvSpPr>
        <p:spPr>
          <a:xfrm>
            <a:off x="0" y="0"/>
            <a:ext cx="38592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Mantel-Haenszel Test for Association </a:t>
            </a:r>
          </a:p>
        </p:txBody>
      </p:sp>
      <p:sp>
        <p:nvSpPr>
          <p:cNvPr id="15" name="Right Arrow 14"/>
          <p:cNvSpPr/>
          <p:nvPr/>
        </p:nvSpPr>
        <p:spPr>
          <a:xfrm>
            <a:off x="533400" y="36576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9625" y="2438400"/>
            <a:ext cx="7572375" cy="708025"/>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sz="4000" b="1" dirty="0"/>
              <a:t>Test of Homogeneity of Odds Ratio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9625" y="2438400"/>
            <a:ext cx="7572375" cy="708025"/>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sz="4000" b="1" dirty="0"/>
              <a:t>Test of Homogeneity of Odds Ratio</a:t>
            </a:r>
          </a:p>
        </p:txBody>
      </p:sp>
      <p:sp>
        <p:nvSpPr>
          <p:cNvPr id="3" name="Rectangle 2"/>
          <p:cNvSpPr/>
          <p:nvPr/>
        </p:nvSpPr>
        <p:spPr>
          <a:xfrm>
            <a:off x="1121874" y="3200400"/>
            <a:ext cx="691715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sz="4000" b="1" dirty="0" smtClean="0"/>
              <a:t>Effect Modifiers &amp; Interactions</a:t>
            </a:r>
            <a:endParaRPr lang="en-US"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Up Arrow 3"/>
          <p:cNvSpPr/>
          <p:nvPr/>
        </p:nvSpPr>
        <p:spPr>
          <a:xfrm rot="13298265">
            <a:off x="3786188" y="1671638"/>
            <a:ext cx="1423987" cy="13716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TextBox 4"/>
          <p:cNvSpPr txBox="1"/>
          <p:nvPr/>
        </p:nvSpPr>
        <p:spPr>
          <a:xfrm>
            <a:off x="0" y="762000"/>
            <a:ext cx="9144000" cy="769938"/>
          </a:xfrm>
          <a:prstGeom prst="rect">
            <a:avLst/>
          </a:prstGeom>
          <a:noFill/>
        </p:spPr>
        <p:txBody>
          <a:bodyPr>
            <a:spAutoFit/>
          </a:bodyPr>
          <a:lstStyle/>
          <a:p>
            <a:pPr algn="ctr">
              <a:defRPr/>
            </a:pPr>
            <a:r>
              <a:rPr lang="en-US" sz="4400" dirty="0">
                <a:latin typeface="+mn-lt"/>
              </a:rPr>
              <a:t>Divide Into Subgroups</a:t>
            </a:r>
          </a:p>
        </p:txBody>
      </p:sp>
      <p:sp>
        <p:nvSpPr>
          <p:cNvPr id="6" name="TextBox 5"/>
          <p:cNvSpPr txBox="1"/>
          <p:nvPr/>
        </p:nvSpPr>
        <p:spPr>
          <a:xfrm>
            <a:off x="0" y="2819400"/>
            <a:ext cx="9144000" cy="1446213"/>
          </a:xfrm>
          <a:prstGeom prst="rect">
            <a:avLst/>
          </a:prstGeom>
          <a:noFill/>
        </p:spPr>
        <p:txBody>
          <a:bodyPr>
            <a:spAutoFit/>
          </a:bodyPr>
          <a:lstStyle/>
          <a:p>
            <a:pPr algn="ctr">
              <a:defRPr/>
            </a:pPr>
            <a:r>
              <a:rPr lang="en-US" sz="4400" dirty="0">
                <a:latin typeface="+mn-lt"/>
              </a:rPr>
              <a:t>Each group with one </a:t>
            </a:r>
            <a:br>
              <a:rPr lang="en-US" sz="4400" dirty="0">
                <a:latin typeface="+mn-lt"/>
              </a:rPr>
            </a:br>
            <a:r>
              <a:rPr lang="en-US" sz="4400" dirty="0">
                <a:latin typeface="+mn-lt"/>
              </a:rPr>
              <a:t>or more variables </a:t>
            </a:r>
            <a:r>
              <a:rPr lang="en-US" sz="4400" b="1" dirty="0">
                <a:solidFill>
                  <a:srgbClr val="FF0000"/>
                </a:solidFill>
                <a:latin typeface="+mn-lt"/>
              </a:rPr>
              <a:t>held constant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5036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Test of Homogeneity of Odds Ratio</a:t>
            </a:r>
          </a:p>
        </p:txBody>
      </p:sp>
      <p:pic>
        <p:nvPicPr>
          <p:cNvPr id="45062"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33525" y="1323975"/>
            <a:ext cx="2209800" cy="609600"/>
          </a:xfrm>
          <a:prstGeom prst="rect">
            <a:avLst/>
          </a:prstGeom>
          <a:noFill/>
        </p:spPr>
      </p:pic>
      <p:sp>
        <p:nvSpPr>
          <p:cNvPr id="450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4" name="Rectangle 8"/>
          <p:cNvSpPr>
            <a:spLocks noChangeArrowheads="1"/>
          </p:cNvSpPr>
          <p:nvPr/>
        </p:nvSpPr>
        <p:spPr bwMode="auto">
          <a:xfrm>
            <a:off x="0" y="1066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5" name="Rectangle 9"/>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6" name="Rectangle 10"/>
          <p:cNvSpPr>
            <a:spLocks noChangeArrowheads="1"/>
          </p:cNvSpPr>
          <p:nvPr/>
        </p:nvSpPr>
        <p:spPr bwMode="auto">
          <a:xfrm>
            <a:off x="0" y="2409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7" name="Rectangle 11"/>
          <p:cNvSpPr>
            <a:spLocks noChangeArrowheads="1"/>
          </p:cNvSpPr>
          <p:nvPr/>
        </p:nvSpPr>
        <p:spPr bwMode="auto">
          <a:xfrm>
            <a:off x="0" y="3019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ight Arrow 13"/>
          <p:cNvSpPr/>
          <p:nvPr/>
        </p:nvSpPr>
        <p:spPr>
          <a:xfrm>
            <a:off x="228600" y="12192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5036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Test of Homogeneity of Odds Ratio</a:t>
            </a:r>
          </a:p>
        </p:txBody>
      </p:sp>
      <p:pic>
        <p:nvPicPr>
          <p:cNvPr id="45062"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33525" y="1323975"/>
            <a:ext cx="2209800" cy="609600"/>
          </a:xfrm>
          <a:prstGeom prst="rect">
            <a:avLst/>
          </a:prstGeom>
          <a:noFill/>
        </p:spPr>
      </p:pic>
      <p:pic>
        <p:nvPicPr>
          <p:cNvPr id="4506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33525" y="1933575"/>
            <a:ext cx="4362450" cy="657225"/>
          </a:xfrm>
          <a:prstGeom prst="rect">
            <a:avLst/>
          </a:prstGeom>
          <a:noFill/>
        </p:spPr>
      </p:pic>
      <p:sp>
        <p:nvSpPr>
          <p:cNvPr id="450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4" name="Rectangle 8"/>
          <p:cNvSpPr>
            <a:spLocks noChangeArrowheads="1"/>
          </p:cNvSpPr>
          <p:nvPr/>
        </p:nvSpPr>
        <p:spPr bwMode="auto">
          <a:xfrm>
            <a:off x="0" y="1066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5" name="Rectangle 9"/>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6" name="Rectangle 10"/>
          <p:cNvSpPr>
            <a:spLocks noChangeArrowheads="1"/>
          </p:cNvSpPr>
          <p:nvPr/>
        </p:nvSpPr>
        <p:spPr bwMode="auto">
          <a:xfrm>
            <a:off x="0" y="2409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7" name="Rectangle 11"/>
          <p:cNvSpPr>
            <a:spLocks noChangeArrowheads="1"/>
          </p:cNvSpPr>
          <p:nvPr/>
        </p:nvSpPr>
        <p:spPr bwMode="auto">
          <a:xfrm>
            <a:off x="0" y="3019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ight Arrow 13"/>
          <p:cNvSpPr/>
          <p:nvPr/>
        </p:nvSpPr>
        <p:spPr>
          <a:xfrm>
            <a:off x="228600" y="18288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5036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Test of Homogeneity of Odds Ratio</a:t>
            </a:r>
          </a:p>
        </p:txBody>
      </p:sp>
      <p:grpSp>
        <p:nvGrpSpPr>
          <p:cNvPr id="15" name="Group 14"/>
          <p:cNvGrpSpPr/>
          <p:nvPr/>
        </p:nvGrpSpPr>
        <p:grpSpPr>
          <a:xfrm>
            <a:off x="1533525" y="1323975"/>
            <a:ext cx="4362450" cy="1952625"/>
            <a:chOff x="1533525" y="1323975"/>
            <a:chExt cx="4362450" cy="1952625"/>
          </a:xfrm>
        </p:grpSpPr>
        <p:pic>
          <p:nvPicPr>
            <p:cNvPr id="45062"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33525" y="1323975"/>
              <a:ext cx="2209800" cy="609600"/>
            </a:xfrm>
            <a:prstGeom prst="rect">
              <a:avLst/>
            </a:prstGeom>
            <a:noFill/>
          </p:spPr>
        </p:pic>
        <p:pic>
          <p:nvPicPr>
            <p:cNvPr id="4506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33525" y="1933575"/>
              <a:ext cx="4362450" cy="657225"/>
            </a:xfrm>
            <a:prstGeom prst="rect">
              <a:avLst/>
            </a:prstGeom>
            <a:noFill/>
          </p:spPr>
        </p:pic>
        <p:pic>
          <p:nvPicPr>
            <p:cNvPr id="45060"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533525" y="2590800"/>
              <a:ext cx="2428875" cy="685800"/>
            </a:xfrm>
            <a:prstGeom prst="rect">
              <a:avLst/>
            </a:prstGeom>
            <a:noFill/>
          </p:spPr>
        </p:pic>
      </p:grpSp>
      <p:sp>
        <p:nvSpPr>
          <p:cNvPr id="450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4" name="Rectangle 8"/>
          <p:cNvSpPr>
            <a:spLocks noChangeArrowheads="1"/>
          </p:cNvSpPr>
          <p:nvPr/>
        </p:nvSpPr>
        <p:spPr bwMode="auto">
          <a:xfrm>
            <a:off x="0" y="1066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5" name="Rectangle 9"/>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6" name="Rectangle 10"/>
          <p:cNvSpPr>
            <a:spLocks noChangeArrowheads="1"/>
          </p:cNvSpPr>
          <p:nvPr/>
        </p:nvSpPr>
        <p:spPr bwMode="auto">
          <a:xfrm>
            <a:off x="0" y="2409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7" name="Rectangle 11"/>
          <p:cNvSpPr>
            <a:spLocks noChangeArrowheads="1"/>
          </p:cNvSpPr>
          <p:nvPr/>
        </p:nvSpPr>
        <p:spPr bwMode="auto">
          <a:xfrm>
            <a:off x="0" y="3019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ight Arrow 13"/>
          <p:cNvSpPr/>
          <p:nvPr/>
        </p:nvSpPr>
        <p:spPr>
          <a:xfrm>
            <a:off x="228600" y="25146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5036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Test of Homogeneity of Odds Ratio</a:t>
            </a:r>
          </a:p>
        </p:txBody>
      </p:sp>
      <p:grpSp>
        <p:nvGrpSpPr>
          <p:cNvPr id="2" name="Group 12"/>
          <p:cNvGrpSpPr/>
          <p:nvPr/>
        </p:nvGrpSpPr>
        <p:grpSpPr>
          <a:xfrm>
            <a:off x="1533525" y="1323975"/>
            <a:ext cx="5095875" cy="2562225"/>
            <a:chOff x="0" y="457200"/>
            <a:chExt cx="5095875" cy="2562225"/>
          </a:xfrm>
        </p:grpSpPr>
        <p:pic>
          <p:nvPicPr>
            <p:cNvPr id="45062"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57200"/>
              <a:ext cx="2209800" cy="609600"/>
            </a:xfrm>
            <a:prstGeom prst="rect">
              <a:avLst/>
            </a:prstGeom>
            <a:noFill/>
          </p:spPr>
        </p:pic>
        <p:pic>
          <p:nvPicPr>
            <p:cNvPr id="4506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066800"/>
              <a:ext cx="4362450" cy="657225"/>
            </a:xfrm>
            <a:prstGeom prst="rect">
              <a:avLst/>
            </a:prstGeom>
            <a:noFill/>
          </p:spPr>
        </p:pic>
        <p:pic>
          <p:nvPicPr>
            <p:cNvPr id="45060"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0" y="1724025"/>
              <a:ext cx="2428875" cy="685800"/>
            </a:xfrm>
            <a:prstGeom prst="rect">
              <a:avLst/>
            </a:prstGeom>
            <a:noFill/>
          </p:spPr>
        </p:pic>
        <p:pic>
          <p:nvPicPr>
            <p:cNvPr id="45059" name="Picture 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0" y="2409825"/>
              <a:ext cx="5095875" cy="609600"/>
            </a:xfrm>
            <a:prstGeom prst="rect">
              <a:avLst/>
            </a:prstGeom>
            <a:noFill/>
          </p:spPr>
        </p:pic>
      </p:grpSp>
      <p:sp>
        <p:nvSpPr>
          <p:cNvPr id="450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4" name="Rectangle 8"/>
          <p:cNvSpPr>
            <a:spLocks noChangeArrowheads="1"/>
          </p:cNvSpPr>
          <p:nvPr/>
        </p:nvSpPr>
        <p:spPr bwMode="auto">
          <a:xfrm>
            <a:off x="0" y="1066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5" name="Rectangle 9"/>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6" name="Rectangle 10"/>
          <p:cNvSpPr>
            <a:spLocks noChangeArrowheads="1"/>
          </p:cNvSpPr>
          <p:nvPr/>
        </p:nvSpPr>
        <p:spPr bwMode="auto">
          <a:xfrm>
            <a:off x="0" y="2409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7" name="Rectangle 11"/>
          <p:cNvSpPr>
            <a:spLocks noChangeArrowheads="1"/>
          </p:cNvSpPr>
          <p:nvPr/>
        </p:nvSpPr>
        <p:spPr bwMode="auto">
          <a:xfrm>
            <a:off x="0" y="3019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ight Arrow 13"/>
          <p:cNvSpPr/>
          <p:nvPr/>
        </p:nvSpPr>
        <p:spPr>
          <a:xfrm>
            <a:off x="228600" y="31242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0963" name="Rectangle 6"/>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4" name="Rectangle 7"/>
          <p:cNvSpPr>
            <a:spLocks noChangeArrowheads="1"/>
          </p:cNvSpPr>
          <p:nvPr/>
        </p:nvSpPr>
        <p:spPr bwMode="auto">
          <a:xfrm>
            <a:off x="0" y="20764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5" name="Rectangle 8"/>
          <p:cNvSpPr>
            <a:spLocks noChangeArrowheads="1"/>
          </p:cNvSpPr>
          <p:nvPr/>
        </p:nvSpPr>
        <p:spPr bwMode="auto">
          <a:xfrm>
            <a:off x="0" y="349567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6" name="Rectangle 9"/>
          <p:cNvSpPr>
            <a:spLocks noChangeArrowheads="1"/>
          </p:cNvSpPr>
          <p:nvPr/>
        </p:nvSpPr>
        <p:spPr bwMode="auto">
          <a:xfrm>
            <a:off x="0" y="40862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graphicFrame>
        <p:nvGraphicFramePr>
          <p:cNvPr id="19" name="Table 18"/>
          <p:cNvGraphicFramePr>
            <a:graphicFrameLocks noGrp="1"/>
          </p:cNvGraphicFramePr>
          <p:nvPr/>
        </p:nvGraphicFramePr>
        <p:xfrm>
          <a:off x="304800" y="5362575"/>
          <a:ext cx="4114800" cy="1266825"/>
        </p:xfrm>
        <a:graphic>
          <a:graphicData uri="http://schemas.openxmlformats.org/drawingml/2006/table">
            <a:tbl>
              <a:tblPr/>
              <a:tblGrid>
                <a:gridCol w="1059605"/>
                <a:gridCol w="847684"/>
                <a:gridCol w="847684"/>
                <a:gridCol w="847684"/>
                <a:gridCol w="512143"/>
              </a:tblGrid>
              <a:tr h="200025">
                <a:tc rowSpan="2">
                  <a:txBody>
                    <a:bodyPr/>
                    <a:lstStyle/>
                    <a:p>
                      <a:pPr algn="ctr" rtl="0" fontAlgn="b"/>
                      <a:r>
                        <a:rPr lang="en-US" sz="1600" b="1" i="0" u="none" strike="noStrike" dirty="0">
                          <a:solidFill>
                            <a:srgbClr val="000000"/>
                          </a:solidFill>
                          <a:latin typeface="Calibri"/>
                        </a:rPr>
                        <a:t>Physicians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dirty="0">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George,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424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477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461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525</a:t>
                      </a:r>
                    </a:p>
                  </a:txBody>
                  <a:tcPr marL="9525" marR="9525" marT="9525" marB="0" anchor="b">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4876800" y="5410200"/>
          <a:ext cx="3962400" cy="1266825"/>
        </p:xfrm>
        <a:graphic>
          <a:graphicData uri="http://schemas.openxmlformats.org/drawingml/2006/table">
            <a:tbl>
              <a:tblPr/>
              <a:tblGrid>
                <a:gridCol w="943428"/>
                <a:gridCol w="754743"/>
                <a:gridCol w="754743"/>
                <a:gridCol w="754743"/>
                <a:gridCol w="754743"/>
              </a:tblGrid>
              <a:tr h="200025">
                <a:tc rowSpan="2">
                  <a:txBody>
                    <a:bodyPr/>
                    <a:lstStyle/>
                    <a:p>
                      <a:pPr algn="ctr" rtl="0" fontAlgn="b"/>
                      <a:r>
                        <a:rPr lang="en-US" sz="1600" b="1" i="0" u="none" strike="noStrike" dirty="0" smtClean="0">
                          <a:solidFill>
                            <a:srgbClr val="000000"/>
                          </a:solidFill>
                          <a:latin typeface="Calibri"/>
                        </a:rPr>
                        <a:t>Physician </a:t>
                      </a:r>
                      <a:endParaRPr lang="en-US"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Smith,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159</a:t>
                      </a:r>
                    </a:p>
                  </a:txBody>
                  <a:tcPr marL="9525" marR="9525" marT="9525" marB="0" anchor="b">
                    <a:lnL>
                      <a:noFill/>
                    </a:lnL>
                    <a:lnR>
                      <a:noFill/>
                    </a:lnR>
                    <a:lnT>
                      <a:noFill/>
                    </a:lnT>
                    <a:lnB>
                      <a:noFill/>
                    </a:lnB>
                  </a:tcPr>
                </a:tc>
              </a:tr>
            </a:tbl>
          </a:graphicData>
        </a:graphic>
      </p:graphicFrame>
      <p:sp>
        <p:nvSpPr>
          <p:cNvPr id="15" name="Rectangle 14"/>
          <p:cNvSpPr/>
          <p:nvPr/>
        </p:nvSpPr>
        <p:spPr>
          <a:xfrm>
            <a:off x="0" y="0"/>
            <a:ext cx="35036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Test of Homogeneity of Odds Ratio</a:t>
            </a:r>
          </a:p>
        </p:txBody>
      </p:sp>
      <p:sp>
        <p:nvSpPr>
          <p:cNvPr id="4813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36" name="Rectangle 8"/>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7" name="Rectangle 9"/>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8" name="Rectangle 10"/>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9" name="Rectangle 11"/>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0" name="Rectangle 12"/>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1" name="Rectangle 13"/>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49" name="Rectangle 21"/>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0" name="Rectangle 22"/>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1" name="Rectangle 23"/>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2" name="Rectangle 24"/>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3" name="Rectangle 25"/>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4" name="Rectangle 26"/>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8160" name="Picture 3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76400" y="1066800"/>
            <a:ext cx="3533775" cy="571500"/>
          </a:xfrm>
          <a:prstGeom prst="rect">
            <a:avLst/>
          </a:prstGeom>
          <a:noFill/>
        </p:spPr>
      </p:pic>
      <p:pic>
        <p:nvPicPr>
          <p:cNvPr id="48159" name="Picture 3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76400" y="1638300"/>
            <a:ext cx="3676650" cy="571500"/>
          </a:xfrm>
          <a:prstGeom prst="rect">
            <a:avLst/>
          </a:prstGeom>
          <a:noFill/>
        </p:spPr>
      </p:pic>
      <p:sp>
        <p:nvSpPr>
          <p:cNvPr id="48161" name="Rectangle 3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62" name="Rectangle 34"/>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3" name="Rectangle 35"/>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4" name="Rectangle 36"/>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5" name="Rectangle 37"/>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6" name="Rectangle 38"/>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7" name="Rectangle 39"/>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ight Arrow 37"/>
          <p:cNvSpPr/>
          <p:nvPr/>
        </p:nvSpPr>
        <p:spPr>
          <a:xfrm>
            <a:off x="381000" y="12192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0963" name="Rectangle 6"/>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4" name="Rectangle 7"/>
          <p:cNvSpPr>
            <a:spLocks noChangeArrowheads="1"/>
          </p:cNvSpPr>
          <p:nvPr/>
        </p:nvSpPr>
        <p:spPr bwMode="auto">
          <a:xfrm>
            <a:off x="0" y="20764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5" name="Rectangle 8"/>
          <p:cNvSpPr>
            <a:spLocks noChangeArrowheads="1"/>
          </p:cNvSpPr>
          <p:nvPr/>
        </p:nvSpPr>
        <p:spPr bwMode="auto">
          <a:xfrm>
            <a:off x="0" y="349567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6" name="Rectangle 9"/>
          <p:cNvSpPr>
            <a:spLocks noChangeArrowheads="1"/>
          </p:cNvSpPr>
          <p:nvPr/>
        </p:nvSpPr>
        <p:spPr bwMode="auto">
          <a:xfrm>
            <a:off x="0" y="40862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graphicFrame>
        <p:nvGraphicFramePr>
          <p:cNvPr id="19" name="Table 18"/>
          <p:cNvGraphicFramePr>
            <a:graphicFrameLocks noGrp="1"/>
          </p:cNvGraphicFramePr>
          <p:nvPr/>
        </p:nvGraphicFramePr>
        <p:xfrm>
          <a:off x="304800" y="5362575"/>
          <a:ext cx="4114800" cy="1266825"/>
        </p:xfrm>
        <a:graphic>
          <a:graphicData uri="http://schemas.openxmlformats.org/drawingml/2006/table">
            <a:tbl>
              <a:tblPr/>
              <a:tblGrid>
                <a:gridCol w="1059605"/>
                <a:gridCol w="847684"/>
                <a:gridCol w="847684"/>
                <a:gridCol w="847684"/>
                <a:gridCol w="512143"/>
              </a:tblGrid>
              <a:tr h="200025">
                <a:tc rowSpan="2">
                  <a:txBody>
                    <a:bodyPr/>
                    <a:lstStyle/>
                    <a:p>
                      <a:pPr algn="ctr" rtl="0" fontAlgn="b"/>
                      <a:r>
                        <a:rPr lang="en-US" sz="1600" b="1" i="0" u="none" strike="noStrike" dirty="0">
                          <a:solidFill>
                            <a:srgbClr val="000000"/>
                          </a:solidFill>
                          <a:latin typeface="Calibri"/>
                        </a:rPr>
                        <a:t>Physicians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dirty="0">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George,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424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477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461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525</a:t>
                      </a:r>
                    </a:p>
                  </a:txBody>
                  <a:tcPr marL="9525" marR="9525" marT="9525" marB="0" anchor="b">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4876800" y="5410200"/>
          <a:ext cx="3962400" cy="1266825"/>
        </p:xfrm>
        <a:graphic>
          <a:graphicData uri="http://schemas.openxmlformats.org/drawingml/2006/table">
            <a:tbl>
              <a:tblPr/>
              <a:tblGrid>
                <a:gridCol w="943428"/>
                <a:gridCol w="754743"/>
                <a:gridCol w="754743"/>
                <a:gridCol w="754743"/>
                <a:gridCol w="754743"/>
              </a:tblGrid>
              <a:tr h="200025">
                <a:tc rowSpan="2">
                  <a:txBody>
                    <a:bodyPr/>
                    <a:lstStyle/>
                    <a:p>
                      <a:pPr algn="ctr" rtl="0" fontAlgn="b"/>
                      <a:r>
                        <a:rPr lang="en-US" sz="1600" b="1" i="0" u="none" strike="noStrike" dirty="0" smtClean="0">
                          <a:solidFill>
                            <a:srgbClr val="000000"/>
                          </a:solidFill>
                          <a:latin typeface="Calibri"/>
                        </a:rPr>
                        <a:t>Physician </a:t>
                      </a:r>
                      <a:endParaRPr lang="en-US"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Smith,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159</a:t>
                      </a:r>
                    </a:p>
                  </a:txBody>
                  <a:tcPr marL="9525" marR="9525" marT="9525" marB="0" anchor="b">
                    <a:lnL>
                      <a:noFill/>
                    </a:lnL>
                    <a:lnR>
                      <a:noFill/>
                    </a:lnR>
                    <a:lnT>
                      <a:noFill/>
                    </a:lnT>
                    <a:lnB>
                      <a:noFill/>
                    </a:lnB>
                  </a:tcPr>
                </a:tc>
              </a:tr>
            </a:tbl>
          </a:graphicData>
        </a:graphic>
      </p:graphicFrame>
      <p:sp>
        <p:nvSpPr>
          <p:cNvPr id="15" name="Rectangle 14"/>
          <p:cNvSpPr/>
          <p:nvPr/>
        </p:nvSpPr>
        <p:spPr>
          <a:xfrm>
            <a:off x="0" y="0"/>
            <a:ext cx="35036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Test of Homogeneity of Odds Ratio</a:t>
            </a:r>
          </a:p>
        </p:txBody>
      </p:sp>
      <p:sp>
        <p:nvSpPr>
          <p:cNvPr id="4813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36" name="Rectangle 8"/>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7" name="Rectangle 9"/>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8" name="Rectangle 10"/>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9" name="Rectangle 11"/>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0" name="Rectangle 12"/>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1" name="Rectangle 13"/>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49" name="Rectangle 21"/>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0" name="Rectangle 22"/>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1" name="Rectangle 23"/>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2" name="Rectangle 24"/>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3" name="Rectangle 25"/>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4" name="Rectangle 26"/>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8160" name="Picture 3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76400" y="1066800"/>
            <a:ext cx="3533775" cy="571500"/>
          </a:xfrm>
          <a:prstGeom prst="rect">
            <a:avLst/>
          </a:prstGeom>
          <a:noFill/>
        </p:spPr>
      </p:pic>
      <p:pic>
        <p:nvPicPr>
          <p:cNvPr id="48159" name="Picture 3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76400" y="1638300"/>
            <a:ext cx="3676650" cy="571500"/>
          </a:xfrm>
          <a:prstGeom prst="rect">
            <a:avLst/>
          </a:prstGeom>
          <a:noFill/>
        </p:spPr>
      </p:pic>
      <p:pic>
        <p:nvPicPr>
          <p:cNvPr id="48158" name="Picture 3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676400" y="2209800"/>
            <a:ext cx="3686175" cy="609600"/>
          </a:xfrm>
          <a:prstGeom prst="rect">
            <a:avLst/>
          </a:prstGeom>
          <a:noFill/>
        </p:spPr>
      </p:pic>
      <p:pic>
        <p:nvPicPr>
          <p:cNvPr id="48157" name="Picture 2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676400" y="2819400"/>
            <a:ext cx="3924300" cy="609600"/>
          </a:xfrm>
          <a:prstGeom prst="rect">
            <a:avLst/>
          </a:prstGeom>
          <a:noFill/>
        </p:spPr>
      </p:pic>
      <p:sp>
        <p:nvSpPr>
          <p:cNvPr id="48161" name="Rectangle 3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62" name="Rectangle 34"/>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3" name="Rectangle 35"/>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4" name="Rectangle 36"/>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5" name="Rectangle 37"/>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6" name="Rectangle 38"/>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7" name="Rectangle 39"/>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ight Arrow 37"/>
          <p:cNvSpPr/>
          <p:nvPr/>
        </p:nvSpPr>
        <p:spPr>
          <a:xfrm>
            <a:off x="457200" y="23622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0963" name="Rectangle 6"/>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4" name="Rectangle 7"/>
          <p:cNvSpPr>
            <a:spLocks noChangeArrowheads="1"/>
          </p:cNvSpPr>
          <p:nvPr/>
        </p:nvSpPr>
        <p:spPr bwMode="auto">
          <a:xfrm>
            <a:off x="0" y="20764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5" name="Rectangle 8"/>
          <p:cNvSpPr>
            <a:spLocks noChangeArrowheads="1"/>
          </p:cNvSpPr>
          <p:nvPr/>
        </p:nvSpPr>
        <p:spPr bwMode="auto">
          <a:xfrm>
            <a:off x="0" y="349567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6" name="Rectangle 9"/>
          <p:cNvSpPr>
            <a:spLocks noChangeArrowheads="1"/>
          </p:cNvSpPr>
          <p:nvPr/>
        </p:nvSpPr>
        <p:spPr bwMode="auto">
          <a:xfrm>
            <a:off x="0" y="40862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graphicFrame>
        <p:nvGraphicFramePr>
          <p:cNvPr id="19" name="Table 18"/>
          <p:cNvGraphicFramePr>
            <a:graphicFrameLocks noGrp="1"/>
          </p:cNvGraphicFramePr>
          <p:nvPr/>
        </p:nvGraphicFramePr>
        <p:xfrm>
          <a:off x="304800" y="5362575"/>
          <a:ext cx="4114800" cy="1266825"/>
        </p:xfrm>
        <a:graphic>
          <a:graphicData uri="http://schemas.openxmlformats.org/drawingml/2006/table">
            <a:tbl>
              <a:tblPr/>
              <a:tblGrid>
                <a:gridCol w="1059605"/>
                <a:gridCol w="847684"/>
                <a:gridCol w="847684"/>
                <a:gridCol w="847684"/>
                <a:gridCol w="512143"/>
              </a:tblGrid>
              <a:tr h="200025">
                <a:tc rowSpan="2">
                  <a:txBody>
                    <a:bodyPr/>
                    <a:lstStyle/>
                    <a:p>
                      <a:pPr algn="ctr" rtl="0" fontAlgn="b"/>
                      <a:r>
                        <a:rPr lang="en-US" sz="1600" b="1" i="0" u="none" strike="noStrike" dirty="0">
                          <a:solidFill>
                            <a:srgbClr val="000000"/>
                          </a:solidFill>
                          <a:latin typeface="Calibri"/>
                        </a:rPr>
                        <a:t>Physicians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dirty="0">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George,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424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477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461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525</a:t>
                      </a:r>
                    </a:p>
                  </a:txBody>
                  <a:tcPr marL="9525" marR="9525" marT="9525" marB="0" anchor="b">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4876800" y="5410200"/>
          <a:ext cx="3962400" cy="1266825"/>
        </p:xfrm>
        <a:graphic>
          <a:graphicData uri="http://schemas.openxmlformats.org/drawingml/2006/table">
            <a:tbl>
              <a:tblPr/>
              <a:tblGrid>
                <a:gridCol w="943428"/>
                <a:gridCol w="754743"/>
                <a:gridCol w="754743"/>
                <a:gridCol w="754743"/>
                <a:gridCol w="754743"/>
              </a:tblGrid>
              <a:tr h="200025">
                <a:tc rowSpan="2">
                  <a:txBody>
                    <a:bodyPr/>
                    <a:lstStyle/>
                    <a:p>
                      <a:pPr algn="ctr" rtl="0" fontAlgn="b"/>
                      <a:r>
                        <a:rPr lang="en-US" sz="1600" b="1" i="0" u="none" strike="noStrike" dirty="0" smtClean="0">
                          <a:solidFill>
                            <a:srgbClr val="000000"/>
                          </a:solidFill>
                          <a:latin typeface="Calibri"/>
                        </a:rPr>
                        <a:t>Physician </a:t>
                      </a:r>
                      <a:endParaRPr lang="en-US"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Smith,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159</a:t>
                      </a:r>
                    </a:p>
                  </a:txBody>
                  <a:tcPr marL="9525" marR="9525" marT="9525" marB="0" anchor="b">
                    <a:lnL>
                      <a:noFill/>
                    </a:lnL>
                    <a:lnR>
                      <a:noFill/>
                    </a:lnR>
                    <a:lnT>
                      <a:noFill/>
                    </a:lnT>
                    <a:lnB>
                      <a:noFill/>
                    </a:lnB>
                  </a:tcPr>
                </a:tc>
              </a:tr>
            </a:tbl>
          </a:graphicData>
        </a:graphic>
      </p:graphicFrame>
      <p:sp>
        <p:nvSpPr>
          <p:cNvPr id="15" name="Rectangle 14"/>
          <p:cNvSpPr/>
          <p:nvPr/>
        </p:nvSpPr>
        <p:spPr>
          <a:xfrm>
            <a:off x="0" y="0"/>
            <a:ext cx="35036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Test of Homogeneity of Odds Ratio</a:t>
            </a:r>
          </a:p>
        </p:txBody>
      </p:sp>
      <p:sp>
        <p:nvSpPr>
          <p:cNvPr id="4813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36" name="Rectangle 8"/>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7" name="Rectangle 9"/>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8" name="Rectangle 10"/>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9" name="Rectangle 11"/>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0" name="Rectangle 12"/>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1" name="Rectangle 13"/>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49" name="Rectangle 21"/>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0" name="Rectangle 22"/>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1" name="Rectangle 23"/>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2" name="Rectangle 24"/>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3" name="Rectangle 25"/>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4" name="Rectangle 26"/>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56"/>
          <p:cNvGrpSpPr/>
          <p:nvPr/>
        </p:nvGrpSpPr>
        <p:grpSpPr>
          <a:xfrm>
            <a:off x="1676400" y="1066800"/>
            <a:ext cx="5657850" cy="3267075"/>
            <a:chOff x="0" y="457200"/>
            <a:chExt cx="5657850" cy="3267075"/>
          </a:xfrm>
        </p:grpSpPr>
        <p:pic>
          <p:nvPicPr>
            <p:cNvPr id="48160" name="Picture 3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57200"/>
              <a:ext cx="3533775" cy="571500"/>
            </a:xfrm>
            <a:prstGeom prst="rect">
              <a:avLst/>
            </a:prstGeom>
            <a:noFill/>
          </p:spPr>
        </p:pic>
        <p:pic>
          <p:nvPicPr>
            <p:cNvPr id="48159" name="Picture 3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028700"/>
              <a:ext cx="3676650" cy="571500"/>
            </a:xfrm>
            <a:prstGeom prst="rect">
              <a:avLst/>
            </a:prstGeom>
            <a:noFill/>
          </p:spPr>
        </p:pic>
        <p:pic>
          <p:nvPicPr>
            <p:cNvPr id="48158" name="Picture 3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0" y="1600200"/>
              <a:ext cx="3686175" cy="609600"/>
            </a:xfrm>
            <a:prstGeom prst="rect">
              <a:avLst/>
            </a:prstGeom>
            <a:noFill/>
          </p:spPr>
        </p:pic>
        <p:pic>
          <p:nvPicPr>
            <p:cNvPr id="48157" name="Picture 2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0" y="2209800"/>
              <a:ext cx="3924300" cy="609600"/>
            </a:xfrm>
            <a:prstGeom prst="rect">
              <a:avLst/>
            </a:prstGeom>
            <a:noFill/>
          </p:spPr>
        </p:pic>
        <p:pic>
          <p:nvPicPr>
            <p:cNvPr id="48156" name="Picture 28"/>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0" y="2819400"/>
              <a:ext cx="4267200" cy="581025"/>
            </a:xfrm>
            <a:prstGeom prst="rect">
              <a:avLst/>
            </a:prstGeom>
            <a:noFill/>
          </p:spPr>
        </p:pic>
        <p:pic>
          <p:nvPicPr>
            <p:cNvPr id="48155" name="Picture 27"/>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0" y="3400425"/>
              <a:ext cx="5657850" cy="323850"/>
            </a:xfrm>
            <a:prstGeom prst="rect">
              <a:avLst/>
            </a:prstGeom>
            <a:noFill/>
          </p:spPr>
        </p:pic>
      </p:grpSp>
      <p:sp>
        <p:nvSpPr>
          <p:cNvPr id="48161" name="Rectangle 3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62" name="Rectangle 34"/>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3" name="Rectangle 35"/>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4" name="Rectangle 36"/>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5" name="Rectangle 37"/>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6" name="Rectangle 38"/>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7" name="Rectangle 39"/>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ight Arrow 37"/>
          <p:cNvSpPr/>
          <p:nvPr/>
        </p:nvSpPr>
        <p:spPr>
          <a:xfrm>
            <a:off x="304800" y="3505200"/>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rot="1507025">
            <a:off x="381000" y="1719750"/>
            <a:ext cx="11430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IF</a:t>
            </a:r>
            <a:endParaRPr lang="en-US" sz="5400" dirty="0"/>
          </a:p>
        </p:txBody>
      </p:sp>
      <p:sp>
        <p:nvSpPr>
          <p:cNvPr id="4" name="Rectangle 3"/>
          <p:cNvSpPr/>
          <p:nvPr/>
        </p:nvSpPr>
        <p:spPr>
          <a:xfrm>
            <a:off x="1053370" y="2438400"/>
            <a:ext cx="7084888"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sz="4000" b="1" dirty="0" smtClean="0"/>
              <a:t>Estimate of Common Odds </a:t>
            </a:r>
            <a:r>
              <a:rPr lang="en-US" sz="4000" b="1" dirty="0"/>
              <a:t>Ratio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3370" y="2438400"/>
            <a:ext cx="7084888"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sz="4000" b="1" dirty="0" smtClean="0"/>
              <a:t>Estimate of Common Odds </a:t>
            </a:r>
            <a:r>
              <a:rPr lang="en-US" sz="4000" b="1" dirty="0"/>
              <a:t>Ratio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284875"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smtClean="0"/>
              <a:t>Estimate of Common Odds Ratio</a:t>
            </a:r>
            <a:endParaRPr lang="en-US" b="1" dirty="0"/>
          </a:p>
        </p:txBody>
      </p:sp>
      <p:sp>
        <p:nvSpPr>
          <p:cNvPr id="450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3" cstate="print"/>
          <a:srcRect b="80772"/>
          <a:stretch>
            <a:fillRect/>
          </a:stretch>
        </p:blipFill>
        <p:spPr bwMode="auto">
          <a:xfrm>
            <a:off x="457200" y="1676400"/>
            <a:ext cx="8305800" cy="838200"/>
          </a:xfrm>
          <a:prstGeom prst="rect">
            <a:avLst/>
          </a:prstGeom>
          <a:noFill/>
          <a:ln w="9525">
            <a:noFill/>
            <a:miter lim="800000"/>
            <a:headEnd/>
            <a:tailEnd/>
          </a:ln>
          <a:effectLst/>
        </p:spPr>
      </p:pic>
      <p:sp>
        <p:nvSpPr>
          <p:cNvPr id="21" name="Right Arrow 20"/>
          <p:cNvSpPr/>
          <p:nvPr/>
        </p:nvSpPr>
        <p:spPr>
          <a:xfrm rot="1362971">
            <a:off x="1708908" y="1533314"/>
            <a:ext cx="990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Up Arrow 3"/>
          <p:cNvSpPr/>
          <p:nvPr/>
        </p:nvSpPr>
        <p:spPr>
          <a:xfrm rot="13298265">
            <a:off x="3786188" y="1671638"/>
            <a:ext cx="1423987" cy="13716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9" name="Table 8"/>
          <p:cNvGraphicFramePr>
            <a:graphicFrameLocks noGrp="1"/>
          </p:cNvGraphicFramePr>
          <p:nvPr/>
        </p:nvGraphicFramePr>
        <p:xfrm>
          <a:off x="4876800" y="2971800"/>
          <a:ext cx="4114800" cy="2291080"/>
        </p:xfrm>
        <a:graphic>
          <a:graphicData uri="http://schemas.openxmlformats.org/drawingml/2006/table">
            <a:tbl>
              <a:tblPr firstRow="1" bandRow="1">
                <a:tableStyleId>{8EC20E35-A176-4012-BC5E-935CFFF8708E}</a:tableStyleId>
              </a:tblPr>
              <a:tblGrid>
                <a:gridCol w="1371600"/>
                <a:gridCol w="1371600"/>
                <a:gridCol w="1371600"/>
              </a:tblGrid>
              <a:tr h="370840">
                <a:tc gridSpan="3">
                  <a:txBody>
                    <a:bodyPr/>
                    <a:lstStyle/>
                    <a:p>
                      <a:r>
                        <a:rPr lang="en-US" dirty="0" smtClean="0"/>
                        <a:t>Same</a:t>
                      </a:r>
                      <a:r>
                        <a:rPr lang="en-US" baseline="0" dirty="0" smtClean="0"/>
                        <a:t> Levels of Confounders 1 … 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r>
                        <a:rPr lang="en-US" dirty="0" smtClean="0"/>
                        <a:t>Desired Outcome</a:t>
                      </a:r>
                      <a:endParaRPr lang="en-US" dirty="0"/>
                    </a:p>
                  </a:txBody>
                  <a:tcPr/>
                </a:tc>
                <a:tc>
                  <a:txBody>
                    <a:bodyPr/>
                    <a:lstStyle/>
                    <a:p>
                      <a:r>
                        <a:rPr lang="en-US" dirty="0" smtClean="0"/>
                        <a:t>Not</a:t>
                      </a:r>
                      <a:r>
                        <a:rPr lang="en-US" baseline="0" dirty="0" smtClean="0"/>
                        <a:t> Desired Outcome</a:t>
                      </a:r>
                      <a:endParaRPr lang="en-US" dirty="0"/>
                    </a:p>
                  </a:txBody>
                  <a:tcPr/>
                </a:tc>
              </a:tr>
              <a:tr h="370840">
                <a:tc>
                  <a:txBody>
                    <a:bodyPr/>
                    <a:lstStyle/>
                    <a:p>
                      <a:r>
                        <a:rPr lang="en-US" dirty="0" smtClean="0"/>
                        <a:t>Exposed (Cases)</a:t>
                      </a:r>
                      <a:endParaRPr lang="en-US" dirty="0"/>
                    </a:p>
                  </a:txBody>
                  <a:tcPr/>
                </a:tc>
                <a:tc>
                  <a:txBody>
                    <a:bodyPr/>
                    <a:lstStyle/>
                    <a:p>
                      <a:pPr algn="ctr"/>
                      <a:r>
                        <a:rPr lang="en-US" dirty="0" smtClean="0"/>
                        <a:t>a</a:t>
                      </a:r>
                      <a:r>
                        <a:rPr lang="en-US" baseline="-25000" dirty="0" smtClean="0"/>
                        <a:t>2</a:t>
                      </a:r>
                      <a:endParaRPr lang="en-US"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2</a:t>
                      </a:r>
                    </a:p>
                  </a:txBody>
                  <a:tcPr/>
                </a:tc>
              </a:tr>
              <a:tr h="370840">
                <a:tc>
                  <a:txBody>
                    <a:bodyPr/>
                    <a:lstStyle/>
                    <a:p>
                      <a:r>
                        <a:rPr lang="en-US" dirty="0" smtClean="0"/>
                        <a:t>Not </a:t>
                      </a:r>
                      <a:r>
                        <a:rPr lang="en-US" dirty="0" smtClean="0"/>
                        <a:t>Exposed (Controls)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a:t>
                      </a:r>
                      <a:r>
                        <a:rPr lang="en-US" baseline="-25000" dirty="0" smtClean="0"/>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a:t>
                      </a:r>
                      <a:r>
                        <a:rPr lang="en-US" baseline="-25000" dirty="0" smtClean="0"/>
                        <a:t>2</a:t>
                      </a:r>
                    </a:p>
                  </a:txBody>
                  <a:tcPr/>
                </a:tc>
              </a:tr>
            </a:tbl>
          </a:graphicData>
        </a:graphic>
      </p:graphicFrame>
      <p:graphicFrame>
        <p:nvGraphicFramePr>
          <p:cNvPr id="12" name="Table 11"/>
          <p:cNvGraphicFramePr>
            <a:graphicFrameLocks noGrp="1"/>
          </p:cNvGraphicFramePr>
          <p:nvPr/>
        </p:nvGraphicFramePr>
        <p:xfrm>
          <a:off x="304800" y="2971800"/>
          <a:ext cx="4114800" cy="2291080"/>
        </p:xfrm>
        <a:graphic>
          <a:graphicData uri="http://schemas.openxmlformats.org/drawingml/2006/table">
            <a:tbl>
              <a:tblPr firstRow="1" bandRow="1">
                <a:tableStyleId>{8EC20E35-A176-4012-BC5E-935CFFF8708E}</a:tableStyleId>
              </a:tblPr>
              <a:tblGrid>
                <a:gridCol w="1371600"/>
                <a:gridCol w="1371600"/>
                <a:gridCol w="1371600"/>
              </a:tblGrid>
              <a:tr h="370840">
                <a:tc gridSpan="3">
                  <a:txBody>
                    <a:bodyPr/>
                    <a:lstStyle/>
                    <a:p>
                      <a:r>
                        <a:rPr lang="en-US" dirty="0" smtClean="0"/>
                        <a:t>Same</a:t>
                      </a:r>
                      <a:r>
                        <a:rPr lang="en-US" baseline="0" dirty="0" smtClean="0"/>
                        <a:t> Levels of Confounders 1 … 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r>
                        <a:rPr lang="en-US" dirty="0" smtClean="0"/>
                        <a:t>Desired Outcome</a:t>
                      </a:r>
                      <a:endParaRPr lang="en-US" dirty="0"/>
                    </a:p>
                  </a:txBody>
                  <a:tcPr/>
                </a:tc>
                <a:tc>
                  <a:txBody>
                    <a:bodyPr/>
                    <a:lstStyle/>
                    <a:p>
                      <a:r>
                        <a:rPr lang="en-US" dirty="0" smtClean="0"/>
                        <a:t>Not</a:t>
                      </a:r>
                      <a:r>
                        <a:rPr lang="en-US" baseline="0" dirty="0" smtClean="0"/>
                        <a:t> Desired Outcome</a:t>
                      </a:r>
                      <a:endParaRPr lang="en-US" dirty="0"/>
                    </a:p>
                  </a:txBody>
                  <a:tcPr/>
                </a:tc>
              </a:tr>
              <a:tr h="370840">
                <a:tc>
                  <a:txBody>
                    <a:bodyPr/>
                    <a:lstStyle/>
                    <a:p>
                      <a:r>
                        <a:rPr lang="en-US" dirty="0" smtClean="0"/>
                        <a:t>Exposed (Cases)</a:t>
                      </a:r>
                      <a:endParaRPr lang="en-US" dirty="0"/>
                    </a:p>
                  </a:txBody>
                  <a:tcPr/>
                </a:tc>
                <a:tc>
                  <a:txBody>
                    <a:bodyPr/>
                    <a:lstStyle/>
                    <a:p>
                      <a:pPr algn="ctr"/>
                      <a:r>
                        <a:rPr lang="en-US" dirty="0" smtClean="0"/>
                        <a:t>a</a:t>
                      </a:r>
                      <a:r>
                        <a:rPr lang="en-US" baseline="-25000" dirty="0" smtClean="0"/>
                        <a:t>1</a:t>
                      </a:r>
                      <a:endParaRPr lang="en-US"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1</a:t>
                      </a:r>
                    </a:p>
                  </a:txBody>
                  <a:tcPr/>
                </a:tc>
              </a:tr>
              <a:tr h="370840">
                <a:tc>
                  <a:txBody>
                    <a:bodyPr/>
                    <a:lstStyle/>
                    <a:p>
                      <a:r>
                        <a:rPr lang="en-US" dirty="0" smtClean="0"/>
                        <a:t>Not </a:t>
                      </a:r>
                      <a:r>
                        <a:rPr lang="en-US" dirty="0" smtClean="0"/>
                        <a:t>Exposed (Controls)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a:t>
                      </a:r>
                      <a:r>
                        <a:rPr lang="en-US" baseline="-25000" dirty="0" smtClean="0"/>
                        <a:t>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a:t>
                      </a:r>
                      <a:r>
                        <a:rPr lang="en-US" baseline="-25000" dirty="0" smtClean="0"/>
                        <a:t>1</a:t>
                      </a: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284875"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smtClean="0"/>
              <a:t>Estimate of Common Odds Ratio</a:t>
            </a:r>
            <a:endParaRPr lang="en-US" b="1" dirty="0"/>
          </a:p>
        </p:txBody>
      </p:sp>
      <p:sp>
        <p:nvSpPr>
          <p:cNvPr id="450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457200" y="1676400"/>
            <a:ext cx="8305800" cy="4359275"/>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0963" name="Rectangle 6"/>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4" name="Rectangle 7"/>
          <p:cNvSpPr>
            <a:spLocks noChangeArrowheads="1"/>
          </p:cNvSpPr>
          <p:nvPr/>
        </p:nvSpPr>
        <p:spPr bwMode="auto">
          <a:xfrm>
            <a:off x="0" y="20764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5" name="Rectangle 8"/>
          <p:cNvSpPr>
            <a:spLocks noChangeArrowheads="1"/>
          </p:cNvSpPr>
          <p:nvPr/>
        </p:nvSpPr>
        <p:spPr bwMode="auto">
          <a:xfrm>
            <a:off x="0" y="349567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40966" name="Rectangle 9"/>
          <p:cNvSpPr>
            <a:spLocks noChangeArrowheads="1"/>
          </p:cNvSpPr>
          <p:nvPr/>
        </p:nvSpPr>
        <p:spPr bwMode="auto">
          <a:xfrm>
            <a:off x="0" y="40862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graphicFrame>
        <p:nvGraphicFramePr>
          <p:cNvPr id="19" name="Table 18"/>
          <p:cNvGraphicFramePr>
            <a:graphicFrameLocks noGrp="1"/>
          </p:cNvGraphicFramePr>
          <p:nvPr/>
        </p:nvGraphicFramePr>
        <p:xfrm>
          <a:off x="304800" y="5362575"/>
          <a:ext cx="4114800" cy="1266825"/>
        </p:xfrm>
        <a:graphic>
          <a:graphicData uri="http://schemas.openxmlformats.org/drawingml/2006/table">
            <a:tbl>
              <a:tblPr/>
              <a:tblGrid>
                <a:gridCol w="1059605"/>
                <a:gridCol w="847684"/>
                <a:gridCol w="847684"/>
                <a:gridCol w="847684"/>
                <a:gridCol w="512143"/>
              </a:tblGrid>
              <a:tr h="200025">
                <a:tc rowSpan="2">
                  <a:txBody>
                    <a:bodyPr/>
                    <a:lstStyle/>
                    <a:p>
                      <a:pPr algn="ctr" rtl="0" fontAlgn="b"/>
                      <a:r>
                        <a:rPr lang="en-US" sz="1600" b="1" i="0" u="none" strike="noStrike" dirty="0">
                          <a:solidFill>
                            <a:srgbClr val="000000"/>
                          </a:solidFill>
                          <a:latin typeface="Calibri"/>
                        </a:rPr>
                        <a:t>Physicians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dirty="0">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George,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424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477</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48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461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525</a:t>
                      </a:r>
                    </a:p>
                  </a:txBody>
                  <a:tcPr marL="9525" marR="9525" marT="9525" marB="0" anchor="b">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4876800" y="5410200"/>
          <a:ext cx="3962400" cy="1266825"/>
        </p:xfrm>
        <a:graphic>
          <a:graphicData uri="http://schemas.openxmlformats.org/drawingml/2006/table">
            <a:tbl>
              <a:tblPr/>
              <a:tblGrid>
                <a:gridCol w="943428"/>
                <a:gridCol w="754743"/>
                <a:gridCol w="754743"/>
                <a:gridCol w="754743"/>
                <a:gridCol w="754743"/>
              </a:tblGrid>
              <a:tr h="200025">
                <a:tc rowSpan="2">
                  <a:txBody>
                    <a:bodyPr/>
                    <a:lstStyle/>
                    <a:p>
                      <a:pPr algn="ctr" rtl="0" fontAlgn="b"/>
                      <a:r>
                        <a:rPr lang="en-US" sz="1600" b="1" i="0" u="none" strike="noStrike" dirty="0" smtClean="0">
                          <a:solidFill>
                            <a:srgbClr val="000000"/>
                          </a:solidFill>
                          <a:latin typeface="Calibri"/>
                        </a:rPr>
                        <a:t>Physician </a:t>
                      </a:r>
                      <a:endParaRPr lang="en-US"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b"/>
                      <a:r>
                        <a:rPr lang="en-US" sz="1600" b="1" i="0" u="none" strike="noStrike" dirty="0">
                          <a:solidFill>
                            <a:srgbClr val="000000"/>
                          </a:solidFill>
                          <a:latin typeface="Calibri"/>
                        </a:rPr>
                        <a:t>Nurses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a:solidFill>
                            <a:srgbClr val="000000"/>
                          </a:solidFill>
                          <a:latin typeface="Calibri"/>
                        </a:rPr>
                        <a:t>Complaint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6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vMerge="1">
                  <a:txBody>
                    <a:bodyPr/>
                    <a:lstStyle/>
                    <a:p>
                      <a:endParaRPr lang="en-US"/>
                    </a:p>
                  </a:txBody>
                  <a:tcPr/>
                </a:tc>
                <a:tc>
                  <a:txBody>
                    <a:bodyPr/>
                    <a:lstStyle/>
                    <a:p>
                      <a:pPr algn="ctr" rtl="0" fontAlgn="b"/>
                      <a:r>
                        <a:rPr lang="en-US" sz="1600" b="1" i="0" u="none" strike="noStrike" dirty="0">
                          <a:solidFill>
                            <a:srgbClr val="000000"/>
                          </a:solidFill>
                          <a:latin typeface="Calibri"/>
                        </a:rPr>
                        <a:t>Yes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latin typeface="Calibri"/>
                        </a:rPr>
                        <a:t>No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rowSpan="2">
                  <a:txBody>
                    <a:bodyPr/>
                    <a:lstStyle/>
                    <a:p>
                      <a:pPr algn="l" rtl="0" fontAlgn="b"/>
                      <a:r>
                        <a:rPr lang="en-US" sz="1600" b="1" i="0" u="none" strike="noStrike" dirty="0">
                          <a:solidFill>
                            <a:srgbClr val="000000"/>
                          </a:solidFill>
                          <a:latin typeface="Calibri"/>
                        </a:rPr>
                        <a:t>Smith, MD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latin typeface="Calibri"/>
                        </a:rPr>
                        <a:t>Jim,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200025">
                <a:tc vMerge="1">
                  <a:txBody>
                    <a:bodyPr/>
                    <a:lstStyle/>
                    <a:p>
                      <a:endParaRPr lang="en-US"/>
                    </a:p>
                  </a:txBody>
                  <a:tcPr/>
                </a:tc>
                <a:tc>
                  <a:txBody>
                    <a:bodyPr/>
                    <a:lstStyle/>
                    <a:p>
                      <a:pPr algn="ctr" rtl="0" fontAlgn="b"/>
                      <a:r>
                        <a:rPr lang="en-US" sz="1600" b="1" i="0" u="none" strike="noStrike" dirty="0">
                          <a:solidFill>
                            <a:srgbClr val="000000"/>
                          </a:solidFill>
                          <a:latin typeface="Calibri"/>
                        </a:rPr>
                        <a:t>Jill, RN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latin typeface="Calibri"/>
                        </a:rPr>
                        <a:t>139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r>
              <a:tr h="190500">
                <a:tc>
                  <a:txBody>
                    <a:bodyPr/>
                    <a:lstStyle/>
                    <a:p>
                      <a:pPr algn="l" fontAlgn="b"/>
                      <a:endParaRPr lang="en-US" sz="1600" b="0"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dirty="0">
                          <a:solidFill>
                            <a:srgbClr val="000000"/>
                          </a:solidFill>
                          <a:latin typeface="Calibri"/>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latin typeface="Calibri"/>
                        </a:rPr>
                        <a:t>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Calibri"/>
                        </a:rPr>
                        <a:t>159</a:t>
                      </a:r>
                    </a:p>
                  </a:txBody>
                  <a:tcPr marL="9525" marR="9525" marT="9525" marB="0" anchor="b">
                    <a:lnL>
                      <a:noFill/>
                    </a:lnL>
                    <a:lnR>
                      <a:noFill/>
                    </a:lnR>
                    <a:lnT>
                      <a:noFill/>
                    </a:lnT>
                    <a:lnB>
                      <a:noFill/>
                    </a:lnB>
                  </a:tcPr>
                </a:tc>
              </a:tr>
            </a:tbl>
          </a:graphicData>
        </a:graphic>
      </p:graphicFrame>
      <p:sp>
        <p:nvSpPr>
          <p:cNvPr id="4813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36" name="Rectangle 8"/>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7" name="Rectangle 9"/>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8" name="Rectangle 10"/>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9" name="Rectangle 11"/>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0" name="Rectangle 12"/>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1" name="Rectangle 13"/>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4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49" name="Rectangle 21"/>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0" name="Rectangle 22"/>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1" name="Rectangle 23"/>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2" name="Rectangle 24"/>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3" name="Rectangle 25"/>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54" name="Rectangle 26"/>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1" name="Rectangle 3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8162" name="Rectangle 34"/>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3" name="Rectangle 35"/>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4" name="Rectangle 36"/>
          <p:cNvSpPr>
            <a:spLocks noChangeArrowheads="1"/>
          </p:cNvSpPr>
          <p:nvPr/>
        </p:nvSpPr>
        <p:spPr bwMode="auto">
          <a:xfrm>
            <a:off x="0" y="220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5" name="Rectangle 37"/>
          <p:cNvSpPr>
            <a:spLocks noChangeArrowheads="1"/>
          </p:cNvSpPr>
          <p:nvPr/>
        </p:nvSpPr>
        <p:spPr bwMode="auto">
          <a:xfrm>
            <a:off x="0" y="281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6" name="Rectangle 38"/>
          <p:cNvSpPr>
            <a:spLocks noChangeArrowheads="1"/>
          </p:cNvSpPr>
          <p:nvPr/>
        </p:nvSpPr>
        <p:spPr bwMode="auto">
          <a:xfrm>
            <a:off x="0" y="3400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167" name="Rectangle 39"/>
          <p:cNvSpPr>
            <a:spLocks noChangeArrowheads="1"/>
          </p:cNvSpPr>
          <p:nvPr/>
        </p:nvSpPr>
        <p:spPr bwMode="auto">
          <a:xfrm>
            <a:off x="0" y="3724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7"/>
          <p:cNvSpPr/>
          <p:nvPr/>
        </p:nvSpPr>
        <p:spPr>
          <a:xfrm>
            <a:off x="0" y="0"/>
            <a:ext cx="3284875"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smtClean="0"/>
              <a:t>Estimate of Common Odds Ratio</a:t>
            </a:r>
            <a:endParaRPr lang="en-US" b="1" dirty="0"/>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24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2209800"/>
            <a:ext cx="3371850" cy="962025"/>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Home Lessons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Stratification allows us to examine the common impact across strata </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2133600" y="1600200"/>
          <a:ext cx="4114800" cy="2291080"/>
        </p:xfrm>
        <a:graphic>
          <a:graphicData uri="http://schemas.openxmlformats.org/drawingml/2006/table">
            <a:tbl>
              <a:tblPr firstRow="1" bandRow="1">
                <a:tableStyleId>{8EC20E35-A176-4012-BC5E-935CFFF8708E}</a:tableStyleId>
              </a:tblPr>
              <a:tblGrid>
                <a:gridCol w="1371600"/>
                <a:gridCol w="1371600"/>
                <a:gridCol w="1371600"/>
              </a:tblGrid>
              <a:tr h="370840">
                <a:tc gridSpan="3">
                  <a:txBody>
                    <a:bodyPr/>
                    <a:lstStyle/>
                    <a:p>
                      <a:r>
                        <a:rPr lang="en-US" dirty="0" smtClean="0"/>
                        <a:t>Same</a:t>
                      </a:r>
                      <a:r>
                        <a:rPr lang="en-US" baseline="0" dirty="0" smtClean="0"/>
                        <a:t> Levels of Confounders 1 … 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dirty="0" smtClean="0"/>
                        <a:t>Desired Outcome</a:t>
                      </a:r>
                      <a:endParaRPr lang="en-US" dirty="0"/>
                    </a:p>
                  </a:txBody>
                  <a:tcPr/>
                </a:tc>
                <a:tc>
                  <a:txBody>
                    <a:bodyPr/>
                    <a:lstStyle/>
                    <a:p>
                      <a:pPr algn="ctr"/>
                      <a:r>
                        <a:rPr lang="en-US" dirty="0" smtClean="0"/>
                        <a:t>Not</a:t>
                      </a:r>
                      <a:r>
                        <a:rPr lang="en-US" baseline="0" dirty="0" smtClean="0"/>
                        <a:t> Desired Outcome</a:t>
                      </a:r>
                      <a:endParaRPr lang="en-US" dirty="0"/>
                    </a:p>
                  </a:txBody>
                  <a:tcPr/>
                </a:tc>
              </a:tr>
              <a:tr h="370840">
                <a:tc>
                  <a:txBody>
                    <a:bodyPr/>
                    <a:lstStyle/>
                    <a:p>
                      <a:r>
                        <a:rPr lang="en-US" dirty="0" smtClean="0"/>
                        <a:t>Exposed (Cases)</a:t>
                      </a:r>
                      <a:endParaRPr lang="en-US" dirty="0"/>
                    </a:p>
                  </a:txBody>
                  <a:tcPr/>
                </a:tc>
                <a:tc>
                  <a:txBody>
                    <a:bodyPr/>
                    <a:lstStyle/>
                    <a:p>
                      <a:pPr algn="ctr"/>
                      <a:r>
                        <a:rPr lang="en-US" dirty="0" err="1" smtClean="0"/>
                        <a:t>a</a:t>
                      </a:r>
                      <a:r>
                        <a:rPr lang="en-US" baseline="-25000" dirty="0" err="1" smtClean="0"/>
                        <a:t>i</a:t>
                      </a:r>
                      <a:endParaRPr lang="en-US"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i</a:t>
                      </a:r>
                    </a:p>
                  </a:txBody>
                  <a:tcPr/>
                </a:tc>
              </a:tr>
              <a:tr h="370840">
                <a:tc>
                  <a:txBody>
                    <a:bodyPr/>
                    <a:lstStyle/>
                    <a:p>
                      <a:r>
                        <a:rPr lang="en-US" dirty="0" smtClean="0"/>
                        <a:t>Not </a:t>
                      </a:r>
                      <a:r>
                        <a:rPr lang="en-US" dirty="0" smtClean="0"/>
                        <a:t>Exposed (Controls)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c</a:t>
                      </a:r>
                      <a:r>
                        <a:rPr lang="en-US" baseline="-25000" dirty="0" err="1" smtClean="0"/>
                        <a:t>i</a:t>
                      </a:r>
                      <a:endParaRPr lang="en-US" baseline="-25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d</a:t>
                      </a:r>
                      <a:r>
                        <a:rPr lang="en-US" baseline="-25000" dirty="0" err="1" smtClean="0"/>
                        <a:t>i</a:t>
                      </a:r>
                      <a:endParaRPr lang="en-US" baseline="-25000" dirty="0" smtClean="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2362200" y="1905000"/>
          <a:ext cx="4114800" cy="2291080"/>
        </p:xfrm>
        <a:graphic>
          <a:graphicData uri="http://schemas.openxmlformats.org/drawingml/2006/table">
            <a:tbl>
              <a:tblPr firstRow="1" bandRow="1">
                <a:tableStyleId>{8EC20E35-A176-4012-BC5E-935CFFF8708E}</a:tableStyleId>
              </a:tblPr>
              <a:tblGrid>
                <a:gridCol w="1371600"/>
                <a:gridCol w="1371600"/>
                <a:gridCol w="1371600"/>
              </a:tblGrid>
              <a:tr h="370840">
                <a:tc gridSpan="3">
                  <a:txBody>
                    <a:bodyPr/>
                    <a:lstStyle/>
                    <a:p>
                      <a:r>
                        <a:rPr lang="en-US" dirty="0" smtClean="0"/>
                        <a:t>Same</a:t>
                      </a:r>
                      <a:r>
                        <a:rPr lang="en-US" baseline="0" dirty="0" smtClean="0"/>
                        <a:t> Levels of Confounders 1 … 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dirty="0" smtClean="0"/>
                        <a:t>Desired Outcome</a:t>
                      </a:r>
                      <a:endParaRPr lang="en-US" dirty="0"/>
                    </a:p>
                  </a:txBody>
                  <a:tcPr/>
                </a:tc>
                <a:tc>
                  <a:txBody>
                    <a:bodyPr/>
                    <a:lstStyle/>
                    <a:p>
                      <a:pPr algn="ctr"/>
                      <a:r>
                        <a:rPr lang="en-US" dirty="0" smtClean="0"/>
                        <a:t>Not</a:t>
                      </a:r>
                      <a:r>
                        <a:rPr lang="en-US" baseline="0" dirty="0" smtClean="0"/>
                        <a:t> Desired Outcome</a:t>
                      </a:r>
                      <a:endParaRPr lang="en-US" dirty="0"/>
                    </a:p>
                  </a:txBody>
                  <a:tcPr/>
                </a:tc>
              </a:tr>
              <a:tr h="370840">
                <a:tc>
                  <a:txBody>
                    <a:bodyPr/>
                    <a:lstStyle/>
                    <a:p>
                      <a:r>
                        <a:rPr lang="en-US" dirty="0" smtClean="0"/>
                        <a:t>Exposed (Cases)</a:t>
                      </a:r>
                      <a:endParaRPr lang="en-US" dirty="0"/>
                    </a:p>
                  </a:txBody>
                  <a:tcPr/>
                </a:tc>
                <a:tc>
                  <a:txBody>
                    <a:bodyPr/>
                    <a:lstStyle/>
                    <a:p>
                      <a:pPr algn="ctr"/>
                      <a:r>
                        <a:rPr lang="en-US" dirty="0" err="1" smtClean="0"/>
                        <a:t>a</a:t>
                      </a:r>
                      <a:r>
                        <a:rPr lang="en-US" baseline="-25000" dirty="0" err="1" smtClean="0"/>
                        <a:t>i</a:t>
                      </a:r>
                      <a:endParaRPr lang="en-US"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i</a:t>
                      </a:r>
                    </a:p>
                  </a:txBody>
                  <a:tcPr/>
                </a:tc>
              </a:tr>
              <a:tr h="370840">
                <a:tc>
                  <a:txBody>
                    <a:bodyPr/>
                    <a:lstStyle/>
                    <a:p>
                      <a:r>
                        <a:rPr lang="en-US" dirty="0" smtClean="0"/>
                        <a:t>Not </a:t>
                      </a:r>
                      <a:r>
                        <a:rPr lang="en-US" dirty="0" smtClean="0"/>
                        <a:t>Exposed (Controls)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c</a:t>
                      </a:r>
                      <a:r>
                        <a:rPr lang="en-US" baseline="-25000" dirty="0" err="1" smtClean="0"/>
                        <a:t>i</a:t>
                      </a:r>
                      <a:endParaRPr lang="en-US" baseline="-25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d</a:t>
                      </a:r>
                      <a:r>
                        <a:rPr lang="en-US" baseline="-25000" dirty="0" err="1" smtClean="0"/>
                        <a:t>i</a:t>
                      </a:r>
                      <a:endParaRPr lang="en-US" baseline="-25000" dirty="0" smtClean="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2362200" y="1905000"/>
          <a:ext cx="4114800" cy="2291080"/>
        </p:xfrm>
        <a:graphic>
          <a:graphicData uri="http://schemas.openxmlformats.org/drawingml/2006/table">
            <a:tbl>
              <a:tblPr firstRow="1" bandRow="1">
                <a:tableStyleId>{8EC20E35-A176-4012-BC5E-935CFFF8708E}</a:tableStyleId>
              </a:tblPr>
              <a:tblGrid>
                <a:gridCol w="1371600"/>
                <a:gridCol w="1371600"/>
                <a:gridCol w="1371600"/>
              </a:tblGrid>
              <a:tr h="370840">
                <a:tc gridSpan="3">
                  <a:txBody>
                    <a:bodyPr/>
                    <a:lstStyle/>
                    <a:p>
                      <a:r>
                        <a:rPr lang="en-US" dirty="0" smtClean="0"/>
                        <a:t>Same</a:t>
                      </a:r>
                      <a:r>
                        <a:rPr lang="en-US" baseline="0" dirty="0" smtClean="0"/>
                        <a:t> Levels of Confounders 1 … 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dirty="0" smtClean="0"/>
                        <a:t>Desired Outcome</a:t>
                      </a:r>
                      <a:endParaRPr lang="en-US" dirty="0"/>
                    </a:p>
                  </a:txBody>
                  <a:tcPr/>
                </a:tc>
                <a:tc>
                  <a:txBody>
                    <a:bodyPr/>
                    <a:lstStyle/>
                    <a:p>
                      <a:pPr algn="ctr"/>
                      <a:r>
                        <a:rPr lang="en-US" dirty="0" smtClean="0"/>
                        <a:t>Not</a:t>
                      </a:r>
                      <a:r>
                        <a:rPr lang="en-US" baseline="0" dirty="0" smtClean="0"/>
                        <a:t> Desired Outcome</a:t>
                      </a:r>
                      <a:endParaRPr lang="en-US" dirty="0"/>
                    </a:p>
                  </a:txBody>
                  <a:tcPr/>
                </a:tc>
              </a:tr>
              <a:tr h="370840">
                <a:tc>
                  <a:txBody>
                    <a:bodyPr/>
                    <a:lstStyle/>
                    <a:p>
                      <a:r>
                        <a:rPr lang="en-US" dirty="0" smtClean="0"/>
                        <a:t>Exposed (Cases)</a:t>
                      </a:r>
                      <a:endParaRPr lang="en-US" dirty="0"/>
                    </a:p>
                  </a:txBody>
                  <a:tcPr/>
                </a:tc>
                <a:tc>
                  <a:txBody>
                    <a:bodyPr/>
                    <a:lstStyle/>
                    <a:p>
                      <a:pPr algn="ctr"/>
                      <a:r>
                        <a:rPr lang="en-US" dirty="0" err="1" smtClean="0"/>
                        <a:t>a</a:t>
                      </a:r>
                      <a:r>
                        <a:rPr lang="en-US" baseline="-25000" dirty="0" err="1" smtClean="0"/>
                        <a:t>i</a:t>
                      </a:r>
                      <a:endParaRPr lang="en-US"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i</a:t>
                      </a:r>
                    </a:p>
                  </a:txBody>
                  <a:tcPr/>
                </a:tc>
              </a:tr>
              <a:tr h="370840">
                <a:tc>
                  <a:txBody>
                    <a:bodyPr/>
                    <a:lstStyle/>
                    <a:p>
                      <a:r>
                        <a:rPr lang="en-US" dirty="0" smtClean="0"/>
                        <a:t>Not </a:t>
                      </a:r>
                      <a:r>
                        <a:rPr lang="en-US" dirty="0" smtClean="0"/>
                        <a:t>Exposed (Controls)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c</a:t>
                      </a:r>
                      <a:r>
                        <a:rPr lang="en-US" baseline="-25000" dirty="0" err="1" smtClean="0"/>
                        <a:t>i</a:t>
                      </a:r>
                      <a:endParaRPr lang="en-US" baseline="-25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d</a:t>
                      </a:r>
                      <a:r>
                        <a:rPr lang="en-US" baseline="-25000" dirty="0" err="1" smtClean="0"/>
                        <a:t>i</a:t>
                      </a:r>
                      <a:endParaRPr lang="en-US" baseline="-25000" dirty="0" smtClean="0"/>
                    </a:p>
                  </a:txBody>
                  <a:tcPr/>
                </a:tc>
              </a:tr>
            </a:tbl>
          </a:graphicData>
        </a:graphic>
      </p:graphicFrame>
      <p:sp>
        <p:nvSpPr>
          <p:cNvPr id="3" name="Right Arrow 2"/>
          <p:cNvSpPr/>
          <p:nvPr/>
        </p:nvSpPr>
        <p:spPr>
          <a:xfrm rot="19947221">
            <a:off x="3405188" y="3122613"/>
            <a:ext cx="838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1447800" y="1905000"/>
          <a:ext cx="6172200" cy="1752600"/>
        </p:xfrm>
        <a:graphic>
          <a:graphicData uri="http://schemas.openxmlformats.org/drawingml/2006/table">
            <a:tbl>
              <a:tblPr firstRow="1" bandRow="1">
                <a:tableStyleId>{8EC20E35-A176-4012-BC5E-935CFFF8708E}</a:tableStyleId>
              </a:tblPr>
              <a:tblGrid>
                <a:gridCol w="2743200"/>
                <a:gridCol w="1371600"/>
                <a:gridCol w="2057400"/>
              </a:tblGrid>
              <a:tr h="370840">
                <a:tc gridSpan="3">
                  <a:txBody>
                    <a:bodyPr/>
                    <a:lstStyle/>
                    <a:p>
                      <a:r>
                        <a:rPr lang="en-US" dirty="0" smtClean="0"/>
                        <a:t>Same</a:t>
                      </a:r>
                      <a:r>
                        <a:rPr lang="en-US" baseline="0" dirty="0" smtClean="0"/>
                        <a:t> Levels of Confounders 1 … 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dirty="0" smtClean="0"/>
                        <a:t>Desired Outcome</a:t>
                      </a:r>
                      <a:endParaRPr lang="en-US" dirty="0"/>
                    </a:p>
                  </a:txBody>
                  <a:tcPr/>
                </a:tc>
                <a:tc>
                  <a:txBody>
                    <a:bodyPr/>
                    <a:lstStyle/>
                    <a:p>
                      <a:pPr algn="ctr"/>
                      <a:r>
                        <a:rPr lang="en-US" dirty="0" smtClean="0"/>
                        <a:t>Not</a:t>
                      </a:r>
                      <a:r>
                        <a:rPr lang="en-US" baseline="0" dirty="0" smtClean="0"/>
                        <a:t> Desired Outcome</a:t>
                      </a:r>
                      <a:endParaRPr lang="en-US" dirty="0"/>
                    </a:p>
                  </a:txBody>
                  <a:tcPr/>
                </a:tc>
              </a:tr>
              <a:tr h="370840">
                <a:tc>
                  <a:txBody>
                    <a:bodyPr/>
                    <a:lstStyle/>
                    <a:p>
                      <a:r>
                        <a:rPr lang="en-US" dirty="0" smtClean="0"/>
                        <a:t>Exposed (Cases)</a:t>
                      </a:r>
                      <a:endParaRPr lang="en-US" dirty="0"/>
                    </a:p>
                  </a:txBody>
                  <a:tcPr/>
                </a:tc>
                <a:tc>
                  <a:txBody>
                    <a:bodyPr/>
                    <a:lstStyle/>
                    <a:p>
                      <a:pPr algn="ctr"/>
                      <a:r>
                        <a:rPr lang="en-US" dirty="0" err="1" smtClean="0"/>
                        <a:t>a</a:t>
                      </a:r>
                      <a:r>
                        <a:rPr lang="en-US" baseline="-25000" dirty="0" err="1" smtClean="0"/>
                        <a:t>i</a:t>
                      </a:r>
                      <a:endParaRPr lang="en-US"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i</a:t>
                      </a:r>
                    </a:p>
                  </a:txBody>
                  <a:tcPr/>
                </a:tc>
              </a:tr>
              <a:tr h="370840">
                <a:tc>
                  <a:txBody>
                    <a:bodyPr/>
                    <a:lstStyle/>
                    <a:p>
                      <a:r>
                        <a:rPr lang="en-US" dirty="0" smtClean="0"/>
                        <a:t>Not </a:t>
                      </a:r>
                      <a:r>
                        <a:rPr lang="en-US" dirty="0" smtClean="0"/>
                        <a:t>Exposed (Controls)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c</a:t>
                      </a:r>
                      <a:r>
                        <a:rPr lang="en-US" baseline="-25000" dirty="0" err="1" smtClean="0"/>
                        <a:t>i</a:t>
                      </a:r>
                      <a:endParaRPr lang="en-US" baseline="-25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d</a:t>
                      </a:r>
                      <a:r>
                        <a:rPr lang="en-US" baseline="-25000" dirty="0" err="1" smtClean="0"/>
                        <a:t>i</a:t>
                      </a:r>
                      <a:endParaRPr lang="en-US" baseline="-25000" dirty="0" smtClean="0"/>
                    </a:p>
                  </a:txBody>
                  <a:tcPr/>
                </a:tc>
              </a:tr>
            </a:tbl>
          </a:graphicData>
        </a:graphic>
      </p:graphicFrame>
      <p:sp>
        <p:nvSpPr>
          <p:cNvPr id="2663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664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2664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343400" y="3962400"/>
            <a:ext cx="1781175" cy="304800"/>
          </a:xfrm>
          <a:prstGeom prst="rect">
            <a:avLst/>
          </a:prstGeom>
          <a:noFill/>
          <a:ln w="9525">
            <a:noFill/>
            <a:miter lim="800000"/>
            <a:headEnd/>
            <a:tailEnd/>
          </a:ln>
        </p:spPr>
      </p:pic>
      <p:sp>
        <p:nvSpPr>
          <p:cNvPr id="10" name="Right Arrow 9"/>
          <p:cNvSpPr/>
          <p:nvPr/>
        </p:nvSpPr>
        <p:spPr>
          <a:xfrm>
            <a:off x="3276600" y="3733800"/>
            <a:ext cx="838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438400"/>
            <a:ext cx="8123238" cy="708025"/>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sz="4000" b="1" dirty="0"/>
              <a:t>Mantel-Haenszel Test for Association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4495800" y="4495800"/>
          <a:ext cx="4114800" cy="1752600"/>
        </p:xfrm>
        <a:graphic>
          <a:graphicData uri="http://schemas.openxmlformats.org/drawingml/2006/table">
            <a:tbl>
              <a:tblPr firstRow="1" bandRow="1">
                <a:tableStyleId>{8EC20E35-A176-4012-BC5E-935CFFF8708E}</a:tableStyleId>
              </a:tblPr>
              <a:tblGrid>
                <a:gridCol w="1371600"/>
                <a:gridCol w="1371600"/>
                <a:gridCol w="1371600"/>
              </a:tblGrid>
              <a:tr h="370840">
                <a:tc gridSpan="3">
                  <a:txBody>
                    <a:bodyPr/>
                    <a:lstStyle/>
                    <a:p>
                      <a:r>
                        <a:rPr lang="en-US" dirty="0" smtClean="0"/>
                        <a:t>Same</a:t>
                      </a:r>
                      <a:r>
                        <a:rPr lang="en-US" baseline="0" dirty="0" smtClean="0"/>
                        <a:t> Levels of Confounders 1 … K</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dirty="0" smtClean="0"/>
                        <a:t>Desired Outcome</a:t>
                      </a:r>
                      <a:endParaRPr lang="en-US" dirty="0"/>
                    </a:p>
                  </a:txBody>
                  <a:tcPr/>
                </a:tc>
                <a:tc>
                  <a:txBody>
                    <a:bodyPr/>
                    <a:lstStyle/>
                    <a:p>
                      <a:pPr algn="ctr"/>
                      <a:r>
                        <a:rPr lang="en-US" dirty="0" smtClean="0"/>
                        <a:t>Not</a:t>
                      </a:r>
                      <a:r>
                        <a:rPr lang="en-US" baseline="0" dirty="0" smtClean="0"/>
                        <a:t> Desired Outcome</a:t>
                      </a:r>
                      <a:endParaRPr lang="en-US" dirty="0"/>
                    </a:p>
                  </a:txBody>
                  <a:tcPr/>
                </a:tc>
              </a:tr>
              <a:tr h="370840">
                <a:tc>
                  <a:txBody>
                    <a:bodyPr/>
                    <a:lstStyle/>
                    <a:p>
                      <a:r>
                        <a:rPr lang="en-US" dirty="0" smtClean="0"/>
                        <a:t>Cases</a:t>
                      </a:r>
                      <a:endParaRPr lang="en-US" dirty="0"/>
                    </a:p>
                  </a:txBody>
                  <a:tcPr/>
                </a:tc>
                <a:tc>
                  <a:txBody>
                    <a:bodyPr/>
                    <a:lstStyle/>
                    <a:p>
                      <a:pPr algn="ctr"/>
                      <a:r>
                        <a:rPr lang="en-US" dirty="0" err="1" smtClean="0"/>
                        <a:t>a</a:t>
                      </a:r>
                      <a:r>
                        <a:rPr lang="en-US" baseline="-25000" dirty="0" err="1" smtClean="0"/>
                        <a:t>i</a:t>
                      </a:r>
                      <a:endParaRPr lang="en-US" baseline="-25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25000" dirty="0" smtClean="0"/>
                        <a:t>i</a:t>
                      </a:r>
                    </a:p>
                  </a:txBody>
                  <a:tcPr/>
                </a:tc>
              </a:tr>
              <a:tr h="370840">
                <a:tc>
                  <a:txBody>
                    <a:bodyPr/>
                    <a:lstStyle/>
                    <a:p>
                      <a:r>
                        <a:rPr lang="en-US" dirty="0" smtClean="0"/>
                        <a:t>Controls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c</a:t>
                      </a:r>
                      <a:r>
                        <a:rPr lang="en-US" baseline="-25000" dirty="0" err="1" smtClean="0"/>
                        <a:t>i</a:t>
                      </a:r>
                      <a:endParaRPr lang="en-US" baseline="-25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d</a:t>
                      </a:r>
                      <a:r>
                        <a:rPr lang="en-US" baseline="-25000" dirty="0" err="1" smtClean="0"/>
                        <a:t>i</a:t>
                      </a:r>
                      <a:endParaRPr lang="en-US" baseline="-25000" dirty="0" smtClean="0"/>
                    </a:p>
                  </a:txBody>
                  <a:tcPr/>
                </a:tc>
              </a:tr>
            </a:tbl>
          </a:graphicData>
        </a:graphic>
      </p:graphicFrame>
      <p:sp>
        <p:nvSpPr>
          <p:cNvPr id="307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3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37"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0738" name="Rectangle 4"/>
          <p:cNvSpPr>
            <a:spLocks noChangeArrowheads="1"/>
          </p:cNvSpPr>
          <p:nvPr/>
        </p:nvSpPr>
        <p:spPr bwMode="auto">
          <a:xfrm>
            <a:off x="0" y="106680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0739" name="Rectangle 5"/>
          <p:cNvSpPr>
            <a:spLocks noChangeArrowheads="1"/>
          </p:cNvSpPr>
          <p:nvPr/>
        </p:nvSpPr>
        <p:spPr bwMode="auto">
          <a:xfrm>
            <a:off x="0" y="1685925"/>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pic>
        <p:nvPicPr>
          <p:cNvPr id="30740"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05075" y="838200"/>
            <a:ext cx="1000125" cy="819150"/>
          </a:xfrm>
          <a:prstGeom prst="rect">
            <a:avLst/>
          </a:prstGeom>
          <a:noFill/>
          <a:ln w="9525">
            <a:noFill/>
            <a:miter lim="800000"/>
            <a:headEnd/>
            <a:tailEnd/>
          </a:ln>
        </p:spPr>
      </p:pic>
      <p:sp>
        <p:nvSpPr>
          <p:cNvPr id="30741"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30742" name="Rectangle 11"/>
          <p:cNvSpPr>
            <a:spLocks noChangeArrowheads="1"/>
          </p:cNvSpPr>
          <p:nvPr/>
        </p:nvSpPr>
        <p:spPr bwMode="auto">
          <a:xfrm>
            <a:off x="0" y="12763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0743" name="Rectangle 12"/>
          <p:cNvSpPr>
            <a:spLocks noChangeArrowheads="1"/>
          </p:cNvSpPr>
          <p:nvPr/>
        </p:nvSpPr>
        <p:spPr bwMode="auto">
          <a:xfrm>
            <a:off x="0" y="209550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0744" name="Rectangle 13"/>
          <p:cNvSpPr>
            <a:spLocks noChangeArrowheads="1"/>
          </p:cNvSpPr>
          <p:nvPr/>
        </p:nvSpPr>
        <p:spPr bwMode="auto">
          <a:xfrm>
            <a:off x="0" y="291465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30745" name="Rectangle 14"/>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endParaRPr lang="en-US">
              <a:latin typeface="Perpetua" pitchFamily="18" charset="0"/>
            </a:endParaRPr>
          </a:p>
        </p:txBody>
      </p:sp>
      <p:sp>
        <p:nvSpPr>
          <p:cNvPr id="24" name="Right Arrow 23"/>
          <p:cNvSpPr/>
          <p:nvPr/>
        </p:nvSpPr>
        <p:spPr>
          <a:xfrm>
            <a:off x="838200" y="838200"/>
            <a:ext cx="1600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Observed</a:t>
            </a:r>
          </a:p>
        </p:txBody>
      </p:sp>
      <p:sp>
        <p:nvSpPr>
          <p:cNvPr id="26" name="Rectangle 25"/>
          <p:cNvSpPr/>
          <p:nvPr/>
        </p:nvSpPr>
        <p:spPr>
          <a:xfrm>
            <a:off x="0" y="0"/>
            <a:ext cx="385921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defRPr/>
            </a:pPr>
            <a:r>
              <a:rPr lang="en-US" b="1" dirty="0"/>
              <a:t>Mantel-Haenszel Test for Association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1599</TotalTime>
  <Words>2233</Words>
  <Application>Microsoft Office PowerPoint</Application>
  <PresentationFormat>On-screen Show (4:3)</PresentationFormat>
  <Paragraphs>548</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Stratification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Take Home Lessons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Simplest Stratification:  Analysis of 3 Variables</dc:title>
  <dc:creator>Farrokh</dc:creator>
  <cp:lastModifiedBy>Farrokh</cp:lastModifiedBy>
  <cp:revision>182</cp:revision>
  <dcterms:created xsi:type="dcterms:W3CDTF">2016-08-04T14:30:59Z</dcterms:created>
  <dcterms:modified xsi:type="dcterms:W3CDTF">2016-08-13T14:55:41Z</dcterms:modified>
</cp:coreProperties>
</file>