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73" r:id="rId17"/>
    <p:sldId id="274" r:id="rId18"/>
    <p:sldId id="278" r:id="rId19"/>
    <p:sldId id="277" r:id="rId20"/>
    <p:sldId id="279" r:id="rId21"/>
    <p:sldId id="275" r:id="rId22"/>
    <p:sldId id="276" r:id="rId23"/>
    <p:sldId id="280" r:id="rId24"/>
    <p:sldId id="281" r:id="rId25"/>
    <p:sldId id="284" r:id="rId26"/>
    <p:sldId id="285" r:id="rId27"/>
    <p:sldId id="286" r:id="rId28"/>
    <p:sldId id="287" r:id="rId29"/>
    <p:sldId id="289" r:id="rId30"/>
    <p:sldId id="290" r:id="rId31"/>
    <p:sldId id="291" r:id="rId32"/>
    <p:sldId id="292" r:id="rId33"/>
    <p:sldId id="293" r:id="rId34"/>
    <p:sldId id="295" r:id="rId35"/>
    <p:sldId id="294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46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3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6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07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27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242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8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60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53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09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24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660C-87CA-4120-8C3B-C5E13AA1BBBC}" type="datetimeFigureOut">
              <a:rPr lang="en-US" smtClean="0"/>
              <a:t>4/24/2019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B9D2C-E96F-4509-9F13-770E06A2E3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562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Sentiment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Farrokh Alemi, Ph.D.</a:t>
            </a:r>
          </a:p>
          <a:p>
            <a:r>
              <a:rPr lang="en-US" dirty="0" smtClean="0"/>
              <a:t>Wednesday, April 24,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5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Keywords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Can’t Scale Up to Big Data </a:t>
            </a:r>
            <a:endParaRPr lang="en-US" sz="3600" dirty="0">
              <a:solidFill>
                <a:srgbClr val="FF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8530389" y="3681663"/>
            <a:ext cx="2743200" cy="2370221"/>
            <a:chOff x="8530389" y="3681663"/>
            <a:chExt cx="2743200" cy="2370221"/>
          </a:xfrm>
        </p:grpSpPr>
        <p:grpSp>
          <p:nvGrpSpPr>
            <p:cNvPr id="28" name="Group 27"/>
            <p:cNvGrpSpPr/>
            <p:nvPr/>
          </p:nvGrpSpPr>
          <p:grpSpPr>
            <a:xfrm>
              <a:off x="8530389" y="3681663"/>
              <a:ext cx="2743200" cy="2370221"/>
              <a:chOff x="8530389" y="3681663"/>
              <a:chExt cx="2743200" cy="2370221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8530389" y="3681663"/>
                <a:ext cx="2743200" cy="2370221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819147" y="3777729"/>
                <a:ext cx="2201779" cy="54142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b="1" dirty="0" smtClean="0">
                    <a:solidFill>
                      <a:schemeClr val="tx1"/>
                    </a:solidFill>
                    <a:latin typeface="Segoe Script" panose="020B0504020000000003" pitchFamily="34" charset="0"/>
                  </a:rPr>
                  <a:t>To Do List</a:t>
                </a:r>
                <a:endParaRPr lang="en-US" sz="2800" b="1" dirty="0">
                  <a:solidFill>
                    <a:schemeClr val="tx1"/>
                  </a:solidFill>
                  <a:latin typeface="Segoe Script" panose="020B0504020000000003" pitchFamily="34" charset="0"/>
                </a:endParaRPr>
              </a:p>
            </p:txBody>
          </p:sp>
          <p:grpSp>
            <p:nvGrpSpPr>
              <p:cNvPr id="11" name="Group 10"/>
              <p:cNvGrpSpPr/>
              <p:nvPr/>
            </p:nvGrpSpPr>
            <p:grpSpPr>
              <a:xfrm>
                <a:off x="8819147" y="4298788"/>
                <a:ext cx="469232" cy="505324"/>
                <a:chOff x="8819147" y="4523876"/>
                <a:chExt cx="469232" cy="505324"/>
              </a:xfrm>
            </p:grpSpPr>
            <p:sp>
              <p:nvSpPr>
                <p:cNvPr id="6" name="Heptagon 5"/>
                <p:cNvSpPr/>
                <p:nvPr/>
              </p:nvSpPr>
              <p:spPr>
                <a:xfrm>
                  <a:off x="8819147" y="4620126"/>
                  <a:ext cx="469232" cy="409074"/>
                </a:xfrm>
                <a:prstGeom prst="heptagon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1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9059778" y="4523876"/>
                  <a:ext cx="180474" cy="180474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9" name="Straight Connector 8"/>
                <p:cNvCxnSpPr/>
                <p:nvPr/>
              </p:nvCxnSpPr>
              <p:spPr>
                <a:xfrm rot="540000" flipH="1">
                  <a:off x="9059778" y="4701148"/>
                  <a:ext cx="182133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/>
              <p:cNvGrpSpPr/>
              <p:nvPr/>
            </p:nvGrpSpPr>
            <p:grpSpPr>
              <a:xfrm>
                <a:off x="8816799" y="4888520"/>
                <a:ext cx="469232" cy="475958"/>
                <a:chOff x="8819147" y="4553242"/>
                <a:chExt cx="469232" cy="475958"/>
              </a:xfrm>
            </p:grpSpPr>
            <p:sp>
              <p:nvSpPr>
                <p:cNvPr id="13" name="Heptagon 12"/>
                <p:cNvSpPr/>
                <p:nvPr/>
              </p:nvSpPr>
              <p:spPr>
                <a:xfrm>
                  <a:off x="8819147" y="4620126"/>
                  <a:ext cx="469232" cy="409074"/>
                </a:xfrm>
                <a:prstGeom prst="heptagon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2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9059778" y="4553242"/>
                  <a:ext cx="180474" cy="15110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" name="Straight Connector 14"/>
                <p:cNvCxnSpPr/>
                <p:nvPr/>
              </p:nvCxnSpPr>
              <p:spPr>
                <a:xfrm rot="540000" flipH="1">
                  <a:off x="9059778" y="4701148"/>
                  <a:ext cx="182133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0" name="Group 19"/>
              <p:cNvGrpSpPr/>
              <p:nvPr/>
            </p:nvGrpSpPr>
            <p:grpSpPr>
              <a:xfrm>
                <a:off x="8842587" y="5491085"/>
                <a:ext cx="469232" cy="475958"/>
                <a:chOff x="8819147" y="4553242"/>
                <a:chExt cx="469232" cy="475958"/>
              </a:xfrm>
            </p:grpSpPr>
            <p:sp>
              <p:nvSpPr>
                <p:cNvPr id="21" name="Heptagon 20"/>
                <p:cNvSpPr/>
                <p:nvPr/>
              </p:nvSpPr>
              <p:spPr>
                <a:xfrm>
                  <a:off x="8819147" y="4620126"/>
                  <a:ext cx="469232" cy="409074"/>
                </a:xfrm>
                <a:prstGeom prst="heptagon">
                  <a:avLst/>
                </a:prstGeom>
                <a:solidFill>
                  <a:schemeClr val="bg1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dirty="0" smtClean="0">
                      <a:solidFill>
                        <a:srgbClr val="C00000"/>
                      </a:solidFill>
                    </a:rPr>
                    <a:t>3</a:t>
                  </a:r>
                  <a:endParaRPr lang="en-US" dirty="0">
                    <a:solidFill>
                      <a:srgbClr val="C00000"/>
                    </a:solidFill>
                  </a:endParaRPr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9059778" y="4553242"/>
                  <a:ext cx="180474" cy="15110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 rot="540000" flipH="1">
                  <a:off x="9059778" y="4701148"/>
                  <a:ext cx="182133" cy="0"/>
                </a:xfrm>
                <a:prstGeom prst="line">
                  <a:avLst/>
                </a:prstGeom>
                <a:ln>
                  <a:solidFill>
                    <a:srgbClr val="C0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5" name="Rectangle 24"/>
              <p:cNvSpPr/>
              <p:nvPr/>
            </p:nvSpPr>
            <p:spPr>
              <a:xfrm>
                <a:off x="9343740" y="4350372"/>
                <a:ext cx="106471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Forte" panose="03060902040502070203" pitchFamily="66" charset="0"/>
                  </a:rPr>
                  <a:t>Oh So</a:t>
                </a:r>
                <a:endParaRPr lang="en-US" sz="2800" dirty="0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9339044" y="4906640"/>
                <a:ext cx="114242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Forte" panose="03060902040502070203" pitchFamily="66" charset="0"/>
                  </a:rPr>
                  <a:t>Many</a:t>
                </a:r>
                <a:endParaRPr lang="en-US" sz="2800" dirty="0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9397854" y="5527717"/>
                <a:ext cx="114024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chemeClr val="tx1"/>
                    </a:solidFill>
                    <a:latin typeface="Forte" panose="03060902040502070203" pitchFamily="66" charset="0"/>
                  </a:rPr>
                  <a:t>Words</a:t>
                </a:r>
                <a:endParaRPr lang="en-US" sz="2800" dirty="0"/>
              </a:p>
            </p:txBody>
          </p:sp>
        </p:grpSp>
        <p:cxnSp>
          <p:nvCxnSpPr>
            <p:cNvPr id="30" name="Straight Connector 29"/>
            <p:cNvCxnSpPr/>
            <p:nvPr/>
          </p:nvCxnSpPr>
          <p:spPr>
            <a:xfrm flipV="1">
              <a:off x="8816799" y="4149969"/>
              <a:ext cx="2204127" cy="148819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64423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Statistical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Radical Improvements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825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167618" y="590843"/>
            <a:ext cx="9734844" cy="2658794"/>
            <a:chOff x="1167618" y="590843"/>
            <a:chExt cx="9734844" cy="2658794"/>
          </a:xfrm>
        </p:grpSpPr>
        <p:grpSp>
          <p:nvGrpSpPr>
            <p:cNvPr id="16" name="Group 15"/>
            <p:cNvGrpSpPr/>
            <p:nvPr/>
          </p:nvGrpSpPr>
          <p:grpSpPr>
            <a:xfrm>
              <a:off x="1167618" y="590843"/>
              <a:ext cx="9734844" cy="2658794"/>
              <a:chOff x="1167618" y="590843"/>
              <a:chExt cx="9734844" cy="265879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67618" y="590843"/>
                <a:ext cx="9734844" cy="26587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ight Arrow 4"/>
              <p:cNvSpPr/>
              <p:nvPr/>
            </p:nvSpPr>
            <p:spPr>
              <a:xfrm rot="1843063">
                <a:off x="1424926" y="784453"/>
                <a:ext cx="1239929" cy="112541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Opinion</a:t>
                </a:r>
                <a:endParaRPr lang="en-US" dirty="0"/>
              </a:p>
            </p:txBody>
          </p:sp>
          <p:sp>
            <p:nvSpPr>
              <p:cNvPr id="6" name="Right Arrow 5"/>
              <p:cNvSpPr/>
              <p:nvPr/>
            </p:nvSpPr>
            <p:spPr>
              <a:xfrm rot="20231141">
                <a:off x="1337304" y="1971978"/>
                <a:ext cx="1239929" cy="1125416"/>
              </a:xfrm>
              <a:prstGeom prst="rightArrow">
                <a:avLst/>
              </a:prstGeom>
              <a:solidFill>
                <a:srgbClr val="FFFFCC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Label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746919" y="1526344"/>
                <a:ext cx="1772530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Classified Opinion</a:t>
                </a:r>
                <a:endParaRPr lang="en-US" sz="24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992965" y="1526343"/>
                <a:ext cx="2012745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Word / Phrase Extraction</a:t>
                </a:r>
                <a:endParaRPr lang="en-US" sz="24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479226" y="1526343"/>
                <a:ext cx="2410362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Machine Learning Model</a:t>
                </a:r>
                <a:endParaRPr lang="en-US" sz="2400" dirty="0"/>
              </a:p>
            </p:txBody>
          </p:sp>
          <p:cxnSp>
            <p:nvCxnSpPr>
              <p:cNvPr id="11" name="Straight Arrow Connector 10"/>
              <p:cNvCxnSpPr>
                <a:endCxn id="8" idx="1"/>
              </p:cNvCxnSpPr>
              <p:nvPr/>
            </p:nvCxnSpPr>
            <p:spPr>
              <a:xfrm>
                <a:off x="4519449" y="1920238"/>
                <a:ext cx="473516" cy="1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endCxn id="9" idx="1"/>
              </p:cNvCxnSpPr>
              <p:nvPr/>
            </p:nvCxnSpPr>
            <p:spPr>
              <a:xfrm>
                <a:off x="7005711" y="1920238"/>
                <a:ext cx="473515" cy="1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>
            <a:xfrm>
              <a:off x="4820528" y="703385"/>
              <a:ext cx="2421940" cy="422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C00000"/>
                  </a:solidFill>
                </a:rPr>
                <a:t>Training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3235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167618" y="590843"/>
            <a:ext cx="9734844" cy="2658794"/>
            <a:chOff x="1167618" y="590843"/>
            <a:chExt cx="9734844" cy="2658794"/>
          </a:xfrm>
        </p:grpSpPr>
        <p:grpSp>
          <p:nvGrpSpPr>
            <p:cNvPr id="16" name="Group 15"/>
            <p:cNvGrpSpPr/>
            <p:nvPr/>
          </p:nvGrpSpPr>
          <p:grpSpPr>
            <a:xfrm>
              <a:off x="1167618" y="590843"/>
              <a:ext cx="9734844" cy="2658794"/>
              <a:chOff x="1167618" y="590843"/>
              <a:chExt cx="9734844" cy="265879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67618" y="590843"/>
                <a:ext cx="9734844" cy="26587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ight Arrow 4"/>
              <p:cNvSpPr/>
              <p:nvPr/>
            </p:nvSpPr>
            <p:spPr>
              <a:xfrm rot="1843063">
                <a:off x="1424926" y="784453"/>
                <a:ext cx="1239929" cy="112541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Opinion</a:t>
                </a:r>
                <a:endParaRPr lang="en-US" dirty="0"/>
              </a:p>
            </p:txBody>
          </p:sp>
          <p:sp>
            <p:nvSpPr>
              <p:cNvPr id="6" name="Right Arrow 5"/>
              <p:cNvSpPr/>
              <p:nvPr/>
            </p:nvSpPr>
            <p:spPr>
              <a:xfrm rot="20231141">
                <a:off x="1337304" y="1971978"/>
                <a:ext cx="1239929" cy="1125416"/>
              </a:xfrm>
              <a:prstGeom prst="rightArrow">
                <a:avLst/>
              </a:prstGeom>
              <a:solidFill>
                <a:srgbClr val="FFFFCC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Label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746919" y="1526344"/>
                <a:ext cx="1772530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Classified Opinion</a:t>
                </a:r>
                <a:endParaRPr lang="en-US" sz="24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992965" y="1526343"/>
                <a:ext cx="2012745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Word / Phrase Extraction</a:t>
                </a:r>
                <a:endParaRPr lang="en-US" sz="24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479226" y="1526343"/>
                <a:ext cx="2410362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Machine Learning Model</a:t>
                </a:r>
                <a:endParaRPr lang="en-US" sz="2400" dirty="0"/>
              </a:p>
            </p:txBody>
          </p:sp>
          <p:cxnSp>
            <p:nvCxnSpPr>
              <p:cNvPr id="11" name="Straight Arrow Connector 10"/>
              <p:cNvCxnSpPr>
                <a:endCxn id="8" idx="1"/>
              </p:cNvCxnSpPr>
              <p:nvPr/>
            </p:nvCxnSpPr>
            <p:spPr>
              <a:xfrm>
                <a:off x="4519449" y="1920238"/>
                <a:ext cx="473516" cy="1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endCxn id="9" idx="1"/>
              </p:cNvCxnSpPr>
              <p:nvPr/>
            </p:nvCxnSpPr>
            <p:spPr>
              <a:xfrm>
                <a:off x="7005711" y="1920238"/>
                <a:ext cx="473515" cy="1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>
            <a:xfrm>
              <a:off x="4820528" y="703385"/>
              <a:ext cx="2421940" cy="422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C00000"/>
                  </a:solidFill>
                </a:rPr>
                <a:t>Training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2478" y="3580224"/>
            <a:ext cx="4253718" cy="289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829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1167618" y="590843"/>
            <a:ext cx="9734844" cy="2658794"/>
            <a:chOff x="1167618" y="590843"/>
            <a:chExt cx="9734844" cy="2658794"/>
          </a:xfrm>
        </p:grpSpPr>
        <p:grpSp>
          <p:nvGrpSpPr>
            <p:cNvPr id="16" name="Group 15"/>
            <p:cNvGrpSpPr/>
            <p:nvPr/>
          </p:nvGrpSpPr>
          <p:grpSpPr>
            <a:xfrm>
              <a:off x="1167618" y="590843"/>
              <a:ext cx="9734844" cy="2658794"/>
              <a:chOff x="1167618" y="590843"/>
              <a:chExt cx="9734844" cy="2658794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1167618" y="590843"/>
                <a:ext cx="9734844" cy="26587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Right Arrow 4"/>
              <p:cNvSpPr/>
              <p:nvPr/>
            </p:nvSpPr>
            <p:spPr>
              <a:xfrm rot="1843063">
                <a:off x="1424926" y="784453"/>
                <a:ext cx="1239929" cy="112541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Opinion</a:t>
                </a:r>
                <a:endParaRPr lang="en-US" dirty="0"/>
              </a:p>
            </p:txBody>
          </p:sp>
          <p:sp>
            <p:nvSpPr>
              <p:cNvPr id="6" name="Right Arrow 5"/>
              <p:cNvSpPr/>
              <p:nvPr/>
            </p:nvSpPr>
            <p:spPr>
              <a:xfrm rot="20231141">
                <a:off x="1337304" y="1971978"/>
                <a:ext cx="1239929" cy="1125416"/>
              </a:xfrm>
              <a:prstGeom prst="rightArrow">
                <a:avLst/>
              </a:prstGeom>
              <a:solidFill>
                <a:srgbClr val="FFFFCC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Label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2746919" y="1526344"/>
                <a:ext cx="1772530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Classified Opinion</a:t>
                </a:r>
                <a:endParaRPr lang="en-US" sz="2400" dirty="0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4992965" y="1526343"/>
                <a:ext cx="2012745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Word / Phrase Extraction</a:t>
                </a:r>
                <a:endParaRPr lang="en-US" sz="2400" dirty="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479226" y="1526343"/>
                <a:ext cx="2410362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Machine Learning Model</a:t>
                </a:r>
                <a:endParaRPr lang="en-US" sz="2400" dirty="0"/>
              </a:p>
            </p:txBody>
          </p:sp>
          <p:cxnSp>
            <p:nvCxnSpPr>
              <p:cNvPr id="11" name="Straight Arrow Connector 10"/>
              <p:cNvCxnSpPr>
                <a:endCxn id="8" idx="1"/>
              </p:cNvCxnSpPr>
              <p:nvPr/>
            </p:nvCxnSpPr>
            <p:spPr>
              <a:xfrm>
                <a:off x="4519449" y="1920238"/>
                <a:ext cx="473516" cy="1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/>
              <p:cNvCxnSpPr>
                <a:endCxn id="9" idx="1"/>
              </p:cNvCxnSpPr>
              <p:nvPr/>
            </p:nvCxnSpPr>
            <p:spPr>
              <a:xfrm>
                <a:off x="7005711" y="1920238"/>
                <a:ext cx="473515" cy="1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Rectangle 34"/>
            <p:cNvSpPr/>
            <p:nvPr/>
          </p:nvSpPr>
          <p:spPr>
            <a:xfrm>
              <a:off x="4820528" y="703385"/>
              <a:ext cx="2421940" cy="422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C00000"/>
                  </a:solidFill>
                </a:rPr>
                <a:t>Training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1879" y="2708029"/>
            <a:ext cx="5865055" cy="3932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867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167618" y="590843"/>
            <a:ext cx="9734844" cy="2658794"/>
            <a:chOff x="1167618" y="590843"/>
            <a:chExt cx="9734844" cy="2658794"/>
          </a:xfrm>
        </p:grpSpPr>
        <p:sp>
          <p:nvSpPr>
            <p:cNvPr id="4" name="Rectangle 3"/>
            <p:cNvSpPr/>
            <p:nvPr/>
          </p:nvSpPr>
          <p:spPr>
            <a:xfrm>
              <a:off x="1167618" y="590843"/>
              <a:ext cx="9734844" cy="2658794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ight Arrow 4"/>
            <p:cNvSpPr/>
            <p:nvPr/>
          </p:nvSpPr>
          <p:spPr>
            <a:xfrm rot="1843063">
              <a:off x="1424926" y="784453"/>
              <a:ext cx="1239929" cy="11254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Opinion</a:t>
              </a:r>
              <a:endParaRPr lang="en-US" dirty="0"/>
            </a:p>
          </p:txBody>
        </p:sp>
        <p:sp>
          <p:nvSpPr>
            <p:cNvPr id="6" name="Right Arrow 5"/>
            <p:cNvSpPr/>
            <p:nvPr/>
          </p:nvSpPr>
          <p:spPr>
            <a:xfrm rot="20231141">
              <a:off x="1337304" y="1971978"/>
              <a:ext cx="1239929" cy="1125416"/>
            </a:xfrm>
            <a:prstGeom prst="rightArrow">
              <a:avLst/>
            </a:prstGeom>
            <a:solidFill>
              <a:srgbClr val="FFFFCC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rgbClr val="C00000"/>
                  </a:solidFill>
                </a:rPr>
                <a:t>Label</a:t>
              </a:r>
              <a:endParaRPr lang="en-US" dirty="0">
                <a:solidFill>
                  <a:srgbClr val="C00000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746919" y="1526344"/>
              <a:ext cx="1772530" cy="7877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Classified Opinion</a:t>
              </a:r>
              <a:endParaRPr lang="en-US" sz="2400"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992965" y="1526343"/>
              <a:ext cx="2012745" cy="7877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Word / Phrase Extraction</a:t>
              </a:r>
              <a:endParaRPr lang="en-US" sz="24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79226" y="1526343"/>
              <a:ext cx="2410362" cy="78779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Machine Learning Model</a:t>
              </a:r>
              <a:endParaRPr lang="en-US" sz="2400" dirty="0"/>
            </a:p>
          </p:txBody>
        </p:sp>
        <p:cxnSp>
          <p:nvCxnSpPr>
            <p:cNvPr id="11" name="Straight Arrow Connector 10"/>
            <p:cNvCxnSpPr>
              <a:endCxn id="8" idx="1"/>
            </p:cNvCxnSpPr>
            <p:nvPr/>
          </p:nvCxnSpPr>
          <p:spPr>
            <a:xfrm>
              <a:off x="4519449" y="1920238"/>
              <a:ext cx="473516" cy="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endCxn id="9" idx="1"/>
            </p:cNvCxnSpPr>
            <p:nvPr/>
          </p:nvCxnSpPr>
          <p:spPr>
            <a:xfrm>
              <a:off x="7005711" y="1920238"/>
              <a:ext cx="473515" cy="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/>
          <p:cNvSpPr/>
          <p:nvPr/>
        </p:nvSpPr>
        <p:spPr>
          <a:xfrm>
            <a:off x="4820528" y="703385"/>
            <a:ext cx="2421940" cy="42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C00000"/>
                </a:solidFill>
              </a:rPr>
              <a:t>Training</a:t>
            </a:r>
            <a:endParaRPr lang="en-US" sz="3600" dirty="0">
              <a:solidFill>
                <a:srgbClr val="C00000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165274" y="3500503"/>
            <a:ext cx="9734844" cy="2658794"/>
            <a:chOff x="1165274" y="3500503"/>
            <a:chExt cx="9734844" cy="2658794"/>
          </a:xfrm>
        </p:grpSpPr>
        <p:grpSp>
          <p:nvGrpSpPr>
            <p:cNvPr id="18" name="Group 17"/>
            <p:cNvGrpSpPr/>
            <p:nvPr/>
          </p:nvGrpSpPr>
          <p:grpSpPr>
            <a:xfrm>
              <a:off x="1165274" y="3500503"/>
              <a:ext cx="9734844" cy="2658794"/>
              <a:chOff x="1167618" y="590843"/>
              <a:chExt cx="9734844" cy="2658794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167618" y="590843"/>
                <a:ext cx="9734844" cy="2658794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ight Arrow 19"/>
              <p:cNvSpPr/>
              <p:nvPr/>
            </p:nvSpPr>
            <p:spPr>
              <a:xfrm rot="1843063">
                <a:off x="1424926" y="784453"/>
                <a:ext cx="1239929" cy="1125416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Opinion</a:t>
                </a:r>
                <a:endParaRPr lang="en-US" dirty="0"/>
              </a:p>
            </p:txBody>
          </p:sp>
          <p:sp>
            <p:nvSpPr>
              <p:cNvPr id="21" name="Right Arrow 20"/>
              <p:cNvSpPr/>
              <p:nvPr/>
            </p:nvSpPr>
            <p:spPr>
              <a:xfrm>
                <a:off x="8314880" y="1324665"/>
                <a:ext cx="1239929" cy="1125416"/>
              </a:xfrm>
              <a:prstGeom prst="rightArrow">
                <a:avLst/>
              </a:prstGeom>
              <a:solidFill>
                <a:srgbClr val="FFFFCC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solidFill>
                      <a:srgbClr val="C00000"/>
                    </a:solidFill>
                  </a:rPr>
                  <a:t>Label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2810127" y="1493478"/>
                <a:ext cx="2012745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Word / Phrase Extraction</a:t>
                </a:r>
                <a:endParaRPr lang="en-US" sz="2400" dirty="0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452305" y="1493478"/>
                <a:ext cx="2410362" cy="78779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Machine Learning Model</a:t>
                </a:r>
                <a:endParaRPr lang="en-US" sz="2400" dirty="0"/>
              </a:p>
            </p:txBody>
          </p:sp>
          <p:cxnSp>
            <p:nvCxnSpPr>
              <p:cNvPr id="26" name="Straight Arrow Connector 25"/>
              <p:cNvCxnSpPr>
                <a:stCxn id="23" idx="3"/>
                <a:endCxn id="24" idx="1"/>
              </p:cNvCxnSpPr>
              <p:nvPr/>
            </p:nvCxnSpPr>
            <p:spPr>
              <a:xfrm>
                <a:off x="4822872" y="1887374"/>
                <a:ext cx="629433" cy="0"/>
              </a:xfrm>
              <a:prstGeom prst="straightConnector1">
                <a:avLst/>
              </a:prstGeom>
              <a:ln w="762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0" name="Straight Arrow Connector 29"/>
            <p:cNvCxnSpPr>
              <a:stCxn id="24" idx="3"/>
              <a:endCxn id="21" idx="1"/>
            </p:cNvCxnSpPr>
            <p:nvPr/>
          </p:nvCxnSpPr>
          <p:spPr>
            <a:xfrm flipV="1">
              <a:off x="7860323" y="4797033"/>
              <a:ext cx="452213" cy="1"/>
            </a:xfrm>
            <a:prstGeom prst="straightConnector1">
              <a:avLst/>
            </a:prstGeom>
            <a:ln w="762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ectangle 35"/>
            <p:cNvSpPr/>
            <p:nvPr/>
          </p:nvSpPr>
          <p:spPr>
            <a:xfrm>
              <a:off x="4818183" y="3584920"/>
              <a:ext cx="2421940" cy="4220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rgbClr val="C00000"/>
                  </a:solidFill>
                </a:rPr>
                <a:t>Prediction</a:t>
              </a:r>
              <a:endParaRPr lang="en-US" sz="3600" dirty="0">
                <a:solidFill>
                  <a:srgbClr val="C00000"/>
                </a:solidFill>
              </a:endParaRPr>
            </a:p>
          </p:txBody>
        </p:sp>
      </p:grpSp>
      <p:sp>
        <p:nvSpPr>
          <p:cNvPr id="3" name="7-Point Star 2"/>
          <p:cNvSpPr/>
          <p:nvPr/>
        </p:nvSpPr>
        <p:spPr>
          <a:xfrm>
            <a:off x="155956" y="4839186"/>
            <a:ext cx="1955409" cy="1871053"/>
          </a:xfrm>
          <a:prstGeom prst="star7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New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Phrase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1796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16943" t="32737" r="66211" b="4361"/>
          <a:stretch/>
        </p:blipFill>
        <p:spPr>
          <a:xfrm>
            <a:off x="902533" y="187341"/>
            <a:ext cx="5470132" cy="65510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1780" y="1091866"/>
            <a:ext cx="4892040" cy="537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401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Last Mile Problem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Misses Obvious Text Occasionally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4234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4 Statistical Methods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Maximum Likelihood Ratio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746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Likelihood Ratio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90536" y="3068052"/>
                <a:ext cx="6557211" cy="1335505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LR</m:t>
                      </m:r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Prevalance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Word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Complaints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Prevalence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of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Word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Not</m:t>
                          </m:r>
                          <m: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Complaints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536" y="3068052"/>
                <a:ext cx="6557211" cy="13355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950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Sentiment Analysis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Automated Analysis of Opinions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525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Likelihood Ratio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490536" y="3068052"/>
                <a:ext cx="6557211" cy="1335505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LR</m:t>
                      </m:r>
                      <m:r>
                        <a:rPr lang="en-US" sz="24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1/5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3/100</m:t>
                          </m:r>
                        </m:den>
                      </m:f>
                      <m:r>
                        <a:rPr lang="en-US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=0.17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0536" y="3068052"/>
                <a:ext cx="6557211" cy="133550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Callout 6"/>
          <p:cNvSpPr/>
          <p:nvPr/>
        </p:nvSpPr>
        <p:spPr>
          <a:xfrm>
            <a:off x="6244389" y="397042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 am </a:t>
            </a:r>
            <a:r>
              <a:rPr lang="en-US" sz="2800" b="1" dirty="0" smtClean="0">
                <a:solidFill>
                  <a:schemeClr val="accent6"/>
                </a:solidFill>
              </a:rPr>
              <a:t>happy</a:t>
            </a:r>
            <a:r>
              <a:rPr lang="en-US" sz="2800" dirty="0" smtClean="0">
                <a:solidFill>
                  <a:schemeClr val="tx1"/>
                </a:solidFill>
              </a:rPr>
              <a:t> with front desk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081295" y="1779338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All I can say is that the breast surgery made me </a:t>
            </a:r>
            <a:r>
              <a:rPr lang="en-US" sz="2800" b="1" dirty="0" smtClean="0">
                <a:solidFill>
                  <a:schemeClr val="accent6"/>
                </a:solidFill>
              </a:rPr>
              <a:t>happy</a:t>
            </a:r>
            <a:r>
              <a:rPr lang="en-US" sz="2800" dirty="0" smtClean="0">
                <a:solidFill>
                  <a:schemeClr val="tx1"/>
                </a:solidFill>
              </a:rPr>
              <a:t> and young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162842" y="3269922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 am </a:t>
            </a:r>
            <a:r>
              <a:rPr lang="en-US" sz="2800" b="1" dirty="0" smtClean="0">
                <a:solidFill>
                  <a:schemeClr val="accent6"/>
                </a:solidFill>
              </a:rPr>
              <a:t>happy </a:t>
            </a:r>
            <a:r>
              <a:rPr lang="en-US" sz="2800" dirty="0" smtClean="0">
                <a:solidFill>
                  <a:schemeClr val="tx1"/>
                </a:solidFill>
              </a:rPr>
              <a:t>we stayed with this doctor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999748" y="4543929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This surgeon is </a:t>
            </a:r>
            <a:r>
              <a:rPr lang="en-US" sz="2800" b="1" dirty="0" smtClean="0">
                <a:solidFill>
                  <a:srgbClr val="C00000"/>
                </a:solidFill>
              </a:rPr>
              <a:t>knife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happy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05848" y="397042"/>
            <a:ext cx="1532025" cy="324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 praises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5848" y="729918"/>
            <a:ext cx="1532025" cy="324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 Complaints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37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Last Mile Problem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Can’t Learn from One Case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5691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Last Mile Problem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dirty="0" smtClean="0">
                <a:solidFill>
                  <a:srgbClr val="FF0000"/>
                </a:solidFill>
              </a:rPr>
              <a:t>LR (Happy)=0.17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LR(Knife)=1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6244389" y="397042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 am </a:t>
            </a:r>
            <a:r>
              <a:rPr lang="en-US" sz="2800" b="1" dirty="0" smtClean="0">
                <a:solidFill>
                  <a:schemeClr val="accent6"/>
                </a:solidFill>
              </a:rPr>
              <a:t>happy</a:t>
            </a:r>
            <a:r>
              <a:rPr lang="en-US" sz="2800" dirty="0" smtClean="0">
                <a:solidFill>
                  <a:schemeClr val="tx1"/>
                </a:solidFill>
              </a:rPr>
              <a:t> with front desk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081295" y="1779338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All I can say is that the breast surgery made me </a:t>
            </a:r>
            <a:r>
              <a:rPr lang="en-US" sz="2800" b="1" dirty="0" smtClean="0">
                <a:solidFill>
                  <a:schemeClr val="accent6"/>
                </a:solidFill>
              </a:rPr>
              <a:t>happy</a:t>
            </a:r>
            <a:r>
              <a:rPr lang="en-US" sz="2800" dirty="0" smtClean="0">
                <a:solidFill>
                  <a:schemeClr val="tx1"/>
                </a:solidFill>
              </a:rPr>
              <a:t> and young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162842" y="3269922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 am </a:t>
            </a:r>
            <a:r>
              <a:rPr lang="en-US" sz="2800" b="1" dirty="0" smtClean="0">
                <a:solidFill>
                  <a:schemeClr val="accent6"/>
                </a:solidFill>
              </a:rPr>
              <a:t>happy </a:t>
            </a:r>
            <a:r>
              <a:rPr lang="en-US" sz="2800" dirty="0" smtClean="0">
                <a:solidFill>
                  <a:schemeClr val="tx1"/>
                </a:solidFill>
              </a:rPr>
              <a:t>we stayed with this doctor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999748" y="4543929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This surgeon is </a:t>
            </a:r>
            <a:r>
              <a:rPr lang="en-US" sz="2800" b="1" dirty="0" smtClean="0">
                <a:solidFill>
                  <a:srgbClr val="C00000"/>
                </a:solidFill>
              </a:rPr>
              <a:t>knife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happy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870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4 Statistical Methods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Longest Match &amp; 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Maximum Likelihood Ratio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3601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37430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Longest Match &amp; </a:t>
            </a:r>
            <a:br>
              <a:rPr lang="en-US" sz="3600" dirty="0" smtClean="0"/>
            </a:br>
            <a:r>
              <a:rPr lang="en-US" sz="3600" dirty="0" smtClean="0"/>
              <a:t>Maximum Likelihood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-1" y="1298074"/>
                <a:ext cx="6557211" cy="3752521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600" dirty="0" smtClean="0">
                    <a:solidFill>
                      <a:srgbClr val="FF0000"/>
                    </a:solidFill>
                  </a:rPr>
                  <a:t>LR (Happy)=0.17</a:t>
                </a:r>
              </a:p>
              <a:p>
                <a:r>
                  <a:rPr lang="en-US" sz="3600" dirty="0" smtClean="0">
                    <a:solidFill>
                      <a:srgbClr val="FF0000"/>
                    </a:solidFill>
                  </a:rPr>
                  <a:t>LR(Knife)=1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𝐿𝑅</m:t>
                      </m:r>
                      <m:d>
                        <m:dPr>
                          <m:ctrlPr>
                            <a:rPr lang="en-US" sz="3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𝐾𝑛𝑖𝑓𝑒</m:t>
                          </m:r>
                          <m:r>
                            <a:rPr lang="en-US" sz="3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3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h𝑎𝑝𝑝𝑦</m:t>
                          </m:r>
                        </m:e>
                      </m:d>
                      <m:r>
                        <a:rPr lang="en-US" sz="36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3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3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50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3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num>
                            <m:den>
                              <m:r>
                                <a:rPr lang="en-US" sz="3600" b="0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100</m:t>
                              </m:r>
                            </m:den>
                          </m:f>
                        </m:den>
                      </m:f>
                      <m:r>
                        <a:rPr lang="en-US" sz="36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~</m:t>
                      </m:r>
                      <m:r>
                        <a:rPr lang="en-US" sz="36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3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1298074"/>
                <a:ext cx="6557211" cy="3752521"/>
              </a:xfrm>
              <a:prstGeom prst="rect">
                <a:avLst/>
              </a:prstGeom>
              <a:blipFill rotWithShape="0">
                <a:blip r:embed="rId2"/>
                <a:stretch>
                  <a:fillRect l="-2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Callout 4"/>
          <p:cNvSpPr/>
          <p:nvPr/>
        </p:nvSpPr>
        <p:spPr>
          <a:xfrm>
            <a:off x="6244389" y="397042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 am </a:t>
            </a:r>
            <a:r>
              <a:rPr lang="en-US" sz="2800" b="1" dirty="0" smtClean="0">
                <a:solidFill>
                  <a:schemeClr val="accent6"/>
                </a:solidFill>
              </a:rPr>
              <a:t>happy</a:t>
            </a:r>
            <a:r>
              <a:rPr lang="en-US" sz="2800" dirty="0" smtClean="0">
                <a:solidFill>
                  <a:schemeClr val="tx1"/>
                </a:solidFill>
              </a:rPr>
              <a:t> with front desk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6081295" y="1779338"/>
            <a:ext cx="5618748" cy="1780674"/>
          </a:xfrm>
          <a:prstGeom prst="wedgeEllipseCallout">
            <a:avLst>
              <a:gd name="adj1" fmla="val -56139"/>
              <a:gd name="adj2" fmla="val 550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All I can say is that the breast surgery made me </a:t>
            </a:r>
            <a:r>
              <a:rPr lang="en-US" sz="2800" b="1" dirty="0" smtClean="0">
                <a:solidFill>
                  <a:schemeClr val="accent6"/>
                </a:solidFill>
              </a:rPr>
              <a:t>happy</a:t>
            </a:r>
            <a:r>
              <a:rPr lang="en-US" sz="2800" dirty="0" smtClean="0">
                <a:solidFill>
                  <a:schemeClr val="tx1"/>
                </a:solidFill>
              </a:rPr>
              <a:t> and young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6162842" y="3269922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I am </a:t>
            </a:r>
            <a:r>
              <a:rPr lang="en-US" sz="2800" b="1" dirty="0" smtClean="0">
                <a:solidFill>
                  <a:schemeClr val="accent6"/>
                </a:solidFill>
              </a:rPr>
              <a:t>happy </a:t>
            </a:r>
            <a:r>
              <a:rPr lang="en-US" sz="2800" dirty="0" smtClean="0">
                <a:solidFill>
                  <a:schemeClr val="tx1"/>
                </a:solidFill>
              </a:rPr>
              <a:t>we stayed with this doctor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5999748" y="4543929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This surgeon is </a:t>
            </a:r>
            <a:r>
              <a:rPr lang="en-US" sz="2800" b="1" dirty="0" smtClean="0">
                <a:solidFill>
                  <a:srgbClr val="C00000"/>
                </a:solidFill>
              </a:rPr>
              <a:t>knife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happy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940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4126" y="789229"/>
            <a:ext cx="1073216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n	take	time	not	schedule	patients	close	together</a:t>
            </a:r>
          </a:p>
          <a:p>
            <a:r>
              <a:rPr lang="en-US" sz="1400" dirty="0" smtClean="0"/>
              <a:t>2533	0	0	1	0	0	0	0</a:t>
            </a:r>
          </a:p>
          <a:p>
            <a:r>
              <a:rPr lang="en-US" sz="1400" dirty="0" smtClean="0"/>
              <a:t>670	0	1	0	0	0	0	0</a:t>
            </a:r>
          </a:p>
          <a:p>
            <a:r>
              <a:rPr lang="en-US" sz="1400" dirty="0" smtClean="0"/>
              <a:t>371	0	0	0	0	1	0	0</a:t>
            </a:r>
          </a:p>
          <a:p>
            <a:r>
              <a:rPr lang="en-US" sz="1400" dirty="0" smtClean="0"/>
              <a:t>284	1	0	0	0	0	0	0</a:t>
            </a:r>
          </a:p>
          <a:p>
            <a:r>
              <a:rPr lang="en-US" sz="1400" dirty="0" smtClean="0"/>
              <a:t>120	0	0	0	1	0	0	0</a:t>
            </a:r>
          </a:p>
          <a:p>
            <a:r>
              <a:rPr lang="en-US" sz="1400" dirty="0" smtClean="0"/>
              <a:t>99	0	0	1	0	1	0	0</a:t>
            </a:r>
          </a:p>
          <a:p>
            <a:r>
              <a:rPr lang="en-US" sz="1400" dirty="0" smtClean="0"/>
              <a:t>34	1	1	0	0	0	0	0</a:t>
            </a:r>
          </a:p>
          <a:p>
            <a:r>
              <a:rPr lang="en-US" sz="1400" dirty="0" smtClean="0"/>
              <a:t>33	0	1	1	0	0	0	0</a:t>
            </a:r>
          </a:p>
          <a:p>
            <a:r>
              <a:rPr lang="en-US" sz="1400" dirty="0" smtClean="0"/>
              <a:t>28	0	0	0	0	0	1	0</a:t>
            </a:r>
          </a:p>
          <a:p>
            <a:r>
              <a:rPr lang="en-US" sz="1400" dirty="0" smtClean="0"/>
              <a:t>22	0	1	0	0	1	0	0</a:t>
            </a:r>
          </a:p>
          <a:p>
            <a:r>
              <a:rPr lang="en-US" sz="1400" dirty="0" smtClean="0"/>
              <a:t>21	1	0	1	0	0	0	0</a:t>
            </a:r>
          </a:p>
          <a:p>
            <a:r>
              <a:rPr lang="en-US" sz="1400" dirty="0" smtClean="0"/>
              <a:t>12	0	1	0	1	0	0	0</a:t>
            </a:r>
          </a:p>
          <a:p>
            <a:r>
              <a:rPr lang="en-US" sz="1400" dirty="0" smtClean="0"/>
              <a:t>10	0	0	0	0	0	0	1</a:t>
            </a:r>
          </a:p>
          <a:p>
            <a:r>
              <a:rPr lang="en-US" sz="1400" dirty="0" smtClean="0"/>
              <a:t>9	0	0	1	1	0	0	0</a:t>
            </a:r>
          </a:p>
          <a:p>
            <a:r>
              <a:rPr lang="en-US" sz="1400" dirty="0" smtClean="0"/>
              <a:t>8	0	0	1	0	0	1	0</a:t>
            </a:r>
          </a:p>
          <a:p>
            <a:r>
              <a:rPr lang="en-US" sz="1400" dirty="0" smtClean="0"/>
              <a:t>7	1	0	0	0	1	0	0</a:t>
            </a:r>
          </a:p>
          <a:p>
            <a:r>
              <a:rPr lang="en-US" sz="1400" dirty="0" smtClean="0"/>
              <a:t>4	0	0	1	0	0	0	1</a:t>
            </a:r>
          </a:p>
          <a:p>
            <a:r>
              <a:rPr lang="en-US" sz="1400" dirty="0" smtClean="0"/>
              <a:t>4	1	1	0	0	1	0	0</a:t>
            </a:r>
          </a:p>
          <a:p>
            <a:r>
              <a:rPr lang="en-US" sz="1400" dirty="0" smtClean="0"/>
              <a:t>3	0	0	0	1	0	1	0</a:t>
            </a:r>
          </a:p>
          <a:p>
            <a:r>
              <a:rPr lang="en-US" sz="1400" dirty="0" smtClean="0"/>
              <a:t>2	0	0	0	1	1	0	0</a:t>
            </a:r>
          </a:p>
          <a:p>
            <a:r>
              <a:rPr lang="en-US" sz="1400" dirty="0" smtClean="0"/>
              <a:t>2	0	0	0	0	1	1	0</a:t>
            </a:r>
          </a:p>
          <a:p>
            <a:r>
              <a:rPr lang="en-US" sz="1400" dirty="0" smtClean="0"/>
              <a:t>2	1	0	0	1	0	0	0</a:t>
            </a:r>
          </a:p>
          <a:p>
            <a:r>
              <a:rPr lang="en-US" sz="1400" dirty="0" smtClean="0"/>
              <a:t>1	0	0	1	1	1	0	0</a:t>
            </a:r>
          </a:p>
          <a:p>
            <a:r>
              <a:rPr lang="en-US" sz="1400" dirty="0" smtClean="0"/>
              <a:t>1	1	1	0	0	0	0	1</a:t>
            </a:r>
            <a:endParaRPr lang="en-US" sz="1400" dirty="0"/>
          </a:p>
        </p:txBody>
      </p:sp>
      <p:sp>
        <p:nvSpPr>
          <p:cNvPr id="3" name="Left Arrow 2"/>
          <p:cNvSpPr/>
          <p:nvPr/>
        </p:nvSpPr>
        <p:spPr>
          <a:xfrm>
            <a:off x="9889958" y="553453"/>
            <a:ext cx="1840831" cy="7579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Sentence</a:t>
            </a:r>
            <a:endParaRPr lang="en-US" dirty="0"/>
          </a:p>
        </p:txBody>
      </p:sp>
      <p:sp>
        <p:nvSpPr>
          <p:cNvPr id="4" name="6-Point Star 3"/>
          <p:cNvSpPr/>
          <p:nvPr/>
        </p:nvSpPr>
        <p:spPr>
          <a:xfrm>
            <a:off x="240632" y="336885"/>
            <a:ext cx="1828800" cy="17205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Complaints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6675266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4126" y="789229"/>
            <a:ext cx="10732169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n	take	time	not	schedule	patients	close	together</a:t>
            </a:r>
          </a:p>
          <a:p>
            <a:r>
              <a:rPr lang="en-US" sz="1400" dirty="0" smtClean="0"/>
              <a:t>2533	0	0	1	0	0	0	0</a:t>
            </a:r>
          </a:p>
          <a:p>
            <a:r>
              <a:rPr lang="en-US" sz="1400" dirty="0" smtClean="0"/>
              <a:t>670	0	1	0	0	0	0	0</a:t>
            </a:r>
          </a:p>
          <a:p>
            <a:r>
              <a:rPr lang="en-US" sz="1400" dirty="0" smtClean="0"/>
              <a:t>371	0	0	0	0	1	0	0</a:t>
            </a:r>
          </a:p>
          <a:p>
            <a:r>
              <a:rPr lang="en-US" sz="1400" dirty="0" smtClean="0"/>
              <a:t>284	1	0	0	0	0	0	0</a:t>
            </a:r>
          </a:p>
          <a:p>
            <a:r>
              <a:rPr lang="en-US" sz="1400" dirty="0" smtClean="0"/>
              <a:t>120	0	0	0	1	0	0	0</a:t>
            </a:r>
          </a:p>
          <a:p>
            <a:r>
              <a:rPr lang="en-US" sz="1400" dirty="0" smtClean="0"/>
              <a:t>99	0	0	1	0	1	0	0</a:t>
            </a:r>
          </a:p>
          <a:p>
            <a:r>
              <a:rPr lang="en-US" sz="1400" dirty="0" smtClean="0"/>
              <a:t>34	1	1	0	0	0	0	0</a:t>
            </a:r>
          </a:p>
          <a:p>
            <a:r>
              <a:rPr lang="en-US" sz="1400" dirty="0" smtClean="0"/>
              <a:t>33	0	1	1	0	0	0	0</a:t>
            </a:r>
          </a:p>
          <a:p>
            <a:r>
              <a:rPr lang="en-US" sz="1400" dirty="0" smtClean="0"/>
              <a:t>28	0	0	0	0	0	1	0</a:t>
            </a:r>
          </a:p>
          <a:p>
            <a:r>
              <a:rPr lang="en-US" sz="1400" dirty="0" smtClean="0"/>
              <a:t>22	0	1	0	0	1	0	0</a:t>
            </a:r>
          </a:p>
          <a:p>
            <a:r>
              <a:rPr lang="en-US" sz="1400" dirty="0" smtClean="0"/>
              <a:t>21	1	0	1	0	0	0	0</a:t>
            </a:r>
          </a:p>
          <a:p>
            <a:r>
              <a:rPr lang="en-US" sz="1400" dirty="0" smtClean="0"/>
              <a:t>12	0	1	0	1	0	0	0</a:t>
            </a:r>
          </a:p>
          <a:p>
            <a:r>
              <a:rPr lang="en-US" sz="1400" dirty="0" smtClean="0"/>
              <a:t>10	0	0	0	0	0	0	1</a:t>
            </a:r>
          </a:p>
          <a:p>
            <a:r>
              <a:rPr lang="en-US" sz="1400" dirty="0" smtClean="0"/>
              <a:t>9	0	0	1	1	0	0	0</a:t>
            </a:r>
          </a:p>
          <a:p>
            <a:r>
              <a:rPr lang="en-US" sz="1400" dirty="0" smtClean="0"/>
              <a:t>8	0	0	1	0	0	1	0</a:t>
            </a:r>
          </a:p>
          <a:p>
            <a:r>
              <a:rPr lang="en-US" sz="1400" dirty="0" smtClean="0"/>
              <a:t>7	1	0	0	0	1	0	0</a:t>
            </a:r>
          </a:p>
          <a:p>
            <a:r>
              <a:rPr lang="en-US" sz="1400" dirty="0" smtClean="0"/>
              <a:t>4	0	0	1	0	0	0	1</a:t>
            </a:r>
          </a:p>
          <a:p>
            <a:r>
              <a:rPr lang="en-US" sz="1400" dirty="0" smtClean="0"/>
              <a:t>4	1	1	0	0	1	0	0</a:t>
            </a:r>
          </a:p>
          <a:p>
            <a:r>
              <a:rPr lang="en-US" sz="1400" dirty="0" smtClean="0"/>
              <a:t>3	0	0	0	1	0	1	0</a:t>
            </a:r>
          </a:p>
          <a:p>
            <a:r>
              <a:rPr lang="en-US" sz="1400" dirty="0" smtClean="0"/>
              <a:t>2	0	0	0	1	1	0	0</a:t>
            </a:r>
          </a:p>
          <a:p>
            <a:r>
              <a:rPr lang="en-US" sz="1400" dirty="0" smtClean="0"/>
              <a:t>2	0	0	0	0	1	1	0</a:t>
            </a:r>
          </a:p>
          <a:p>
            <a:r>
              <a:rPr lang="en-US" sz="1400" dirty="0" smtClean="0"/>
              <a:t>2	1	0	0	1	0	0	0</a:t>
            </a:r>
          </a:p>
          <a:p>
            <a:r>
              <a:rPr lang="en-US" sz="1400" dirty="0" smtClean="0"/>
              <a:t>1	0	0	1	1	1	0	0</a:t>
            </a:r>
          </a:p>
          <a:p>
            <a:r>
              <a:rPr lang="en-US" sz="1400" dirty="0" smtClean="0"/>
              <a:t>1	1	1	0	0	0	0	1</a:t>
            </a:r>
            <a:endParaRPr lang="en-US" sz="1400" dirty="0"/>
          </a:p>
        </p:txBody>
      </p:sp>
      <p:sp>
        <p:nvSpPr>
          <p:cNvPr id="3" name="Left Arrow 2"/>
          <p:cNvSpPr/>
          <p:nvPr/>
        </p:nvSpPr>
        <p:spPr>
          <a:xfrm rot="20246133">
            <a:off x="5450305" y="324171"/>
            <a:ext cx="1840831" cy="75798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Match to Not</a:t>
            </a:r>
            <a:endParaRPr lang="en-US" dirty="0"/>
          </a:p>
        </p:txBody>
      </p:sp>
      <p:sp>
        <p:nvSpPr>
          <p:cNvPr id="4" name="6-Point Star 3"/>
          <p:cNvSpPr/>
          <p:nvPr/>
        </p:nvSpPr>
        <p:spPr>
          <a:xfrm>
            <a:off x="240632" y="336885"/>
            <a:ext cx="1828800" cy="17205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Complaints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562618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/>
          <p:cNvSpPr/>
          <p:nvPr/>
        </p:nvSpPr>
        <p:spPr>
          <a:xfrm>
            <a:off x="9040615" y="2566809"/>
            <a:ext cx="2482889" cy="16447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Match to: </a:t>
            </a:r>
            <a:br>
              <a:rPr lang="en-US" dirty="0" smtClean="0"/>
            </a:br>
            <a:r>
              <a:rPr lang="en-US" dirty="0" smtClean="0"/>
              <a:t>not together</a:t>
            </a:r>
            <a:endParaRPr lang="en-US" dirty="0"/>
          </a:p>
        </p:txBody>
      </p:sp>
      <p:sp>
        <p:nvSpPr>
          <p:cNvPr id="5" name="6-Point Star 4"/>
          <p:cNvSpPr/>
          <p:nvPr/>
        </p:nvSpPr>
        <p:spPr>
          <a:xfrm>
            <a:off x="240632" y="336885"/>
            <a:ext cx="1828800" cy="17205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Praise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2382142" y="755303"/>
            <a:ext cx="88286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n	take	time	not	schedule	patients	close	together</a:t>
            </a:r>
          </a:p>
          <a:p>
            <a:r>
              <a:rPr lang="en-US" dirty="0" smtClean="0"/>
              <a:t>34	0	0	0	0	0	0	1</a:t>
            </a:r>
          </a:p>
          <a:p>
            <a:r>
              <a:rPr lang="en-US" dirty="0" smtClean="0"/>
              <a:t>81	0	0	0	0	0	1	0</a:t>
            </a:r>
          </a:p>
          <a:p>
            <a:r>
              <a:rPr lang="en-US" dirty="0" smtClean="0"/>
              <a:t>1369	0	0	0	0	1	0	0</a:t>
            </a:r>
          </a:p>
          <a:p>
            <a:r>
              <a:rPr lang="en-US" dirty="0" smtClean="0"/>
              <a:t>1	0	0	0	0	1	1	0</a:t>
            </a:r>
          </a:p>
          <a:p>
            <a:r>
              <a:rPr lang="en-US" dirty="0" smtClean="0"/>
              <a:t>236	0	0	0	1	0	0	0</a:t>
            </a:r>
          </a:p>
          <a:p>
            <a:r>
              <a:rPr lang="en-US" dirty="0" smtClean="0"/>
              <a:t>2	0	0	0	1	0	0	1</a:t>
            </a:r>
          </a:p>
          <a:p>
            <a:r>
              <a:rPr lang="en-US" dirty="0" smtClean="0"/>
              <a:t>4	0	0	0	1	1	0	0</a:t>
            </a:r>
          </a:p>
          <a:p>
            <a:r>
              <a:rPr lang="en-US" dirty="0" smtClean="0"/>
              <a:t>3263	0	0	1	0	0	0	0</a:t>
            </a:r>
          </a:p>
          <a:p>
            <a:r>
              <a:rPr lang="en-US" dirty="0" smtClean="0"/>
              <a:t>2	0	0	1	0	0	0	1</a:t>
            </a:r>
          </a:p>
          <a:p>
            <a:r>
              <a:rPr lang="en-US" dirty="0" smtClean="0"/>
              <a:t>16	0	0	1	0	0	1	0</a:t>
            </a:r>
          </a:p>
          <a:p>
            <a:r>
              <a:rPr lang="en-US" dirty="0" smtClean="0"/>
              <a:t>133	0	0	1	0	1	0	0</a:t>
            </a:r>
          </a:p>
          <a:p>
            <a:r>
              <a:rPr lang="en-US" dirty="0" smtClean="0"/>
              <a:t>1	0	0	1	0	1	0	1</a:t>
            </a:r>
          </a:p>
          <a:p>
            <a:r>
              <a:rPr lang="en-US" dirty="0" smtClean="0"/>
              <a:t>26	0	0	1	1	0	0	0</a:t>
            </a:r>
          </a:p>
          <a:p>
            <a:r>
              <a:rPr lang="en-US" dirty="0" smtClean="0"/>
              <a:t>2	0	0	1	1	1	0	0</a:t>
            </a:r>
          </a:p>
          <a:p>
            <a:r>
              <a:rPr lang="en-US" dirty="0" smtClean="0"/>
              <a:t>1628	0	1	0	0	0	0	0</a:t>
            </a:r>
          </a:p>
          <a:p>
            <a:r>
              <a:rPr lang="en-US" dirty="0" smtClean="0"/>
              <a:t>2	0	1	0	0	0	0	1</a:t>
            </a:r>
          </a:p>
          <a:p>
            <a:r>
              <a:rPr lang="en-US" dirty="0" smtClean="0"/>
              <a:t>1	0	1	0	0	0	1	0</a:t>
            </a:r>
          </a:p>
          <a:p>
            <a:r>
              <a:rPr lang="en-US" dirty="0" smtClean="0"/>
              <a:t>105	0	1	0	0	1	0	0</a:t>
            </a:r>
          </a:p>
          <a:p>
            <a:r>
              <a:rPr lang="en-US" dirty="0" smtClean="0"/>
              <a:t>55	0	1	0	1	0	0	0</a:t>
            </a:r>
          </a:p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1601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eft Arrow 2"/>
          <p:cNvSpPr/>
          <p:nvPr/>
        </p:nvSpPr>
        <p:spPr>
          <a:xfrm>
            <a:off x="10243113" y="2867433"/>
            <a:ext cx="1948887" cy="164477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Match to: </a:t>
            </a:r>
            <a:br>
              <a:rPr lang="en-US" dirty="0" smtClean="0"/>
            </a:br>
            <a:r>
              <a:rPr lang="en-US" dirty="0" smtClean="0"/>
              <a:t>take not</a:t>
            </a:r>
            <a:endParaRPr lang="en-US" dirty="0"/>
          </a:p>
        </p:txBody>
      </p:sp>
      <p:sp>
        <p:nvSpPr>
          <p:cNvPr id="5" name="6-Point Star 4"/>
          <p:cNvSpPr/>
          <p:nvPr/>
        </p:nvSpPr>
        <p:spPr>
          <a:xfrm>
            <a:off x="240632" y="336885"/>
            <a:ext cx="1828800" cy="17205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Praise &amp; Complaint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2605414" y="1072266"/>
            <a:ext cx="869306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Praise	</a:t>
            </a:r>
            <a:r>
              <a:rPr lang="en-US" dirty="0" err="1" smtClean="0"/>
              <a:t>nCompl</a:t>
            </a:r>
            <a:r>
              <a:rPr lang="en-US" dirty="0" smtClean="0"/>
              <a:t>	take	time	not	schedule	patients	close	together</a:t>
            </a:r>
          </a:p>
          <a:p>
            <a:r>
              <a:rPr lang="en-US" dirty="0" smtClean="0"/>
              <a:t>1369	371	0	0	0	0	1	0	0</a:t>
            </a:r>
          </a:p>
          <a:p>
            <a:r>
              <a:rPr lang="en-US" dirty="0" smtClean="0"/>
              <a:t>676	284	1	0	0	0	0	0	0</a:t>
            </a:r>
          </a:p>
          <a:p>
            <a:r>
              <a:rPr lang="en-US" dirty="0" smtClean="0"/>
              <a:t>236	120	0	0	0	1	0	0	0</a:t>
            </a:r>
          </a:p>
          <a:p>
            <a:r>
              <a:rPr lang="en-US" dirty="0" smtClean="0"/>
              <a:t>133	99	0	0	1	0	1	0	0</a:t>
            </a:r>
          </a:p>
          <a:p>
            <a:r>
              <a:rPr lang="en-US" dirty="0" smtClean="0"/>
              <a:t>560	34	1	1	0	0	0	0	0</a:t>
            </a:r>
          </a:p>
          <a:p>
            <a:r>
              <a:rPr lang="en-US" dirty="0" smtClean="0"/>
              <a:t>137	33	0	1	1	0	0	0	0</a:t>
            </a:r>
          </a:p>
          <a:p>
            <a:r>
              <a:rPr lang="en-US" dirty="0" smtClean="0"/>
              <a:t>81	28	0	0	0	0	0	1	0</a:t>
            </a:r>
          </a:p>
          <a:p>
            <a:r>
              <a:rPr lang="en-US" dirty="0" smtClean="0"/>
              <a:t>105	22	0	1	0	0	1	0	0</a:t>
            </a:r>
          </a:p>
          <a:p>
            <a:r>
              <a:rPr lang="en-US" dirty="0" smtClean="0"/>
              <a:t>83	21	1	0	1	0	0	0	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0663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-Point Star 4"/>
          <p:cNvSpPr/>
          <p:nvPr/>
        </p:nvSpPr>
        <p:spPr>
          <a:xfrm>
            <a:off x="240632" y="336885"/>
            <a:ext cx="1828800" cy="17205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Likelihood</a:t>
            </a:r>
          </a:p>
          <a:p>
            <a:pPr algn="ctr"/>
            <a:r>
              <a:rPr lang="en-US" b="1" dirty="0" smtClean="0"/>
              <a:t>Ratios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182758"/>
              </p:ext>
            </p:extLst>
          </p:nvPr>
        </p:nvGraphicFramePr>
        <p:xfrm>
          <a:off x="2069432" y="1093872"/>
          <a:ext cx="7134248" cy="436461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57387"/>
                <a:gridCol w="1920090"/>
                <a:gridCol w="1838857"/>
                <a:gridCol w="1417914"/>
              </a:tblGrid>
              <a:tr h="136233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Phrase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Prevalence in Complaints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Prevalence in Praise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u="none" strike="noStrike" dirty="0">
                          <a:effectLst/>
                        </a:rPr>
                        <a:t>LR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together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0.59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close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81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patients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371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1369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0.54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not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2533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3263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1.56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time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670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1628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0.83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take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676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0.84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1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schedule 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120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236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>
                          <a:effectLst/>
                        </a:rPr>
                        <a:t>1.02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7192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818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Scope of Analysis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Review, Sentence, Phrase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8487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-Point Star 4"/>
          <p:cNvSpPr/>
          <p:nvPr/>
        </p:nvSpPr>
        <p:spPr>
          <a:xfrm>
            <a:off x="240632" y="336885"/>
            <a:ext cx="1828800" cy="17205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Likelihood</a:t>
            </a:r>
          </a:p>
          <a:p>
            <a:pPr algn="ctr"/>
            <a:r>
              <a:rPr lang="en-US" b="1" dirty="0" smtClean="0"/>
              <a:t>Ratios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324136"/>
              </p:ext>
            </p:extLst>
          </p:nvPr>
        </p:nvGraphicFramePr>
        <p:xfrm>
          <a:off x="2069432" y="442160"/>
          <a:ext cx="7765767" cy="62769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5457"/>
                <a:gridCol w="1677135"/>
                <a:gridCol w="1606179"/>
                <a:gridCol w="1238498"/>
                <a:gridCol w="1238498"/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Phrase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Prevalence in Complaints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Prevalence in Praise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LR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u="none" strike="noStrike" dirty="0">
                          <a:effectLst/>
                        </a:rPr>
                        <a:t>Length of Match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close schedule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NULL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4.00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patients schedule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together schedule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NULL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together time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NULL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close time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NULL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close take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NULL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patients take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schedule take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0.80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not take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time take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560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patients time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105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0.42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schedule time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55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0.44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not time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137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0.48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together not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close not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8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1.01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patients not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133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1.50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schedule not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26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0.70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close patients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4.02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892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-Point Star 4"/>
          <p:cNvSpPr/>
          <p:nvPr/>
        </p:nvSpPr>
        <p:spPr>
          <a:xfrm>
            <a:off x="240632" y="336885"/>
            <a:ext cx="1828800" cy="1720516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Likelihood</a:t>
            </a:r>
          </a:p>
          <a:p>
            <a:pPr algn="ctr"/>
            <a:r>
              <a:rPr lang="en-US" b="1" dirty="0" smtClean="0"/>
              <a:t>Ratios</a:t>
            </a:r>
            <a:endParaRPr lang="en-US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981306"/>
              </p:ext>
            </p:extLst>
          </p:nvPr>
        </p:nvGraphicFramePr>
        <p:xfrm>
          <a:off x="2287003" y="1197143"/>
          <a:ext cx="8312819" cy="4261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03839"/>
                <a:gridCol w="1487497"/>
                <a:gridCol w="1424565"/>
                <a:gridCol w="1098459"/>
                <a:gridCol w="1098459"/>
              </a:tblGrid>
              <a:tr h="571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Phrase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Prevalence in Complaints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Prevalence in Praise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LR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dirty="0">
                          <a:effectLst/>
                        </a:rPr>
                        <a:t>Length of Match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patients schedule not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1.01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together time take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2.00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patients time take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71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close not take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patients not take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close time take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0.33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schedule time take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12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0.08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not time take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0.03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patients schedule time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patients not time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5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0.17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together patients not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3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patients not time take 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6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0.14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patients schedule time take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NULL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</a:rPr>
                        <a:t>0.50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Left Arrow 5"/>
          <p:cNvSpPr/>
          <p:nvPr/>
        </p:nvSpPr>
        <p:spPr>
          <a:xfrm>
            <a:off x="10250905" y="4596063"/>
            <a:ext cx="1383632" cy="109487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Longest</a:t>
            </a:r>
            <a:endParaRPr lang="en-US" dirty="0"/>
          </a:p>
        </p:txBody>
      </p:sp>
      <p:sp>
        <p:nvSpPr>
          <p:cNvPr id="7" name="Up Arrow 6"/>
          <p:cNvSpPr/>
          <p:nvPr/>
        </p:nvSpPr>
        <p:spPr>
          <a:xfrm rot="20012985">
            <a:off x="8288908" y="5359428"/>
            <a:ext cx="2298032" cy="140675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Strongest among Longest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982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4 Statistical Methods</a:t>
            </a:r>
            <a:endParaRPr lang="en-US" sz="5400" dirty="0"/>
          </a:p>
        </p:txBody>
      </p:sp>
      <p:sp>
        <p:nvSpPr>
          <p:cNvPr id="6" name="Rectangle 5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Longest Match &amp; 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Largest Switch in Sentiments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0026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9863" y="630321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Longest Match &amp; </a:t>
            </a:r>
            <a:br>
              <a:rPr lang="en-US" sz="3600" dirty="0" smtClean="0"/>
            </a:br>
            <a:r>
              <a:rPr lang="en-US" sz="3600" dirty="0" smtClean="0"/>
              <a:t>Largest Switch</a:t>
            </a:r>
            <a:endParaRPr 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09862" y="1857541"/>
                <a:ext cx="6557211" cy="1932406"/>
              </a:xfrm>
              <a:prstGeom prst="rect">
                <a:avLst/>
              </a:prstGeom>
              <a:solidFill>
                <a:srgbClr val="FFFFCC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2400" dirty="0" smtClean="0">
                    <a:solidFill>
                      <a:srgbClr val="FF0000"/>
                    </a:solidFill>
                  </a:rPr>
                  <a:t>Both phrases are same length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𝑆𝑤𝑖𝑡𝑐h</m:t>
                      </m:r>
                      <m:d>
                        <m:dPr>
                          <m:ctrlP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𝐾𝑛𝑖𝑓𝑒</m:t>
                          </m:r>
                          <m: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h𝑎𝑝𝑝𝑦</m:t>
                          </m:r>
                        </m:e>
                      </m:d>
                      <m:r>
                        <a:rPr lang="en-US" sz="2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𝑌𝑒𝑠</m:t>
                      </m:r>
                    </m:oMath>
                  </m:oMathPara>
                </a14:m>
                <a:endParaRPr lang="en-US" sz="2400" b="0" dirty="0" smtClean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𝑆𝑤𝑖𝑡𝑐h</m:t>
                      </m:r>
                      <m:d>
                        <m:dPr>
                          <m:ctrlPr>
                            <a:rPr lang="en-US" sz="24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𝐶𝑜𝑚𝑝𝑒𝑡𝑒𝑛𝑡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𝑠𝑡𝑎𝑓𝑓</m:t>
                          </m:r>
                        </m:e>
                      </m:d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𝑁𝑜</m:t>
                      </m:r>
                    </m:oMath>
                  </m:oMathPara>
                </a14:m>
                <a:endParaRPr lang="en-US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62" y="1857541"/>
                <a:ext cx="6557211" cy="1932406"/>
              </a:xfrm>
              <a:prstGeom prst="rect">
                <a:avLst/>
              </a:prstGeom>
              <a:blipFill rotWithShape="0">
                <a:blip r:embed="rId2"/>
                <a:stretch>
                  <a:fillRect l="-1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Oval Callout 8"/>
          <p:cNvSpPr/>
          <p:nvPr/>
        </p:nvSpPr>
        <p:spPr>
          <a:xfrm>
            <a:off x="6180222" y="3789947"/>
            <a:ext cx="5618748" cy="1780674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accent6"/>
                </a:solidFill>
              </a:rPr>
              <a:t>Competent staff </a:t>
            </a:r>
            <a:r>
              <a:rPr lang="en-US" sz="2800" dirty="0" smtClean="0">
                <a:solidFill>
                  <a:schemeClr val="tx1"/>
                </a:solidFill>
              </a:rPr>
              <a:t>but surgeon is </a:t>
            </a:r>
            <a:r>
              <a:rPr lang="en-US" sz="2800" b="1" dirty="0" smtClean="0">
                <a:solidFill>
                  <a:srgbClr val="C00000"/>
                </a:solidFill>
              </a:rPr>
              <a:t>knife</a:t>
            </a:r>
            <a:r>
              <a:rPr lang="en-US" sz="2800" b="1" dirty="0" smtClean="0">
                <a:solidFill>
                  <a:schemeClr val="accent6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happy</a:t>
            </a:r>
            <a:endParaRPr lang="en-US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7183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7509781"/>
              </p:ext>
            </p:extLst>
          </p:nvPr>
        </p:nvGraphicFramePr>
        <p:xfrm>
          <a:off x="1082844" y="2428025"/>
          <a:ext cx="10623886" cy="1920240"/>
        </p:xfrm>
        <a:graphic>
          <a:graphicData uri="http://schemas.openxmlformats.org/drawingml/2006/table">
            <a:tbl>
              <a:tblPr/>
              <a:tblGrid>
                <a:gridCol w="1517698"/>
                <a:gridCol w="1517698"/>
                <a:gridCol w="1517698"/>
                <a:gridCol w="1517698"/>
                <a:gridCol w="1517698"/>
                <a:gridCol w="1517698"/>
                <a:gridCol w="1517698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Order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Word Combination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Positive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Negative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Likelihood Ratio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Required Minimum Repetition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Z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3399CC"/>
                          </a:solidFill>
                          <a:effectLst/>
                        </a:rPr>
                        <a:t>doctor, took, time, talk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0.32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135.90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u="none" strike="noStrike">
                          <a:solidFill>
                            <a:srgbClr val="3399CC"/>
                          </a:solidFill>
                          <a:effectLst/>
                        </a:rPr>
                        <a:t>long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291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493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1.91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96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39.49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991473" y="396700"/>
            <a:ext cx="9845848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the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"Complaint"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topic,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"The doctor took a long time to talk to me"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was classified as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"False"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We decided on this classification because of the combination of words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doctor, took, time, talk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There were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60870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cases in the training set (14364 positive, 46506 negative). Prior odds of positive was set to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 to 1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 following words were excluded as common words not central to the analysis: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the, a, to, to, me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 index sentence had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remaining words. The minimum number of replications needed for a single word match was </a:t>
            </a:r>
            <a:r>
              <a:rPr kumimoji="0" lang="en-US" altLang="en-US" b="1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rgbClr val="66666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The following combinations of words were examined before the process was aborted: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5157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Way Forward?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 Sure?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26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Scope of Analysis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Review, Sentence, Phrase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4211053" y="2550695"/>
            <a:ext cx="6833936" cy="2947737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doctor was terrible; I could not understand him.  The nurses were a different story.  They were a pleasure to communicate to.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0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Methods of Analysis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Keywords/Rule Based, Statistical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233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Methods of Analysis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Keywords/Rule Based, Statistical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211053" y="2550695"/>
            <a:ext cx="6833936" cy="2947737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doctor was </a:t>
            </a:r>
            <a:r>
              <a:rPr lang="en-US" sz="2800" b="1" dirty="0" smtClean="0">
                <a:solidFill>
                  <a:srgbClr val="FF0000"/>
                </a:solidFill>
              </a:rPr>
              <a:t>terrible</a:t>
            </a:r>
            <a:r>
              <a:rPr lang="en-US" sz="2800" dirty="0" smtClean="0">
                <a:solidFill>
                  <a:schemeClr val="tx1"/>
                </a:solidFill>
              </a:rPr>
              <a:t>; I could </a:t>
            </a:r>
            <a:r>
              <a:rPr lang="en-US" sz="2800" b="1" dirty="0" smtClean="0">
                <a:solidFill>
                  <a:srgbClr val="FF0000"/>
                </a:solidFill>
              </a:rPr>
              <a:t>not understand </a:t>
            </a:r>
            <a:r>
              <a:rPr lang="en-US" sz="2800" dirty="0" smtClean="0">
                <a:solidFill>
                  <a:schemeClr val="tx1"/>
                </a:solidFill>
              </a:rPr>
              <a:t>him.  The nurses were a different story.  They were a </a:t>
            </a:r>
            <a:r>
              <a:rPr lang="en-US" sz="2800" b="1" dirty="0" smtClean="0">
                <a:solidFill>
                  <a:schemeClr val="accent6"/>
                </a:solidFill>
              </a:rPr>
              <a:t>pleasure</a:t>
            </a:r>
            <a:r>
              <a:rPr lang="en-US" sz="2800" dirty="0" smtClean="0">
                <a:solidFill>
                  <a:schemeClr val="tx1"/>
                </a:solidFill>
              </a:rPr>
              <a:t> to communicate to. 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7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Methods of Analysis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Keywords/Rule Based, Statistical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211053" y="2550695"/>
            <a:ext cx="6833936" cy="2947737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The doctor was terrible; I could not understand him.  The nurses were a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different story</a:t>
            </a:r>
            <a:r>
              <a:rPr lang="en-US" sz="2800" dirty="0" smtClean="0">
                <a:solidFill>
                  <a:schemeClr val="tx1"/>
                </a:solidFill>
              </a:rPr>
              <a:t>.  They were a pleasure to communicate to.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Action Button: Help 6">
            <a:hlinkClick r:id="" action="ppaction://noaction" highlightClick="1"/>
          </p:cNvPr>
          <p:cNvSpPr/>
          <p:nvPr/>
        </p:nvSpPr>
        <p:spPr>
          <a:xfrm>
            <a:off x="9745577" y="3609468"/>
            <a:ext cx="409074" cy="445168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922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Methods of Analysis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Keywords/Rule Based, Statistical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4211053" y="2550695"/>
            <a:ext cx="6833936" cy="2947737"/>
          </a:xfrm>
          <a:prstGeom prst="wedgeEllipseCallout">
            <a:avLst>
              <a:gd name="adj1" fmla="val -59565"/>
              <a:gd name="adj2" fmla="val 5978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He knows nothing and was </a:t>
            </a:r>
            <a:r>
              <a:rPr lang="en-US" sz="2400" b="1" dirty="0" smtClean="0">
                <a:solidFill>
                  <a:srgbClr val="C00000"/>
                </a:solidFill>
              </a:rPr>
              <a:t>killing</a:t>
            </a:r>
            <a:r>
              <a:rPr lang="en-US" sz="2400" dirty="0" smtClean="0">
                <a:solidFill>
                  <a:schemeClr val="tx1"/>
                </a:solidFill>
              </a:rPr>
              <a:t> me with poor advice.</a:t>
            </a:r>
          </a:p>
          <a:p>
            <a:pPr algn="ctr"/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You are </a:t>
            </a:r>
            <a:r>
              <a:rPr lang="en-US" sz="2400" b="1" dirty="0" smtClean="0">
                <a:solidFill>
                  <a:schemeClr val="accent6"/>
                </a:solidFill>
              </a:rPr>
              <a:t>killing</a:t>
            </a:r>
            <a:r>
              <a:rPr lang="en-US" sz="2400" dirty="0" smtClean="0">
                <a:solidFill>
                  <a:schemeClr val="tx1"/>
                </a:solidFill>
              </a:rPr>
              <a:t> it.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862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0536" y="1732547"/>
            <a:ext cx="6557211" cy="13355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/>
              <a:t>Keywords</a:t>
            </a:r>
            <a:endParaRPr lang="en-US" sz="5400" dirty="0"/>
          </a:p>
        </p:txBody>
      </p:sp>
      <p:sp>
        <p:nvSpPr>
          <p:cNvPr id="3" name="Rectangle 2"/>
          <p:cNvSpPr/>
          <p:nvPr/>
        </p:nvSpPr>
        <p:spPr>
          <a:xfrm>
            <a:off x="2490536" y="3068052"/>
            <a:ext cx="6557211" cy="1335505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Context Insensitive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08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769</Words>
  <Application>Microsoft Office PowerPoint</Application>
  <PresentationFormat>Widescreen</PresentationFormat>
  <Paragraphs>427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Calibri Light</vt:lpstr>
      <vt:lpstr>Cambria Math</vt:lpstr>
      <vt:lpstr>Forte</vt:lpstr>
      <vt:lpstr>Segoe Script</vt:lpstr>
      <vt:lpstr>Office Theme</vt:lpstr>
      <vt:lpstr>Sentiment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Way Forward?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Sentiment Analysis</dc:title>
  <dc:creator>Farrokh Alemi</dc:creator>
  <cp:lastModifiedBy>Farrokh Alemi</cp:lastModifiedBy>
  <cp:revision>33</cp:revision>
  <dcterms:created xsi:type="dcterms:W3CDTF">2019-04-24T13:11:43Z</dcterms:created>
  <dcterms:modified xsi:type="dcterms:W3CDTF">2019-04-24T20:17:10Z</dcterms:modified>
</cp:coreProperties>
</file>