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65" r:id="rId5"/>
    <p:sldId id="259" r:id="rId6"/>
    <p:sldId id="260" r:id="rId7"/>
    <p:sldId id="261" r:id="rId8"/>
    <p:sldId id="262" r:id="rId9"/>
    <p:sldId id="26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8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4104BA-587C-486B-86E0-0C55D158BCDC}" type="datetimeFigureOut">
              <a:rPr lang="en-US" smtClean="0"/>
              <a:t>1/24/2016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7985A9-5395-4E63-B31E-E3F7C827281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taking the </a:t>
            </a:r>
            <a:r>
              <a:rPr lang="en-US" baseline="0" dirty="0" smtClean="0"/>
              <a:t>average effects of each diagnosis will not do.  A condition that is rare but requires long stays will have misleading results. A more careful analysis will need to match Cases with diagnosis against Controls without.  </a:t>
            </a:r>
            <a:endParaRPr lang="en-US" dirty="0"/>
          </a:p>
        </p:txBody>
      </p:sp>
      <p:sp>
        <p:nvSpPr>
          <p:cNvPr id="4" name="Slide Number Placeholder 3"/>
          <p:cNvSpPr>
            <a:spLocks noGrp="1"/>
          </p:cNvSpPr>
          <p:nvPr>
            <p:ph type="sldNum" sz="quarter" idx="10"/>
          </p:nvPr>
        </p:nvSpPr>
        <p:spPr/>
        <p:txBody>
          <a:bodyPr/>
          <a:lstStyle/>
          <a:p>
            <a:fld id="{BF7985A9-5395-4E63-B31E-E3F7C8272814}" type="slidenum">
              <a:rPr lang="en-US" smtClean="0"/>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the data we will work with.  The first group</a:t>
            </a:r>
            <a:r>
              <a:rPr lang="en-US" baseline="0" dirty="0" smtClean="0"/>
              <a:t> of patients have three diagnosis, MI, CHF and DM.  They stay on average 5.56 days.  There were 10 such patients in our medical record.</a:t>
            </a:r>
            <a:endParaRPr lang="en-US" dirty="0"/>
          </a:p>
        </p:txBody>
      </p:sp>
      <p:sp>
        <p:nvSpPr>
          <p:cNvPr id="4" name="Slide Number Placeholder 3"/>
          <p:cNvSpPr>
            <a:spLocks noGrp="1"/>
          </p:cNvSpPr>
          <p:nvPr>
            <p:ph type="sldNum" sz="quarter" idx="10"/>
          </p:nvPr>
        </p:nvSpPr>
        <p:spPr/>
        <p:txBody>
          <a:bodyPr/>
          <a:lstStyle/>
          <a:p>
            <a:fld id="{BF7985A9-5395-4E63-B31E-E3F7C8272814}"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the number of patients with different sets of diagnosis are quite different.  Some combination of diagnoses</a:t>
            </a:r>
            <a:r>
              <a:rPr lang="en-US" baseline="0" dirty="0" smtClean="0"/>
              <a:t> occur many more times than others.  </a:t>
            </a:r>
            <a:endParaRPr lang="en-US" dirty="0"/>
          </a:p>
        </p:txBody>
      </p:sp>
      <p:sp>
        <p:nvSpPr>
          <p:cNvPr id="4" name="Slide Number Placeholder 3"/>
          <p:cNvSpPr>
            <a:spLocks noGrp="1"/>
          </p:cNvSpPr>
          <p:nvPr>
            <p:ph type="sldNum" sz="quarter" idx="10"/>
          </p:nvPr>
        </p:nvSpPr>
        <p:spPr/>
        <p:txBody>
          <a:bodyPr/>
          <a:lstStyle/>
          <a:p>
            <a:fld id="{BF7985A9-5395-4E63-B31E-E3F7C8272814}"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the if statement to create a series of binary columns where the presence of a disease is shown as 1 and the absence</a:t>
            </a:r>
            <a:r>
              <a:rPr lang="en-US" baseline="0" dirty="0" smtClean="0"/>
              <a:t> as 0</a:t>
            </a:r>
          </a:p>
          <a:p>
            <a:endParaRPr lang="en-US" dirty="0"/>
          </a:p>
        </p:txBody>
      </p:sp>
      <p:sp>
        <p:nvSpPr>
          <p:cNvPr id="4" name="Slide Number Placeholder 3"/>
          <p:cNvSpPr>
            <a:spLocks noGrp="1"/>
          </p:cNvSpPr>
          <p:nvPr>
            <p:ph type="sldNum" sz="quarter" idx="10"/>
          </p:nvPr>
        </p:nvSpPr>
        <p:spPr/>
        <p:txBody>
          <a:bodyPr/>
          <a:lstStyle/>
          <a:p>
            <a:fld id="{BF7985A9-5395-4E63-B31E-E3F7C8272814}"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Calculate the length</a:t>
            </a:r>
            <a:r>
              <a:rPr lang="en-US" baseline="0" dirty="0" smtClean="0"/>
              <a:t> of stay for the cases. Do this as the product of the two columns divided by number of  combinations that have MI.  Since number of cases and controls are going to be matched we do not need to include the number of patients in the analysis, it will always be the same within the same combination of diagnosis.</a:t>
            </a:r>
          </a:p>
          <a:p>
            <a:endParaRPr lang="en-US" dirty="0"/>
          </a:p>
        </p:txBody>
      </p:sp>
      <p:sp>
        <p:nvSpPr>
          <p:cNvPr id="4" name="Slide Number Placeholder 3"/>
          <p:cNvSpPr>
            <a:spLocks noGrp="1"/>
          </p:cNvSpPr>
          <p:nvPr>
            <p:ph type="sldNum" sz="quarter" idx="10"/>
          </p:nvPr>
        </p:nvSpPr>
        <p:spPr/>
        <p:txBody>
          <a:bodyPr/>
          <a:lstStyle/>
          <a:p>
            <a:fld id="{BF7985A9-5395-4E63-B31E-E3F7C8272814}"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Calculate the number of control but this time use 1 minus the column.  </a:t>
            </a:r>
            <a:endParaRPr lang="en-US" dirty="0"/>
          </a:p>
        </p:txBody>
      </p:sp>
      <p:sp>
        <p:nvSpPr>
          <p:cNvPr id="4" name="Slide Number Placeholder 3"/>
          <p:cNvSpPr>
            <a:spLocks noGrp="1"/>
          </p:cNvSpPr>
          <p:nvPr>
            <p:ph type="sldNum" sz="quarter" idx="10"/>
          </p:nvPr>
        </p:nvSpPr>
        <p:spPr/>
        <p:txBody>
          <a:bodyPr/>
          <a:lstStyle/>
          <a:p>
            <a:fld id="{BF7985A9-5395-4E63-B31E-E3F7C8272814}"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Estimate the score for each</a:t>
            </a:r>
            <a:r>
              <a:rPr lang="en-US" baseline="0" dirty="0" smtClean="0"/>
              <a:t> diagnosis as the difference of the length of stay of cases and controls.  These scores can now be used to score the patient’s prognosis.</a:t>
            </a:r>
            <a:endParaRPr lang="en-US" dirty="0"/>
          </a:p>
        </p:txBody>
      </p:sp>
      <p:sp>
        <p:nvSpPr>
          <p:cNvPr id="4" name="Slide Number Placeholder 3"/>
          <p:cNvSpPr>
            <a:spLocks noGrp="1"/>
          </p:cNvSpPr>
          <p:nvPr>
            <p:ph type="sldNum" sz="quarter" idx="10"/>
          </p:nvPr>
        </p:nvSpPr>
        <p:spPr/>
        <p:txBody>
          <a:bodyPr/>
          <a:lstStyle/>
          <a:p>
            <a:fld id="{BF7985A9-5395-4E63-B31E-E3F7C8272814}"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severity score is the</a:t>
            </a:r>
            <a:r>
              <a:rPr lang="en-US" baseline="0" dirty="0" smtClean="0"/>
              <a:t> sum of the diagnosis that are present.  Note the $ sign so that the cell address does not change when you copy and paste it.  This way you can make the score in one cell and copy to other cells.  </a:t>
            </a:r>
            <a:endParaRPr lang="en-US" dirty="0"/>
          </a:p>
        </p:txBody>
      </p:sp>
      <p:sp>
        <p:nvSpPr>
          <p:cNvPr id="4" name="Slide Number Placeholder 3"/>
          <p:cNvSpPr>
            <a:spLocks noGrp="1"/>
          </p:cNvSpPr>
          <p:nvPr>
            <p:ph type="sldNum" sz="quarter" idx="10"/>
          </p:nvPr>
        </p:nvSpPr>
        <p:spPr/>
        <p:txBody>
          <a:bodyPr/>
          <a:lstStyle/>
          <a:p>
            <a:fld id="{BF7985A9-5395-4E63-B31E-E3F7C8272814}"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severity score of a patient with MI, CHF and DM</a:t>
            </a:r>
            <a:r>
              <a:rPr lang="en-US" baseline="0" dirty="0" smtClean="0"/>
              <a:t> predicts that they will stay longer than 3 days </a:t>
            </a:r>
            <a:endParaRPr lang="en-US" dirty="0"/>
          </a:p>
        </p:txBody>
      </p:sp>
      <p:sp>
        <p:nvSpPr>
          <p:cNvPr id="4" name="Slide Number Placeholder 3"/>
          <p:cNvSpPr>
            <a:spLocks noGrp="1"/>
          </p:cNvSpPr>
          <p:nvPr>
            <p:ph type="sldNum" sz="quarter" idx="10"/>
          </p:nvPr>
        </p:nvSpPr>
        <p:spPr/>
        <p:txBody>
          <a:bodyPr/>
          <a:lstStyle/>
          <a:p>
            <a:fld id="{BF7985A9-5395-4E63-B31E-E3F7C8272814}"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8A1DEF-7395-4208-A846-FACCF9625D9E}"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1A392-233F-4C23-BF94-8C359D2D859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8A1DEF-7395-4208-A846-FACCF9625D9E}"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1A392-233F-4C23-BF94-8C359D2D859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8A1DEF-7395-4208-A846-FACCF9625D9E}"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1A392-233F-4C23-BF94-8C359D2D859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8A1DEF-7395-4208-A846-FACCF9625D9E}"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1A392-233F-4C23-BF94-8C359D2D859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8A1DEF-7395-4208-A846-FACCF9625D9E}"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1A392-233F-4C23-BF94-8C359D2D859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8A1DEF-7395-4208-A846-FACCF9625D9E}"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1A392-233F-4C23-BF94-8C359D2D859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8A1DEF-7395-4208-A846-FACCF9625D9E}"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A1A392-233F-4C23-BF94-8C359D2D859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8A1DEF-7395-4208-A846-FACCF9625D9E}"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A1A392-233F-4C23-BF94-8C359D2D859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A1DEF-7395-4208-A846-FACCF9625D9E}"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A1A392-233F-4C23-BF94-8C359D2D859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8A1DEF-7395-4208-A846-FACCF9625D9E}"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1A392-233F-4C23-BF94-8C359D2D859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8A1DEF-7395-4208-A846-FACCF9625D9E}"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1A392-233F-4C23-BF94-8C359D2D859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8A1DEF-7395-4208-A846-FACCF9625D9E}" type="datetimeFigureOut">
              <a:rPr lang="en-US" smtClean="0"/>
              <a:t>1/24/2016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A1A392-233F-4C23-BF94-8C359D2D859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Constructing a Multi-Morbidity Index from Simulated Data</a:t>
            </a:r>
            <a:endParaRPr lang="en-US" b="1" dirty="0"/>
          </a:p>
        </p:txBody>
      </p:sp>
      <p:sp>
        <p:nvSpPr>
          <p:cNvPr id="3" name="Subtitle 2"/>
          <p:cNvSpPr>
            <a:spLocks noGrp="1"/>
          </p:cNvSpPr>
          <p:nvPr>
            <p:ph type="subTitle" idx="1"/>
          </p:nvPr>
        </p:nvSpPr>
        <p:spPr/>
        <p:txBody>
          <a:bodyPr/>
          <a:lstStyle/>
          <a:p>
            <a:r>
              <a:rPr lang="en-US" dirty="0" smtClean="0"/>
              <a:t>Farrokh Alemi, Ph.D.</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t="16000" r="75238" b="62667"/>
          <a:stretch>
            <a:fillRect/>
          </a:stretch>
        </p:blipFill>
        <p:spPr bwMode="auto">
          <a:xfrm>
            <a:off x="609600" y="1752599"/>
            <a:ext cx="7620000" cy="4103077"/>
          </a:xfrm>
          <a:prstGeom prst="rect">
            <a:avLst/>
          </a:prstGeom>
          <a:noFill/>
          <a:ln w="9525">
            <a:noFill/>
            <a:miter lim="800000"/>
            <a:headEnd/>
            <a:tailEnd/>
          </a:ln>
        </p:spPr>
      </p:pic>
      <p:sp>
        <p:nvSpPr>
          <p:cNvPr id="3" name="Rectangle 2"/>
          <p:cNvSpPr/>
          <p:nvPr/>
        </p:nvSpPr>
        <p:spPr>
          <a:xfrm>
            <a:off x="2819400" y="4267200"/>
            <a:ext cx="52578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3 Days is Shorter than length of stay specified by the patient’s severity</a:t>
            </a:r>
            <a:endParaRPr lang="en-US"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0" y="1447800"/>
            <a:ext cx="4419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smtClean="0"/>
              <a:t>Cases</a:t>
            </a:r>
            <a:endParaRPr lang="en-US" sz="9600" dirty="0"/>
          </a:p>
        </p:txBody>
      </p:sp>
      <p:sp>
        <p:nvSpPr>
          <p:cNvPr id="5" name="Rectangle 4"/>
          <p:cNvSpPr/>
          <p:nvPr/>
        </p:nvSpPr>
        <p:spPr>
          <a:xfrm>
            <a:off x="1905000" y="2743200"/>
            <a:ext cx="4419600" cy="1295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600" dirty="0" smtClean="0"/>
              <a:t>Controls</a:t>
            </a:r>
            <a:endParaRPr lang="en-US" sz="9600" dirty="0"/>
          </a:p>
        </p:txBody>
      </p:sp>
      <p:grpSp>
        <p:nvGrpSpPr>
          <p:cNvPr id="10" name="Group 9"/>
          <p:cNvGrpSpPr/>
          <p:nvPr/>
        </p:nvGrpSpPr>
        <p:grpSpPr>
          <a:xfrm>
            <a:off x="7391400" y="5257800"/>
            <a:ext cx="1600200" cy="1447800"/>
            <a:chOff x="4876800" y="4724400"/>
            <a:chExt cx="1600200" cy="1447800"/>
          </a:xfrm>
        </p:grpSpPr>
        <p:sp>
          <p:nvSpPr>
            <p:cNvPr id="8" name="&quot;No&quot; Symbol 7"/>
            <p:cNvSpPr/>
            <p:nvPr/>
          </p:nvSpPr>
          <p:spPr>
            <a:xfrm>
              <a:off x="4876800" y="4724400"/>
              <a:ext cx="1600200" cy="1447800"/>
            </a:xfrm>
            <a:prstGeom prst="noSmoking">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p:cNvSpPr/>
            <p:nvPr/>
          </p:nvSpPr>
          <p:spPr>
            <a:xfrm>
              <a:off x="5122609" y="5257800"/>
              <a:ext cx="1147045" cy="400110"/>
            </a:xfrm>
            <a:prstGeom prst="rect">
              <a:avLst/>
            </a:prstGeom>
          </p:spPr>
          <p:txBody>
            <a:bodyPr wrap="none">
              <a:spAutoFit/>
            </a:bodyPr>
            <a:lstStyle/>
            <a:p>
              <a:pPr algn="ctr"/>
              <a:r>
                <a:rPr lang="en-US" sz="2000" b="1" dirty="0" smtClean="0">
                  <a:solidFill>
                    <a:schemeClr val="tx1"/>
                  </a:solidFill>
                </a:rPr>
                <a:t>Averages</a:t>
              </a:r>
              <a:endParaRPr lang="en-US" sz="2000" b="1" dirty="0">
                <a:solidFill>
                  <a:schemeClr val="tx1"/>
                </a:solidFil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762000"/>
          <a:ext cx="8077195" cy="5945505"/>
        </p:xfrm>
        <a:graphic>
          <a:graphicData uri="http://schemas.openxmlformats.org/drawingml/2006/table">
            <a:tbl>
              <a:tblPr/>
              <a:tblGrid>
                <a:gridCol w="1447800"/>
                <a:gridCol w="859970"/>
                <a:gridCol w="1153885"/>
                <a:gridCol w="1153885"/>
                <a:gridCol w="1153885"/>
                <a:gridCol w="1153885"/>
                <a:gridCol w="1153885"/>
              </a:tblGrid>
              <a:tr h="571500">
                <a:tc>
                  <a:txBody>
                    <a:bodyPr/>
                    <a:lstStyle/>
                    <a:p>
                      <a:pPr algn="ctr" fontAlgn="b"/>
                      <a:r>
                        <a:rPr lang="en-US" sz="1800" b="1" i="0" u="none" strike="noStrike" dirty="0" smtClean="0">
                          <a:solidFill>
                            <a:srgbClr val="000000"/>
                          </a:solidFill>
                          <a:latin typeface="Calibri"/>
                        </a:rPr>
                        <a:t>Combination</a:t>
                      </a:r>
                      <a:endParaRPr lang="en-US" sz="18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8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8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8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8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latin typeface="Calibri"/>
                        </a:rPr>
                        <a:t>Length of stay</a:t>
                      </a:r>
                    </a:p>
                  </a:txBody>
                  <a:tcPr marL="9525" marR="9525" marT="9525" marB="0" anchor="b">
                    <a:lnL>
                      <a:noFill/>
                    </a:lnL>
                    <a:lnR>
                      <a:noFill/>
                    </a:lnR>
                    <a:lnT>
                      <a:noFill/>
                    </a:lnT>
                    <a:lnB>
                      <a:noFill/>
                    </a:lnB>
                  </a:tcPr>
                </a:tc>
                <a:tc>
                  <a:txBody>
                    <a:bodyPr/>
                    <a:lstStyle/>
                    <a:p>
                      <a:pPr algn="ctr" fontAlgn="b"/>
                      <a:r>
                        <a:rPr lang="en-US" sz="1800" b="1" i="0" u="none" strike="noStrike">
                          <a:solidFill>
                            <a:srgbClr val="000000"/>
                          </a:solidFill>
                          <a:latin typeface="Calibri"/>
                        </a:rPr>
                        <a:t>Number of Patients</a:t>
                      </a:r>
                    </a:p>
                  </a:txBody>
                  <a:tcPr marL="9525" marR="9525" marT="9525" marB="0" anchor="b">
                    <a:lnL>
                      <a:noFill/>
                    </a:lnL>
                    <a:lnR>
                      <a:noFill/>
                    </a:lnR>
                    <a:lnT>
                      <a:noFill/>
                    </a:lnT>
                    <a:lnB>
                      <a:noFill/>
                    </a:lnB>
                  </a:tcPr>
                </a:tc>
              </a:tr>
              <a:tr h="190500">
                <a:tc>
                  <a:txBody>
                    <a:bodyPr/>
                    <a:lstStyle/>
                    <a:p>
                      <a:pPr algn="ctr" fontAlgn="b"/>
                      <a:r>
                        <a:rPr lang="en-US" sz="1800" b="1" i="0" u="none" strike="noStrike">
                          <a:solidFill>
                            <a:srgbClr val="000000"/>
                          </a:solidFill>
                          <a:latin typeface="Calibri"/>
                        </a:rPr>
                        <a:t>1</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MI</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CHF</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DM</a:t>
                      </a: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5.56</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10</a:t>
                      </a:r>
                    </a:p>
                  </a:txBody>
                  <a:tcPr marL="9525" marR="9525" marT="9525" marB="0" anchor="b">
                    <a:lnL>
                      <a:noFill/>
                    </a:lnL>
                    <a:lnR>
                      <a:noFill/>
                    </a:lnR>
                    <a:lnT>
                      <a:noFill/>
                    </a:lnT>
                    <a:lnB>
                      <a:noFill/>
                    </a:lnB>
                  </a:tcPr>
                </a:tc>
              </a:tr>
              <a:tr h="190500">
                <a:tc>
                  <a:txBody>
                    <a:bodyPr/>
                    <a:lstStyle/>
                    <a:p>
                      <a:pPr algn="ctr" fontAlgn="b"/>
                      <a:r>
                        <a:rPr lang="en-US" sz="1800" b="1" i="0" u="none" strike="noStrike">
                          <a:solidFill>
                            <a:srgbClr val="000000"/>
                          </a:solidFill>
                          <a:latin typeface="Calibri"/>
                        </a:rPr>
                        <a:t>3</a:t>
                      </a: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CHF</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DM</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AA</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5.54</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10</a:t>
                      </a:r>
                    </a:p>
                  </a:txBody>
                  <a:tcPr marL="9525" marR="9525" marT="9525" marB="0" anchor="b">
                    <a:lnL>
                      <a:noFill/>
                    </a:lnL>
                    <a:lnR>
                      <a:noFill/>
                    </a:lnR>
                    <a:lnT>
                      <a:noFill/>
                    </a:lnT>
                    <a:lnB>
                      <a:noFill/>
                    </a:lnB>
                  </a:tcPr>
                </a:tc>
              </a:tr>
              <a:tr h="190500">
                <a:tc>
                  <a:txBody>
                    <a:bodyPr/>
                    <a:lstStyle/>
                    <a:p>
                      <a:pPr algn="ctr" fontAlgn="b"/>
                      <a:r>
                        <a:rPr lang="en-US" sz="1800" b="1" i="0" u="none" strike="noStrike">
                          <a:solidFill>
                            <a:srgbClr val="000000"/>
                          </a:solidFill>
                          <a:latin typeface="Calibri"/>
                        </a:rPr>
                        <a:t>4</a:t>
                      </a: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CHF</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DM</a:t>
                      </a: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3.56</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20</a:t>
                      </a:r>
                    </a:p>
                  </a:txBody>
                  <a:tcPr marL="9525" marR="9525" marT="9525" marB="0" anchor="b">
                    <a:lnL>
                      <a:noFill/>
                    </a:lnL>
                    <a:lnR>
                      <a:noFill/>
                    </a:lnR>
                    <a:lnT>
                      <a:noFill/>
                    </a:lnT>
                    <a:lnB>
                      <a:noFill/>
                    </a:lnB>
                  </a:tcPr>
                </a:tc>
              </a:tr>
              <a:tr h="190500">
                <a:tc>
                  <a:txBody>
                    <a:bodyPr/>
                    <a:lstStyle/>
                    <a:p>
                      <a:pPr algn="ctr" fontAlgn="b"/>
                      <a:r>
                        <a:rPr lang="en-US" sz="1800" b="1" i="0" u="none" strike="noStrike">
                          <a:solidFill>
                            <a:srgbClr val="000000"/>
                          </a:solidFill>
                          <a:latin typeface="Calibri"/>
                        </a:rPr>
                        <a:t>5</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MI</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CHF</a:t>
                      </a: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AA</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7.03</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30</a:t>
                      </a:r>
                    </a:p>
                  </a:txBody>
                  <a:tcPr marL="9525" marR="9525" marT="9525" marB="0" anchor="b">
                    <a:lnL>
                      <a:noFill/>
                    </a:lnL>
                    <a:lnR>
                      <a:noFill/>
                    </a:lnR>
                    <a:lnT>
                      <a:noFill/>
                    </a:lnT>
                    <a:lnB>
                      <a:noFill/>
                    </a:lnB>
                  </a:tcPr>
                </a:tc>
              </a:tr>
              <a:tr h="190500">
                <a:tc>
                  <a:txBody>
                    <a:bodyPr/>
                    <a:lstStyle/>
                    <a:p>
                      <a:pPr algn="ctr" fontAlgn="b"/>
                      <a:r>
                        <a:rPr lang="en-US" sz="1800" b="1" i="0" u="none" strike="noStrike">
                          <a:solidFill>
                            <a:srgbClr val="000000"/>
                          </a:solidFill>
                          <a:latin typeface="Calibri"/>
                        </a:rPr>
                        <a:t>6</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MI</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CHF</a:t>
                      </a: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5.02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30</a:t>
                      </a:r>
                    </a:p>
                  </a:txBody>
                  <a:tcPr marL="9525" marR="9525" marT="9525" marB="0" anchor="b">
                    <a:lnL>
                      <a:noFill/>
                    </a:lnL>
                    <a:lnR>
                      <a:noFill/>
                    </a:lnR>
                    <a:lnT>
                      <a:noFill/>
                    </a:lnT>
                    <a:lnB>
                      <a:noFill/>
                    </a:lnB>
                  </a:tcPr>
                </a:tc>
              </a:tr>
              <a:tr h="190500">
                <a:tc>
                  <a:txBody>
                    <a:bodyPr/>
                    <a:lstStyle/>
                    <a:p>
                      <a:pPr algn="ctr" fontAlgn="b"/>
                      <a:r>
                        <a:rPr lang="en-US" sz="1800" b="1" i="0" u="none" strike="noStrike">
                          <a:solidFill>
                            <a:srgbClr val="000000"/>
                          </a:solidFill>
                          <a:latin typeface="Calibri"/>
                        </a:rPr>
                        <a:t>7</a:t>
                      </a: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CHF</a:t>
                      </a: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AA</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5.04</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30</a:t>
                      </a:r>
                    </a:p>
                  </a:txBody>
                  <a:tcPr marL="9525" marR="9525" marT="9525" marB="0" anchor="b">
                    <a:lnL>
                      <a:noFill/>
                    </a:lnL>
                    <a:lnR>
                      <a:noFill/>
                    </a:lnR>
                    <a:lnT>
                      <a:noFill/>
                    </a:lnT>
                    <a:lnB>
                      <a:noFill/>
                    </a:lnB>
                  </a:tcPr>
                </a:tc>
              </a:tr>
              <a:tr h="190500">
                <a:tc>
                  <a:txBody>
                    <a:bodyPr/>
                    <a:lstStyle/>
                    <a:p>
                      <a:pPr algn="ctr" fontAlgn="b"/>
                      <a:r>
                        <a:rPr lang="en-US" sz="1800" b="1" i="0" u="none" strike="noStrike">
                          <a:solidFill>
                            <a:srgbClr val="000000"/>
                          </a:solidFill>
                          <a:latin typeface="Calibri"/>
                        </a:rPr>
                        <a:t>8</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MI</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CHF</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DM</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AA</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7.62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40</a:t>
                      </a:r>
                    </a:p>
                  </a:txBody>
                  <a:tcPr marL="9525" marR="9525" marT="9525" marB="0" anchor="b">
                    <a:lnL>
                      <a:noFill/>
                    </a:lnL>
                    <a:lnR>
                      <a:noFill/>
                    </a:lnR>
                    <a:lnT>
                      <a:noFill/>
                    </a:lnT>
                    <a:lnB>
                      <a:noFill/>
                    </a:lnB>
                  </a:tcPr>
                </a:tc>
              </a:tr>
              <a:tr h="190500">
                <a:tc>
                  <a:txBody>
                    <a:bodyPr/>
                    <a:lstStyle/>
                    <a:p>
                      <a:pPr algn="ctr" fontAlgn="b"/>
                      <a:r>
                        <a:rPr lang="en-US" sz="1800" b="1" i="0" u="none" strike="noStrike">
                          <a:solidFill>
                            <a:srgbClr val="000000"/>
                          </a:solidFill>
                          <a:latin typeface="Calibri"/>
                        </a:rPr>
                        <a:t>10</a:t>
                      </a: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CHF</a:t>
                      </a: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3.03</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40</a:t>
                      </a:r>
                    </a:p>
                  </a:txBody>
                  <a:tcPr marL="9525" marR="9525" marT="9525" marB="0" anchor="b">
                    <a:lnL>
                      <a:noFill/>
                    </a:lnL>
                    <a:lnR>
                      <a:noFill/>
                    </a:lnR>
                    <a:lnT>
                      <a:noFill/>
                    </a:lnT>
                    <a:lnB>
                      <a:noFill/>
                    </a:lnB>
                  </a:tcPr>
                </a:tc>
              </a:tr>
              <a:tr h="190500">
                <a:tc>
                  <a:txBody>
                    <a:bodyPr/>
                    <a:lstStyle/>
                    <a:p>
                      <a:pPr algn="ctr" fontAlgn="b"/>
                      <a:r>
                        <a:rPr lang="en-US" sz="1800" b="1" i="0" u="none" strike="noStrike">
                          <a:solidFill>
                            <a:srgbClr val="000000"/>
                          </a:solidFill>
                          <a:latin typeface="Calibri"/>
                        </a:rPr>
                        <a:t>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MI</a:t>
                      </a: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AA</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4.10</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10</a:t>
                      </a:r>
                    </a:p>
                  </a:txBody>
                  <a:tcPr marL="9525" marR="9525" marT="9525" marB="0" anchor="b">
                    <a:lnL>
                      <a:noFill/>
                    </a:lnL>
                    <a:lnR>
                      <a:noFill/>
                    </a:lnR>
                    <a:lnT>
                      <a:noFill/>
                    </a:lnT>
                    <a:lnB>
                      <a:noFill/>
                    </a:lnB>
                  </a:tcPr>
                </a:tc>
              </a:tr>
              <a:tr h="190500">
                <a:tc>
                  <a:txBody>
                    <a:bodyPr/>
                    <a:lstStyle/>
                    <a:p>
                      <a:pPr algn="ctr" fontAlgn="b"/>
                      <a:r>
                        <a:rPr lang="en-US" sz="1800" b="1" i="0" u="none" strike="noStrike">
                          <a:solidFill>
                            <a:srgbClr val="000000"/>
                          </a:solidFill>
                          <a:latin typeface="Calibri"/>
                        </a:rPr>
                        <a:t>9</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MI</a:t>
                      </a: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2.03</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40</a:t>
                      </a:r>
                    </a:p>
                  </a:txBody>
                  <a:tcPr marL="9525" marR="9525" marT="9525" marB="0" anchor="b">
                    <a:lnL>
                      <a:noFill/>
                    </a:lnL>
                    <a:lnR>
                      <a:noFill/>
                    </a:lnR>
                    <a:lnT>
                      <a:noFill/>
                    </a:lnT>
                    <a:lnB>
                      <a:noFill/>
                    </a:lnB>
                  </a:tcPr>
                </a:tc>
              </a:tr>
              <a:tr h="190500">
                <a:tc>
                  <a:txBody>
                    <a:bodyPr/>
                    <a:lstStyle/>
                    <a:p>
                      <a:pPr algn="ctr" fontAlgn="b"/>
                      <a:r>
                        <a:rPr lang="en-US" sz="1800" b="1" i="0" u="none" strike="noStrike">
                          <a:solidFill>
                            <a:srgbClr val="000000"/>
                          </a:solidFill>
                          <a:latin typeface="Calibri"/>
                        </a:rPr>
                        <a:t>11</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MI</a:t>
                      </a: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DM</a:t>
                      </a: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2.60</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50</a:t>
                      </a:r>
                    </a:p>
                  </a:txBody>
                  <a:tcPr marL="9525" marR="9525" marT="9525" marB="0" anchor="b">
                    <a:lnL>
                      <a:noFill/>
                    </a:lnL>
                    <a:lnR>
                      <a:noFill/>
                    </a:lnR>
                    <a:lnT>
                      <a:noFill/>
                    </a:lnT>
                    <a:lnB>
                      <a:noFill/>
                    </a:lnB>
                  </a:tcPr>
                </a:tc>
              </a:tr>
              <a:tr h="190500">
                <a:tc>
                  <a:txBody>
                    <a:bodyPr/>
                    <a:lstStyle/>
                    <a:p>
                      <a:pPr algn="ctr" fontAlgn="b"/>
                      <a:r>
                        <a:rPr lang="en-US" sz="1800" b="1" i="0" u="none" strike="noStrike">
                          <a:solidFill>
                            <a:srgbClr val="000000"/>
                          </a:solidFill>
                          <a:latin typeface="Calibri"/>
                        </a:rPr>
                        <a:t>12</a:t>
                      </a: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DM</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AA</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2.57</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50</a:t>
                      </a:r>
                    </a:p>
                  </a:txBody>
                  <a:tcPr marL="9525" marR="9525" marT="9525" marB="0" anchor="b">
                    <a:lnL>
                      <a:noFill/>
                    </a:lnL>
                    <a:lnR>
                      <a:noFill/>
                    </a:lnR>
                    <a:lnT>
                      <a:noFill/>
                    </a:lnT>
                    <a:lnB>
                      <a:noFill/>
                    </a:lnB>
                  </a:tcPr>
                </a:tc>
              </a:tr>
              <a:tr h="190500">
                <a:tc>
                  <a:txBody>
                    <a:bodyPr/>
                    <a:lstStyle/>
                    <a:p>
                      <a:pPr algn="ctr" fontAlgn="b"/>
                      <a:r>
                        <a:rPr lang="en-US" sz="1800" b="1" i="0" u="none" strike="noStrike">
                          <a:solidFill>
                            <a:srgbClr val="000000"/>
                          </a:solidFill>
                          <a:latin typeface="Calibri"/>
                        </a:rPr>
                        <a:t>13</a:t>
                      </a: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DM</a:t>
                      </a: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0.61</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60</a:t>
                      </a:r>
                    </a:p>
                  </a:txBody>
                  <a:tcPr marL="9525" marR="9525" marT="9525" marB="0" anchor="b">
                    <a:lnL>
                      <a:noFill/>
                    </a:lnL>
                    <a:lnR>
                      <a:noFill/>
                    </a:lnR>
                    <a:lnT>
                      <a:noFill/>
                    </a:lnT>
                    <a:lnB>
                      <a:noFill/>
                    </a:lnB>
                  </a:tcPr>
                </a:tc>
              </a:tr>
              <a:tr h="190500">
                <a:tc>
                  <a:txBody>
                    <a:bodyPr/>
                    <a:lstStyle/>
                    <a:p>
                      <a:pPr algn="ctr" fontAlgn="b"/>
                      <a:r>
                        <a:rPr lang="en-US" sz="1800" b="1" i="0" u="none" strike="noStrike">
                          <a:solidFill>
                            <a:srgbClr val="000000"/>
                          </a:solidFill>
                          <a:latin typeface="Calibri"/>
                        </a:rPr>
                        <a:t>14</a:t>
                      </a: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AA</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2.12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70</a:t>
                      </a:r>
                    </a:p>
                  </a:txBody>
                  <a:tcPr marL="9525" marR="9525" marT="9525" marB="0" anchor="b">
                    <a:lnL>
                      <a:noFill/>
                    </a:lnL>
                    <a:lnR>
                      <a:noFill/>
                    </a:lnR>
                    <a:lnT>
                      <a:noFill/>
                    </a:lnT>
                    <a:lnB>
                      <a:noFill/>
                    </a:lnB>
                  </a:tcPr>
                </a:tc>
              </a:tr>
              <a:tr h="190500">
                <a:tc>
                  <a:txBody>
                    <a:bodyPr/>
                    <a:lstStyle/>
                    <a:p>
                      <a:pPr algn="ctr" fontAlgn="b"/>
                      <a:r>
                        <a:rPr lang="en-US" sz="1800" b="1" i="0" u="none" strike="noStrike">
                          <a:solidFill>
                            <a:srgbClr val="000000"/>
                          </a:solidFill>
                          <a:latin typeface="Calibri"/>
                        </a:rPr>
                        <a:t>15</a:t>
                      </a: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0.01</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80</a:t>
                      </a:r>
                    </a:p>
                  </a:txBody>
                  <a:tcPr marL="9525" marR="9525" marT="9525" marB="0" anchor="b">
                    <a:lnL>
                      <a:noFill/>
                    </a:lnL>
                    <a:lnR>
                      <a:noFill/>
                    </a:lnR>
                    <a:lnT>
                      <a:noFill/>
                    </a:lnT>
                    <a:lnB>
                      <a:noFill/>
                    </a:lnB>
                  </a:tcPr>
                </a:tc>
              </a:tr>
              <a:tr h="190500">
                <a:tc>
                  <a:txBody>
                    <a:bodyPr/>
                    <a:lstStyle/>
                    <a:p>
                      <a:pPr algn="ctr" fontAlgn="b"/>
                      <a:r>
                        <a:rPr lang="en-US" sz="1800" b="1" i="0" u="none" strike="noStrike">
                          <a:solidFill>
                            <a:srgbClr val="000000"/>
                          </a:solidFill>
                          <a:latin typeface="Calibri"/>
                        </a:rPr>
                        <a:t>16</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MI</a:t>
                      </a:r>
                    </a:p>
                  </a:txBody>
                  <a:tcPr marL="9525" marR="9525" marT="9525"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DM</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AA</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4.57</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120</a:t>
                      </a:r>
                    </a:p>
                  </a:txBody>
                  <a:tcPr marL="9525" marR="9525" marT="9525" marB="0" anchor="b">
                    <a:lnL>
                      <a:noFill/>
                    </a:lnL>
                    <a:lnR>
                      <a:noFill/>
                    </a:lnR>
                    <a:lnT>
                      <a:noFill/>
                    </a:lnT>
                    <a:lnB>
                      <a:noFill/>
                    </a:lnB>
                  </a:tcPr>
                </a:tc>
              </a:tr>
              <a:tr h="371475">
                <a:tc gridSpan="7">
                  <a:txBody>
                    <a:bodyPr/>
                    <a:lstStyle/>
                    <a:p>
                      <a:pPr algn="ctr" fontAlgn="b"/>
                      <a:endParaRPr lang="en-US" sz="1800" b="0" i="0" u="none" strike="noStrike" dirty="0" smtClean="0">
                        <a:solidFill>
                          <a:srgbClr val="000000"/>
                        </a:solidFill>
                        <a:latin typeface="Calibri"/>
                      </a:endParaRPr>
                    </a:p>
                    <a:p>
                      <a:pPr algn="ctr" fontAlgn="b"/>
                      <a:r>
                        <a:rPr lang="en-US" sz="1800" b="0" i="0" u="none" strike="noStrike" dirty="0" smtClean="0">
                          <a:solidFill>
                            <a:srgbClr val="000000"/>
                          </a:solidFill>
                          <a:latin typeface="Calibri"/>
                        </a:rPr>
                        <a:t>MI </a:t>
                      </a:r>
                      <a:r>
                        <a:rPr lang="en-US" sz="1800" b="0" i="0" u="none" strike="noStrike" dirty="0">
                          <a:solidFill>
                            <a:srgbClr val="000000"/>
                          </a:solidFill>
                          <a:latin typeface="Calibri"/>
                        </a:rPr>
                        <a:t>= Myocardial Infarction; CHF = Congestive Heart Failure; DM=Diabetes Mellitus; AA=Alcohol abuse</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762000"/>
          <a:ext cx="8077195" cy="5945505"/>
        </p:xfrm>
        <a:graphic>
          <a:graphicData uri="http://schemas.openxmlformats.org/drawingml/2006/table">
            <a:tbl>
              <a:tblPr/>
              <a:tblGrid>
                <a:gridCol w="1447800"/>
                <a:gridCol w="859970"/>
                <a:gridCol w="1153885"/>
                <a:gridCol w="1153885"/>
                <a:gridCol w="1153885"/>
                <a:gridCol w="1153885"/>
                <a:gridCol w="1153885"/>
              </a:tblGrid>
              <a:tr h="571500">
                <a:tc>
                  <a:txBody>
                    <a:bodyPr/>
                    <a:lstStyle/>
                    <a:p>
                      <a:pPr algn="ctr" fontAlgn="b"/>
                      <a:r>
                        <a:rPr lang="en-US" sz="1800" b="1" i="0" u="none" strike="noStrike" dirty="0" smtClean="0">
                          <a:solidFill>
                            <a:srgbClr val="000000"/>
                          </a:solidFill>
                          <a:latin typeface="Calibri"/>
                        </a:rPr>
                        <a:t>Combination</a:t>
                      </a:r>
                      <a:endParaRPr lang="en-US" sz="18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8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8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8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8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latin typeface="Calibri"/>
                        </a:rPr>
                        <a:t>Length of stay</a:t>
                      </a:r>
                    </a:p>
                  </a:txBody>
                  <a:tcPr marL="9525" marR="9525" marT="9525" marB="0" anchor="b">
                    <a:lnL>
                      <a:noFill/>
                    </a:lnL>
                    <a:lnR>
                      <a:noFill/>
                    </a:lnR>
                    <a:lnT>
                      <a:noFill/>
                    </a:lnT>
                    <a:lnB>
                      <a:noFill/>
                    </a:lnB>
                  </a:tcPr>
                </a:tc>
                <a:tc>
                  <a:txBody>
                    <a:bodyPr/>
                    <a:lstStyle/>
                    <a:p>
                      <a:pPr algn="ctr" fontAlgn="b"/>
                      <a:r>
                        <a:rPr lang="en-US" sz="1800" b="1" i="0" u="none" strike="noStrike">
                          <a:solidFill>
                            <a:srgbClr val="000000"/>
                          </a:solidFill>
                          <a:latin typeface="Calibri"/>
                        </a:rPr>
                        <a:t>Number of Patients</a:t>
                      </a:r>
                    </a:p>
                  </a:txBody>
                  <a:tcPr marL="9525" marR="9525" marT="9525" marB="0" anchor="b">
                    <a:lnL>
                      <a:noFill/>
                    </a:lnL>
                    <a:lnR>
                      <a:noFill/>
                    </a:lnR>
                    <a:lnT>
                      <a:noFill/>
                    </a:lnT>
                    <a:lnB>
                      <a:noFill/>
                    </a:lnB>
                  </a:tcPr>
                </a:tc>
              </a:tr>
              <a:tr h="190500">
                <a:tc>
                  <a:txBody>
                    <a:bodyPr/>
                    <a:lstStyle/>
                    <a:p>
                      <a:pPr algn="ctr" fontAlgn="b"/>
                      <a:r>
                        <a:rPr lang="en-US" sz="1800" b="1" i="0" u="none" strike="noStrike">
                          <a:solidFill>
                            <a:srgbClr val="000000"/>
                          </a:solidFill>
                          <a:latin typeface="Calibri"/>
                        </a:rPr>
                        <a:t>1</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MI</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CHF</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DM</a:t>
                      </a: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5.56</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10</a:t>
                      </a:r>
                    </a:p>
                  </a:txBody>
                  <a:tcPr marL="9525" marR="9525" marT="9525" marB="0" anchor="b">
                    <a:lnL>
                      <a:noFill/>
                    </a:lnL>
                    <a:lnR>
                      <a:noFill/>
                    </a:lnR>
                    <a:lnT>
                      <a:noFill/>
                    </a:lnT>
                    <a:lnB>
                      <a:noFill/>
                    </a:lnB>
                    <a:solidFill>
                      <a:srgbClr val="FFFF99"/>
                    </a:solidFill>
                  </a:tcPr>
                </a:tc>
              </a:tr>
              <a:tr h="190500">
                <a:tc>
                  <a:txBody>
                    <a:bodyPr/>
                    <a:lstStyle/>
                    <a:p>
                      <a:pPr algn="ctr" fontAlgn="b"/>
                      <a:r>
                        <a:rPr lang="en-US" sz="1800" b="1" i="0" u="none" strike="noStrike">
                          <a:solidFill>
                            <a:srgbClr val="000000"/>
                          </a:solidFill>
                          <a:latin typeface="Calibri"/>
                        </a:rPr>
                        <a:t>3</a:t>
                      </a: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CHF</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DM</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AA</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5.54</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10</a:t>
                      </a:r>
                    </a:p>
                  </a:txBody>
                  <a:tcPr marL="9525" marR="9525" marT="9525" marB="0" anchor="b">
                    <a:lnL>
                      <a:noFill/>
                    </a:lnL>
                    <a:lnR>
                      <a:noFill/>
                    </a:lnR>
                    <a:lnT>
                      <a:noFill/>
                    </a:lnT>
                    <a:lnB>
                      <a:noFill/>
                    </a:lnB>
                    <a:solidFill>
                      <a:srgbClr val="FFFF99"/>
                    </a:solidFill>
                  </a:tcPr>
                </a:tc>
              </a:tr>
              <a:tr h="190500">
                <a:tc>
                  <a:txBody>
                    <a:bodyPr/>
                    <a:lstStyle/>
                    <a:p>
                      <a:pPr algn="ctr" fontAlgn="b"/>
                      <a:r>
                        <a:rPr lang="en-US" sz="1800" b="1" i="0" u="none" strike="noStrike">
                          <a:solidFill>
                            <a:srgbClr val="000000"/>
                          </a:solidFill>
                          <a:latin typeface="Calibri"/>
                        </a:rPr>
                        <a:t>4</a:t>
                      </a: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CHF</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DM</a:t>
                      </a: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3.56</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20</a:t>
                      </a:r>
                    </a:p>
                  </a:txBody>
                  <a:tcPr marL="9525" marR="9525" marT="9525" marB="0" anchor="b">
                    <a:lnL>
                      <a:noFill/>
                    </a:lnL>
                    <a:lnR>
                      <a:noFill/>
                    </a:lnR>
                    <a:lnT>
                      <a:noFill/>
                    </a:lnT>
                    <a:lnB>
                      <a:noFill/>
                    </a:lnB>
                    <a:solidFill>
                      <a:srgbClr val="FFFF99"/>
                    </a:solidFill>
                  </a:tcPr>
                </a:tc>
              </a:tr>
              <a:tr h="190500">
                <a:tc>
                  <a:txBody>
                    <a:bodyPr/>
                    <a:lstStyle/>
                    <a:p>
                      <a:pPr algn="ctr" fontAlgn="b"/>
                      <a:r>
                        <a:rPr lang="en-US" sz="1800" b="1" i="0" u="none" strike="noStrike">
                          <a:solidFill>
                            <a:srgbClr val="000000"/>
                          </a:solidFill>
                          <a:latin typeface="Calibri"/>
                        </a:rPr>
                        <a:t>5</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MI</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CHF</a:t>
                      </a: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AA</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7.03</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30</a:t>
                      </a:r>
                    </a:p>
                  </a:txBody>
                  <a:tcPr marL="9525" marR="9525" marT="9525" marB="0" anchor="b">
                    <a:lnL>
                      <a:noFill/>
                    </a:lnL>
                    <a:lnR>
                      <a:noFill/>
                    </a:lnR>
                    <a:lnT>
                      <a:noFill/>
                    </a:lnT>
                    <a:lnB>
                      <a:noFill/>
                    </a:lnB>
                    <a:solidFill>
                      <a:srgbClr val="FFFF99"/>
                    </a:solidFill>
                  </a:tcPr>
                </a:tc>
              </a:tr>
              <a:tr h="190500">
                <a:tc>
                  <a:txBody>
                    <a:bodyPr/>
                    <a:lstStyle/>
                    <a:p>
                      <a:pPr algn="ctr" fontAlgn="b"/>
                      <a:r>
                        <a:rPr lang="en-US" sz="1800" b="1" i="0" u="none" strike="noStrike">
                          <a:solidFill>
                            <a:srgbClr val="000000"/>
                          </a:solidFill>
                          <a:latin typeface="Calibri"/>
                        </a:rPr>
                        <a:t>6</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MI</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CHF</a:t>
                      </a: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5.02</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30</a:t>
                      </a:r>
                    </a:p>
                  </a:txBody>
                  <a:tcPr marL="9525" marR="9525" marT="9525" marB="0" anchor="b">
                    <a:lnL>
                      <a:noFill/>
                    </a:lnL>
                    <a:lnR>
                      <a:noFill/>
                    </a:lnR>
                    <a:lnT>
                      <a:noFill/>
                    </a:lnT>
                    <a:lnB>
                      <a:noFill/>
                    </a:lnB>
                    <a:solidFill>
                      <a:srgbClr val="FFFF99"/>
                    </a:solidFill>
                  </a:tcPr>
                </a:tc>
              </a:tr>
              <a:tr h="190500">
                <a:tc>
                  <a:txBody>
                    <a:bodyPr/>
                    <a:lstStyle/>
                    <a:p>
                      <a:pPr algn="ctr" fontAlgn="b"/>
                      <a:r>
                        <a:rPr lang="en-US" sz="1800" b="1" i="0" u="none" strike="noStrike">
                          <a:solidFill>
                            <a:srgbClr val="000000"/>
                          </a:solidFill>
                          <a:latin typeface="Calibri"/>
                        </a:rPr>
                        <a:t>7</a:t>
                      </a: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CHF</a:t>
                      </a: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AA</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5.04</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30</a:t>
                      </a:r>
                    </a:p>
                  </a:txBody>
                  <a:tcPr marL="9525" marR="9525" marT="9525" marB="0" anchor="b">
                    <a:lnL>
                      <a:noFill/>
                    </a:lnL>
                    <a:lnR>
                      <a:noFill/>
                    </a:lnR>
                    <a:lnT>
                      <a:noFill/>
                    </a:lnT>
                    <a:lnB>
                      <a:noFill/>
                    </a:lnB>
                    <a:solidFill>
                      <a:srgbClr val="FFFF99"/>
                    </a:solidFill>
                  </a:tcPr>
                </a:tc>
              </a:tr>
              <a:tr h="190500">
                <a:tc>
                  <a:txBody>
                    <a:bodyPr/>
                    <a:lstStyle/>
                    <a:p>
                      <a:pPr algn="ctr" fontAlgn="b"/>
                      <a:r>
                        <a:rPr lang="en-US" sz="1800" b="1" i="0" u="none" strike="noStrike">
                          <a:solidFill>
                            <a:srgbClr val="000000"/>
                          </a:solidFill>
                          <a:latin typeface="Calibri"/>
                        </a:rPr>
                        <a:t>8</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MI</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CHF</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DM</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AA</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7.62</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40</a:t>
                      </a:r>
                    </a:p>
                  </a:txBody>
                  <a:tcPr marL="9525" marR="9525" marT="9525" marB="0" anchor="b">
                    <a:lnL>
                      <a:noFill/>
                    </a:lnL>
                    <a:lnR>
                      <a:noFill/>
                    </a:lnR>
                    <a:lnT>
                      <a:noFill/>
                    </a:lnT>
                    <a:lnB>
                      <a:noFill/>
                    </a:lnB>
                    <a:solidFill>
                      <a:srgbClr val="FFFF99"/>
                    </a:solidFill>
                  </a:tcPr>
                </a:tc>
              </a:tr>
              <a:tr h="190500">
                <a:tc>
                  <a:txBody>
                    <a:bodyPr/>
                    <a:lstStyle/>
                    <a:p>
                      <a:pPr algn="ctr" fontAlgn="b"/>
                      <a:r>
                        <a:rPr lang="en-US" sz="1800" b="1" i="0" u="none" strike="noStrike">
                          <a:solidFill>
                            <a:srgbClr val="000000"/>
                          </a:solidFill>
                          <a:latin typeface="Calibri"/>
                        </a:rPr>
                        <a:t>10</a:t>
                      </a: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CHF</a:t>
                      </a: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3.03</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40</a:t>
                      </a:r>
                    </a:p>
                  </a:txBody>
                  <a:tcPr marL="9525" marR="9525" marT="9525" marB="0" anchor="b">
                    <a:lnL>
                      <a:noFill/>
                    </a:lnL>
                    <a:lnR>
                      <a:noFill/>
                    </a:lnR>
                    <a:lnT>
                      <a:noFill/>
                    </a:lnT>
                    <a:lnB>
                      <a:noFill/>
                    </a:lnB>
                    <a:solidFill>
                      <a:srgbClr val="FFFF99"/>
                    </a:solidFill>
                  </a:tcPr>
                </a:tc>
              </a:tr>
              <a:tr h="190500">
                <a:tc>
                  <a:txBody>
                    <a:bodyPr/>
                    <a:lstStyle/>
                    <a:p>
                      <a:pPr algn="ctr" fontAlgn="b"/>
                      <a:r>
                        <a:rPr lang="en-US" sz="1800" b="1" i="0" u="none" strike="noStrike">
                          <a:solidFill>
                            <a:srgbClr val="000000"/>
                          </a:solidFill>
                          <a:latin typeface="Calibri"/>
                        </a:rPr>
                        <a:t>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MI</a:t>
                      </a: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AA</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4.10</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10</a:t>
                      </a:r>
                    </a:p>
                  </a:txBody>
                  <a:tcPr marL="9525" marR="9525" marT="9525" marB="0" anchor="b">
                    <a:lnL>
                      <a:noFill/>
                    </a:lnL>
                    <a:lnR>
                      <a:noFill/>
                    </a:lnR>
                    <a:lnT>
                      <a:noFill/>
                    </a:lnT>
                    <a:lnB>
                      <a:noFill/>
                    </a:lnB>
                    <a:solidFill>
                      <a:srgbClr val="FFFF99"/>
                    </a:solidFill>
                  </a:tcPr>
                </a:tc>
              </a:tr>
              <a:tr h="190500">
                <a:tc>
                  <a:txBody>
                    <a:bodyPr/>
                    <a:lstStyle/>
                    <a:p>
                      <a:pPr algn="ctr" fontAlgn="b"/>
                      <a:r>
                        <a:rPr lang="en-US" sz="1800" b="1" i="0" u="none" strike="noStrike">
                          <a:solidFill>
                            <a:srgbClr val="000000"/>
                          </a:solidFill>
                          <a:latin typeface="Calibri"/>
                        </a:rPr>
                        <a:t>9</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MI</a:t>
                      </a: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2.03</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40</a:t>
                      </a:r>
                    </a:p>
                  </a:txBody>
                  <a:tcPr marL="9525" marR="9525" marT="9525" marB="0" anchor="b">
                    <a:lnL>
                      <a:noFill/>
                    </a:lnL>
                    <a:lnR>
                      <a:noFill/>
                    </a:lnR>
                    <a:lnT>
                      <a:noFill/>
                    </a:lnT>
                    <a:lnB>
                      <a:noFill/>
                    </a:lnB>
                    <a:solidFill>
                      <a:srgbClr val="FFFF99"/>
                    </a:solidFill>
                  </a:tcPr>
                </a:tc>
              </a:tr>
              <a:tr h="190500">
                <a:tc>
                  <a:txBody>
                    <a:bodyPr/>
                    <a:lstStyle/>
                    <a:p>
                      <a:pPr algn="ctr" fontAlgn="b"/>
                      <a:r>
                        <a:rPr lang="en-US" sz="1800" b="1" i="0" u="none" strike="noStrike">
                          <a:solidFill>
                            <a:srgbClr val="000000"/>
                          </a:solidFill>
                          <a:latin typeface="Calibri"/>
                        </a:rPr>
                        <a:t>11</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MI</a:t>
                      </a: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DM</a:t>
                      </a: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2.60</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50</a:t>
                      </a:r>
                    </a:p>
                  </a:txBody>
                  <a:tcPr marL="9525" marR="9525" marT="9525" marB="0" anchor="b">
                    <a:lnL>
                      <a:noFill/>
                    </a:lnL>
                    <a:lnR>
                      <a:noFill/>
                    </a:lnR>
                    <a:lnT>
                      <a:noFill/>
                    </a:lnT>
                    <a:lnB>
                      <a:noFill/>
                    </a:lnB>
                    <a:solidFill>
                      <a:srgbClr val="FFFF99"/>
                    </a:solidFill>
                  </a:tcPr>
                </a:tc>
              </a:tr>
              <a:tr h="190500">
                <a:tc>
                  <a:txBody>
                    <a:bodyPr/>
                    <a:lstStyle/>
                    <a:p>
                      <a:pPr algn="ctr" fontAlgn="b"/>
                      <a:r>
                        <a:rPr lang="en-US" sz="1800" b="1" i="0" u="none" strike="noStrike">
                          <a:solidFill>
                            <a:srgbClr val="000000"/>
                          </a:solidFill>
                          <a:latin typeface="Calibri"/>
                        </a:rPr>
                        <a:t>12</a:t>
                      </a: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DM</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AA</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2.57</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50</a:t>
                      </a:r>
                    </a:p>
                  </a:txBody>
                  <a:tcPr marL="9525" marR="9525" marT="9525" marB="0" anchor="b">
                    <a:lnL>
                      <a:noFill/>
                    </a:lnL>
                    <a:lnR>
                      <a:noFill/>
                    </a:lnR>
                    <a:lnT>
                      <a:noFill/>
                    </a:lnT>
                    <a:lnB>
                      <a:noFill/>
                    </a:lnB>
                    <a:solidFill>
                      <a:srgbClr val="FFFF99"/>
                    </a:solidFill>
                  </a:tcPr>
                </a:tc>
              </a:tr>
              <a:tr h="190500">
                <a:tc>
                  <a:txBody>
                    <a:bodyPr/>
                    <a:lstStyle/>
                    <a:p>
                      <a:pPr algn="ctr" fontAlgn="b"/>
                      <a:r>
                        <a:rPr lang="en-US" sz="1800" b="1" i="0" u="none" strike="noStrike">
                          <a:solidFill>
                            <a:srgbClr val="000000"/>
                          </a:solidFill>
                          <a:latin typeface="Calibri"/>
                        </a:rPr>
                        <a:t>13</a:t>
                      </a: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DM</a:t>
                      </a: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0.61</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60</a:t>
                      </a:r>
                    </a:p>
                  </a:txBody>
                  <a:tcPr marL="9525" marR="9525" marT="9525" marB="0" anchor="b">
                    <a:lnL>
                      <a:noFill/>
                    </a:lnL>
                    <a:lnR>
                      <a:noFill/>
                    </a:lnR>
                    <a:lnT>
                      <a:noFill/>
                    </a:lnT>
                    <a:lnB>
                      <a:noFill/>
                    </a:lnB>
                    <a:solidFill>
                      <a:srgbClr val="FFFF99"/>
                    </a:solidFill>
                  </a:tcPr>
                </a:tc>
              </a:tr>
              <a:tr h="190500">
                <a:tc>
                  <a:txBody>
                    <a:bodyPr/>
                    <a:lstStyle/>
                    <a:p>
                      <a:pPr algn="ctr" fontAlgn="b"/>
                      <a:r>
                        <a:rPr lang="en-US" sz="1800" b="1" i="0" u="none" strike="noStrike">
                          <a:solidFill>
                            <a:srgbClr val="000000"/>
                          </a:solidFill>
                          <a:latin typeface="Calibri"/>
                        </a:rPr>
                        <a:t>14</a:t>
                      </a: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AA</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2.12</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70</a:t>
                      </a:r>
                    </a:p>
                  </a:txBody>
                  <a:tcPr marL="9525" marR="9525" marT="9525" marB="0" anchor="b">
                    <a:lnL>
                      <a:noFill/>
                    </a:lnL>
                    <a:lnR>
                      <a:noFill/>
                    </a:lnR>
                    <a:lnT>
                      <a:noFill/>
                    </a:lnT>
                    <a:lnB>
                      <a:noFill/>
                    </a:lnB>
                    <a:solidFill>
                      <a:srgbClr val="FFFF99"/>
                    </a:solidFill>
                  </a:tcPr>
                </a:tc>
              </a:tr>
              <a:tr h="190500">
                <a:tc>
                  <a:txBody>
                    <a:bodyPr/>
                    <a:lstStyle/>
                    <a:p>
                      <a:pPr algn="ctr" fontAlgn="b"/>
                      <a:r>
                        <a:rPr lang="en-US" sz="1800" b="1" i="0" u="none" strike="noStrike">
                          <a:solidFill>
                            <a:srgbClr val="000000"/>
                          </a:solidFill>
                          <a:latin typeface="Calibri"/>
                        </a:rPr>
                        <a:t>15</a:t>
                      </a: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0.01</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80</a:t>
                      </a:r>
                    </a:p>
                  </a:txBody>
                  <a:tcPr marL="9525" marR="9525" marT="9525" marB="0" anchor="b">
                    <a:lnL>
                      <a:noFill/>
                    </a:lnL>
                    <a:lnR>
                      <a:noFill/>
                    </a:lnR>
                    <a:lnT>
                      <a:noFill/>
                    </a:lnT>
                    <a:lnB>
                      <a:noFill/>
                    </a:lnB>
                    <a:solidFill>
                      <a:srgbClr val="FFFF99"/>
                    </a:solidFill>
                  </a:tcPr>
                </a:tc>
              </a:tr>
              <a:tr h="190500">
                <a:tc>
                  <a:txBody>
                    <a:bodyPr/>
                    <a:lstStyle/>
                    <a:p>
                      <a:pPr algn="ctr" fontAlgn="b"/>
                      <a:r>
                        <a:rPr lang="en-US" sz="1800" b="1" i="0" u="none" strike="noStrike">
                          <a:solidFill>
                            <a:srgbClr val="000000"/>
                          </a:solidFill>
                          <a:latin typeface="Calibri"/>
                        </a:rPr>
                        <a:t>16</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MI</a:t>
                      </a:r>
                    </a:p>
                  </a:txBody>
                  <a:tcPr marL="9525" marR="9525" marT="9525"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DM</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AA</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4.57</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120</a:t>
                      </a:r>
                    </a:p>
                  </a:txBody>
                  <a:tcPr marL="9525" marR="9525" marT="9525" marB="0" anchor="b">
                    <a:lnL>
                      <a:noFill/>
                    </a:lnL>
                    <a:lnR>
                      <a:noFill/>
                    </a:lnR>
                    <a:lnT>
                      <a:noFill/>
                    </a:lnT>
                    <a:lnB>
                      <a:noFill/>
                    </a:lnB>
                    <a:solidFill>
                      <a:srgbClr val="FFFF99"/>
                    </a:solidFill>
                  </a:tcPr>
                </a:tc>
              </a:tr>
              <a:tr h="371475">
                <a:tc gridSpan="7">
                  <a:txBody>
                    <a:bodyPr/>
                    <a:lstStyle/>
                    <a:p>
                      <a:pPr algn="ctr" fontAlgn="b"/>
                      <a:endParaRPr lang="en-US" sz="1800" b="0" i="0" u="none" strike="noStrike" dirty="0" smtClean="0">
                        <a:solidFill>
                          <a:srgbClr val="000000"/>
                        </a:solidFill>
                        <a:latin typeface="Calibri"/>
                      </a:endParaRPr>
                    </a:p>
                    <a:p>
                      <a:pPr algn="ctr" fontAlgn="b"/>
                      <a:r>
                        <a:rPr lang="en-US" sz="1800" b="0" i="0" u="none" strike="noStrike" dirty="0" smtClean="0">
                          <a:solidFill>
                            <a:srgbClr val="000000"/>
                          </a:solidFill>
                          <a:latin typeface="Calibri"/>
                        </a:rPr>
                        <a:t>MI </a:t>
                      </a:r>
                      <a:r>
                        <a:rPr lang="en-US" sz="1800" b="0" i="0" u="none" strike="noStrike" dirty="0">
                          <a:solidFill>
                            <a:srgbClr val="000000"/>
                          </a:solidFill>
                          <a:latin typeface="Calibri"/>
                        </a:rPr>
                        <a:t>= Myocardial Infarction; CHF = Congestive Heart Failure; DM=Diabetes Mellitus; AA=Alcohol abuse</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3" cstate="print"/>
          <a:srcRect t="12952" r="56667" b="45905"/>
          <a:stretch>
            <a:fillRect/>
          </a:stretch>
        </p:blipFill>
        <p:spPr bwMode="auto">
          <a:xfrm>
            <a:off x="381000" y="762000"/>
            <a:ext cx="8542867" cy="5069393"/>
          </a:xfrm>
          <a:prstGeom prst="rect">
            <a:avLst/>
          </a:prstGeom>
          <a:noFill/>
          <a:ln w="9525">
            <a:noFill/>
            <a:miter lim="800000"/>
            <a:headEnd/>
            <a:tailEnd/>
          </a:ln>
        </p:spPr>
      </p:pic>
      <p:sp>
        <p:nvSpPr>
          <p:cNvPr id="4" name="Rectangle 3"/>
          <p:cNvSpPr/>
          <p:nvPr/>
        </p:nvSpPr>
        <p:spPr>
          <a:xfrm>
            <a:off x="2819400" y="4267200"/>
            <a:ext cx="52578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If cell c7 is CHF then assign a 1 otherwise a 0</a:t>
            </a: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t="12952" r="56667" b="45905"/>
          <a:stretch>
            <a:fillRect/>
          </a:stretch>
        </p:blipFill>
        <p:spPr bwMode="auto">
          <a:xfrm>
            <a:off x="304800" y="685800"/>
            <a:ext cx="8571089" cy="5086141"/>
          </a:xfrm>
          <a:prstGeom prst="rect">
            <a:avLst/>
          </a:prstGeom>
          <a:noFill/>
          <a:ln w="9525">
            <a:noFill/>
            <a:miter lim="800000"/>
            <a:headEnd/>
            <a:tailEnd/>
          </a:ln>
        </p:spPr>
      </p:pic>
      <p:sp>
        <p:nvSpPr>
          <p:cNvPr id="3" name="Rectangle 2"/>
          <p:cNvSpPr/>
          <p:nvPr/>
        </p:nvSpPr>
        <p:spPr>
          <a:xfrm>
            <a:off x="3124200" y="3657600"/>
            <a:ext cx="52578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Sum product of column H and F divided by sum of column H</a:t>
            </a: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t="12952" r="56667" b="45905"/>
          <a:stretch>
            <a:fillRect/>
          </a:stretch>
        </p:blipFill>
        <p:spPr bwMode="auto">
          <a:xfrm>
            <a:off x="533400" y="685800"/>
            <a:ext cx="8475132" cy="5029199"/>
          </a:xfrm>
          <a:prstGeom prst="rect">
            <a:avLst/>
          </a:prstGeom>
          <a:noFill/>
          <a:ln w="9525">
            <a:noFill/>
            <a:miter lim="800000"/>
            <a:headEnd/>
            <a:tailEnd/>
          </a:ln>
        </p:spPr>
      </p:pic>
      <p:sp>
        <p:nvSpPr>
          <p:cNvPr id="3" name="Rectangle 2"/>
          <p:cNvSpPr/>
          <p:nvPr/>
        </p:nvSpPr>
        <p:spPr>
          <a:xfrm>
            <a:off x="2819400" y="4267200"/>
            <a:ext cx="52578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Same as before, except now 1 minus column H</a:t>
            </a:r>
            <a:endParaRPr lang="en-US"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srcRect t="12952" r="79047" b="70286"/>
          <a:stretch>
            <a:fillRect/>
          </a:stretch>
        </p:blipFill>
        <p:spPr bwMode="auto">
          <a:xfrm>
            <a:off x="1295400" y="1219200"/>
            <a:ext cx="6324600" cy="3162300"/>
          </a:xfrm>
          <a:prstGeom prst="rect">
            <a:avLst/>
          </a:prstGeom>
          <a:noFill/>
          <a:ln w="9525">
            <a:noFill/>
            <a:miter lim="800000"/>
            <a:headEnd/>
            <a:tailEnd/>
          </a:ln>
        </p:spPr>
      </p:pic>
      <p:sp>
        <p:nvSpPr>
          <p:cNvPr id="3" name="Rectangle 2"/>
          <p:cNvSpPr/>
          <p:nvPr/>
        </p:nvSpPr>
        <p:spPr>
          <a:xfrm>
            <a:off x="2819400" y="4267200"/>
            <a:ext cx="52578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Calculate difference of cases and controls</a:t>
            </a: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t="13714" r="60476" b="45905"/>
          <a:stretch>
            <a:fillRect/>
          </a:stretch>
        </p:blipFill>
        <p:spPr bwMode="auto">
          <a:xfrm>
            <a:off x="457200" y="914400"/>
            <a:ext cx="8193657" cy="5232094"/>
          </a:xfrm>
          <a:prstGeom prst="rect">
            <a:avLst/>
          </a:prstGeom>
          <a:noFill/>
          <a:ln w="9525">
            <a:noFill/>
            <a:miter lim="800000"/>
            <a:headEnd/>
            <a:tailEnd/>
          </a:ln>
        </p:spPr>
      </p:pic>
      <p:sp>
        <p:nvSpPr>
          <p:cNvPr id="3" name="Rectangle 2"/>
          <p:cNvSpPr/>
          <p:nvPr/>
        </p:nvSpPr>
        <p:spPr>
          <a:xfrm>
            <a:off x="2819400" y="4267200"/>
            <a:ext cx="52578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Sum of product of diagnoses indicators and score for the diagnoses</a:t>
            </a:r>
            <a:endParaRPr lang="en-US" sz="3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608</Words>
  <Application>Microsoft Office PowerPoint</Application>
  <PresentationFormat>On-screen Show (4:3)</PresentationFormat>
  <Paragraphs>199</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Constructing a Multi-Morbidity Index from Simulated Data</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Constructing a Multi-Morbidity Index from Simulated Data</dc:title>
  <dc:creator>Farrokh</dc:creator>
  <cp:lastModifiedBy>Farrokh</cp:lastModifiedBy>
  <cp:revision>8</cp:revision>
  <dcterms:created xsi:type="dcterms:W3CDTF">2016-01-24T21:06:05Z</dcterms:created>
  <dcterms:modified xsi:type="dcterms:W3CDTF">2016-01-24T22:00:45Z</dcterms:modified>
</cp:coreProperties>
</file>