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88"/>
  </p:notesMasterIdLst>
  <p:handoutMasterIdLst>
    <p:handoutMasterId r:id="rId89"/>
  </p:handoutMasterIdLst>
  <p:sldIdLst>
    <p:sldId id="256" r:id="rId2"/>
    <p:sldId id="327" r:id="rId3"/>
    <p:sldId id="453" r:id="rId4"/>
    <p:sldId id="468" r:id="rId5"/>
    <p:sldId id="469" r:id="rId6"/>
    <p:sldId id="454" r:id="rId7"/>
    <p:sldId id="455" r:id="rId8"/>
    <p:sldId id="456" r:id="rId9"/>
    <p:sldId id="462" r:id="rId10"/>
    <p:sldId id="460" r:id="rId11"/>
    <p:sldId id="463" r:id="rId12"/>
    <p:sldId id="464" r:id="rId13"/>
    <p:sldId id="465" r:id="rId14"/>
    <p:sldId id="466" r:id="rId15"/>
    <p:sldId id="467" r:id="rId16"/>
    <p:sldId id="535" r:id="rId17"/>
    <p:sldId id="536" r:id="rId18"/>
    <p:sldId id="537" r:id="rId19"/>
    <p:sldId id="538" r:id="rId20"/>
    <p:sldId id="458" r:id="rId21"/>
    <p:sldId id="459" r:id="rId22"/>
    <p:sldId id="471" r:id="rId23"/>
    <p:sldId id="472" r:id="rId24"/>
    <p:sldId id="473" r:id="rId25"/>
    <p:sldId id="474" r:id="rId26"/>
    <p:sldId id="475" r:id="rId27"/>
    <p:sldId id="476" r:id="rId28"/>
    <p:sldId id="477" r:id="rId29"/>
    <p:sldId id="478" r:id="rId30"/>
    <p:sldId id="479" r:id="rId31"/>
    <p:sldId id="480" r:id="rId32"/>
    <p:sldId id="482" r:id="rId33"/>
    <p:sldId id="481" r:id="rId34"/>
    <p:sldId id="483" r:id="rId35"/>
    <p:sldId id="484" r:id="rId36"/>
    <p:sldId id="485" r:id="rId37"/>
    <p:sldId id="509" r:id="rId38"/>
    <p:sldId id="486" r:id="rId39"/>
    <p:sldId id="510" r:id="rId40"/>
    <p:sldId id="487" r:id="rId41"/>
    <p:sldId id="511" r:id="rId42"/>
    <p:sldId id="488" r:id="rId43"/>
    <p:sldId id="512" r:id="rId44"/>
    <p:sldId id="489" r:id="rId45"/>
    <p:sldId id="490" r:id="rId46"/>
    <p:sldId id="491" r:id="rId47"/>
    <p:sldId id="492" r:id="rId48"/>
    <p:sldId id="493" r:id="rId49"/>
    <p:sldId id="494" r:id="rId50"/>
    <p:sldId id="496" r:id="rId51"/>
    <p:sldId id="497" r:id="rId52"/>
    <p:sldId id="498" r:id="rId53"/>
    <p:sldId id="499" r:id="rId54"/>
    <p:sldId id="500" r:id="rId55"/>
    <p:sldId id="501" r:id="rId56"/>
    <p:sldId id="502" r:id="rId57"/>
    <p:sldId id="503" r:id="rId58"/>
    <p:sldId id="504" r:id="rId59"/>
    <p:sldId id="505" r:id="rId60"/>
    <p:sldId id="506" r:id="rId61"/>
    <p:sldId id="507" r:id="rId62"/>
    <p:sldId id="508" r:id="rId63"/>
    <p:sldId id="513" r:id="rId64"/>
    <p:sldId id="514" r:id="rId65"/>
    <p:sldId id="518" r:id="rId66"/>
    <p:sldId id="517" r:id="rId67"/>
    <p:sldId id="516" r:id="rId68"/>
    <p:sldId id="515" r:id="rId69"/>
    <p:sldId id="519" r:id="rId70"/>
    <p:sldId id="524" r:id="rId71"/>
    <p:sldId id="520" r:id="rId72"/>
    <p:sldId id="521" r:id="rId73"/>
    <p:sldId id="522" r:id="rId74"/>
    <p:sldId id="523" r:id="rId75"/>
    <p:sldId id="525" r:id="rId76"/>
    <p:sldId id="526" r:id="rId77"/>
    <p:sldId id="527" r:id="rId78"/>
    <p:sldId id="528" r:id="rId79"/>
    <p:sldId id="529" r:id="rId80"/>
    <p:sldId id="530" r:id="rId81"/>
    <p:sldId id="531" r:id="rId82"/>
    <p:sldId id="532" r:id="rId83"/>
    <p:sldId id="533" r:id="rId84"/>
    <p:sldId id="534" r:id="rId85"/>
    <p:sldId id="539" r:id="rId86"/>
    <p:sldId id="450" r:id="rId87"/>
  </p:sldIdLst>
  <p:sldSz cx="9144000" cy="6858000" type="screen4x3"/>
  <p:notesSz cx="7010400" cy="92964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88147" autoAdjust="0"/>
  </p:normalViewPr>
  <p:slideViewPr>
    <p:cSldViewPr>
      <p:cViewPr varScale="1">
        <p:scale>
          <a:sx n="67" d="100"/>
          <a:sy n="67" d="100"/>
        </p:scale>
        <p:origin x="149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4CF4D51-176E-42A7-BE4B-6B691B14FA61}" type="datetimeFigureOut">
              <a:rPr lang="en-US" smtClean="0"/>
              <a:t>11/14/2016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E57E44B-7A4D-44C5-BCFA-BEE916C8872C}" type="slidenum">
              <a:rPr lang="en-US" smtClean="0"/>
              <a:t>‹#›</a:t>
            </a:fld>
            <a:endParaRPr lang="en-US"/>
          </a:p>
        </p:txBody>
      </p:sp>
    </p:spTree>
    <p:extLst>
      <p:ext uri="{BB962C8B-B14F-4D97-AF65-F5344CB8AC3E}">
        <p14:creationId xmlns:p14="http://schemas.microsoft.com/office/powerpoint/2010/main" val="3728692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F73A15-DDA6-42C9-99D2-2705FFB6B958}" type="datetimeFigureOut">
              <a:rPr lang="en-US" smtClean="0"/>
              <a:pPr/>
              <a:t>11/14/2016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886C08A-1421-46FE-B66B-5281457E8ED2}" type="slidenum">
              <a:rPr lang="en-US" smtClean="0"/>
              <a:pPr/>
              <a:t>‹#›</a:t>
            </a:fld>
            <a:endParaRPr lang="en-US"/>
          </a:p>
        </p:txBody>
      </p:sp>
    </p:spTree>
    <p:extLst>
      <p:ext uri="{BB962C8B-B14F-4D97-AF65-F5344CB8AC3E}">
        <p14:creationId xmlns:p14="http://schemas.microsoft.com/office/powerpoint/2010/main" val="401094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86C08A-1421-46FE-B66B-5281457E8ED2}" type="slidenum">
              <a:rPr lang="en-US" smtClean="0"/>
              <a:pPr/>
              <a:t>20</a:t>
            </a:fld>
            <a:endParaRPr lang="en-US"/>
          </a:p>
        </p:txBody>
      </p:sp>
    </p:spTree>
    <p:extLst>
      <p:ext uri="{BB962C8B-B14F-4D97-AF65-F5344CB8AC3E}">
        <p14:creationId xmlns:p14="http://schemas.microsoft.com/office/powerpoint/2010/main" val="3234561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take a few moments to explore some of the more commonly used properties for a Form object.</a:t>
            </a:r>
            <a:endParaRPr lang="en-US" dirty="0"/>
          </a:p>
        </p:txBody>
      </p:sp>
      <p:sp>
        <p:nvSpPr>
          <p:cNvPr id="4" name="Slide Number Placeholder 3"/>
          <p:cNvSpPr>
            <a:spLocks noGrp="1"/>
          </p:cNvSpPr>
          <p:nvPr>
            <p:ph type="sldNum" sz="quarter" idx="10"/>
          </p:nvPr>
        </p:nvSpPr>
        <p:spPr/>
        <p:txBody>
          <a:bodyPr/>
          <a:lstStyle/>
          <a:p>
            <a:fld id="{D886C08A-1421-46FE-B66B-5281457E8ED2}" type="slidenum">
              <a:rPr lang="en-US" smtClean="0"/>
              <a:pPr/>
              <a:t>28</a:t>
            </a:fld>
            <a:endParaRPr lang="en-US"/>
          </a:p>
        </p:txBody>
      </p:sp>
    </p:spTree>
    <p:extLst>
      <p:ext uri="{BB962C8B-B14F-4D97-AF65-F5344CB8AC3E}">
        <p14:creationId xmlns:p14="http://schemas.microsoft.com/office/powerpoint/2010/main" val="1550056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Choose</a:t>
            </a:r>
            <a:r>
              <a:rPr lang="en-US" baseline="0" dirty="0" smtClean="0"/>
              <a:t> the datasheet mode and right click the </a:t>
            </a:r>
            <a:r>
              <a:rPr lang="en-US" baseline="0" dirty="0" err="1" smtClean="0"/>
              <a:t>frmPatient</a:t>
            </a:r>
            <a:r>
              <a:rPr lang="en-US" baseline="0" dirty="0" smtClean="0"/>
              <a:t> to choose “Datasheet” view.</a:t>
            </a:r>
            <a:endParaRPr lang="en-US" dirty="0"/>
          </a:p>
        </p:txBody>
      </p:sp>
      <p:sp>
        <p:nvSpPr>
          <p:cNvPr id="4" name="Slide Number Placeholder 3"/>
          <p:cNvSpPr>
            <a:spLocks noGrp="1"/>
          </p:cNvSpPr>
          <p:nvPr>
            <p:ph type="sldNum" sz="quarter" idx="10"/>
          </p:nvPr>
        </p:nvSpPr>
        <p:spPr/>
        <p:txBody>
          <a:bodyPr/>
          <a:lstStyle/>
          <a:p>
            <a:fld id="{D886C08A-1421-46FE-B66B-5281457E8ED2}" type="slidenum">
              <a:rPr lang="en-US" smtClean="0"/>
              <a:pPr/>
              <a:t>40</a:t>
            </a:fld>
            <a:endParaRPr lang="en-US"/>
          </a:p>
        </p:txBody>
      </p:sp>
    </p:spTree>
    <p:extLst>
      <p:ext uri="{BB962C8B-B14F-4D97-AF65-F5344CB8AC3E}">
        <p14:creationId xmlns:p14="http://schemas.microsoft.com/office/powerpoint/2010/main" val="159524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Rot="1" noChangeArrowheads="1"/>
          </p:cNvSpPr>
          <p:nvPr>
            <p:ph type="ctrTitle"/>
          </p:nvPr>
        </p:nvSpPr>
        <p:spPr>
          <a:xfrm>
            <a:off x="3962400" y="1066800"/>
            <a:ext cx="4648200" cy="1981200"/>
          </a:xfrm>
        </p:spPr>
        <p:txBody>
          <a:bodyPr/>
          <a:lstStyle>
            <a:lvl1pPr>
              <a:defRPr/>
            </a:lvl1pPr>
          </a:lstStyle>
          <a:p>
            <a:r>
              <a:rPr lang="zh-CN" altLang="en-US"/>
              <a:t>单击此处编辑母版标题样式</a:t>
            </a:r>
          </a:p>
        </p:txBody>
      </p:sp>
      <p:sp>
        <p:nvSpPr>
          <p:cNvPr id="53251" name="Rectangle 3"/>
          <p:cNvSpPr>
            <a:spLocks noGrp="1" noRot="1" noChangeArrowheads="1"/>
          </p:cNvSpPr>
          <p:nvPr>
            <p:ph type="subTitle" idx="1"/>
          </p:nvPr>
        </p:nvSpPr>
        <p:spPr>
          <a:xfrm>
            <a:off x="3962400" y="3657600"/>
            <a:ext cx="4572000" cy="1676400"/>
          </a:xfrm>
        </p:spPr>
        <p:txBody>
          <a:bodyPr/>
          <a:lstStyle>
            <a:lvl1pPr marL="0" indent="0" algn="ctr">
              <a:buFont typeface="Wingdings" pitchFamily="2" charset="2"/>
              <a:buNone/>
              <a:defRPr/>
            </a:lvl1pPr>
          </a:lstStyle>
          <a:p>
            <a:r>
              <a:rPr lang="zh-CN" altLang="en-US"/>
              <a:t>单击此处编辑母版副标题样式</a:t>
            </a:r>
          </a:p>
        </p:txBody>
      </p:sp>
      <p:sp>
        <p:nvSpPr>
          <p:cNvPr id="4" name="Rectangle 4"/>
          <p:cNvSpPr>
            <a:spLocks noGrp="1" noChangeArrowheads="1"/>
          </p:cNvSpPr>
          <p:nvPr>
            <p:ph type="dt" sz="half" idx="10"/>
          </p:nvPr>
        </p:nvSpPr>
        <p:spPr>
          <a:xfrm>
            <a:off x="301625" y="6076950"/>
            <a:ext cx="2289175" cy="476250"/>
          </a:xfrm>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xfrm>
            <a:off x="3124200" y="6076950"/>
            <a:ext cx="2895600" cy="476250"/>
          </a:xfrm>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553200" y="6076950"/>
            <a:ext cx="2289175" cy="476250"/>
          </a:xfrm>
        </p:spPr>
        <p:txBody>
          <a:bodyPr/>
          <a:lstStyle>
            <a:lvl1pPr>
              <a:defRPr/>
            </a:lvl1pPr>
          </a:lstStyle>
          <a:p>
            <a:pPr>
              <a:defRPr/>
            </a:pPr>
            <a:fld id="{6635213A-B9E8-4A45-9B0F-F5C096FA8139}"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37CBB9E-D759-498E-9E21-DE1101CCF6A6}"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685800"/>
            <a:ext cx="2135187"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685800"/>
            <a:ext cx="6256338"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B370A0D3-F10E-4E1C-8174-86320ECBA0F4}"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685800"/>
            <a:ext cx="85407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981200"/>
            <a:ext cx="8540750" cy="38862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B85403A-A878-432B-A23A-3D8545D881E7}"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3C303DC-58FA-48E2-8E47-707721FCDE9C}"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3A7F072-DF66-40F4-9203-61735F8A4F62}"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981200"/>
            <a:ext cx="419417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981200"/>
            <a:ext cx="419417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1244E31-A64B-463D-823E-8CF3EF78CA76}"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DCBFF829-70E9-48EF-B5B7-751B288D8F12}"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234BED6F-8369-4CC9-B899-1C22D85C7AB3}"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1723F069-81D0-4ADB-9027-6DDC199E48C3}"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B68FC05-E09E-4F32-A584-686ED4024ED4}"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D703DA8D-85EE-4F13-B45D-EFF32E627C91}"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bwMode="auto">
          <a:xfrm>
            <a:off x="301625" y="685800"/>
            <a:ext cx="8540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Rot="1" noChangeArrowheads="1"/>
          </p:cNvSpPr>
          <p:nvPr>
            <p:ph type="body" idx="1"/>
          </p:nvPr>
        </p:nvSpPr>
        <p:spPr bwMode="auto">
          <a:xfrm>
            <a:off x="304800" y="1981200"/>
            <a:ext cx="854075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2228" name="Rectangle 4"/>
          <p:cNvSpPr>
            <a:spLocks noGrp="1" noChangeArrowheads="1"/>
          </p:cNvSpPr>
          <p:nvPr>
            <p:ph type="dt" sz="half" idx="2"/>
          </p:nvPr>
        </p:nvSpPr>
        <p:spPr bwMode="auto">
          <a:xfrm>
            <a:off x="301625" y="6019800"/>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ltLang="zh-CN"/>
          </a:p>
        </p:txBody>
      </p:sp>
      <p:sp>
        <p:nvSpPr>
          <p:cNvPr id="52229" name="Rectangle 5"/>
          <p:cNvSpPr>
            <a:spLocks noGrp="1" noChangeArrowheads="1"/>
          </p:cNvSpPr>
          <p:nvPr>
            <p:ph type="ftr" sz="quarter" idx="3"/>
          </p:nvPr>
        </p:nvSpPr>
        <p:spPr bwMode="auto">
          <a:xfrm>
            <a:off x="3124200" y="60198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zh-CN"/>
          </a:p>
        </p:txBody>
      </p:sp>
      <p:sp>
        <p:nvSpPr>
          <p:cNvPr id="52230" name="Rectangle 6"/>
          <p:cNvSpPr>
            <a:spLocks noGrp="1" noChangeArrowheads="1"/>
          </p:cNvSpPr>
          <p:nvPr>
            <p:ph type="sldNum" sz="quarter" idx="4"/>
          </p:nvPr>
        </p:nvSpPr>
        <p:spPr bwMode="auto">
          <a:xfrm>
            <a:off x="6553200" y="6019800"/>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F350F585-3A05-494E-925A-F82B3B45CFC4}"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85"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v"/>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90000"/>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ctrTitle"/>
          </p:nvPr>
        </p:nvSpPr>
        <p:spPr/>
        <p:txBody>
          <a:bodyPr/>
          <a:lstStyle/>
          <a:p>
            <a:pPr eaLnBrk="1" hangingPunct="1"/>
            <a:r>
              <a:rPr lang="en-US" altLang="zh-CN" sz="4600" dirty="0" smtClean="0">
                <a:latin typeface="Calibri" pitchFamily="34" charset="0"/>
              </a:rPr>
              <a:t>Forms and Reports</a:t>
            </a:r>
          </a:p>
        </p:txBody>
      </p:sp>
      <p:sp>
        <p:nvSpPr>
          <p:cNvPr id="3075" name="Rectangle 3"/>
          <p:cNvSpPr>
            <a:spLocks noGrp="1" noRot="1" noChangeArrowheads="1"/>
          </p:cNvSpPr>
          <p:nvPr>
            <p:ph type="subTitle" idx="1"/>
          </p:nvPr>
        </p:nvSpPr>
        <p:spPr/>
        <p:txBody>
          <a:bodyPr/>
          <a:lstStyle/>
          <a:p>
            <a:pPr eaLnBrk="1" hangingPunct="1"/>
            <a:r>
              <a:rPr lang="en-US" altLang="zh-CN" dirty="0" smtClean="0"/>
              <a:t>09</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Grp="1" noChangeAspect="1" noChangeArrowheads="1"/>
          </p:cNvPicPr>
          <p:nvPr>
            <p:ph idx="1"/>
          </p:nvPr>
        </p:nvPicPr>
        <p:blipFill>
          <a:blip r:embed="rId2" cstate="print"/>
          <a:srcRect/>
          <a:stretch>
            <a:fillRect/>
          </a:stretch>
        </p:blipFill>
        <p:spPr bwMode="auto">
          <a:xfrm>
            <a:off x="1331640" y="2132856"/>
            <a:ext cx="6988133" cy="1958900"/>
          </a:xfrm>
          <a:prstGeom prst="rect">
            <a:avLst/>
          </a:prstGeom>
          <a:noFill/>
          <a:ln w="9525">
            <a:noFill/>
            <a:miter lim="800000"/>
            <a:headEnd/>
            <a:tailEnd/>
          </a:ln>
        </p:spPr>
      </p:pic>
      <p:sp>
        <p:nvSpPr>
          <p:cNvPr id="5" name="Oval 4"/>
          <p:cNvSpPr/>
          <p:nvPr/>
        </p:nvSpPr>
        <p:spPr>
          <a:xfrm>
            <a:off x="2555776" y="2492896"/>
            <a:ext cx="1296144" cy="432048"/>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283968" y="2780928"/>
            <a:ext cx="864096" cy="1008112"/>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5" name="Picture 3"/>
          <p:cNvPicPr>
            <a:picLocks noGrp="1" noChangeAspect="1" noChangeArrowheads="1"/>
          </p:cNvPicPr>
          <p:nvPr>
            <p:ph idx="1"/>
          </p:nvPr>
        </p:nvPicPr>
        <p:blipFill>
          <a:blip r:embed="rId2" cstate="print"/>
          <a:srcRect/>
          <a:stretch>
            <a:fillRect/>
          </a:stretch>
        </p:blipFill>
        <p:spPr bwMode="auto">
          <a:xfrm>
            <a:off x="827583" y="260648"/>
            <a:ext cx="8081149" cy="6264696"/>
          </a:xfrm>
          <a:prstGeom prst="rect">
            <a:avLst/>
          </a:prstGeom>
          <a:noFill/>
          <a:ln w="9525">
            <a:noFill/>
            <a:miter lim="800000"/>
            <a:headEnd/>
            <a:tailEnd/>
          </a:ln>
        </p:spPr>
      </p:pic>
      <p:cxnSp>
        <p:nvCxnSpPr>
          <p:cNvPr id="9" name="Straight Arrow Connector 8"/>
          <p:cNvCxnSpPr/>
          <p:nvPr/>
        </p:nvCxnSpPr>
        <p:spPr>
          <a:xfrm flipH="1">
            <a:off x="1835696" y="5229200"/>
            <a:ext cx="1152128" cy="1080120"/>
          </a:xfrm>
          <a:prstGeom prst="straightConnector1">
            <a:avLst/>
          </a:prstGeom>
          <a:ln w="571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851920" y="5229200"/>
            <a:ext cx="1152128" cy="1080120"/>
          </a:xfrm>
          <a:prstGeom prst="straightConnector1">
            <a:avLst/>
          </a:prstGeom>
          <a:ln w="57150">
            <a:solidFill>
              <a:srgbClr val="FF33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a new record using a form</a:t>
            </a:r>
            <a:endParaRPr lang="en-US" dirty="0"/>
          </a:p>
        </p:txBody>
      </p:sp>
      <p:sp>
        <p:nvSpPr>
          <p:cNvPr id="3" name="Content Placeholder 2"/>
          <p:cNvSpPr>
            <a:spLocks noGrp="1"/>
          </p:cNvSpPr>
          <p:nvPr>
            <p:ph idx="1"/>
          </p:nvPr>
        </p:nvSpPr>
        <p:spPr/>
        <p:txBody>
          <a:bodyPr/>
          <a:lstStyle/>
          <a:p>
            <a:r>
              <a:rPr lang="en-US" dirty="0" smtClean="0"/>
              <a:t>Create a new record</a:t>
            </a:r>
          </a:p>
          <a:p>
            <a:r>
              <a:rPr lang="en-US" dirty="0" smtClean="0"/>
              <a:t>Fill in the information for the new patient in the form </a:t>
            </a:r>
          </a:p>
          <a:p>
            <a:r>
              <a:rPr lang="en-US" dirty="0" smtClean="0"/>
              <a:t>Save the form</a:t>
            </a:r>
          </a:p>
          <a:p>
            <a:r>
              <a:rPr lang="en-US" dirty="0" smtClean="0"/>
              <a:t>Now go to the patient table to check whether the record exist or not</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Grp="1" noChangeAspect="1" noChangeArrowheads="1"/>
          </p:cNvPicPr>
          <p:nvPr>
            <p:ph idx="1"/>
          </p:nvPr>
        </p:nvPicPr>
        <p:blipFill>
          <a:blip r:embed="rId2" cstate="print"/>
          <a:srcRect/>
          <a:stretch>
            <a:fillRect/>
          </a:stretch>
        </p:blipFill>
        <p:spPr bwMode="auto">
          <a:xfrm>
            <a:off x="611560" y="332656"/>
            <a:ext cx="7998352" cy="6048672"/>
          </a:xfrm>
          <a:prstGeom prst="rect">
            <a:avLst/>
          </a:prstGeom>
          <a:noFill/>
          <a:ln w="9525">
            <a:noFill/>
            <a:miter lim="800000"/>
            <a:headEnd/>
            <a:tailEnd/>
          </a:ln>
        </p:spPr>
      </p:pic>
      <p:cxnSp>
        <p:nvCxnSpPr>
          <p:cNvPr id="6" name="Straight Arrow Connector 5"/>
          <p:cNvCxnSpPr/>
          <p:nvPr/>
        </p:nvCxnSpPr>
        <p:spPr>
          <a:xfrm flipH="1">
            <a:off x="2373130" y="5103106"/>
            <a:ext cx="720080" cy="1080120"/>
          </a:xfrm>
          <a:prstGeom prst="straightConnector1">
            <a:avLst/>
          </a:prstGeom>
          <a:ln w="57150">
            <a:solidFill>
              <a:srgbClr val="FF33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683568" y="548680"/>
            <a:ext cx="8064896" cy="571700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79512" y="1556792"/>
            <a:ext cx="8714483" cy="309634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Form from more </a:t>
            </a:r>
            <a:r>
              <a:rPr lang="en-US" dirty="0" smtClean="0"/>
              <a:t>tables</a:t>
            </a:r>
            <a:br>
              <a:rPr lang="en-US" dirty="0" smtClean="0"/>
            </a:br>
            <a:r>
              <a:rPr lang="en-US" dirty="0" smtClean="0"/>
              <a:t>Using </a:t>
            </a:r>
            <a:r>
              <a:rPr lang="en-US" smtClean="0"/>
              <a:t>Form Wizard</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988840"/>
            <a:ext cx="5222386" cy="3950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005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and Visit table</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891429"/>
            <a:ext cx="5400600" cy="4115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8557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4733925"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938188"/>
            <a:ext cx="4752975"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947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50" y="957263"/>
            <a:ext cx="6362700"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910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Outline</a:t>
            </a:r>
          </a:p>
        </p:txBody>
      </p:sp>
      <p:sp>
        <p:nvSpPr>
          <p:cNvPr id="4099" name="Content Placeholder 2"/>
          <p:cNvSpPr>
            <a:spLocks noGrp="1"/>
          </p:cNvSpPr>
          <p:nvPr>
            <p:ph idx="1"/>
          </p:nvPr>
        </p:nvSpPr>
        <p:spPr>
          <a:xfrm>
            <a:off x="323850" y="1989138"/>
            <a:ext cx="8540750" cy="3886200"/>
          </a:xfrm>
        </p:spPr>
        <p:txBody>
          <a:bodyPr/>
          <a:lstStyle/>
          <a:p>
            <a:r>
              <a:rPr lang="en-US" dirty="0" smtClean="0"/>
              <a:t>Create a Form</a:t>
            </a:r>
          </a:p>
          <a:p>
            <a:r>
              <a:rPr lang="en-US" dirty="0" smtClean="0"/>
              <a:t>Create a Report</a:t>
            </a:r>
          </a:p>
          <a:p>
            <a:r>
              <a:rPr lang="en-US" dirty="0" smtClean="0"/>
              <a:t>Import and Export XML files using Access</a:t>
            </a:r>
          </a:p>
          <a:p>
            <a:endParaRPr lang="en-US" dirty="0" smtClean="0"/>
          </a:p>
          <a:p>
            <a:pPr lvl="1"/>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Creating a Form from Scratch</a:t>
            </a:r>
            <a:endParaRPr lang="en-US" dirty="0"/>
          </a:p>
        </p:txBody>
      </p:sp>
      <p:sp>
        <p:nvSpPr>
          <p:cNvPr id="3" name="Content Placeholder 2"/>
          <p:cNvSpPr>
            <a:spLocks noGrp="1"/>
          </p:cNvSpPr>
          <p:nvPr>
            <p:ph idx="1"/>
          </p:nvPr>
        </p:nvSpPr>
        <p:spPr/>
        <p:txBody>
          <a:bodyPr/>
          <a:lstStyle/>
          <a:p>
            <a:endParaRPr lang="en-US" dirty="0" smtClean="0">
              <a:solidFill>
                <a:schemeClr val="tx1"/>
              </a:solidFill>
              <a:latin typeface="+mn-lt"/>
              <a:ea typeface="+mn-ea"/>
              <a:cs typeface="+mn-cs"/>
            </a:endParaRPr>
          </a:p>
          <a:p>
            <a:r>
              <a:rPr lang="en-US" dirty="0" smtClean="0">
                <a:solidFill>
                  <a:schemeClr val="tx1"/>
                </a:solidFill>
                <a:latin typeface="+mn-lt"/>
                <a:ea typeface="+mn-ea"/>
                <a:cs typeface="+mn-cs"/>
              </a:rPr>
              <a:t>Create a new blank form based on the Patient table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Form from Scratch</a:t>
            </a:r>
            <a:endParaRPr lang="en-US" dirty="0"/>
          </a:p>
        </p:txBody>
      </p:sp>
      <p:sp>
        <p:nvSpPr>
          <p:cNvPr id="3" name="Content Placeholder 2"/>
          <p:cNvSpPr>
            <a:spLocks noGrp="1"/>
          </p:cNvSpPr>
          <p:nvPr>
            <p:ph idx="1"/>
          </p:nvPr>
        </p:nvSpPr>
        <p:spPr/>
        <p:txBody>
          <a:bodyPr/>
          <a:lstStyle/>
          <a:p>
            <a:r>
              <a:rPr lang="en-US" dirty="0" smtClean="0"/>
              <a:t>Select the “Create” tab in the toolbar at the top of the screen.</a:t>
            </a:r>
          </a:p>
          <a:p>
            <a:r>
              <a:rPr lang="en-US" dirty="0" smtClean="0"/>
              <a:t>Then click on the “Form Design</a:t>
            </a:r>
            <a:r>
              <a:rPr lang="en-US" i="1" dirty="0" smtClean="0"/>
              <a:t>”</a:t>
            </a:r>
            <a:r>
              <a:rPr lang="en-US" dirty="0" smtClean="0"/>
              <a:t> button in the Forms group.</a:t>
            </a:r>
          </a:p>
          <a:p>
            <a:r>
              <a:rPr lang="en-US" dirty="0" smtClean="0"/>
              <a:t>We are now viewing our form in design view.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899592" y="2060848"/>
            <a:ext cx="7669011" cy="2134516"/>
          </a:xfrm>
          <a:prstGeom prst="rect">
            <a:avLst/>
          </a:prstGeom>
          <a:noFill/>
          <a:ln w="9525">
            <a:noFill/>
            <a:miter lim="800000"/>
            <a:headEnd/>
            <a:tailEnd/>
          </a:ln>
        </p:spPr>
      </p:pic>
      <p:sp>
        <p:nvSpPr>
          <p:cNvPr id="5" name="Oval 4"/>
          <p:cNvSpPr/>
          <p:nvPr/>
        </p:nvSpPr>
        <p:spPr>
          <a:xfrm>
            <a:off x="2339752" y="2492896"/>
            <a:ext cx="1296144" cy="432048"/>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524328" y="2852936"/>
            <a:ext cx="1152128" cy="1296144"/>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should see a blank form that looks like this:</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835696" y="1858238"/>
            <a:ext cx="6192688" cy="467040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Form from Scratch</a:t>
            </a:r>
            <a:endParaRPr lang="en-US" dirty="0"/>
          </a:p>
        </p:txBody>
      </p:sp>
      <p:sp>
        <p:nvSpPr>
          <p:cNvPr id="3" name="Content Placeholder 2"/>
          <p:cNvSpPr>
            <a:spLocks noGrp="1"/>
          </p:cNvSpPr>
          <p:nvPr>
            <p:ph idx="1"/>
          </p:nvPr>
        </p:nvSpPr>
        <p:spPr/>
        <p:txBody>
          <a:bodyPr/>
          <a:lstStyle/>
          <a:p>
            <a:r>
              <a:rPr lang="en-US" dirty="0" smtClean="0"/>
              <a:t>Right-click on the form and select Properties from the popup menu.</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331640" y="2924944"/>
            <a:ext cx="6860257" cy="3933056"/>
          </a:xfrm>
          <a:prstGeom prst="rect">
            <a:avLst/>
          </a:prstGeom>
          <a:noFill/>
          <a:ln w="9525">
            <a:noFill/>
            <a:miter lim="800000"/>
            <a:headEnd/>
            <a:tailEnd/>
          </a:ln>
        </p:spPr>
      </p:pic>
      <p:sp>
        <p:nvSpPr>
          <p:cNvPr id="5" name="Oval 4"/>
          <p:cNvSpPr/>
          <p:nvPr/>
        </p:nvSpPr>
        <p:spPr>
          <a:xfrm>
            <a:off x="3779912" y="6381328"/>
            <a:ext cx="1584176" cy="476672"/>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Form from Scratch</a:t>
            </a:r>
            <a:endParaRPr lang="en-US" dirty="0"/>
          </a:p>
        </p:txBody>
      </p:sp>
      <p:sp>
        <p:nvSpPr>
          <p:cNvPr id="3" name="Content Placeholder 2"/>
          <p:cNvSpPr>
            <a:spLocks noGrp="1"/>
          </p:cNvSpPr>
          <p:nvPr>
            <p:ph idx="1"/>
          </p:nvPr>
        </p:nvSpPr>
        <p:spPr/>
        <p:txBody>
          <a:bodyPr/>
          <a:lstStyle/>
          <a:p>
            <a:r>
              <a:rPr lang="en-US" dirty="0" smtClean="0"/>
              <a:t>When the Property Sheet appears, select “</a:t>
            </a:r>
            <a:r>
              <a:rPr lang="en-US" i="1" dirty="0" smtClean="0"/>
              <a:t>Form”</a:t>
            </a:r>
            <a:r>
              <a:rPr lang="en-US" dirty="0" smtClean="0"/>
              <a:t> from the drop down. </a:t>
            </a:r>
          </a:p>
          <a:p>
            <a:r>
              <a:rPr lang="en-US" dirty="0" smtClean="0"/>
              <a:t>You should now see the properties for the Form object.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62378" y="764704"/>
            <a:ext cx="8902110" cy="5256584"/>
          </a:xfrm>
          <a:prstGeom prst="rect">
            <a:avLst/>
          </a:prstGeom>
          <a:noFill/>
          <a:ln w="9525">
            <a:noFill/>
            <a:miter lim="800000"/>
            <a:headEnd/>
            <a:tailEnd/>
          </a:ln>
        </p:spPr>
      </p:pic>
      <p:sp>
        <p:nvSpPr>
          <p:cNvPr id="5" name="Oval 4"/>
          <p:cNvSpPr/>
          <p:nvPr/>
        </p:nvSpPr>
        <p:spPr>
          <a:xfrm>
            <a:off x="6804248" y="1700808"/>
            <a:ext cx="1584176" cy="288032"/>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179512" y="1052736"/>
            <a:ext cx="8784976" cy="496855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Source property</a:t>
            </a:r>
            <a:endParaRPr lang="en-US" dirty="0"/>
          </a:p>
        </p:txBody>
      </p:sp>
      <p:sp>
        <p:nvSpPr>
          <p:cNvPr id="3" name="Content Placeholder 2"/>
          <p:cNvSpPr>
            <a:spLocks noGrp="1"/>
          </p:cNvSpPr>
          <p:nvPr>
            <p:ph idx="1"/>
          </p:nvPr>
        </p:nvSpPr>
        <p:spPr/>
        <p:txBody>
          <a:bodyPr/>
          <a:lstStyle/>
          <a:p>
            <a:r>
              <a:rPr lang="en-US" dirty="0" smtClean="0"/>
              <a:t>The </a:t>
            </a:r>
            <a:r>
              <a:rPr lang="en-US" i="1" dirty="0" smtClean="0"/>
              <a:t>Record Source</a:t>
            </a:r>
            <a:r>
              <a:rPr lang="en-US" dirty="0" smtClean="0"/>
              <a:t> property sets the source of the data for the form.</a:t>
            </a:r>
          </a:p>
          <a:p>
            <a:endParaRPr lang="en-US" dirty="0" smtClean="0"/>
          </a:p>
          <a:p>
            <a:r>
              <a:rPr lang="en-US" dirty="0" smtClean="0"/>
              <a:t>For example, if you want to create a data entry form for the “</a:t>
            </a:r>
            <a:r>
              <a:rPr lang="en-US" i="1" dirty="0" smtClean="0"/>
              <a:t>Patient”</a:t>
            </a:r>
            <a:r>
              <a:rPr lang="en-US" dirty="0" smtClean="0"/>
              <a:t> table, you would specify </a:t>
            </a:r>
            <a:r>
              <a:rPr lang="en-US" i="1" dirty="0" smtClean="0"/>
              <a:t>Patient</a:t>
            </a:r>
            <a:r>
              <a:rPr lang="en-US" dirty="0" smtClean="0"/>
              <a:t> as the Record Source. </a:t>
            </a:r>
          </a:p>
          <a:p>
            <a:endParaRPr lang="en-US" dirty="0" smtClean="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179512" y="1556792"/>
            <a:ext cx="8784976" cy="3672408"/>
          </a:xfrm>
          <a:prstGeom prst="rect">
            <a:avLst/>
          </a:prstGeom>
          <a:noFill/>
          <a:ln w="9525">
            <a:noFill/>
            <a:miter lim="800000"/>
            <a:headEnd/>
            <a:tailEnd/>
          </a:ln>
        </p:spPr>
      </p:pic>
      <p:sp>
        <p:nvSpPr>
          <p:cNvPr id="5" name="Oval 4"/>
          <p:cNvSpPr/>
          <p:nvPr/>
        </p:nvSpPr>
        <p:spPr>
          <a:xfrm>
            <a:off x="7308304" y="2852936"/>
            <a:ext cx="1584176" cy="288032"/>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mn-lt"/>
                <a:ea typeface="+mn-ea"/>
                <a:cs typeface="+mn-cs"/>
              </a:rPr>
              <a:t>Forms provide a user-oriented interface to the data in a database application.</a:t>
            </a:r>
          </a:p>
          <a:p>
            <a:endParaRPr lang="en-US" dirty="0" smtClean="0"/>
          </a:p>
          <a:p>
            <a:r>
              <a:rPr lang="en-US" dirty="0" smtClean="0"/>
              <a:t>For example, the </a:t>
            </a:r>
            <a:r>
              <a:rPr lang="en-US" dirty="0" err="1" smtClean="0"/>
              <a:t>AutoForm</a:t>
            </a:r>
            <a:r>
              <a:rPr lang="en-US" dirty="0" smtClean="0"/>
              <a:t> Wizard enables you to create a form based on a table with just a single click.</a:t>
            </a:r>
          </a:p>
          <a:p>
            <a:endParaRPr lang="en-US" dirty="0" smtClean="0">
              <a:solidFill>
                <a:schemeClr val="tx1"/>
              </a:solidFill>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Caption Property</a:t>
            </a:r>
            <a:endParaRPr lang="en-US" dirty="0"/>
          </a:p>
        </p:txBody>
      </p:sp>
      <p:sp>
        <p:nvSpPr>
          <p:cNvPr id="3" name="Content Placeholder 2"/>
          <p:cNvSpPr>
            <a:spLocks noGrp="1"/>
          </p:cNvSpPr>
          <p:nvPr>
            <p:ph idx="1"/>
          </p:nvPr>
        </p:nvSpPr>
        <p:spPr/>
        <p:txBody>
          <a:bodyPr/>
          <a:lstStyle/>
          <a:p>
            <a:r>
              <a:rPr lang="en-US" dirty="0" smtClean="0"/>
              <a:t>The Caption property is the value that displays in the title bar of your form.</a:t>
            </a:r>
          </a:p>
          <a:p>
            <a:r>
              <a:rPr lang="en-US" dirty="0" smtClean="0"/>
              <a:t>We'll set the Caption property to display "Add/Edit Patients".</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1763688" y="620688"/>
            <a:ext cx="5544617" cy="5904656"/>
          </a:xfrm>
          <a:prstGeom prst="rect">
            <a:avLst/>
          </a:prstGeom>
          <a:noFill/>
          <a:ln w="9525">
            <a:noFill/>
            <a:miter lim="800000"/>
            <a:headEnd/>
            <a:tailEnd/>
          </a:ln>
        </p:spPr>
      </p:pic>
      <p:sp>
        <p:nvSpPr>
          <p:cNvPr id="5" name="Oval 4"/>
          <p:cNvSpPr/>
          <p:nvPr/>
        </p:nvSpPr>
        <p:spPr>
          <a:xfrm>
            <a:off x="4572000" y="1988840"/>
            <a:ext cx="2736304" cy="360040"/>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Caption Property</a:t>
            </a:r>
            <a:endParaRPr lang="en-US" dirty="0"/>
          </a:p>
        </p:txBody>
      </p:sp>
      <p:sp>
        <p:nvSpPr>
          <p:cNvPr id="3" name="Content Placeholder 2"/>
          <p:cNvSpPr>
            <a:spLocks noGrp="1"/>
          </p:cNvSpPr>
          <p:nvPr>
            <p:ph idx="1"/>
          </p:nvPr>
        </p:nvSpPr>
        <p:spPr/>
        <p:txBody>
          <a:bodyPr/>
          <a:lstStyle/>
          <a:p>
            <a:r>
              <a:rPr lang="en-US" dirty="0" smtClean="0"/>
              <a:t>Change the Form from “Design view” to the “Form view”</a:t>
            </a:r>
          </a:p>
          <a:p>
            <a:endParaRPr lang="en-US" dirty="0" smtClean="0"/>
          </a:p>
          <a:p>
            <a:endParaRPr lang="en-US" dirty="0" smtClean="0"/>
          </a:p>
          <a:p>
            <a:endParaRPr lang="en-US" dirty="0" smtClean="0"/>
          </a:p>
          <a:p>
            <a:endParaRPr lang="en-US" dirty="0" smtClean="0"/>
          </a:p>
          <a:p>
            <a:endParaRPr lang="en-US" dirty="0" smtClean="0"/>
          </a:p>
          <a:p>
            <a:r>
              <a:rPr lang="en-US" dirty="0" smtClean="0"/>
              <a:t>Now we can view the Form as an end-user</a:t>
            </a:r>
          </a:p>
          <a:p>
            <a:endParaRPr lang="en-US" dirty="0" smtClean="0"/>
          </a:p>
          <a:p>
            <a:pPr>
              <a:buNone/>
            </a:pPr>
            <a:endParaRPr lang="en-US" dirty="0" smtClean="0"/>
          </a:p>
          <a:p>
            <a:pPr>
              <a:buNone/>
            </a:pPr>
            <a:endParaRPr lang="en-US" dirty="0" smtClean="0"/>
          </a:p>
        </p:txBody>
      </p:sp>
      <p:pic>
        <p:nvPicPr>
          <p:cNvPr id="4" name="Picture 3"/>
          <p:cNvPicPr>
            <a:picLocks noChangeAspect="1" noChangeArrowheads="1"/>
          </p:cNvPicPr>
          <p:nvPr/>
        </p:nvPicPr>
        <p:blipFill>
          <a:blip r:embed="rId2" cstate="print"/>
          <a:srcRect/>
          <a:stretch>
            <a:fillRect/>
          </a:stretch>
        </p:blipFill>
        <p:spPr bwMode="auto">
          <a:xfrm>
            <a:off x="4067944" y="2636912"/>
            <a:ext cx="3415952" cy="3024336"/>
          </a:xfrm>
          <a:prstGeom prst="rect">
            <a:avLst/>
          </a:prstGeom>
          <a:noFill/>
          <a:ln w="9525">
            <a:noFill/>
            <a:miter lim="800000"/>
            <a:headEnd/>
            <a:tailEnd/>
          </a:ln>
        </p:spPr>
      </p:pic>
      <p:sp>
        <p:nvSpPr>
          <p:cNvPr id="6" name="Oval 5"/>
          <p:cNvSpPr/>
          <p:nvPr/>
        </p:nvSpPr>
        <p:spPr>
          <a:xfrm>
            <a:off x="4572000" y="3645024"/>
            <a:ext cx="2736304" cy="360040"/>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Caption Property</a:t>
            </a:r>
            <a:endParaRPr lang="en-US" dirty="0"/>
          </a:p>
        </p:txBody>
      </p:sp>
      <p:sp>
        <p:nvSpPr>
          <p:cNvPr id="7" name="Content Placeholder 6"/>
          <p:cNvSpPr>
            <a:spLocks noGrp="1"/>
          </p:cNvSpPr>
          <p:nvPr>
            <p:ph idx="1"/>
          </p:nvPr>
        </p:nvSpPr>
        <p:spPr/>
        <p:txBody>
          <a:bodyPr/>
          <a:lstStyle/>
          <a:p>
            <a:r>
              <a:rPr lang="en-US" dirty="0" smtClean="0"/>
              <a:t>As you can see there is a title bar at the top of the form and it displays the value that we set in the Caption property.</a:t>
            </a:r>
            <a:endParaRPr lang="en-US" dirty="0"/>
          </a:p>
        </p:txBody>
      </p:sp>
      <p:pic>
        <p:nvPicPr>
          <p:cNvPr id="9221" name="Picture 5"/>
          <p:cNvPicPr>
            <a:picLocks noChangeAspect="1" noChangeArrowheads="1"/>
          </p:cNvPicPr>
          <p:nvPr/>
        </p:nvPicPr>
        <p:blipFill>
          <a:blip r:embed="rId2" cstate="print"/>
          <a:srcRect/>
          <a:stretch>
            <a:fillRect/>
          </a:stretch>
        </p:blipFill>
        <p:spPr bwMode="auto">
          <a:xfrm>
            <a:off x="3996253" y="3715097"/>
            <a:ext cx="4754171" cy="2810247"/>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View property</a:t>
            </a:r>
            <a:endParaRPr lang="en-US" dirty="0"/>
          </a:p>
        </p:txBody>
      </p:sp>
      <p:sp>
        <p:nvSpPr>
          <p:cNvPr id="3" name="Content Placeholder 2"/>
          <p:cNvSpPr>
            <a:spLocks noGrp="1"/>
          </p:cNvSpPr>
          <p:nvPr>
            <p:ph idx="1"/>
          </p:nvPr>
        </p:nvSpPr>
        <p:spPr/>
        <p:txBody>
          <a:bodyPr/>
          <a:lstStyle/>
          <a:p>
            <a:r>
              <a:rPr lang="en-US" dirty="0" smtClean="0"/>
              <a:t>If you look at the options available, there are six values that you can choose from - Single Form, Continuous Forms, Datasheet, PivotTable, PivotChart, and Split Form.</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a:stretch>
            <a:fillRect/>
          </a:stretch>
        </p:blipFill>
        <p:spPr bwMode="auto">
          <a:xfrm>
            <a:off x="1907704" y="764704"/>
            <a:ext cx="5328592" cy="5233097"/>
          </a:xfrm>
          <a:prstGeom prst="rect">
            <a:avLst/>
          </a:prstGeom>
          <a:noFill/>
          <a:ln w="9525">
            <a:noFill/>
            <a:miter lim="800000"/>
            <a:headEnd/>
            <a:tailEnd/>
          </a:ln>
        </p:spPr>
      </p:pic>
      <p:sp>
        <p:nvSpPr>
          <p:cNvPr id="5" name="Oval 4"/>
          <p:cNvSpPr/>
          <p:nvPr/>
        </p:nvSpPr>
        <p:spPr>
          <a:xfrm>
            <a:off x="1619672" y="3933056"/>
            <a:ext cx="2736304" cy="360040"/>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Form</a:t>
            </a:r>
            <a:endParaRPr lang="en-US" dirty="0"/>
          </a:p>
        </p:txBody>
      </p:sp>
      <p:sp>
        <p:nvSpPr>
          <p:cNvPr id="3" name="Content Placeholder 2"/>
          <p:cNvSpPr>
            <a:spLocks noGrp="1"/>
          </p:cNvSpPr>
          <p:nvPr>
            <p:ph idx="1"/>
          </p:nvPr>
        </p:nvSpPr>
        <p:spPr/>
        <p:txBody>
          <a:bodyPr/>
          <a:lstStyle/>
          <a:p>
            <a:r>
              <a:rPr lang="en-US" dirty="0" smtClean="0"/>
              <a:t>The Single Form option allows a user to view one record at a time in the form. </a:t>
            </a:r>
          </a:p>
          <a:p>
            <a:r>
              <a:rPr lang="en-US" dirty="0" smtClean="0"/>
              <a:t>At the bottom of the form, you will see record selectors. </a:t>
            </a:r>
          </a:p>
          <a:p>
            <a:pPr lvl="1"/>
            <a:r>
              <a:rPr lang="en-US" dirty="0" smtClean="0"/>
              <a:t>This allows you to navigate from one record to another.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cstate="print"/>
          <a:srcRect/>
          <a:stretch>
            <a:fillRect/>
          </a:stretch>
        </p:blipFill>
        <p:spPr bwMode="auto">
          <a:xfrm>
            <a:off x="1763688" y="260648"/>
            <a:ext cx="5040559" cy="6408712"/>
          </a:xfrm>
          <a:prstGeom prst="rect">
            <a:avLst/>
          </a:prstGeom>
          <a:noFill/>
          <a:ln w="9525">
            <a:noFill/>
            <a:miter lim="800000"/>
            <a:headEnd/>
            <a:tailEnd/>
          </a:ln>
        </p:spPr>
      </p:pic>
      <p:sp>
        <p:nvSpPr>
          <p:cNvPr id="5" name="Oval 4"/>
          <p:cNvSpPr/>
          <p:nvPr/>
        </p:nvSpPr>
        <p:spPr>
          <a:xfrm>
            <a:off x="1619672" y="6309320"/>
            <a:ext cx="2736304" cy="548680"/>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Forms</a:t>
            </a:r>
            <a:endParaRPr lang="en-US" dirty="0"/>
          </a:p>
        </p:txBody>
      </p:sp>
      <p:sp>
        <p:nvSpPr>
          <p:cNvPr id="3" name="Content Placeholder 2"/>
          <p:cNvSpPr>
            <a:spLocks noGrp="1"/>
          </p:cNvSpPr>
          <p:nvPr>
            <p:ph idx="1"/>
          </p:nvPr>
        </p:nvSpPr>
        <p:spPr/>
        <p:txBody>
          <a:bodyPr/>
          <a:lstStyle/>
          <a:p>
            <a:r>
              <a:rPr lang="en-US" dirty="0" smtClean="0"/>
              <a:t>This option allows you to see multiple records in the form at once. </a:t>
            </a:r>
          </a:p>
          <a:p>
            <a:r>
              <a:rPr lang="en-US" dirty="0" smtClean="0"/>
              <a:t>The scroll bar on the right allows you to scroll through the records. </a:t>
            </a:r>
          </a:p>
          <a:p>
            <a:r>
              <a:rPr lang="en-US" dirty="0" smtClean="0"/>
              <a:t>At the bottom of the form, you are still given the record selectors to navigate through the records. In this sample, there are 6 records that can be viewed in this form.</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cstate="print"/>
          <a:srcRect/>
          <a:stretch>
            <a:fillRect/>
          </a:stretch>
        </p:blipFill>
        <p:spPr bwMode="auto">
          <a:xfrm>
            <a:off x="72008" y="404664"/>
            <a:ext cx="8892480" cy="5976664"/>
          </a:xfrm>
          <a:prstGeom prst="rect">
            <a:avLst/>
          </a:prstGeom>
          <a:noFill/>
          <a:ln w="9525">
            <a:noFill/>
            <a:miter lim="800000"/>
            <a:headEnd/>
            <a:tailEnd/>
          </a:ln>
        </p:spPr>
      </p:pic>
      <p:sp>
        <p:nvSpPr>
          <p:cNvPr id="6" name="Oval 5"/>
          <p:cNvSpPr/>
          <p:nvPr/>
        </p:nvSpPr>
        <p:spPr>
          <a:xfrm>
            <a:off x="8676456" y="548680"/>
            <a:ext cx="467544" cy="1584176"/>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540750" cy="1143000"/>
          </a:xfrm>
        </p:spPr>
        <p:txBody>
          <a:bodyPr/>
          <a:lstStyle/>
          <a:p>
            <a:r>
              <a:rPr lang="en-US" dirty="0" smtClean="0"/>
              <a:t>Forms</a:t>
            </a:r>
            <a:endParaRPr lang="en-US" dirty="0"/>
          </a:p>
        </p:txBody>
      </p:sp>
      <p:sp>
        <p:nvSpPr>
          <p:cNvPr id="3" name="Content Placeholder 2"/>
          <p:cNvSpPr>
            <a:spLocks noGrp="1"/>
          </p:cNvSpPr>
          <p:nvPr>
            <p:ph idx="1"/>
          </p:nvPr>
        </p:nvSpPr>
        <p:spPr>
          <a:xfrm>
            <a:off x="323528" y="1268760"/>
            <a:ext cx="8540750" cy="4174232"/>
          </a:xfrm>
        </p:spPr>
        <p:txBody>
          <a:bodyPr/>
          <a:lstStyle/>
          <a:p>
            <a:r>
              <a:rPr lang="en-US" b="1" dirty="0" smtClean="0"/>
              <a:t>“Bound” Form </a:t>
            </a:r>
            <a:r>
              <a:rPr lang="en-US" b="1" dirty="0" smtClean="0">
                <a:sym typeface="Wingdings" panose="05000000000000000000" pitchFamily="2" charset="2"/>
              </a:rPr>
              <a:t> This Lecture</a:t>
            </a:r>
            <a:endParaRPr lang="en-US" b="1" dirty="0" smtClean="0"/>
          </a:p>
          <a:p>
            <a:pPr lvl="1"/>
            <a:r>
              <a:rPr lang="en-US" dirty="0" smtClean="0"/>
              <a:t>It is directly connected to a data source such as a table or query</a:t>
            </a:r>
          </a:p>
          <a:p>
            <a:pPr lvl="1"/>
            <a:r>
              <a:rPr lang="en-US" dirty="0" smtClean="0"/>
              <a:t>When </a:t>
            </a:r>
            <a:r>
              <a:rPr lang="en-US" dirty="0"/>
              <a:t>you amend any data within </a:t>
            </a:r>
            <a:r>
              <a:rPr lang="en-US" dirty="0" smtClean="0"/>
              <a:t>form, </a:t>
            </a:r>
            <a:r>
              <a:rPr lang="en-US" dirty="0"/>
              <a:t>your changes are immediately written to the tables.</a:t>
            </a:r>
            <a:endParaRPr lang="en-US" dirty="0" smtClean="0"/>
          </a:p>
          <a:p>
            <a:r>
              <a:rPr lang="en-US" dirty="0" smtClean="0"/>
              <a:t>“Unbound” Form</a:t>
            </a:r>
          </a:p>
          <a:p>
            <a:pPr lvl="1"/>
            <a:r>
              <a:rPr lang="en-US" dirty="0" smtClean="0"/>
              <a:t>It does not link directly to a data source</a:t>
            </a:r>
          </a:p>
          <a:p>
            <a:pPr lvl="1"/>
            <a:r>
              <a:rPr lang="en-US" dirty="0" smtClean="0"/>
              <a:t>Involve </a:t>
            </a:r>
            <a:r>
              <a:rPr lang="en-US" dirty="0"/>
              <a:t>more coding work </a:t>
            </a:r>
            <a:r>
              <a:rPr lang="en-US" dirty="0" smtClean="0"/>
              <a:t>(e.g., </a:t>
            </a:r>
            <a:r>
              <a:rPr lang="en-US" dirty="0"/>
              <a:t>good understanding of VBA coding </a:t>
            </a:r>
            <a:r>
              <a:rPr lang="en-US" dirty="0" smtClean="0"/>
              <a:t>) in </a:t>
            </a:r>
            <a:r>
              <a:rPr lang="en-US" dirty="0"/>
              <a:t>order to initially populate them in normal view.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Datasheet</a:t>
            </a:r>
            <a:endParaRPr lang="en-US" dirty="0"/>
          </a:p>
        </p:txBody>
      </p:sp>
      <p:sp>
        <p:nvSpPr>
          <p:cNvPr id="3" name="Content Placeholder 2"/>
          <p:cNvSpPr>
            <a:spLocks noGrp="1"/>
          </p:cNvSpPr>
          <p:nvPr>
            <p:ph idx="1"/>
          </p:nvPr>
        </p:nvSpPr>
        <p:spPr/>
        <p:txBody>
          <a:bodyPr/>
          <a:lstStyle/>
          <a:p>
            <a:r>
              <a:rPr lang="en-US" dirty="0" smtClean="0"/>
              <a:t>This option makes the form appear as if you are looking at the actual table. </a:t>
            </a:r>
          </a:p>
          <a:p>
            <a:r>
              <a:rPr lang="en-US" dirty="0" smtClean="0"/>
              <a:t>In the datasheet mode, you can resize the columns or even reorder the columns by highlighting and dragging the column to another location.</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2" cstate="print"/>
          <a:srcRect/>
          <a:stretch>
            <a:fillRect/>
          </a:stretch>
        </p:blipFill>
        <p:spPr bwMode="auto">
          <a:xfrm>
            <a:off x="314639" y="908720"/>
            <a:ext cx="8361817" cy="54006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 Form</a:t>
            </a:r>
            <a:endParaRPr lang="en-US" dirty="0"/>
          </a:p>
        </p:txBody>
      </p:sp>
      <p:sp>
        <p:nvSpPr>
          <p:cNvPr id="3" name="Content Placeholder 2"/>
          <p:cNvSpPr>
            <a:spLocks noGrp="1"/>
          </p:cNvSpPr>
          <p:nvPr>
            <p:ph idx="1"/>
          </p:nvPr>
        </p:nvSpPr>
        <p:spPr>
          <a:xfrm>
            <a:off x="323528" y="1628800"/>
            <a:ext cx="8540750" cy="3886200"/>
          </a:xfrm>
        </p:spPr>
        <p:txBody>
          <a:bodyPr/>
          <a:lstStyle/>
          <a:p>
            <a:r>
              <a:rPr lang="en-US" sz="2800" dirty="0" smtClean="0"/>
              <a:t>It gives you two views of your data:</a:t>
            </a:r>
          </a:p>
          <a:p>
            <a:pPr lvl="1"/>
            <a:r>
              <a:rPr lang="en-US" sz="2400" dirty="0" smtClean="0"/>
              <a:t>The top of the form displays a Single Form which allows a user to view one record at a time.</a:t>
            </a:r>
          </a:p>
          <a:p>
            <a:pPr lvl="1"/>
            <a:r>
              <a:rPr lang="en-US" sz="2400" dirty="0" smtClean="0"/>
              <a:t>The bottom of the form displays a Datasheet view of the records.</a:t>
            </a:r>
          </a:p>
          <a:p>
            <a:r>
              <a:rPr lang="en-US" sz="2800" dirty="0" smtClean="0"/>
              <a:t>The two views are synchronized so that when you select a field in one section of the form, it displays the corresponding field in the other section of the form. </a:t>
            </a:r>
          </a:p>
          <a:p>
            <a:r>
              <a:rPr lang="en-US" sz="2800" dirty="0" smtClean="0"/>
              <a:t>This option gives you all of the functionality of the Single Form as well as the Datasheet.</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cstate="print"/>
          <a:srcRect/>
          <a:stretch>
            <a:fillRect/>
          </a:stretch>
        </p:blipFill>
        <p:spPr bwMode="auto">
          <a:xfrm>
            <a:off x="1763688" y="260648"/>
            <a:ext cx="5760640" cy="6336704"/>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 Center property</a:t>
            </a:r>
            <a:endParaRPr lang="en-US" dirty="0"/>
          </a:p>
        </p:txBody>
      </p:sp>
      <p:sp>
        <p:nvSpPr>
          <p:cNvPr id="3" name="Content Placeholder 2"/>
          <p:cNvSpPr>
            <a:spLocks noGrp="1"/>
          </p:cNvSpPr>
          <p:nvPr>
            <p:ph idx="1"/>
          </p:nvPr>
        </p:nvSpPr>
        <p:spPr/>
        <p:txBody>
          <a:bodyPr/>
          <a:lstStyle/>
          <a:p>
            <a:r>
              <a:rPr lang="en-US" dirty="0" smtClean="0"/>
              <a:t>This property can be set to either Yes or No.</a:t>
            </a:r>
          </a:p>
          <a:p>
            <a:r>
              <a:rPr lang="en-US" dirty="0" smtClean="0"/>
              <a:t>If this property is set to Yes, the form will center itself automatically when it is opened.</a:t>
            </a:r>
          </a:p>
          <a:p>
            <a:r>
              <a:rPr lang="en-US" dirty="0" smtClean="0"/>
              <a:t>If this property is set to No, the form will appear in exactly the same position as you saved it (when you were in Design view).</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srcRect/>
          <a:stretch>
            <a:fillRect/>
          </a:stretch>
        </p:blipFill>
        <p:spPr bwMode="auto">
          <a:xfrm>
            <a:off x="2051720" y="476672"/>
            <a:ext cx="5040560" cy="6048672"/>
          </a:xfrm>
          <a:prstGeom prst="rect">
            <a:avLst/>
          </a:prstGeom>
          <a:noFill/>
          <a:ln w="9525">
            <a:noFill/>
            <a:miter lim="800000"/>
            <a:headEnd/>
            <a:tailEnd/>
          </a:ln>
        </p:spPr>
      </p:pic>
      <p:sp>
        <p:nvSpPr>
          <p:cNvPr id="5" name="Oval 4"/>
          <p:cNvSpPr/>
          <p:nvPr/>
        </p:nvSpPr>
        <p:spPr>
          <a:xfrm flipV="1">
            <a:off x="1691680" y="4797152"/>
            <a:ext cx="2736304" cy="216024"/>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Form from Scratch</a:t>
            </a:r>
            <a:endParaRPr lang="en-US" dirty="0"/>
          </a:p>
        </p:txBody>
      </p:sp>
      <p:sp>
        <p:nvSpPr>
          <p:cNvPr id="3" name="Content Placeholder 2"/>
          <p:cNvSpPr>
            <a:spLocks noGrp="1"/>
          </p:cNvSpPr>
          <p:nvPr>
            <p:ph idx="1"/>
          </p:nvPr>
        </p:nvSpPr>
        <p:spPr/>
        <p:txBody>
          <a:bodyPr/>
          <a:lstStyle/>
          <a:p>
            <a:r>
              <a:rPr lang="en-US" dirty="0" smtClean="0"/>
              <a:t>We've set the Form properties as follows:</a:t>
            </a:r>
          </a:p>
          <a:p>
            <a:pPr lvl="1"/>
            <a:r>
              <a:rPr lang="en-US" dirty="0" smtClean="0"/>
              <a:t>Record Source = Patient</a:t>
            </a:r>
          </a:p>
          <a:p>
            <a:pPr lvl="1"/>
            <a:r>
              <a:rPr lang="en-US" dirty="0" smtClean="0"/>
              <a:t>Caption = Add/Edit Patients</a:t>
            </a:r>
          </a:p>
          <a:p>
            <a:pPr lvl="1"/>
            <a:r>
              <a:rPr lang="en-US" dirty="0" smtClean="0"/>
              <a:t>Default View = Single Form</a:t>
            </a:r>
          </a:p>
          <a:p>
            <a:pPr lvl="1"/>
            <a:r>
              <a:rPr lang="en-US" dirty="0" smtClean="0"/>
              <a:t>Auto Center = Yes</a:t>
            </a:r>
          </a:p>
          <a:p>
            <a:r>
              <a:rPr lang="en-US" dirty="0" smtClean="0"/>
              <a:t>You can close the Property Sheet by clicking on the X in the top right corner of the Property Sheet.</a:t>
            </a:r>
          </a:p>
          <a:p>
            <a:endParaRPr lang="en-US" dirty="0" smtClean="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Form from Scratch</a:t>
            </a:r>
            <a:endParaRPr lang="en-US" dirty="0"/>
          </a:p>
        </p:txBody>
      </p:sp>
      <p:sp>
        <p:nvSpPr>
          <p:cNvPr id="3" name="Content Placeholder 2"/>
          <p:cNvSpPr>
            <a:spLocks noGrp="1"/>
          </p:cNvSpPr>
          <p:nvPr>
            <p:ph idx="1"/>
          </p:nvPr>
        </p:nvSpPr>
        <p:spPr>
          <a:xfrm>
            <a:off x="304800" y="2924944"/>
            <a:ext cx="8540750" cy="1296144"/>
          </a:xfrm>
        </p:spPr>
        <p:txBody>
          <a:bodyPr/>
          <a:lstStyle/>
          <a:p>
            <a:r>
              <a:rPr lang="en-US" dirty="0" smtClean="0"/>
              <a:t>Now, let's build our form.</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objects to our form</a:t>
            </a:r>
            <a:endParaRPr lang="en-US" dirty="0"/>
          </a:p>
        </p:txBody>
      </p:sp>
      <p:sp>
        <p:nvSpPr>
          <p:cNvPr id="3" name="Content Placeholder 2"/>
          <p:cNvSpPr>
            <a:spLocks noGrp="1"/>
          </p:cNvSpPr>
          <p:nvPr>
            <p:ph idx="1"/>
          </p:nvPr>
        </p:nvSpPr>
        <p:spPr/>
        <p:txBody>
          <a:bodyPr/>
          <a:lstStyle/>
          <a:p>
            <a:r>
              <a:rPr lang="en-US" dirty="0" smtClean="0"/>
              <a:t>Let’s add objects from the </a:t>
            </a:r>
            <a:r>
              <a:rPr lang="en-US" i="1" dirty="0" smtClean="0"/>
              <a:t>Patient</a:t>
            </a:r>
            <a:r>
              <a:rPr lang="en-US" dirty="0" smtClean="0"/>
              <a:t> table to our form</a:t>
            </a:r>
          </a:p>
          <a:p>
            <a:r>
              <a:rPr lang="en-US" dirty="0" smtClean="0"/>
              <a:t>Since we've already specified our Record Source, Access gives us some nice features to quickly drop objects onto our form.</a:t>
            </a:r>
          </a:p>
          <a:p>
            <a:r>
              <a:rPr lang="en-US" dirty="0" smtClean="0"/>
              <a:t>Select the “Design tab</a:t>
            </a:r>
            <a:r>
              <a:rPr lang="en-US" b="1" dirty="0" smtClean="0"/>
              <a:t>”</a:t>
            </a:r>
            <a:r>
              <a:rPr lang="en-US" dirty="0" smtClean="0"/>
              <a:t> in the toolbar at the top of the screen. </a:t>
            </a:r>
          </a:p>
          <a:p>
            <a:r>
              <a:rPr lang="en-US" dirty="0" smtClean="0"/>
              <a:t>Then click on the “</a:t>
            </a:r>
            <a:r>
              <a:rPr lang="en-US" i="1" dirty="0" smtClean="0"/>
              <a:t>Add Existing Fields”</a:t>
            </a:r>
            <a:r>
              <a:rPr lang="en-US" dirty="0" smtClean="0"/>
              <a:t> button in the Tools group.</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print"/>
          <a:srcRect/>
          <a:stretch>
            <a:fillRect/>
          </a:stretch>
        </p:blipFill>
        <p:spPr bwMode="auto">
          <a:xfrm>
            <a:off x="0" y="1556793"/>
            <a:ext cx="8964488" cy="3202398"/>
          </a:xfrm>
          <a:prstGeom prst="rect">
            <a:avLst/>
          </a:prstGeom>
          <a:noFill/>
          <a:ln w="9525">
            <a:noFill/>
            <a:miter lim="800000"/>
            <a:headEnd/>
            <a:tailEnd/>
          </a:ln>
        </p:spPr>
      </p:pic>
      <p:sp>
        <p:nvSpPr>
          <p:cNvPr id="5" name="Oval 4"/>
          <p:cNvSpPr/>
          <p:nvPr/>
        </p:nvSpPr>
        <p:spPr>
          <a:xfrm flipV="1">
            <a:off x="3059832" y="1844824"/>
            <a:ext cx="1080120" cy="504056"/>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flipV="1">
            <a:off x="8172400" y="2132856"/>
            <a:ext cx="792088" cy="1296144"/>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 Forms</a:t>
            </a:r>
            <a:endParaRPr lang="en-US" dirty="0"/>
          </a:p>
        </p:txBody>
      </p:sp>
      <p:sp>
        <p:nvSpPr>
          <p:cNvPr id="3" name="Content Placeholder 2"/>
          <p:cNvSpPr>
            <a:spLocks noGrp="1"/>
          </p:cNvSpPr>
          <p:nvPr>
            <p:ph idx="1"/>
          </p:nvPr>
        </p:nvSpPr>
        <p:spPr>
          <a:xfrm>
            <a:off x="323528" y="1772816"/>
            <a:ext cx="8540750" cy="3886200"/>
          </a:xfrm>
        </p:spPr>
        <p:txBody>
          <a:bodyPr/>
          <a:lstStyle/>
          <a:p>
            <a:r>
              <a:rPr lang="en-US" sz="2800" dirty="0" smtClean="0"/>
              <a:t>To control access to data  </a:t>
            </a:r>
          </a:p>
          <a:p>
            <a:pPr lvl="1"/>
            <a:r>
              <a:rPr lang="en-US" sz="2400" dirty="0" smtClean="0"/>
              <a:t>Certain users might need to see only several fields in a table with many fields.</a:t>
            </a:r>
          </a:p>
          <a:p>
            <a:pPr lvl="1"/>
            <a:r>
              <a:rPr lang="en-US" sz="2400" dirty="0" smtClean="0"/>
              <a:t>Providing those users with a form that contains only those fields makes it easier for them to use the database. </a:t>
            </a:r>
            <a:endParaRPr lang="en-US" sz="2400" dirty="0" smtClean="0"/>
          </a:p>
          <a:p>
            <a:r>
              <a:rPr lang="en-US" sz="2800" dirty="0" smtClean="0"/>
              <a:t>Think </a:t>
            </a:r>
            <a:r>
              <a:rPr lang="en-US" sz="2800" dirty="0"/>
              <a:t>of bound forms as </a:t>
            </a:r>
            <a:endParaRPr lang="en-US" sz="2800" dirty="0" smtClean="0"/>
          </a:p>
          <a:p>
            <a:pPr marL="0" indent="0">
              <a:buNone/>
            </a:pPr>
            <a:r>
              <a:rPr lang="en-US" sz="2800" dirty="0" smtClean="0"/>
              <a:t>windows </a:t>
            </a:r>
            <a:r>
              <a:rPr lang="en-US" sz="2800" dirty="0"/>
              <a:t>through which people </a:t>
            </a:r>
            <a:endParaRPr lang="en-US" sz="2800" dirty="0" smtClean="0"/>
          </a:p>
          <a:p>
            <a:pPr marL="0" indent="0">
              <a:buNone/>
            </a:pPr>
            <a:r>
              <a:rPr lang="en-US" sz="2800" dirty="0" smtClean="0"/>
              <a:t>see </a:t>
            </a:r>
            <a:r>
              <a:rPr lang="en-US" sz="2800" dirty="0"/>
              <a:t>and reach your database.</a:t>
            </a:r>
          </a:p>
          <a:p>
            <a:pPr marL="457200" lvl="1" indent="0">
              <a:buNone/>
            </a:pPr>
            <a:endParaRPr lang="en-US" sz="2400" dirty="0" smtClean="0"/>
          </a:p>
        </p:txBody>
      </p:sp>
      <p:pic>
        <p:nvPicPr>
          <p:cNvPr id="4" name="Picture 3"/>
          <p:cNvPicPr>
            <a:picLocks noChangeAspect="1"/>
          </p:cNvPicPr>
          <p:nvPr/>
        </p:nvPicPr>
        <p:blipFill>
          <a:blip r:embed="rId2"/>
          <a:stretch>
            <a:fillRect/>
          </a:stretch>
        </p:blipFill>
        <p:spPr>
          <a:xfrm>
            <a:off x="5724128" y="3903245"/>
            <a:ext cx="3100412" cy="295475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Field List window should appear on your screen as follows</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0" y="2276872"/>
            <a:ext cx="8964488" cy="3312368"/>
          </a:xfrm>
          <a:prstGeom prst="rect">
            <a:avLst/>
          </a:prstGeom>
          <a:noFill/>
          <a:ln w="9525">
            <a:noFill/>
            <a:miter lim="800000"/>
            <a:headEnd/>
            <a:tailEnd/>
          </a:ln>
        </p:spPr>
      </p:pic>
      <p:sp>
        <p:nvSpPr>
          <p:cNvPr id="5" name="Oval 4"/>
          <p:cNvSpPr/>
          <p:nvPr/>
        </p:nvSpPr>
        <p:spPr>
          <a:xfrm flipV="1">
            <a:off x="6732240" y="3140968"/>
            <a:ext cx="2411760" cy="2736304"/>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objects to our form</a:t>
            </a:r>
            <a:endParaRPr lang="en-US" dirty="0"/>
          </a:p>
        </p:txBody>
      </p:sp>
      <p:sp>
        <p:nvSpPr>
          <p:cNvPr id="3" name="Content Placeholder 2"/>
          <p:cNvSpPr>
            <a:spLocks noGrp="1"/>
          </p:cNvSpPr>
          <p:nvPr>
            <p:ph idx="1"/>
          </p:nvPr>
        </p:nvSpPr>
        <p:spPr/>
        <p:txBody>
          <a:bodyPr/>
          <a:lstStyle/>
          <a:p>
            <a:r>
              <a:rPr lang="en-US" dirty="0" smtClean="0"/>
              <a:t>This window lists all of the fields that are available for your form to use, based on the Record Source property.</a:t>
            </a:r>
          </a:p>
          <a:p>
            <a:r>
              <a:rPr lang="en-US" dirty="0" smtClean="0"/>
              <a:t>To add one of these fields to your form, highlight the object in the window, and then drag it to the location in the form where you wish to add this object.</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objects to our form</a:t>
            </a:r>
            <a:endParaRPr lang="en-US" dirty="0"/>
          </a:p>
        </p:txBody>
      </p:sp>
      <p:sp>
        <p:nvSpPr>
          <p:cNvPr id="3" name="Content Placeholder 2"/>
          <p:cNvSpPr>
            <a:spLocks noGrp="1"/>
          </p:cNvSpPr>
          <p:nvPr>
            <p:ph idx="1"/>
          </p:nvPr>
        </p:nvSpPr>
        <p:spPr/>
        <p:txBody>
          <a:bodyPr/>
          <a:lstStyle/>
          <a:p>
            <a:r>
              <a:rPr lang="en-US" dirty="0" smtClean="0"/>
              <a:t>We've chosen to add the following five objects to our form.</a:t>
            </a:r>
          </a:p>
          <a:p>
            <a:pPr lvl="1"/>
            <a:r>
              <a:rPr lang="en-US" dirty="0" smtClean="0"/>
              <a:t>Patient ID</a:t>
            </a:r>
          </a:p>
          <a:p>
            <a:pPr lvl="1"/>
            <a:r>
              <a:rPr lang="en-US" dirty="0" smtClean="0"/>
              <a:t>First Name</a:t>
            </a:r>
          </a:p>
          <a:p>
            <a:pPr lvl="1"/>
            <a:r>
              <a:rPr lang="en-US" dirty="0" smtClean="0"/>
              <a:t>Last Name </a:t>
            </a:r>
          </a:p>
          <a:p>
            <a:pPr lvl="1"/>
            <a:r>
              <a:rPr lang="en-US" dirty="0" smtClean="0"/>
              <a:t>Age</a:t>
            </a:r>
          </a:p>
          <a:p>
            <a:pPr lvl="1"/>
            <a:r>
              <a:rPr lang="en-US" dirty="0" smtClean="0"/>
              <a:t>City</a:t>
            </a:r>
          </a:p>
          <a:p>
            <a:pPr lvl="1"/>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print"/>
          <a:srcRect/>
          <a:stretch>
            <a:fillRect/>
          </a:stretch>
        </p:blipFill>
        <p:spPr bwMode="auto">
          <a:xfrm>
            <a:off x="72008" y="620688"/>
            <a:ext cx="8892480" cy="5472608"/>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540750" cy="1143000"/>
          </a:xfrm>
        </p:spPr>
        <p:txBody>
          <a:bodyPr/>
          <a:lstStyle/>
          <a:p>
            <a:r>
              <a:rPr lang="en-US" dirty="0" smtClean="0"/>
              <a:t>Adding objects to our form</a:t>
            </a:r>
            <a:endParaRPr lang="en-US" dirty="0"/>
          </a:p>
        </p:txBody>
      </p:sp>
      <p:sp>
        <p:nvSpPr>
          <p:cNvPr id="3" name="Content Placeholder 2"/>
          <p:cNvSpPr>
            <a:spLocks noGrp="1"/>
          </p:cNvSpPr>
          <p:nvPr>
            <p:ph idx="1"/>
          </p:nvPr>
        </p:nvSpPr>
        <p:spPr>
          <a:xfrm>
            <a:off x="323528" y="1340768"/>
            <a:ext cx="8540750" cy="4824536"/>
          </a:xfrm>
        </p:spPr>
        <p:txBody>
          <a:bodyPr/>
          <a:lstStyle/>
          <a:p>
            <a:r>
              <a:rPr lang="en-US" sz="2800" dirty="0"/>
              <a:t>R</a:t>
            </a:r>
            <a:r>
              <a:rPr lang="en-US" sz="2800" dirty="0" smtClean="0"/>
              <a:t>esize the objects</a:t>
            </a:r>
          </a:p>
          <a:p>
            <a:pPr lvl="1"/>
            <a:r>
              <a:rPr lang="en-US" sz="2400" dirty="0"/>
              <a:t>C</a:t>
            </a:r>
            <a:r>
              <a:rPr lang="en-US" sz="2400" dirty="0" smtClean="0"/>
              <a:t>lick the object that you wish to resize.</a:t>
            </a:r>
          </a:p>
          <a:p>
            <a:pPr lvl="1"/>
            <a:r>
              <a:rPr lang="en-US" sz="2400" dirty="0" smtClean="0"/>
              <a:t>When your mouse pointer displays double-headed arrow, hold down the left mouse button and drag the object to the desired size.</a:t>
            </a:r>
          </a:p>
          <a:p>
            <a:pPr lvl="1"/>
            <a:r>
              <a:rPr lang="en-US" sz="2400" dirty="0" smtClean="0"/>
              <a:t>If you wish to move the object, move your mouse pointer until it looks like a diamond with 4 arrows. Then hold down the left mouse button and drag the object to the desired location.</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cstate="print"/>
          <a:srcRect/>
          <a:stretch>
            <a:fillRect/>
          </a:stretch>
        </p:blipFill>
        <p:spPr bwMode="auto">
          <a:xfrm>
            <a:off x="395536" y="1124744"/>
            <a:ext cx="5832648" cy="4680520"/>
          </a:xfrm>
          <a:prstGeom prst="rect">
            <a:avLst/>
          </a:prstGeom>
          <a:noFill/>
          <a:ln w="9525">
            <a:noFill/>
            <a:miter lim="800000"/>
            <a:headEnd/>
            <a:tailEnd/>
          </a:ln>
        </p:spPr>
      </p:pic>
      <p:pic>
        <p:nvPicPr>
          <p:cNvPr id="16388" name="Picture 4"/>
          <p:cNvPicPr>
            <a:picLocks noChangeAspect="1" noChangeArrowheads="1"/>
          </p:cNvPicPr>
          <p:nvPr/>
        </p:nvPicPr>
        <p:blipFill>
          <a:blip r:embed="rId3" cstate="print"/>
          <a:srcRect/>
          <a:stretch>
            <a:fillRect/>
          </a:stretch>
        </p:blipFill>
        <p:spPr bwMode="auto">
          <a:xfrm>
            <a:off x="6444208" y="1484784"/>
            <a:ext cx="2520280" cy="1008112"/>
          </a:xfrm>
          <a:prstGeom prst="rect">
            <a:avLst/>
          </a:prstGeom>
          <a:noFill/>
          <a:ln w="9525">
            <a:noFill/>
            <a:miter lim="800000"/>
            <a:headEnd/>
            <a:tailEnd/>
          </a:ln>
        </p:spPr>
      </p:pic>
      <p:cxnSp>
        <p:nvCxnSpPr>
          <p:cNvPr id="8" name="Straight Connector 7"/>
          <p:cNvCxnSpPr/>
          <p:nvPr/>
        </p:nvCxnSpPr>
        <p:spPr>
          <a:xfrm>
            <a:off x="8316416" y="1988840"/>
            <a:ext cx="432048" cy="0"/>
          </a:xfrm>
          <a:prstGeom prst="line">
            <a:avLst/>
          </a:prstGeom>
          <a:ln w="28575">
            <a:solidFill>
              <a:schemeClr val="tx1">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10" name="Picture 4"/>
          <p:cNvPicPr>
            <a:picLocks noChangeAspect="1" noChangeArrowheads="1"/>
          </p:cNvPicPr>
          <p:nvPr/>
        </p:nvPicPr>
        <p:blipFill>
          <a:blip r:embed="rId3" cstate="print"/>
          <a:srcRect/>
          <a:stretch>
            <a:fillRect/>
          </a:stretch>
        </p:blipFill>
        <p:spPr bwMode="auto">
          <a:xfrm>
            <a:off x="6444208" y="3212976"/>
            <a:ext cx="2520280" cy="1008112"/>
          </a:xfrm>
          <a:prstGeom prst="rect">
            <a:avLst/>
          </a:prstGeom>
          <a:noFill/>
          <a:ln w="9525">
            <a:noFill/>
            <a:miter lim="800000"/>
            <a:headEnd/>
            <a:tailEnd/>
          </a:ln>
        </p:spPr>
      </p:pic>
      <p:cxnSp>
        <p:nvCxnSpPr>
          <p:cNvPr id="11" name="Straight Connector 10"/>
          <p:cNvCxnSpPr/>
          <p:nvPr/>
        </p:nvCxnSpPr>
        <p:spPr>
          <a:xfrm>
            <a:off x="8316416" y="3717032"/>
            <a:ext cx="432048" cy="0"/>
          </a:xfrm>
          <a:prstGeom prst="line">
            <a:avLst/>
          </a:prstGeom>
          <a:ln w="28575">
            <a:solidFill>
              <a:schemeClr val="tx1">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532440" y="3501008"/>
            <a:ext cx="0" cy="432048"/>
          </a:xfrm>
          <a:prstGeom prst="line">
            <a:avLst/>
          </a:prstGeom>
          <a:ln w="28575">
            <a:solidFill>
              <a:schemeClr val="tx1">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your form as a user would</a:t>
            </a:r>
            <a:endParaRPr lang="en-US" dirty="0"/>
          </a:p>
        </p:txBody>
      </p:sp>
      <p:sp>
        <p:nvSpPr>
          <p:cNvPr id="3" name="Content Placeholder 2"/>
          <p:cNvSpPr>
            <a:spLocks noGrp="1"/>
          </p:cNvSpPr>
          <p:nvPr>
            <p:ph idx="1"/>
          </p:nvPr>
        </p:nvSpPr>
        <p:spPr/>
        <p:txBody>
          <a:bodyPr/>
          <a:lstStyle/>
          <a:p>
            <a:r>
              <a:rPr lang="en-US" dirty="0" smtClean="0"/>
              <a:t>Now that you have finished placing your objects on the form, you will want to view the form as a user would.</a:t>
            </a:r>
          </a:p>
          <a:p>
            <a:r>
              <a:rPr lang="en-US" dirty="0" smtClean="0"/>
              <a:t>To view your form, select the “Design” tab in the toolbar at the top of the screen. Then click on the “</a:t>
            </a:r>
            <a:r>
              <a:rPr lang="en-US" i="1" dirty="0" smtClean="0"/>
              <a:t>View”</a:t>
            </a:r>
            <a:r>
              <a:rPr lang="en-US" dirty="0" smtClean="0"/>
              <a:t> button in the Views group and select “</a:t>
            </a:r>
            <a:r>
              <a:rPr lang="en-US" i="1" dirty="0" smtClean="0"/>
              <a:t>Form View”</a:t>
            </a:r>
            <a:r>
              <a:rPr lang="en-US" dirty="0" smtClean="0"/>
              <a:t> from the popup menu.</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print"/>
          <a:srcRect/>
          <a:stretch>
            <a:fillRect/>
          </a:stretch>
        </p:blipFill>
        <p:spPr bwMode="auto">
          <a:xfrm>
            <a:off x="827584" y="757231"/>
            <a:ext cx="7488832" cy="5408073"/>
          </a:xfrm>
          <a:prstGeom prst="rect">
            <a:avLst/>
          </a:prstGeom>
          <a:noFill/>
          <a:ln w="9525">
            <a:noFill/>
            <a:miter lim="800000"/>
            <a:headEnd/>
            <a:tailEnd/>
          </a:ln>
        </p:spPr>
      </p:pic>
      <p:sp>
        <p:nvSpPr>
          <p:cNvPr id="5" name="Oval 4"/>
          <p:cNvSpPr/>
          <p:nvPr/>
        </p:nvSpPr>
        <p:spPr>
          <a:xfrm flipV="1">
            <a:off x="683568" y="2060848"/>
            <a:ext cx="2448272" cy="576064"/>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flipV="1">
            <a:off x="6300192" y="908720"/>
            <a:ext cx="1080120" cy="504056"/>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flipV="1">
            <a:off x="683568" y="1196752"/>
            <a:ext cx="1080120" cy="864096"/>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Grp="1" noChangeAspect="1" noChangeArrowheads="1"/>
          </p:cNvPicPr>
          <p:nvPr>
            <p:ph idx="1"/>
          </p:nvPr>
        </p:nvPicPr>
        <p:blipFill>
          <a:blip r:embed="rId2" cstate="print"/>
          <a:srcRect/>
          <a:stretch>
            <a:fillRect/>
          </a:stretch>
        </p:blipFill>
        <p:spPr bwMode="auto">
          <a:xfrm>
            <a:off x="827584" y="638269"/>
            <a:ext cx="7704856" cy="5671051"/>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form</a:t>
            </a:r>
            <a:endParaRPr lang="en-US" dirty="0"/>
          </a:p>
        </p:txBody>
      </p:sp>
      <p:sp>
        <p:nvSpPr>
          <p:cNvPr id="3" name="Content Placeholder 2"/>
          <p:cNvSpPr>
            <a:spLocks noGrp="1"/>
          </p:cNvSpPr>
          <p:nvPr>
            <p:ph idx="1"/>
          </p:nvPr>
        </p:nvSpPr>
        <p:spPr/>
        <p:txBody>
          <a:bodyPr/>
          <a:lstStyle/>
          <a:p>
            <a:r>
              <a:rPr lang="en-US" dirty="0" smtClean="0"/>
              <a:t>Click on the “Save” button in the top left of the toolbar.</a:t>
            </a:r>
          </a:p>
          <a:p>
            <a:r>
              <a:rPr lang="en-US" dirty="0" smtClean="0"/>
              <a:t>A "Save As" window should appear</a:t>
            </a:r>
          </a:p>
          <a:p>
            <a:r>
              <a:rPr lang="en-US" dirty="0" smtClean="0"/>
              <a:t>Select a name for the form and click on the “OK” button. We usually always prefix our form name with "</a:t>
            </a:r>
            <a:r>
              <a:rPr lang="en-US" dirty="0" err="1" smtClean="0"/>
              <a:t>frm</a:t>
            </a:r>
            <a:r>
              <a:rPr lang="en-US" dirty="0" smtClean="0"/>
              <a: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between Forms, Queries, and Tables </a:t>
            </a: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mn-lt"/>
                <a:ea typeface="+mn-ea"/>
                <a:cs typeface="+mn-cs"/>
              </a:rPr>
              <a:t>Like queries, forms do not contain any data. Instead, they provide a “window” through which tables and queries can be viewed.</a:t>
            </a:r>
          </a:p>
          <a:p>
            <a:r>
              <a:rPr lang="en-US" b="1" dirty="0" smtClean="0"/>
              <a:t>Tables: </a:t>
            </a:r>
            <a:r>
              <a:rPr lang="en-US" dirty="0" smtClean="0"/>
              <a:t>All data is stored in tables.</a:t>
            </a:r>
          </a:p>
          <a:p>
            <a:r>
              <a:rPr lang="en-US" b="1" dirty="0" smtClean="0"/>
              <a:t>Queries: </a:t>
            </a:r>
            <a:r>
              <a:rPr lang="en-US" dirty="0" smtClean="0"/>
              <a:t>Use a query to find or operate on the data in your tables.</a:t>
            </a:r>
          </a:p>
          <a:p>
            <a:r>
              <a:rPr lang="en-US" b="1" dirty="0" smtClean="0"/>
              <a:t>Forms: </a:t>
            </a:r>
            <a:r>
              <a:rPr lang="en-US" dirty="0" smtClean="0"/>
              <a:t>These are screens for </a:t>
            </a:r>
            <a:r>
              <a:rPr lang="en-US" b="1" dirty="0" smtClean="0"/>
              <a:t>displaying </a:t>
            </a:r>
            <a:r>
              <a:rPr lang="en-US" dirty="0" smtClean="0"/>
              <a:t>data from and </a:t>
            </a:r>
            <a:r>
              <a:rPr lang="en-US" b="1" dirty="0" smtClean="0"/>
              <a:t>inputting </a:t>
            </a:r>
            <a:r>
              <a:rPr lang="en-US" dirty="0" smtClean="0"/>
              <a:t>data into your tables.</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cstate="print"/>
          <a:srcRect/>
          <a:stretch>
            <a:fillRect/>
          </a:stretch>
        </p:blipFill>
        <p:spPr bwMode="auto">
          <a:xfrm>
            <a:off x="323528" y="836712"/>
            <a:ext cx="8587629" cy="5030688"/>
          </a:xfrm>
          <a:prstGeom prst="rect">
            <a:avLst/>
          </a:prstGeom>
          <a:noFill/>
          <a:ln w="9525">
            <a:noFill/>
            <a:miter lim="800000"/>
            <a:headEnd/>
            <a:tailEnd/>
          </a:ln>
        </p:spPr>
      </p:pic>
      <p:sp>
        <p:nvSpPr>
          <p:cNvPr id="5" name="Oval 4"/>
          <p:cNvSpPr/>
          <p:nvPr/>
        </p:nvSpPr>
        <p:spPr>
          <a:xfrm flipV="1">
            <a:off x="467544" y="692696"/>
            <a:ext cx="792088" cy="504056"/>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7524328" y="4293096"/>
            <a:ext cx="576064" cy="1440160"/>
          </a:xfrm>
          <a:prstGeom prst="straightConnector1">
            <a:avLst/>
          </a:prstGeom>
          <a:ln w="57150">
            <a:solidFill>
              <a:srgbClr val="FF33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form</a:t>
            </a:r>
            <a:endParaRPr lang="en-US" dirty="0"/>
          </a:p>
        </p:txBody>
      </p:sp>
      <p:sp>
        <p:nvSpPr>
          <p:cNvPr id="3" name="Content Placeholder 2"/>
          <p:cNvSpPr>
            <a:spLocks noGrp="1"/>
          </p:cNvSpPr>
          <p:nvPr>
            <p:ph idx="1"/>
          </p:nvPr>
        </p:nvSpPr>
        <p:spPr/>
        <p:txBody>
          <a:bodyPr/>
          <a:lstStyle/>
          <a:p>
            <a:r>
              <a:rPr lang="en-US" dirty="0" smtClean="0"/>
              <a:t>Now when you return to the Navigation Pane, you will see your form in the list.</a:t>
            </a:r>
          </a:p>
          <a:p>
            <a:endParaRPr lang="en-US" dirty="0" smtClean="0"/>
          </a:p>
          <a:p>
            <a:r>
              <a:rPr lang="en-US" dirty="0" smtClean="0"/>
              <a:t>Congratulations! You've now created your first form in MS Access.</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cstate="print"/>
          <a:srcRect/>
          <a:stretch>
            <a:fillRect/>
          </a:stretch>
        </p:blipFill>
        <p:spPr bwMode="auto">
          <a:xfrm>
            <a:off x="1309474" y="764704"/>
            <a:ext cx="6286861" cy="5102696"/>
          </a:xfrm>
          <a:prstGeom prst="rect">
            <a:avLst/>
          </a:prstGeom>
          <a:noFill/>
          <a:ln w="9525">
            <a:noFill/>
            <a:miter lim="800000"/>
            <a:headEnd/>
            <a:tailEnd/>
          </a:ln>
        </p:spPr>
      </p:pic>
      <p:sp>
        <p:nvSpPr>
          <p:cNvPr id="5" name="Oval 4"/>
          <p:cNvSpPr/>
          <p:nvPr/>
        </p:nvSpPr>
        <p:spPr>
          <a:xfrm flipV="1">
            <a:off x="899592" y="2924944"/>
            <a:ext cx="2160240" cy="504056"/>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Report</a:t>
            </a:r>
            <a:endParaRPr lang="en-US" dirty="0"/>
          </a:p>
        </p:txBody>
      </p:sp>
      <p:sp>
        <p:nvSpPr>
          <p:cNvPr id="3" name="Content Placeholder 2"/>
          <p:cNvSpPr>
            <a:spLocks noGrp="1"/>
          </p:cNvSpPr>
          <p:nvPr>
            <p:ph idx="1"/>
          </p:nvPr>
        </p:nvSpPr>
        <p:spPr/>
        <p:txBody>
          <a:bodyPr/>
          <a:lstStyle/>
          <a:p>
            <a:r>
              <a:rPr lang="en-US" dirty="0" smtClean="0"/>
              <a:t>Having all your data stored in Access is great for maintaining a database, but it isn't the best when you want to share the data or view it away from a computer. </a:t>
            </a:r>
          </a:p>
          <a:p>
            <a:r>
              <a:rPr lang="en-US" dirty="0" smtClean="0"/>
              <a:t>Solution: Access report (A ready-to-print document)</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Access Report</a:t>
            </a:r>
            <a:endParaRPr lang="en-US" dirty="0"/>
          </a:p>
        </p:txBody>
      </p:sp>
      <p:sp>
        <p:nvSpPr>
          <p:cNvPr id="3" name="Content Placeholder 2"/>
          <p:cNvSpPr>
            <a:spLocks noGrp="1"/>
          </p:cNvSpPr>
          <p:nvPr>
            <p:ph idx="1"/>
          </p:nvPr>
        </p:nvSpPr>
        <p:spPr/>
        <p:txBody>
          <a:bodyPr/>
          <a:lstStyle/>
          <a:p>
            <a:r>
              <a:rPr lang="en-US" dirty="0" smtClean="0"/>
              <a:t>The billing department of a hospital wants a list of patients and total amount of their costs.</a:t>
            </a:r>
          </a:p>
          <a:p>
            <a:endParaRPr lang="en-US" dirty="0" smtClean="0"/>
          </a:p>
          <a:p>
            <a:r>
              <a:rPr lang="en-US" dirty="0" smtClean="0"/>
              <a:t>Luckily, these information are stored in the Access database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Query</a:t>
            </a:r>
            <a:endParaRPr lang="en-US" dirty="0"/>
          </a:p>
        </p:txBody>
      </p:sp>
      <p:sp>
        <p:nvSpPr>
          <p:cNvPr id="3" name="Content Placeholder 2"/>
          <p:cNvSpPr>
            <a:spLocks noGrp="1"/>
          </p:cNvSpPr>
          <p:nvPr>
            <p:ph idx="1"/>
          </p:nvPr>
        </p:nvSpPr>
        <p:spPr/>
        <p:txBody>
          <a:bodyPr/>
          <a:lstStyle/>
          <a:p>
            <a:r>
              <a:rPr lang="en-US" dirty="0" smtClean="0"/>
              <a:t>SELECT PID, SUM(COST) as </a:t>
            </a:r>
            <a:r>
              <a:rPr lang="en-US" dirty="0" err="1" smtClean="0"/>
              <a:t>TotalCost</a:t>
            </a:r>
            <a:endParaRPr lang="en-US" dirty="0" smtClean="0"/>
          </a:p>
          <a:p>
            <a:r>
              <a:rPr lang="en-US" dirty="0" smtClean="0"/>
              <a:t>FROM  Billing</a:t>
            </a:r>
          </a:p>
          <a:p>
            <a:r>
              <a:rPr lang="en-US" dirty="0" smtClean="0"/>
              <a:t>GROUP BY PID</a:t>
            </a:r>
          </a:p>
          <a:p>
            <a:endParaRPr lang="en-US" dirty="0" smtClean="0"/>
          </a:p>
          <a:p>
            <a:r>
              <a:rPr lang="en-US" dirty="0" smtClean="0"/>
              <a:t>And Save this query as “PatientCostQuery”</a:t>
            </a:r>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907704" y="1052736"/>
            <a:ext cx="6120680" cy="4278411"/>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Access Report</a:t>
            </a:r>
            <a:endParaRPr lang="en-US" dirty="0"/>
          </a:p>
        </p:txBody>
      </p:sp>
      <p:sp>
        <p:nvSpPr>
          <p:cNvPr id="3" name="Content Placeholder 2"/>
          <p:cNvSpPr>
            <a:spLocks noGrp="1"/>
          </p:cNvSpPr>
          <p:nvPr>
            <p:ph idx="1"/>
          </p:nvPr>
        </p:nvSpPr>
        <p:spPr/>
        <p:txBody>
          <a:bodyPr/>
          <a:lstStyle/>
          <a:p>
            <a:r>
              <a:rPr lang="en-US" dirty="0" smtClean="0"/>
              <a:t>Select the “Create” tab in the toolbar at the top of the screen.</a:t>
            </a:r>
          </a:p>
          <a:p>
            <a:r>
              <a:rPr lang="en-US" dirty="0" smtClean="0"/>
              <a:t>Then click on the “Report Wizard</a:t>
            </a:r>
            <a:r>
              <a:rPr lang="en-US" i="1" dirty="0" smtClean="0"/>
              <a:t>”</a:t>
            </a:r>
            <a:r>
              <a:rPr lang="en-US" dirty="0" smtClean="0"/>
              <a:t> button in the Reports group.</a:t>
            </a: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231264" y="1844824"/>
            <a:ext cx="8733224" cy="2016224"/>
          </a:xfrm>
          <a:prstGeom prst="rect">
            <a:avLst/>
          </a:prstGeom>
          <a:noFill/>
          <a:ln w="9525">
            <a:noFill/>
            <a:miter lim="800000"/>
            <a:headEnd/>
            <a:tailEnd/>
          </a:ln>
        </p:spPr>
      </p:pic>
      <p:sp>
        <p:nvSpPr>
          <p:cNvPr id="5" name="Oval 4"/>
          <p:cNvSpPr/>
          <p:nvPr/>
        </p:nvSpPr>
        <p:spPr>
          <a:xfrm flipV="1">
            <a:off x="1115616" y="2204864"/>
            <a:ext cx="1152128" cy="504056"/>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flipV="1">
            <a:off x="5868144" y="3212976"/>
            <a:ext cx="1296144" cy="720080"/>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Access Report</a:t>
            </a:r>
            <a:endParaRPr lang="en-US" dirty="0"/>
          </a:p>
        </p:txBody>
      </p:sp>
      <p:sp>
        <p:nvSpPr>
          <p:cNvPr id="3" name="Content Placeholder 2"/>
          <p:cNvSpPr>
            <a:spLocks noGrp="1"/>
          </p:cNvSpPr>
          <p:nvPr>
            <p:ph idx="1"/>
          </p:nvPr>
        </p:nvSpPr>
        <p:spPr/>
        <p:txBody>
          <a:bodyPr/>
          <a:lstStyle/>
          <a:p>
            <a:r>
              <a:rPr lang="en-US" dirty="0" smtClean="0"/>
              <a:t>In the Report Wizard widow, select the query we created (PatientCostQuery) and add both fields to the report. </a:t>
            </a:r>
          </a:p>
          <a:p>
            <a:r>
              <a:rPr lang="en-US" dirty="0" smtClean="0"/>
              <a:t>Click “Next”</a:t>
            </a:r>
          </a:p>
          <a:p>
            <a:r>
              <a:rPr lang="en-US" dirty="0" smtClean="0"/>
              <a:t>Skip the “Add any grouping levels”</a:t>
            </a:r>
          </a:p>
          <a:p>
            <a:r>
              <a:rPr lang="en-US" dirty="0" smtClean="0"/>
              <a:t>Sort your records with the “</a:t>
            </a:r>
            <a:r>
              <a:rPr lang="en-US" dirty="0" err="1" smtClean="0"/>
              <a:t>TotalCost</a:t>
            </a:r>
            <a:r>
              <a:rPr lang="en-US" dirty="0" smtClean="0"/>
              <a:t>” column</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between Forms, Queries, and Tables</a:t>
            </a:r>
            <a:endParaRPr lang="en-US" dirty="0"/>
          </a:p>
        </p:txBody>
      </p:sp>
      <p:sp>
        <p:nvSpPr>
          <p:cNvPr id="4" name="Parallelogram 3"/>
          <p:cNvSpPr/>
          <p:nvPr/>
        </p:nvSpPr>
        <p:spPr>
          <a:xfrm>
            <a:off x="3491880" y="1988840"/>
            <a:ext cx="2448272" cy="108012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gnetic Disk 4"/>
          <p:cNvSpPr/>
          <p:nvPr/>
        </p:nvSpPr>
        <p:spPr>
          <a:xfrm>
            <a:off x="3563888" y="4941168"/>
            <a:ext cx="2016224" cy="15121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84168" y="2276872"/>
            <a:ext cx="1204176" cy="523220"/>
          </a:xfrm>
          <a:prstGeom prst="rect">
            <a:avLst/>
          </a:prstGeom>
          <a:noFill/>
        </p:spPr>
        <p:txBody>
          <a:bodyPr wrap="none" rtlCol="0">
            <a:spAutoFit/>
          </a:bodyPr>
          <a:lstStyle/>
          <a:p>
            <a:r>
              <a:rPr lang="en-US" sz="2800" dirty="0" smtClean="0"/>
              <a:t>Forms</a:t>
            </a:r>
            <a:endParaRPr lang="en-US" sz="2800" dirty="0"/>
          </a:p>
        </p:txBody>
      </p:sp>
      <p:sp>
        <p:nvSpPr>
          <p:cNvPr id="7" name="TextBox 6"/>
          <p:cNvSpPr txBox="1"/>
          <p:nvPr/>
        </p:nvSpPr>
        <p:spPr>
          <a:xfrm>
            <a:off x="5940152" y="3717032"/>
            <a:ext cx="1444626" cy="523220"/>
          </a:xfrm>
          <a:prstGeom prst="rect">
            <a:avLst/>
          </a:prstGeom>
          <a:noFill/>
        </p:spPr>
        <p:txBody>
          <a:bodyPr wrap="none" rtlCol="0">
            <a:spAutoFit/>
          </a:bodyPr>
          <a:lstStyle/>
          <a:p>
            <a:r>
              <a:rPr lang="en-US" sz="2800" dirty="0" smtClean="0"/>
              <a:t>Queries</a:t>
            </a:r>
            <a:endParaRPr lang="en-US" sz="2800" dirty="0"/>
          </a:p>
        </p:txBody>
      </p:sp>
      <p:sp>
        <p:nvSpPr>
          <p:cNvPr id="8" name="TextBox 7"/>
          <p:cNvSpPr txBox="1"/>
          <p:nvPr/>
        </p:nvSpPr>
        <p:spPr>
          <a:xfrm>
            <a:off x="6084168" y="5445224"/>
            <a:ext cx="1225272" cy="523220"/>
          </a:xfrm>
          <a:prstGeom prst="rect">
            <a:avLst/>
          </a:prstGeom>
          <a:noFill/>
        </p:spPr>
        <p:txBody>
          <a:bodyPr wrap="none" rtlCol="0">
            <a:spAutoFit/>
          </a:bodyPr>
          <a:lstStyle/>
          <a:p>
            <a:r>
              <a:rPr lang="en-US" sz="2800" dirty="0" smtClean="0"/>
              <a:t>Tables</a:t>
            </a:r>
            <a:endParaRPr lang="en-US" sz="2800" dirty="0"/>
          </a:p>
        </p:txBody>
      </p:sp>
      <p:cxnSp>
        <p:nvCxnSpPr>
          <p:cNvPr id="10" name="Straight Arrow Connector 9"/>
          <p:cNvCxnSpPr>
            <a:stCxn id="4" idx="3"/>
            <a:endCxn id="5" idx="1"/>
          </p:cNvCxnSpPr>
          <p:nvPr/>
        </p:nvCxnSpPr>
        <p:spPr>
          <a:xfrm flipH="1">
            <a:off x="4572000" y="3068960"/>
            <a:ext cx="9001" cy="187220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Access Report</a:t>
            </a:r>
            <a:endParaRPr lang="en-US" dirty="0"/>
          </a:p>
        </p:txBody>
      </p:sp>
      <p:sp>
        <p:nvSpPr>
          <p:cNvPr id="3" name="Content Placeholder 2"/>
          <p:cNvSpPr>
            <a:spLocks noGrp="1"/>
          </p:cNvSpPr>
          <p:nvPr>
            <p:ph idx="1"/>
          </p:nvPr>
        </p:nvSpPr>
        <p:spPr/>
        <p:txBody>
          <a:bodyPr/>
          <a:lstStyle/>
          <a:p>
            <a:r>
              <a:rPr lang="en-US" dirty="0" smtClean="0"/>
              <a:t>Use the default “Lay out” – Tabular and Portrait </a:t>
            </a:r>
          </a:p>
          <a:p>
            <a:r>
              <a:rPr lang="en-US" dirty="0" smtClean="0"/>
              <a:t>Use the default “Style” – Office</a:t>
            </a:r>
          </a:p>
          <a:p>
            <a:r>
              <a:rPr lang="en-US" dirty="0" smtClean="0"/>
              <a:t>Rename the “title” of the report – Patient Cost</a:t>
            </a:r>
          </a:p>
          <a:p>
            <a:r>
              <a:rPr lang="en-US" dirty="0" smtClean="0"/>
              <a:t>Click “Finish”</a:t>
            </a:r>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683568" y="764704"/>
            <a:ext cx="7585953" cy="5112568"/>
          </a:xfrm>
          <a:prstGeom prst="rect">
            <a:avLst/>
          </a:prstGeom>
          <a:noFill/>
          <a:ln w="9525">
            <a:noFill/>
            <a:miter lim="800000"/>
            <a:headEnd/>
            <a:tailEnd/>
          </a:ln>
        </p:spPr>
      </p:pic>
      <p:cxnSp>
        <p:nvCxnSpPr>
          <p:cNvPr id="6" name="Straight Arrow Connector 5"/>
          <p:cNvCxnSpPr/>
          <p:nvPr/>
        </p:nvCxnSpPr>
        <p:spPr>
          <a:xfrm flipH="1" flipV="1">
            <a:off x="6372200" y="5661248"/>
            <a:ext cx="648072" cy="936104"/>
          </a:xfrm>
          <a:prstGeom prst="straightConnector1">
            <a:avLst/>
          </a:prstGeom>
          <a:ln w="571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164288" y="260648"/>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flipV="1">
            <a:off x="539552" y="2060848"/>
            <a:ext cx="3816424" cy="1080120"/>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971600" y="908720"/>
            <a:ext cx="7056784" cy="4968552"/>
          </a:xfrm>
          <a:prstGeom prst="rect">
            <a:avLst/>
          </a:prstGeom>
          <a:noFill/>
          <a:ln w="9525">
            <a:noFill/>
            <a:miter lim="800000"/>
            <a:headEnd/>
            <a:tailEnd/>
          </a:ln>
        </p:spPr>
      </p:pic>
      <p:sp>
        <p:nvSpPr>
          <p:cNvPr id="5" name="Oval 4"/>
          <p:cNvSpPr/>
          <p:nvPr/>
        </p:nvSpPr>
        <p:spPr>
          <a:xfrm flipV="1">
            <a:off x="3851920" y="2204864"/>
            <a:ext cx="2448272" cy="504056"/>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1115616" y="980728"/>
            <a:ext cx="7128792" cy="4968552"/>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1115616" y="908720"/>
            <a:ext cx="7200800" cy="4968552"/>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1187624" y="764704"/>
            <a:ext cx="6984776" cy="5245768"/>
          </a:xfrm>
          <a:prstGeom prst="rect">
            <a:avLst/>
          </a:prstGeom>
          <a:noFill/>
          <a:ln w="9525">
            <a:noFill/>
            <a:miter lim="800000"/>
            <a:headEnd/>
            <a:tailEnd/>
          </a:ln>
        </p:spPr>
      </p:pic>
      <p:cxnSp>
        <p:nvCxnSpPr>
          <p:cNvPr id="6" name="Straight Arrow Connector 5"/>
          <p:cNvCxnSpPr/>
          <p:nvPr/>
        </p:nvCxnSpPr>
        <p:spPr>
          <a:xfrm flipH="1" flipV="1">
            <a:off x="7596336" y="5805264"/>
            <a:ext cx="504056" cy="720080"/>
          </a:xfrm>
          <a:prstGeom prst="straightConnector1">
            <a:avLst/>
          </a:prstGeom>
          <a:ln w="57150">
            <a:solidFill>
              <a:srgbClr val="FF33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827584" y="836712"/>
            <a:ext cx="7920880" cy="5112568"/>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80928"/>
            <a:ext cx="8540750" cy="1143000"/>
          </a:xfrm>
        </p:spPr>
        <p:txBody>
          <a:bodyPr/>
          <a:lstStyle/>
          <a:p>
            <a:r>
              <a:rPr lang="en-US" dirty="0" smtClean="0"/>
              <a:t>Import and Export XML files using MS Access</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XML</a:t>
            </a:r>
            <a:endParaRPr lang="en-US" dirty="0"/>
          </a:p>
        </p:txBody>
      </p:sp>
      <p:sp>
        <p:nvSpPr>
          <p:cNvPr id="3" name="Content Placeholder 2"/>
          <p:cNvSpPr>
            <a:spLocks noGrp="1"/>
          </p:cNvSpPr>
          <p:nvPr>
            <p:ph idx="1"/>
          </p:nvPr>
        </p:nvSpPr>
        <p:spPr>
          <a:xfrm>
            <a:off x="323528" y="1772816"/>
            <a:ext cx="8540750" cy="3886200"/>
          </a:xfrm>
        </p:spPr>
        <p:txBody>
          <a:bodyPr/>
          <a:lstStyle/>
          <a:p>
            <a:r>
              <a:rPr lang="en-US" dirty="0" err="1" smtClean="0"/>
              <a:t>e</a:t>
            </a:r>
            <a:r>
              <a:rPr lang="en-US" dirty="0" err="1" smtClean="0">
                <a:solidFill>
                  <a:srgbClr val="FF0000"/>
                </a:solidFill>
              </a:rPr>
              <a:t>X</a:t>
            </a:r>
            <a:r>
              <a:rPr lang="en-US" dirty="0" err="1" smtClean="0"/>
              <a:t>tensible</a:t>
            </a:r>
            <a:r>
              <a:rPr lang="en-US" dirty="0" smtClean="0"/>
              <a:t> </a:t>
            </a:r>
            <a:r>
              <a:rPr lang="en-US" dirty="0" smtClean="0">
                <a:solidFill>
                  <a:srgbClr val="FF0000"/>
                </a:solidFill>
              </a:rPr>
              <a:t>M</a:t>
            </a:r>
            <a:r>
              <a:rPr lang="en-US" dirty="0" smtClean="0"/>
              <a:t>arkup </a:t>
            </a:r>
            <a:r>
              <a:rPr lang="en-US" dirty="0" smtClean="0">
                <a:solidFill>
                  <a:srgbClr val="FF0000"/>
                </a:solidFill>
              </a:rPr>
              <a:t>L</a:t>
            </a:r>
            <a:r>
              <a:rPr lang="en-US" dirty="0" smtClean="0"/>
              <a:t>anguage (XML) is a set of rules for encoding documents in machine-readable form.</a:t>
            </a:r>
          </a:p>
          <a:p>
            <a:r>
              <a:rPr lang="en-US" dirty="0" smtClean="0"/>
              <a:t>XML, like HTML, is a markup language, which means that it’s not a full function language such as C++ or JAVA.</a:t>
            </a:r>
          </a:p>
          <a:p>
            <a:r>
              <a:rPr lang="en-US" dirty="0" smtClean="0"/>
              <a:t>XML gives structure to the document’s content while HTML deals only with formatting the text and graphics in a document.</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XML</a:t>
            </a:r>
            <a:endParaRPr lang="en-US" dirty="0"/>
          </a:p>
        </p:txBody>
      </p:sp>
      <p:sp>
        <p:nvSpPr>
          <p:cNvPr id="3" name="Content Placeholder 2"/>
          <p:cNvSpPr>
            <a:spLocks noGrp="1"/>
          </p:cNvSpPr>
          <p:nvPr>
            <p:ph idx="1"/>
          </p:nvPr>
        </p:nvSpPr>
        <p:spPr>
          <a:xfrm>
            <a:off x="323528" y="1628800"/>
            <a:ext cx="8540750" cy="3886200"/>
          </a:xfrm>
        </p:spPr>
        <p:txBody>
          <a:bodyPr/>
          <a:lstStyle/>
          <a:p>
            <a:r>
              <a:rPr lang="en-US" dirty="0" smtClean="0"/>
              <a:t>The structure of an XML documents is provided by its XML Schema –metadata (data about data). </a:t>
            </a:r>
          </a:p>
          <a:p>
            <a:r>
              <a:rPr lang="en-US" dirty="0" smtClean="0"/>
              <a:t>An XML schema describes where elements may occur in a document and in what order.</a:t>
            </a:r>
          </a:p>
          <a:p>
            <a:r>
              <a:rPr lang="en-US" dirty="0" smtClean="0"/>
              <a:t>XML files are rapidly becoming a universally accepted standard for exchanging data between dissimilar platforms and displaying them on the World Wide Web.</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Access</a:t>
            </a: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mn-lt"/>
                <a:ea typeface="+mn-ea"/>
                <a:cs typeface="+mn-cs"/>
              </a:rPr>
              <a:t>How do I create a form?</a:t>
            </a:r>
          </a:p>
          <a:p>
            <a:pPr lvl="1"/>
            <a:r>
              <a:rPr lang="en-US" dirty="0" smtClean="0"/>
              <a:t>How do I create a form using the form wizard?</a:t>
            </a:r>
          </a:p>
          <a:p>
            <a:pPr lvl="1"/>
            <a:r>
              <a:rPr lang="en-US" dirty="0" smtClean="0"/>
              <a:t>How do I create a form from scratch?</a:t>
            </a:r>
          </a:p>
          <a:p>
            <a:endParaRPr lang="en-US" dirty="0" smtClean="0">
              <a:solidFill>
                <a:schemeClr val="tx1"/>
              </a:solidFill>
              <a:latin typeface="+mn-lt"/>
              <a:ea typeface="+mn-ea"/>
              <a:cs typeface="+mn-cs"/>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Access data to XML files</a:t>
            </a:r>
            <a:endParaRPr lang="en-US" dirty="0"/>
          </a:p>
        </p:txBody>
      </p:sp>
      <p:sp>
        <p:nvSpPr>
          <p:cNvPr id="3" name="Content Placeholder 2"/>
          <p:cNvSpPr>
            <a:spLocks noGrp="1"/>
          </p:cNvSpPr>
          <p:nvPr>
            <p:ph idx="1"/>
          </p:nvPr>
        </p:nvSpPr>
        <p:spPr/>
        <p:txBody>
          <a:bodyPr/>
          <a:lstStyle/>
          <a:p>
            <a:r>
              <a:rPr lang="en-US" dirty="0" smtClean="0"/>
              <a:t>Export any table, query, form, or report to XML files from a regular Access database.</a:t>
            </a:r>
          </a:p>
          <a:p>
            <a:pPr lvl="1"/>
            <a:r>
              <a:rPr lang="en-US" dirty="0" smtClean="0"/>
              <a:t>When you export a form or report, you actually export the data behind the form or report.</a:t>
            </a:r>
          </a:p>
          <a:p>
            <a:pPr lvl="1"/>
            <a:endParaRPr lang="en-US" dirty="0" smtClean="0"/>
          </a:p>
          <a:p>
            <a:r>
              <a:rPr lang="en-US" dirty="0" smtClean="0"/>
              <a:t>Now, we want to export our Patient table to XML</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Procedure</a:t>
            </a:r>
            <a:endParaRPr lang="en-US" dirty="0"/>
          </a:p>
        </p:txBody>
      </p:sp>
      <p:sp>
        <p:nvSpPr>
          <p:cNvPr id="3" name="Content Placeholder 2"/>
          <p:cNvSpPr>
            <a:spLocks noGrp="1"/>
          </p:cNvSpPr>
          <p:nvPr>
            <p:ph idx="1"/>
          </p:nvPr>
        </p:nvSpPr>
        <p:spPr/>
        <p:txBody>
          <a:bodyPr/>
          <a:lstStyle/>
          <a:p>
            <a:r>
              <a:rPr lang="en-US" dirty="0" smtClean="0"/>
              <a:t>To begin with, launch Access and open the EMR database.</a:t>
            </a:r>
          </a:p>
          <a:p>
            <a:r>
              <a:rPr lang="en-US" dirty="0" smtClean="0"/>
              <a:t>Select the Patient table in the Objects list in the Database window</a:t>
            </a:r>
          </a:p>
          <a:p>
            <a:r>
              <a:rPr lang="en-US" dirty="0" smtClean="0"/>
              <a:t>Navigate to “External Data” tab </a:t>
            </a:r>
          </a:p>
          <a:p>
            <a:r>
              <a:rPr lang="en-US" dirty="0" smtClean="0"/>
              <a:t>Click the “More” in the Export group</a:t>
            </a:r>
          </a:p>
          <a:p>
            <a:r>
              <a:rPr lang="en-US" dirty="0" smtClean="0"/>
              <a:t>In the drop-down list, choose the second option “XML File”</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srcRect/>
          <a:stretch>
            <a:fillRect/>
          </a:stretch>
        </p:blipFill>
        <p:spPr bwMode="auto">
          <a:xfrm>
            <a:off x="395536" y="332656"/>
            <a:ext cx="8280920" cy="6255734"/>
          </a:xfrm>
          <a:prstGeom prst="rect">
            <a:avLst/>
          </a:prstGeom>
          <a:noFill/>
          <a:ln w="9525">
            <a:noFill/>
            <a:miter lim="800000"/>
            <a:headEnd/>
            <a:tailEnd/>
          </a:ln>
        </p:spPr>
      </p:pic>
      <p:sp>
        <p:nvSpPr>
          <p:cNvPr id="5" name="Oval 4"/>
          <p:cNvSpPr/>
          <p:nvPr/>
        </p:nvSpPr>
        <p:spPr>
          <a:xfrm flipV="1">
            <a:off x="2123728" y="548680"/>
            <a:ext cx="1656184" cy="504056"/>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V="1">
            <a:off x="5364088" y="1412776"/>
            <a:ext cx="1224136" cy="360040"/>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flipV="1">
            <a:off x="5004048" y="2132856"/>
            <a:ext cx="3960440" cy="792088"/>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Procedure</a:t>
            </a:r>
            <a:endParaRPr lang="en-US" dirty="0"/>
          </a:p>
        </p:txBody>
      </p:sp>
      <p:sp>
        <p:nvSpPr>
          <p:cNvPr id="3" name="Content Placeholder 2"/>
          <p:cNvSpPr>
            <a:spLocks noGrp="1"/>
          </p:cNvSpPr>
          <p:nvPr>
            <p:ph idx="1"/>
          </p:nvPr>
        </p:nvSpPr>
        <p:spPr/>
        <p:txBody>
          <a:bodyPr/>
          <a:lstStyle/>
          <a:p>
            <a:r>
              <a:rPr lang="en-US" dirty="0" smtClean="0"/>
              <a:t>The Export dialog box opens. Navigate to the folder in which you want to store the exported data. </a:t>
            </a:r>
          </a:p>
          <a:p>
            <a:pPr lvl="1"/>
            <a:r>
              <a:rPr lang="en-US" sz="2400" dirty="0" smtClean="0"/>
              <a:t>C:\Hua\Teaching\HAP361\Presentation\Patient.xml</a:t>
            </a:r>
          </a:p>
          <a:p>
            <a:r>
              <a:rPr lang="en-US" smtClean="0"/>
              <a:t>Click “OK”</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611560" y="548680"/>
            <a:ext cx="8064896" cy="5644400"/>
          </a:xfrm>
          <a:prstGeom prst="rect">
            <a:avLst/>
          </a:prstGeom>
          <a:noFill/>
          <a:ln w="9525">
            <a:noFill/>
            <a:miter lim="800000"/>
            <a:headEnd/>
            <a:tailEnd/>
          </a:ln>
        </p:spPr>
      </p:pic>
      <p:sp>
        <p:nvSpPr>
          <p:cNvPr id="5" name="Oval 4"/>
          <p:cNvSpPr/>
          <p:nvPr/>
        </p:nvSpPr>
        <p:spPr>
          <a:xfrm flipV="1">
            <a:off x="683568" y="1772816"/>
            <a:ext cx="4176464" cy="576064"/>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rot="16200000" flipV="1">
            <a:off x="6673924" y="6295628"/>
            <a:ext cx="836712" cy="288032"/>
          </a:xfrm>
          <a:prstGeom prst="straightConnector1">
            <a:avLst/>
          </a:prstGeom>
          <a:ln w="57150">
            <a:solidFill>
              <a:srgbClr val="FF33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067" y="1906478"/>
            <a:ext cx="8948429" cy="3859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81932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dirty="0" smtClean="0"/>
              <a:t>Summary</a:t>
            </a:r>
          </a:p>
        </p:txBody>
      </p:sp>
      <p:sp>
        <p:nvSpPr>
          <p:cNvPr id="81923" name="Content Placeholder 2"/>
          <p:cNvSpPr>
            <a:spLocks noGrp="1"/>
          </p:cNvSpPr>
          <p:nvPr>
            <p:ph idx="1"/>
          </p:nvPr>
        </p:nvSpPr>
        <p:spPr/>
        <p:txBody>
          <a:bodyPr/>
          <a:lstStyle/>
          <a:p>
            <a:r>
              <a:rPr lang="en-US" dirty="0" smtClean="0"/>
              <a:t>What is a Form?</a:t>
            </a:r>
          </a:p>
          <a:p>
            <a:r>
              <a:rPr lang="en-US" dirty="0" smtClean="0"/>
              <a:t>Forms, Queries and Tables</a:t>
            </a:r>
          </a:p>
          <a:p>
            <a:r>
              <a:rPr lang="en-US" dirty="0" smtClean="0"/>
              <a:t>Create a Form using Form Wizard</a:t>
            </a:r>
          </a:p>
          <a:p>
            <a:r>
              <a:rPr lang="en-US" dirty="0" smtClean="0"/>
              <a:t>Create a Form from scratch</a:t>
            </a:r>
          </a:p>
          <a:p>
            <a:r>
              <a:rPr lang="en-US" dirty="0" smtClean="0"/>
              <a:t>Create a Report using Report Wizard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form using Form Wizard (1)</a:t>
            </a:r>
            <a:endParaRPr lang="en-US" dirty="0"/>
          </a:p>
        </p:txBody>
      </p:sp>
      <p:sp>
        <p:nvSpPr>
          <p:cNvPr id="5" name="Content Placeholder 4"/>
          <p:cNvSpPr>
            <a:spLocks noGrp="1"/>
          </p:cNvSpPr>
          <p:nvPr>
            <p:ph idx="1"/>
          </p:nvPr>
        </p:nvSpPr>
        <p:spPr/>
        <p:txBody>
          <a:bodyPr/>
          <a:lstStyle/>
          <a:p>
            <a:r>
              <a:rPr lang="en-US" dirty="0" smtClean="0"/>
              <a:t>Choose the “Create”</a:t>
            </a:r>
          </a:p>
          <a:p>
            <a:r>
              <a:rPr lang="en-US" dirty="0" smtClean="0"/>
              <a:t>Click on the “Form”</a:t>
            </a:r>
          </a:p>
          <a:p>
            <a:endParaRPr lang="en-US" dirty="0" smtClean="0"/>
          </a:p>
          <a:p>
            <a:r>
              <a:rPr lang="en-US" dirty="0" smtClean="0"/>
              <a:t>On the bottom of the Form, you can </a:t>
            </a:r>
          </a:p>
          <a:p>
            <a:pPr lvl="1"/>
            <a:r>
              <a:rPr lang="en-US" dirty="0" smtClean="0"/>
              <a:t>display the records by clicking “&gt;” and “&lt;”</a:t>
            </a:r>
          </a:p>
          <a:p>
            <a:pPr lvl="1"/>
            <a:r>
              <a:rPr lang="en-US" dirty="0" smtClean="0"/>
              <a:t>search a record by using the “Search” window</a:t>
            </a:r>
          </a:p>
          <a:p>
            <a:endParaRPr lang="en-US" dirty="0"/>
          </a:p>
        </p:txBody>
      </p:sp>
    </p:spTree>
  </p:cSld>
  <p:clrMapOvr>
    <a:masterClrMapping/>
  </p:clrMapOvr>
</p:sld>
</file>

<file path=ppt/theme/theme1.xml><?xml version="1.0" encoding="utf-8"?>
<a:theme xmlns:a="http://schemas.openxmlformats.org/drawingml/2006/main" name="古瓶荷花">
  <a:themeElements>
    <a:clrScheme name="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fontScheme name="古瓶荷花">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古瓶荷花 2">
        <a:dk1>
          <a:srgbClr val="007A77"/>
        </a:dk1>
        <a:lt1>
          <a:srgbClr val="EFF6EE"/>
        </a:lt1>
        <a:dk2>
          <a:srgbClr val="0066CC"/>
        </a:dk2>
        <a:lt2>
          <a:srgbClr val="C0C0C0"/>
        </a:lt2>
        <a:accent1>
          <a:srgbClr val="E7EEE6"/>
        </a:accent1>
        <a:accent2>
          <a:srgbClr val="FF9933"/>
        </a:accent2>
        <a:accent3>
          <a:srgbClr val="F6FAF5"/>
        </a:accent3>
        <a:accent4>
          <a:srgbClr val="006765"/>
        </a:accent4>
        <a:accent5>
          <a:srgbClr val="F1F5F0"/>
        </a:accent5>
        <a:accent6>
          <a:srgbClr val="E78A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古瓶荷花 3">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C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古瓶荷花 4">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A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古瓶荷花 5">
        <a:dk1>
          <a:srgbClr val="636395"/>
        </a:dk1>
        <a:lt1>
          <a:srgbClr val="FFE2C5"/>
        </a:lt1>
        <a:dk2>
          <a:srgbClr val="000000"/>
        </a:dk2>
        <a:lt2>
          <a:srgbClr val="C0C0C0"/>
        </a:lt2>
        <a:accent1>
          <a:srgbClr val="FFE1E1"/>
        </a:accent1>
        <a:accent2>
          <a:srgbClr val="FF9933"/>
        </a:accent2>
        <a:accent3>
          <a:srgbClr val="FFEEDF"/>
        </a:accent3>
        <a:accent4>
          <a:srgbClr val="53537E"/>
        </a:accent4>
        <a:accent5>
          <a:srgbClr val="FFEEEE"/>
        </a:accent5>
        <a:accent6>
          <a:srgbClr val="E78A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古瓶荷花 6">
        <a:dk1>
          <a:srgbClr val="626292"/>
        </a:dk1>
        <a:lt1>
          <a:srgbClr val="CCECFF"/>
        </a:lt1>
        <a:dk2>
          <a:srgbClr val="3333CC"/>
        </a:dk2>
        <a:lt2>
          <a:srgbClr val="C0C0C0"/>
        </a:lt2>
        <a:accent1>
          <a:srgbClr val="D9F1FF"/>
        </a:accent1>
        <a:accent2>
          <a:srgbClr val="FF9900"/>
        </a:accent2>
        <a:accent3>
          <a:srgbClr val="E2F4FF"/>
        </a:accent3>
        <a:accent4>
          <a:srgbClr val="53537C"/>
        </a:accent4>
        <a:accent5>
          <a:srgbClr val="E9F7FF"/>
        </a:accent5>
        <a:accent6>
          <a:srgbClr val="E78A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古瓶荷花 8">
        <a:dk1>
          <a:srgbClr val="292929"/>
        </a:dk1>
        <a:lt1>
          <a:srgbClr val="DDDDDD"/>
        </a:lt1>
        <a:dk2>
          <a:srgbClr val="0066CC"/>
        </a:dk2>
        <a:lt2>
          <a:srgbClr val="B2B2B2"/>
        </a:lt2>
        <a:accent1>
          <a:srgbClr val="CACADC"/>
        </a:accent1>
        <a:accent2>
          <a:srgbClr val="FFCC00"/>
        </a:accent2>
        <a:accent3>
          <a:srgbClr val="EBEBEB"/>
        </a:accent3>
        <a:accent4>
          <a:srgbClr val="212121"/>
        </a:accent4>
        <a:accent5>
          <a:srgbClr val="E1E1EB"/>
        </a:accent5>
        <a:accent6>
          <a:srgbClr val="E7B9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CDESIGNK</Template>
  <TotalTime>4842</TotalTime>
  <Words>2018</Words>
  <Application>Microsoft Office PowerPoint</Application>
  <PresentationFormat>On-screen Show (4:3)</PresentationFormat>
  <Paragraphs>207</Paragraphs>
  <Slides>86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86</vt:i4>
      </vt:variant>
    </vt:vector>
  </HeadingPairs>
  <TitlesOfParts>
    <vt:vector size="91" baseType="lpstr">
      <vt:lpstr>宋体</vt:lpstr>
      <vt:lpstr>Arial</vt:lpstr>
      <vt:lpstr>Calibri</vt:lpstr>
      <vt:lpstr>Wingdings</vt:lpstr>
      <vt:lpstr>古瓶荷花</vt:lpstr>
      <vt:lpstr>Forms and Reports</vt:lpstr>
      <vt:lpstr>Outline</vt:lpstr>
      <vt:lpstr>Introduction</vt:lpstr>
      <vt:lpstr>Forms</vt:lpstr>
      <vt:lpstr>“Bound” Forms</vt:lpstr>
      <vt:lpstr>Relationships between Forms, Queries, and Tables </vt:lpstr>
      <vt:lpstr>Relationships between Forms, Queries, and Tables</vt:lpstr>
      <vt:lpstr>MS Access</vt:lpstr>
      <vt:lpstr>Create a form using Form Wizard (1)</vt:lpstr>
      <vt:lpstr>PowerPoint Presentation</vt:lpstr>
      <vt:lpstr>PowerPoint Presentation</vt:lpstr>
      <vt:lpstr>Insert a new record using a form</vt:lpstr>
      <vt:lpstr>PowerPoint Presentation</vt:lpstr>
      <vt:lpstr>PowerPoint Presentation</vt:lpstr>
      <vt:lpstr>PowerPoint Presentation</vt:lpstr>
      <vt:lpstr>Create Form from more tables Using Form Wizard</vt:lpstr>
      <vt:lpstr>Patient and Visit table</vt:lpstr>
      <vt:lpstr>PowerPoint Presentation</vt:lpstr>
      <vt:lpstr>PowerPoint Presentation</vt:lpstr>
      <vt:lpstr>Creating a Form from Scratch</vt:lpstr>
      <vt:lpstr>Create a Form from Scratch</vt:lpstr>
      <vt:lpstr>PowerPoint Presentation</vt:lpstr>
      <vt:lpstr>You should see a blank form that looks like this:</vt:lpstr>
      <vt:lpstr>Create a Form from Scratch</vt:lpstr>
      <vt:lpstr>Create a Form from Scratch</vt:lpstr>
      <vt:lpstr>PowerPoint Presentation</vt:lpstr>
      <vt:lpstr>PowerPoint Presentation</vt:lpstr>
      <vt:lpstr>Record Source property</vt:lpstr>
      <vt:lpstr>PowerPoint Presentation</vt:lpstr>
      <vt:lpstr>Caption Property</vt:lpstr>
      <vt:lpstr>PowerPoint Presentation</vt:lpstr>
      <vt:lpstr>Caption Property</vt:lpstr>
      <vt:lpstr>Caption Property</vt:lpstr>
      <vt:lpstr>Default View property</vt:lpstr>
      <vt:lpstr>PowerPoint Presentation</vt:lpstr>
      <vt:lpstr>Single Form</vt:lpstr>
      <vt:lpstr>PowerPoint Presentation</vt:lpstr>
      <vt:lpstr>Continuous Forms</vt:lpstr>
      <vt:lpstr>PowerPoint Presentation</vt:lpstr>
      <vt:lpstr>Datasheet</vt:lpstr>
      <vt:lpstr>PowerPoint Presentation</vt:lpstr>
      <vt:lpstr>Split Form</vt:lpstr>
      <vt:lpstr>PowerPoint Presentation</vt:lpstr>
      <vt:lpstr>Auto Center property</vt:lpstr>
      <vt:lpstr>PowerPoint Presentation</vt:lpstr>
      <vt:lpstr>Create a Form from Scratch</vt:lpstr>
      <vt:lpstr>Create a Form from Scratch</vt:lpstr>
      <vt:lpstr>Adding objects to our form</vt:lpstr>
      <vt:lpstr>PowerPoint Presentation</vt:lpstr>
      <vt:lpstr>A Field List window should appear on your screen as follows</vt:lpstr>
      <vt:lpstr>Adding objects to our form</vt:lpstr>
      <vt:lpstr>Adding objects to our form</vt:lpstr>
      <vt:lpstr>PowerPoint Presentation</vt:lpstr>
      <vt:lpstr>Adding objects to our form</vt:lpstr>
      <vt:lpstr>PowerPoint Presentation</vt:lpstr>
      <vt:lpstr>Viewing your form as a user would</vt:lpstr>
      <vt:lpstr>PowerPoint Presentation</vt:lpstr>
      <vt:lpstr>PowerPoint Presentation</vt:lpstr>
      <vt:lpstr>Saving form</vt:lpstr>
      <vt:lpstr>PowerPoint Presentation</vt:lpstr>
      <vt:lpstr>Saving form</vt:lpstr>
      <vt:lpstr>PowerPoint Presentation</vt:lpstr>
      <vt:lpstr>Access Report</vt:lpstr>
      <vt:lpstr>Creating an Access Report</vt:lpstr>
      <vt:lpstr>SQL Query</vt:lpstr>
      <vt:lpstr>PowerPoint Presentation</vt:lpstr>
      <vt:lpstr>Creating an Access Report</vt:lpstr>
      <vt:lpstr>PowerPoint Presentation</vt:lpstr>
      <vt:lpstr>Creating an Access Report</vt:lpstr>
      <vt:lpstr>Creating an Access Report</vt:lpstr>
      <vt:lpstr>PowerPoint Presentation</vt:lpstr>
      <vt:lpstr>PowerPoint Presentation</vt:lpstr>
      <vt:lpstr>PowerPoint Presentation</vt:lpstr>
      <vt:lpstr>PowerPoint Presentation</vt:lpstr>
      <vt:lpstr>PowerPoint Presentation</vt:lpstr>
      <vt:lpstr>PowerPoint Presentation</vt:lpstr>
      <vt:lpstr>Import and Export XML files using MS Access</vt:lpstr>
      <vt:lpstr>XML</vt:lpstr>
      <vt:lpstr>XML</vt:lpstr>
      <vt:lpstr>Export Access data to XML files</vt:lpstr>
      <vt:lpstr>Export Procedure</vt:lpstr>
      <vt:lpstr>PowerPoint Presentation</vt:lpstr>
      <vt:lpstr>Export Procedure</vt:lpstr>
      <vt:lpstr>PowerPoint Presentation</vt:lpstr>
      <vt:lpstr>PowerPoint Presentation</vt:lpstr>
      <vt:lpstr>Summary</vt:lpstr>
    </vt:vector>
  </TitlesOfParts>
  <Company>WWW.TYGHOST.COM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julia</dc:creator>
  <cp:lastModifiedBy>Hua Min</cp:lastModifiedBy>
  <cp:revision>626</cp:revision>
  <cp:lastPrinted>2013-11-08T16:17:16Z</cp:lastPrinted>
  <dcterms:created xsi:type="dcterms:W3CDTF">2011-10-21T14:47:15Z</dcterms:created>
  <dcterms:modified xsi:type="dcterms:W3CDTF">2016-11-14T20:58:04Z</dcterms:modified>
</cp:coreProperties>
</file>