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386" r:id="rId4"/>
    <p:sldId id="387" r:id="rId5"/>
    <p:sldId id="38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7AE82-482C-4E5B-AF40-95A6B25AA481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89FB3-7C8E-4D53-B166-90BF21CFC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47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approximate the curve as a series of adjacent trapezoids.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37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tops of the trapezoids approximate 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curve line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37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area under the curve is the sum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areas of the trapezoids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CA3DE-F054-4279-AD1E-75CF0FCB9BE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3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7116C-5A39-4E7D-BA00-BB0E3DE5D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76D084-21F8-4BAF-9AB3-2EC1B6ED4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9CD90-AAC6-4B1C-8858-BBCD3624C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B24-9930-4F42-B59B-2F8387F26CA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E5162-EDD7-47B7-870A-BCAEE07F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4E9E1-A43C-4B24-B7C0-F09A6B7C6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D4-5284-44E9-9333-76F0C01B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8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70E0F-DE6C-4761-84C4-DD565AA1E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21824-C1EB-42CB-9806-D12376006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366A1-6E6F-405B-9864-ACA0548B2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B24-9930-4F42-B59B-2F8387F26CA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C90A3-3017-4BBD-91BD-637083EE3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9BEF9-4E42-41CD-AF02-2AB0F340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D4-5284-44E9-9333-76F0C01B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2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3F7ECC-4369-456D-8A1D-08705CC03F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2A2708-6232-405A-B116-BE81D7B98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24948-E45A-4764-8AD8-D035BBA1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B24-9930-4F42-B59B-2F8387F26CA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67D22-F563-4D71-A700-9FEAEADAA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6BDF2-18EF-4C76-A06C-D6129D4F2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D4-5284-44E9-9333-76F0C01B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18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ing w/single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812800" y="381000"/>
            <a:ext cx="10363200" cy="2286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>
              <a:defRPr lang="en-US" sz="1400" b="1" i="0" cap="all" spc="120" smtClean="0"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12800" y="838200"/>
            <a:ext cx="10363200" cy="5181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7035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AC9DB-FA77-47B3-B52A-8825A3885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AA0C6-400C-4DEE-9DF9-0975E90AD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0109F-A94F-4B49-8A60-03CD4111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B24-9930-4F42-B59B-2F8387F26CA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31DC6-8A5F-4F7A-A20B-7AA160FD7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B1F2F-10C1-44ED-B368-DCD6F879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D4-5284-44E9-9333-76F0C01B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8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3E6CC-1DF3-4504-9D69-E7CD3B245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3EC98-7119-4F3A-B8AC-365D35231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19FB0-A3EB-4E57-956D-FB082A48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B24-9930-4F42-B59B-2F8387F26CA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54F1E-C600-479F-B22E-1FAEF3B2B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22BD-BD9B-442B-8FE8-09B22AA18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D4-5284-44E9-9333-76F0C01B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2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FF8CE-73C4-4387-81B9-424855D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AA39-B5DA-413A-9ACB-6F35E4C398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AE83C-E8BF-4F54-9401-586D86906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82F00-C32B-45DD-9675-5BA7D69A0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B24-9930-4F42-B59B-2F8387F26CA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49EC5-A0D8-490A-BCE1-B10F0F1EB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6339-E23F-46A5-B845-AEAEE910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D4-5284-44E9-9333-76F0C01B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1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623E-3667-4527-8616-A6F9CF1D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BA0D2-5CF1-4BBE-9EAD-81C191E11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62CBB-EA09-49C5-8825-A44D3947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F0B009-41E9-44FA-A5D1-439C4D193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3740FE-0125-456F-A97C-3E6800B00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84E8F8-B544-4D81-9070-48933693C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B24-9930-4F42-B59B-2F8387F26CA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7C47E6-1D46-42B9-A96E-2B2150CEC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33450E-379F-4813-85B7-A3212A8A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D4-5284-44E9-9333-76F0C01B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B80DD-D31A-4263-AE26-BBD6140B1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05344F-5711-4989-9049-01948451E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B24-9930-4F42-B59B-2F8387F26CA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BB3A0-D3BE-46EA-806B-358F9DA1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6126E-9A53-45BE-A297-EBA39EBDE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D4-5284-44E9-9333-76F0C01B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3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2E625-471F-4386-890A-C26BE0FB8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B24-9930-4F42-B59B-2F8387F26CA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63FE24-FB0E-4AA3-89C8-3A325F049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4D30B-085F-465A-B4B7-04DC551D7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D4-5284-44E9-9333-76F0C01B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6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6A399-77C3-4B70-9986-5C5FB8086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FD89-0D33-45FE-90C9-941B60CD7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3EB853-814A-4EE4-A8BA-2C63C59EA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5E768-CA0A-46F3-A8DF-9044545A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B24-9930-4F42-B59B-2F8387F26CA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20C22-5D9E-4F6A-97D9-6F75308ED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A2AA2-ED5A-4886-9CE2-D332FB6F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D4-5284-44E9-9333-76F0C01B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9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5EC1B-7104-47C9-A2B1-F51142BA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F79DB4-C019-4E4D-93B3-3BFB34096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D325E2-084C-4F21-8122-FF88C2B2F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D8CC2-0C1B-4327-80CD-BCD7E7E03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B24-9930-4F42-B59B-2F8387F26CA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9F05E-18FA-4D87-B181-3D9751715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42BB5-DFFE-4E6B-9925-133C1DEBA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ACD4-5284-44E9-9333-76F0C01B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5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431401-D3E8-4726-804F-F440BEB39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73C1E-1879-4C52-A7A2-253BD5F25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4D442-9895-4EF8-AB20-AE5895B0F7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B24-9930-4F42-B59B-2F8387F26CAA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F5B2E-335D-4314-8ACE-F7AC1564ED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9ACF2-C51B-4390-9DC4-520EBE7D9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CACD4-5284-44E9-9333-76F0C01B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9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2DBF2-F654-4957-B82D-490EF902BF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Area under the Receiver Operating Curve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99D09-3C38-488A-B657-F7DB2B24DA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Farrokh Alemi, PhD</a:t>
            </a:r>
          </a:p>
        </p:txBody>
      </p:sp>
    </p:spTree>
    <p:extLst>
      <p:ext uri="{BB962C8B-B14F-4D97-AF65-F5344CB8AC3E}">
        <p14:creationId xmlns:p14="http://schemas.microsoft.com/office/powerpoint/2010/main" val="261837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1C5E9-D360-496B-8F2C-54089F078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Used in this Example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8DFA162-EAAF-47E1-B772-C8758DB62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050960"/>
              </p:ext>
            </p:extLst>
          </p:nvPr>
        </p:nvGraphicFramePr>
        <p:xfrm>
          <a:off x="2281561" y="3064784"/>
          <a:ext cx="5425440" cy="234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6360">
                  <a:extLst>
                    <a:ext uri="{9D8B030D-6E8A-4147-A177-3AD203B41FA5}">
                      <a16:colId xmlns:a16="http://schemas.microsoft.com/office/drawing/2014/main" val="2555375812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4149726594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3674979097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3814296930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rNum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cutoff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sensitivity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specificity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6989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013027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0.95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0.933575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0.419035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6352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0.953408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0.350141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155621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0.973398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0.255942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0886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299188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477013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99518287"/>
                  </a:ext>
                </a:extLst>
              </a:tr>
            </a:tbl>
          </a:graphicData>
        </a:graphic>
      </p:graphicFrame>
      <p:sp>
        <p:nvSpPr>
          <p:cNvPr id="4" name="Callout: Line with Border and Accent Bar 3">
            <a:extLst>
              <a:ext uri="{FF2B5EF4-FFF2-40B4-BE49-F238E27FC236}">
                <a16:creationId xmlns:a16="http://schemas.microsoft.com/office/drawing/2014/main" id="{1AA43F6E-8D17-49B0-8C36-123035CAE057}"/>
              </a:ext>
            </a:extLst>
          </p:cNvPr>
          <p:cNvSpPr/>
          <p:nvPr/>
        </p:nvSpPr>
        <p:spPr>
          <a:xfrm>
            <a:off x="5308846" y="1908699"/>
            <a:ext cx="2467993" cy="745725"/>
          </a:xfrm>
          <a:prstGeom prst="accentBorderCallout1">
            <a:avLst>
              <a:gd name="adj1" fmla="val 18750"/>
              <a:gd name="adj2" fmla="val -8333"/>
              <a:gd name="adj3" fmla="val 166072"/>
              <a:gd name="adj4" fmla="val -879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Row number for data sorted by cutoffs</a:t>
            </a:r>
          </a:p>
        </p:txBody>
      </p:sp>
      <p:sp>
        <p:nvSpPr>
          <p:cNvPr id="5" name="Double Wave 4">
            <a:extLst>
              <a:ext uri="{FF2B5EF4-FFF2-40B4-BE49-F238E27FC236}">
                <a16:creationId xmlns:a16="http://schemas.microsoft.com/office/drawing/2014/main" id="{51E79706-E89D-410B-B8A5-AA7057D3C083}"/>
              </a:ext>
            </a:extLst>
          </p:cNvPr>
          <p:cNvSpPr/>
          <p:nvPr/>
        </p:nvSpPr>
        <p:spPr>
          <a:xfrm>
            <a:off x="8131946" y="5211192"/>
            <a:ext cx="3391270" cy="1281683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Must include cutoff of 1 &amp; 0</a:t>
            </a:r>
          </a:p>
        </p:txBody>
      </p:sp>
    </p:spTree>
    <p:extLst>
      <p:ext uri="{BB962C8B-B14F-4D97-AF65-F5344CB8AC3E}">
        <p14:creationId xmlns:p14="http://schemas.microsoft.com/office/powerpoint/2010/main" val="297023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226" y="1223319"/>
            <a:ext cx="8217243" cy="4448431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3521676" y="2570205"/>
            <a:ext cx="1210958" cy="198943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3521676" y="1940011"/>
            <a:ext cx="1210958" cy="630194"/>
          </a:xfrm>
          <a:prstGeom prst="triangle">
            <a:avLst>
              <a:gd name="adj" fmla="val 99855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 rot="5400000">
            <a:off x="3904733" y="4250725"/>
            <a:ext cx="444841" cy="1210959"/>
          </a:xfrm>
          <a:prstGeom prst="rightBrac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1674" y="5128055"/>
            <a:ext cx="1210957" cy="271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/>
                </a:solidFill>
              </a:rPr>
              <a:t>Run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079004" y="1375719"/>
            <a:ext cx="8217243" cy="4448431"/>
            <a:chOff x="1878226" y="1223319"/>
            <a:chExt cx="8217243" cy="4448431"/>
          </a:xfrm>
        </p:grpSpPr>
        <p:pic>
          <p:nvPicPr>
            <p:cNvPr id="9" name="Picture 8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226" y="1223319"/>
              <a:ext cx="8217243" cy="4448431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3076832" y="4633784"/>
              <a:ext cx="2042962" cy="44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21676" y="2570205"/>
              <a:ext cx="1210958" cy="1989438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3521676" y="1940011"/>
              <a:ext cx="1210958" cy="630194"/>
            </a:xfrm>
            <a:prstGeom prst="triangle">
              <a:avLst>
                <a:gd name="adj" fmla="val 99855"/>
              </a:avLst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69725" y="1940011"/>
              <a:ext cx="2042962" cy="44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366977" y="1832914"/>
              <a:ext cx="749618" cy="44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927158" y="1750531"/>
              <a:ext cx="749618" cy="44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Isosceles Triangle 28"/>
          <p:cNvSpPr/>
          <p:nvPr/>
        </p:nvSpPr>
        <p:spPr>
          <a:xfrm>
            <a:off x="3372592" y="2722605"/>
            <a:ext cx="301484" cy="1989438"/>
          </a:xfrm>
          <a:prstGeom prst="triangle">
            <a:avLst>
              <a:gd name="adj" fmla="val 91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544E1E5-C726-47E7-AA14-77A002178648}"/>
              </a:ext>
            </a:extLst>
          </p:cNvPr>
          <p:cNvSpPr/>
          <p:nvPr/>
        </p:nvSpPr>
        <p:spPr>
          <a:xfrm>
            <a:off x="284086" y="168676"/>
            <a:ext cx="6542843" cy="902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Area Approximated from Triangles and Rectangles under the Curve</a:t>
            </a:r>
          </a:p>
        </p:txBody>
      </p:sp>
    </p:spTree>
    <p:extLst>
      <p:ext uri="{BB962C8B-B14F-4D97-AF65-F5344CB8AC3E}">
        <p14:creationId xmlns:p14="http://schemas.microsoft.com/office/powerpoint/2010/main" val="1901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22"/>
    </mc:Choice>
    <mc:Fallback xmlns="">
      <p:transition spd="slow" advTm="812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226" y="1223319"/>
            <a:ext cx="8217243" cy="4448431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3521676" y="2570205"/>
            <a:ext cx="1210958" cy="198943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3521676" y="1940011"/>
            <a:ext cx="1210958" cy="630194"/>
          </a:xfrm>
          <a:prstGeom prst="triangle">
            <a:avLst>
              <a:gd name="adj" fmla="val 99855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 rot="5400000">
            <a:off x="3904733" y="4250725"/>
            <a:ext cx="444841" cy="1210959"/>
          </a:xfrm>
          <a:prstGeom prst="rightBrac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1674" y="5128055"/>
            <a:ext cx="1210957" cy="271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/>
                </a:solidFill>
              </a:rPr>
              <a:t>Run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2079004" y="1375719"/>
            <a:ext cx="8217243" cy="4448431"/>
            <a:chOff x="1878226" y="1223319"/>
            <a:chExt cx="8217243" cy="4448431"/>
          </a:xfrm>
        </p:grpSpPr>
        <p:pic>
          <p:nvPicPr>
            <p:cNvPr id="9" name="Picture 8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226" y="1223319"/>
              <a:ext cx="8217243" cy="4448431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3076832" y="4633784"/>
              <a:ext cx="2042962" cy="44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21676" y="2570205"/>
              <a:ext cx="1210958" cy="1989438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3521676" y="1940011"/>
              <a:ext cx="1210958" cy="630194"/>
            </a:xfrm>
            <a:prstGeom prst="triangle">
              <a:avLst>
                <a:gd name="adj" fmla="val 99855"/>
              </a:avLst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69725" y="1940011"/>
              <a:ext cx="2042962" cy="44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366977" y="1832914"/>
              <a:ext cx="749618" cy="44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927158" y="1750531"/>
              <a:ext cx="749618" cy="44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4930851" y="2092411"/>
            <a:ext cx="588526" cy="26196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4922125" y="1971686"/>
            <a:ext cx="597252" cy="120725"/>
          </a:xfrm>
          <a:prstGeom prst="triangle">
            <a:avLst>
              <a:gd name="adj" fmla="val 99855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3372592" y="2722605"/>
            <a:ext cx="301484" cy="1989438"/>
          </a:xfrm>
          <a:prstGeom prst="triangle">
            <a:avLst>
              <a:gd name="adj" fmla="val 91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EB46B79-3B06-4D8D-B7A9-04C27673798F}"/>
              </a:ext>
            </a:extLst>
          </p:cNvPr>
          <p:cNvSpPr/>
          <p:nvPr/>
        </p:nvSpPr>
        <p:spPr>
          <a:xfrm>
            <a:off x="284086" y="168676"/>
            <a:ext cx="6542843" cy="902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Area Approximated from Triangles and Rectangles under the Curve</a:t>
            </a:r>
          </a:p>
        </p:txBody>
      </p:sp>
    </p:spTree>
    <p:extLst>
      <p:ext uri="{BB962C8B-B14F-4D97-AF65-F5344CB8AC3E}">
        <p14:creationId xmlns:p14="http://schemas.microsoft.com/office/powerpoint/2010/main" val="423430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1"/>
    </mc:Choice>
    <mc:Fallback xmlns="">
      <p:transition spd="slow" advTm="532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226" y="1223319"/>
            <a:ext cx="8217243" cy="4448431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3521676" y="2570205"/>
            <a:ext cx="1210958" cy="198943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3521676" y="1940011"/>
            <a:ext cx="1210958" cy="630194"/>
          </a:xfrm>
          <a:prstGeom prst="triangle">
            <a:avLst>
              <a:gd name="adj" fmla="val 99855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 rot="5400000">
            <a:off x="3904733" y="4250725"/>
            <a:ext cx="444841" cy="1210959"/>
          </a:xfrm>
          <a:prstGeom prst="rightBrac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1674" y="5128055"/>
            <a:ext cx="1210957" cy="271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/>
                </a:solidFill>
              </a:rPr>
              <a:t>Run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2079004" y="1375719"/>
            <a:ext cx="8217243" cy="4448431"/>
            <a:chOff x="1878226" y="1223319"/>
            <a:chExt cx="8217243" cy="4448431"/>
          </a:xfrm>
        </p:grpSpPr>
        <p:pic>
          <p:nvPicPr>
            <p:cNvPr id="9" name="Picture 8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226" y="1223319"/>
              <a:ext cx="8217243" cy="4448431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3076832" y="4633784"/>
              <a:ext cx="2042962" cy="44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21676" y="2570205"/>
              <a:ext cx="1210958" cy="1989438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3521676" y="1940011"/>
              <a:ext cx="1210958" cy="630194"/>
            </a:xfrm>
            <a:prstGeom prst="triangle">
              <a:avLst>
                <a:gd name="adj" fmla="val 99855"/>
              </a:avLst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69725" y="1940011"/>
              <a:ext cx="2042962" cy="44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366977" y="1832914"/>
              <a:ext cx="749618" cy="44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927158" y="1750531"/>
              <a:ext cx="749618" cy="44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4930851" y="2092411"/>
            <a:ext cx="588526" cy="26196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4922125" y="1971686"/>
            <a:ext cx="597252" cy="120725"/>
          </a:xfrm>
          <a:prstGeom prst="triangle">
            <a:avLst>
              <a:gd name="adj" fmla="val 99855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558251" y="1985315"/>
            <a:ext cx="588526" cy="272672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5549525" y="1850961"/>
            <a:ext cx="597252" cy="121911"/>
          </a:xfrm>
          <a:prstGeom prst="triangle">
            <a:avLst>
              <a:gd name="adj" fmla="val 99855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87626" y="1902931"/>
            <a:ext cx="3538264" cy="283088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6187626" y="1626920"/>
            <a:ext cx="3538264" cy="224042"/>
          </a:xfrm>
          <a:prstGeom prst="triangle">
            <a:avLst>
              <a:gd name="adj" fmla="val 99855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3372592" y="2722605"/>
            <a:ext cx="301484" cy="1989438"/>
          </a:xfrm>
          <a:prstGeom prst="triangle">
            <a:avLst>
              <a:gd name="adj" fmla="val 9197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A8CFF35-76EC-4911-B004-D8F7CB23F2BD}"/>
              </a:ext>
            </a:extLst>
          </p:cNvPr>
          <p:cNvSpPr/>
          <p:nvPr/>
        </p:nvSpPr>
        <p:spPr>
          <a:xfrm>
            <a:off x="284086" y="133165"/>
            <a:ext cx="6542843" cy="902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Area Approximated from Triangles and Rectangles under the Curve</a:t>
            </a:r>
          </a:p>
        </p:txBody>
      </p:sp>
    </p:spTree>
    <p:extLst>
      <p:ext uri="{BB962C8B-B14F-4D97-AF65-F5344CB8AC3E}">
        <p14:creationId xmlns:p14="http://schemas.microsoft.com/office/powerpoint/2010/main" val="396565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50"/>
    </mc:Choice>
    <mc:Fallback xmlns="">
      <p:transition spd="slow" advTm="685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1C5E9-D360-496B-8F2C-54089F078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 of Trapezoids under Consecutive Cutoffs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43A47C-0845-4CEC-B4AC-75F5E6B60E67}"/>
              </a:ext>
            </a:extLst>
          </p:cNvPr>
          <p:cNvSpPr/>
          <p:nvPr/>
        </p:nvSpPr>
        <p:spPr>
          <a:xfrm>
            <a:off x="838200" y="1968560"/>
            <a:ext cx="110046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-- Data has two aliases a and c, for cutoffs a and c </a:t>
            </a:r>
          </a:p>
          <a:p>
            <a:r>
              <a:rPr lang="en-US" sz="32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-- Join 2 versions of data on consecutive rows</a:t>
            </a:r>
          </a:p>
          <a:p>
            <a:r>
              <a:rPr lang="en-US" sz="32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-- Calculate area under 2 cutoffs</a:t>
            </a:r>
          </a:p>
          <a:p>
            <a:r>
              <a:rPr lang="en-US" sz="3200" dirty="0">
                <a:solidFill>
                  <a:srgbClr val="0000FF"/>
                </a:solidFill>
              </a:rPr>
              <a:t>SELECT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SUM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ABS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(a.[specificity] - c.[specificity]) 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	* (a.[sensitivity] + c.[Sensitivity])/2)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Area</a:t>
            </a:r>
          </a:p>
          <a:p>
            <a:r>
              <a:rPr lang="en-US" sz="3200" dirty="0">
                <a:solidFill>
                  <a:srgbClr val="0000FF"/>
                </a:solidFill>
              </a:rPr>
              <a:t>FROM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 Data </a:t>
            </a:r>
            <a:r>
              <a:rPr lang="en-US" sz="3200" dirty="0">
                <a:solidFill>
                  <a:srgbClr val="0000FF"/>
                </a:solidFill>
              </a:rPr>
              <a:t>AS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US" sz="32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INNER JOIN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Data </a:t>
            </a:r>
            <a:r>
              <a:rPr lang="en-US" sz="3200" dirty="0">
                <a:solidFill>
                  <a:srgbClr val="0000FF"/>
                </a:solidFill>
              </a:rPr>
              <a:t>AS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 c </a:t>
            </a: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en-US" sz="3200" dirty="0">
                <a:solidFill>
                  <a:srgbClr val="0000FF"/>
                </a:solidFill>
              </a:rPr>
              <a:t>ON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a.rNum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 =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c.rNum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 - 1;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 -- </a:t>
            </a:r>
            <a:r>
              <a:rPr lang="en-US" sz="32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output is 0.679 for sample 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A830F4-1EF6-48E7-A19A-DED875CDF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89106" y="1480891"/>
            <a:ext cx="2606675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36752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223</Words>
  <Application>Microsoft Office PowerPoint</Application>
  <PresentationFormat>Widescreen</PresentationFormat>
  <Paragraphs>59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Area under the Receiver Operating Curve</vt:lpstr>
      <vt:lpstr>Data Used in this Example </vt:lpstr>
      <vt:lpstr>PowerPoint Presentation</vt:lpstr>
      <vt:lpstr>PowerPoint Presentation</vt:lpstr>
      <vt:lpstr>PowerPoint Presentation</vt:lpstr>
      <vt:lpstr>Sum of Trapezoids under Consecutive Cutoffs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under the Receiver Operating Curve</dc:title>
  <dc:creator>Farrokh Alemi</dc:creator>
  <cp:lastModifiedBy>Farrokh Alemi</cp:lastModifiedBy>
  <cp:revision>10</cp:revision>
  <dcterms:created xsi:type="dcterms:W3CDTF">2020-12-16T15:42:20Z</dcterms:created>
  <dcterms:modified xsi:type="dcterms:W3CDTF">2020-12-16T17:16:19Z</dcterms:modified>
</cp:coreProperties>
</file>