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2"/>
  </p:notesMasterIdLst>
  <p:sldIdLst>
    <p:sldId id="268" r:id="rId2"/>
    <p:sldId id="327" r:id="rId3"/>
    <p:sldId id="328" r:id="rId4"/>
    <p:sldId id="329" r:id="rId5"/>
    <p:sldId id="330" r:id="rId6"/>
    <p:sldId id="331" r:id="rId7"/>
    <p:sldId id="338" r:id="rId8"/>
    <p:sldId id="335" r:id="rId9"/>
    <p:sldId id="336" r:id="rId10"/>
    <p:sldId id="339" r:id="rId11"/>
    <p:sldId id="332" r:id="rId12"/>
    <p:sldId id="333" r:id="rId13"/>
    <p:sldId id="334" r:id="rId14"/>
    <p:sldId id="337" r:id="rId15"/>
    <p:sldId id="342" r:id="rId16"/>
    <p:sldId id="340" r:id="rId17"/>
    <p:sldId id="341"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26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FFCC"/>
    <a:srgbClr val="66FFCC"/>
    <a:srgbClr val="FFFF00"/>
    <a:srgbClr val="7D1219"/>
    <a:srgbClr val="006873"/>
    <a:srgbClr val="00FF00"/>
    <a:srgbClr val="FFFF66"/>
    <a:srgbClr val="FFCC33"/>
    <a:srgbClr val="00673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51"/>
    <p:restoredTop sz="71141" autoAdjust="0"/>
  </p:normalViewPr>
  <p:slideViewPr>
    <p:cSldViewPr snapToGrid="0" snapToObjects="1">
      <p:cViewPr varScale="1">
        <p:scale>
          <a:sx n="80" d="100"/>
          <a:sy n="80" d="100"/>
        </p:scale>
        <p:origin x="-822"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scatterChart>
        <c:scatterStyle val="lineMarker"/>
        <c:ser>
          <c:idx val="0"/>
          <c:order val="0"/>
          <c:tx>
            <c:strRef>
              <c:f>Sheet1!$B$1</c:f>
              <c:strCache>
                <c:ptCount val="1"/>
                <c:pt idx="0">
                  <c:v>Odds</c:v>
                </c:pt>
              </c:strCache>
            </c:strRef>
          </c:tx>
          <c:spPr>
            <a:ln w="28575">
              <a:solidFill>
                <a:schemeClr val="accent1"/>
              </a:solidFill>
            </a:ln>
          </c:spPr>
          <c:xVal>
            <c:numRef>
              <c:f>Sheet1!$A$2:$A$13</c:f>
              <c:numCache>
                <c:formatCode>General</c:formatCode>
                <c:ptCount val="12"/>
                <c:pt idx="0">
                  <c:v>0</c:v>
                </c:pt>
                <c:pt idx="1">
                  <c:v>0.1</c:v>
                </c:pt>
                <c:pt idx="2">
                  <c:v>0.2</c:v>
                </c:pt>
                <c:pt idx="3">
                  <c:v>0.30000000000000016</c:v>
                </c:pt>
                <c:pt idx="4">
                  <c:v>0.4</c:v>
                </c:pt>
                <c:pt idx="5">
                  <c:v>0.5</c:v>
                </c:pt>
                <c:pt idx="6">
                  <c:v>0.60000000000000031</c:v>
                </c:pt>
                <c:pt idx="7">
                  <c:v>0.70000000000000029</c:v>
                </c:pt>
                <c:pt idx="8">
                  <c:v>0.8</c:v>
                </c:pt>
                <c:pt idx="9">
                  <c:v>0.9</c:v>
                </c:pt>
                <c:pt idx="10">
                  <c:v>0.95000000000000029</c:v>
                </c:pt>
                <c:pt idx="11">
                  <c:v>0.9600000000000003</c:v>
                </c:pt>
              </c:numCache>
            </c:numRef>
          </c:xVal>
          <c:yVal>
            <c:numRef>
              <c:f>Sheet1!$B$2:$B$13</c:f>
              <c:numCache>
                <c:formatCode>0.00</c:formatCode>
                <c:ptCount val="12"/>
                <c:pt idx="0" formatCode="General">
                  <c:v>0</c:v>
                </c:pt>
                <c:pt idx="1">
                  <c:v>0.11111111111111117</c:v>
                </c:pt>
                <c:pt idx="2">
                  <c:v>0.25</c:v>
                </c:pt>
                <c:pt idx="3">
                  <c:v>0.4285714285714286</c:v>
                </c:pt>
                <c:pt idx="4">
                  <c:v>0.66666666666666674</c:v>
                </c:pt>
                <c:pt idx="5">
                  <c:v>1</c:v>
                </c:pt>
                <c:pt idx="6">
                  <c:v>1.4999999999999989</c:v>
                </c:pt>
                <c:pt idx="7">
                  <c:v>2.333333333333333</c:v>
                </c:pt>
                <c:pt idx="8">
                  <c:v>4.0000000000000009</c:v>
                </c:pt>
                <c:pt idx="9">
                  <c:v>9.0000000000000018</c:v>
                </c:pt>
                <c:pt idx="10">
                  <c:v>18.999999999999982</c:v>
                </c:pt>
                <c:pt idx="11">
                  <c:v>23.999999999999979</c:v>
                </c:pt>
              </c:numCache>
            </c:numRef>
          </c:yVal>
        </c:ser>
        <c:axId val="91878528"/>
        <c:axId val="91880448"/>
      </c:scatterChart>
      <c:valAx>
        <c:axId val="91878528"/>
        <c:scaling>
          <c:orientation val="minMax"/>
          <c:max val="1"/>
        </c:scaling>
        <c:axPos val="b"/>
        <c:title>
          <c:tx>
            <c:rich>
              <a:bodyPr/>
              <a:lstStyle/>
              <a:p>
                <a:pPr>
                  <a:defRPr/>
                </a:pPr>
                <a:r>
                  <a:rPr lang="en-US"/>
                  <a:t>Probability</a:t>
                </a:r>
              </a:p>
            </c:rich>
          </c:tx>
        </c:title>
        <c:numFmt formatCode="General" sourceLinked="1"/>
        <c:tickLblPos val="nextTo"/>
        <c:crossAx val="91880448"/>
        <c:crosses val="autoZero"/>
        <c:crossBetween val="midCat"/>
      </c:valAx>
      <c:valAx>
        <c:axId val="91880448"/>
        <c:scaling>
          <c:orientation val="minMax"/>
        </c:scaling>
        <c:axPos val="l"/>
        <c:majorGridlines/>
        <c:title>
          <c:tx>
            <c:rich>
              <a:bodyPr rot="-5400000" vert="horz"/>
              <a:lstStyle/>
              <a:p>
                <a:pPr>
                  <a:defRPr/>
                </a:pPr>
                <a:r>
                  <a:rPr lang="en-US"/>
                  <a:t>Odds</a:t>
                </a:r>
              </a:p>
            </c:rich>
          </c:tx>
        </c:title>
        <c:numFmt formatCode="General" sourceLinked="1"/>
        <c:tickLblPos val="nextTo"/>
        <c:crossAx val="91878528"/>
        <c:crosses val="autoZero"/>
        <c:crossBetween val="midCat"/>
      </c:valAx>
    </c:plotArea>
    <c:plotVisOnly val="1"/>
  </c:chart>
  <c:txPr>
    <a:bodyPr/>
    <a:lstStyle/>
    <a:p>
      <a:pPr>
        <a:defRPr sz="1600" b="1">
          <a:solidFill>
            <a:schemeClr val="tx2"/>
          </a:solidFill>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pPr/>
              <a:t>6/28/2018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pPr/>
              <a:t>‹#›</a:t>
            </a:fld>
            <a:endParaRPr lang="en-US"/>
          </a:p>
        </p:txBody>
      </p:sp>
    </p:spTree>
    <p:extLst>
      <p:ext uri="{BB962C8B-B14F-4D97-AF65-F5344CB8AC3E}">
        <p14:creationId xmlns=""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provides a brief intuitive definition of probability and </a:t>
            </a:r>
            <a:r>
              <a:rPr lang="en-US" smtClean="0"/>
              <a:t>conditional probability</a:t>
            </a:r>
            <a:r>
              <a:rPr lang="en-US" baseline="0" smtClean="0"/>
              <a:t>.  </a:t>
            </a:r>
            <a:r>
              <a:rPr lang="en-US" baseline="0" dirty="0" smtClean="0"/>
              <a:t>This brief presentation was organized by Dr. Alemi.  It was narrated by xxx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a:t>
            </a:fld>
            <a:endParaRPr lang="en-US"/>
          </a:p>
        </p:txBody>
      </p:sp>
    </p:spTree>
    <p:extLst>
      <p:ext uri="{BB962C8B-B14F-4D97-AF65-F5344CB8AC3E}">
        <p14:creationId xmlns=""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definition allows us to calculate many difficult concepts such as union of two event, joint occurrence of two events, and conditional probabilities.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10</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The probability of two overlapping events also be calculated as a fraction of the universe of possibilities.  Here we see a Venn diagram with event A and B.  The red area shows situations where both events occur and the remainder of the yellow circle shows when one happens but not the other.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11</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The probability of either one of the two events occurring is the two overlapping circles, making sure that we do not double count the red area, divided by the universe of possibility or the rectangular area.</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12</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The probability that both events occur together is given by the red area divided by the universe of possibilities.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13</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Conditional probability is calculated by shrinking the universe of possibilities.  Of all the possibilities the only thing that is now possible is the event that has occurred or in other words the condition in the conditional probability.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14</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SQL, this translate to filtering the data</a:t>
            </a:r>
            <a:r>
              <a:rPr lang="en-US" sz="1200" kern="1200" baseline="0" dirty="0" smtClean="0">
                <a:solidFill>
                  <a:schemeClr val="tx1"/>
                </a:solidFill>
                <a:latin typeface="+mn-lt"/>
                <a:ea typeface="+mn-ea"/>
                <a:cs typeface="+mn-cs"/>
              </a:rPr>
              <a:t> using a WHERE command.  The WHERE command reduces the massive data in the electronic health record to a smaller subset where event A has occurred.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15</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When we know that event A has occurred, then the universe of possibilities in the Venn diagram is shrunk to the blue circle</a:t>
            </a:r>
            <a:r>
              <a:rPr lang="en-US" sz="1200" kern="1200" baseline="0" dirty="0" smtClean="0">
                <a:solidFill>
                  <a:schemeClr val="tx1"/>
                </a:solidFill>
                <a:latin typeface="+mn-lt"/>
                <a:ea typeface="+mn-ea"/>
                <a:cs typeface="+mn-cs"/>
              </a:rPr>
              <a:t> area.  We see here that the area where A and B co-occur is red and the rest of the area where A occurs but B does not is blue.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16</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probability of B given A is now calculated as the red area, where both A and B occur, divided by</a:t>
            </a:r>
            <a:r>
              <a:rPr lang="en-US" sz="1200" kern="1200" baseline="0" dirty="0" smtClean="0">
                <a:solidFill>
                  <a:schemeClr val="tx1"/>
                </a:solidFill>
                <a:latin typeface="+mn-lt"/>
                <a:ea typeface="+mn-ea"/>
                <a:cs typeface="+mn-cs"/>
              </a:rPr>
              <a:t> the reduced universe of possibility, which is the circle area for A.</a:t>
            </a:r>
            <a:r>
              <a:rPr lang="en-US" sz="1200" kern="1200" dirty="0" smtClean="0">
                <a:solidFill>
                  <a:schemeClr val="tx1"/>
                </a:solidFill>
                <a:latin typeface="+mn-lt"/>
                <a:ea typeface="+mn-ea"/>
                <a:cs typeface="+mn-cs"/>
              </a:rPr>
              <a:t> The point is that the conditional probability is calculated using the definition of</a:t>
            </a:r>
            <a:r>
              <a:rPr lang="en-US" sz="1200" kern="1200" baseline="0" dirty="0" smtClean="0">
                <a:solidFill>
                  <a:schemeClr val="tx1"/>
                </a:solidFill>
                <a:latin typeface="+mn-lt"/>
                <a:ea typeface="+mn-ea"/>
                <a:cs typeface="+mn-cs"/>
              </a:rPr>
              <a:t> probability in the reduced universe of possibilities.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17</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Data in a sample or data in electronic health records can always</a:t>
            </a:r>
            <a:r>
              <a:rPr lang="en-US" sz="1200" kern="1200" baseline="0" dirty="0" smtClean="0">
                <a:solidFill>
                  <a:schemeClr val="tx1"/>
                </a:solidFill>
                <a:latin typeface="+mn-lt"/>
                <a:ea typeface="+mn-ea"/>
                <a:cs typeface="+mn-cs"/>
              </a:rPr>
              <a:t> be reported as a contingency table. </a:t>
            </a:r>
            <a:r>
              <a:rPr lang="en-US" sz="1200" kern="1200" dirty="0" smtClean="0">
                <a:solidFill>
                  <a:schemeClr val="tx1"/>
                </a:solidFill>
                <a:latin typeface="+mn-lt"/>
                <a:ea typeface="+mn-ea"/>
                <a:cs typeface="+mn-cs"/>
              </a:rPr>
              <a:t>A contingency table is a count of how two or more events co-occur.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18</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counts of joint observations are provided in the inner cells of the table.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19</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Probability is a quantitative measure of uncertainty. When we are sure that an event will occur, we say that it has a probability of 1.  When we are sure that an event will not occur, we assign it a probability of zero.  When we are completely in dark, we give it a probability of 0.5, or note that it has a 50 % chance of occurrence.  Values between 0 and 1 measure how uncertain we are about the occurrence of an event</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2</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total number of times that both events occur together is given on the left upper cell as “a”.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20</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number of times neither event is present is given as “d”.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21</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the margins, the row and column totals are provided.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22</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 the total number of times that event a is present is “a+b”.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23</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total number of times that event b is present is “a+c”.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24</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the contingency table, the universe of possibilities is given by “a+b+c+d”. This is our entire sample of data.  This is the count of all events that are possible.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25</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Usually in an electronic health record we analyze the data by patients so the universe of possibilities is all unique patients.   The emphasis in analysis is to make sure we count only distinct patients.  We should not double count a patient if he or show has many encounters. One way to do so is to use the Count Distinct SQL command.  If the unit of analysis is the patient, then the universe of possibilities is the number of unique patients in our data.</a:t>
            </a:r>
            <a:r>
              <a:rPr lang="en-US" sz="1200"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26</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Using our definition of probability, the probability of event A is calculated as the number of times it occurs, a+b, divided by the universe of possibilities, a+b+c+d: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27</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Similarly, the probability of occurrence of event B can be calculated as the number of times that event B occurs divided by the universe of possibilities.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28</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probability of event</a:t>
            </a:r>
            <a:r>
              <a:rPr lang="en-US" sz="1200" kern="1200" baseline="0" dirty="0" smtClean="0">
                <a:solidFill>
                  <a:schemeClr val="tx1"/>
                </a:solidFill>
                <a:latin typeface="+mn-lt"/>
                <a:ea typeface="+mn-ea"/>
                <a:cs typeface="+mn-cs"/>
              </a:rPr>
              <a:t> B</a:t>
            </a:r>
            <a:r>
              <a:rPr lang="en-US" sz="1200" kern="1200" dirty="0" smtClean="0">
                <a:solidFill>
                  <a:schemeClr val="tx1"/>
                </a:solidFill>
                <a:latin typeface="+mn-lt"/>
                <a:ea typeface="+mn-ea"/>
                <a:cs typeface="+mn-cs"/>
              </a:rPr>
              <a:t> not occurring is the number of times it does not occur, or b+d, divided by the universe of possibilities.  You can see from these calculations how our definition of probability helps us calculate probability of events, even</a:t>
            </a:r>
            <a:r>
              <a:rPr lang="en-US" sz="1200" kern="1200" baseline="0" dirty="0" smtClean="0">
                <a:solidFill>
                  <a:schemeClr val="tx1"/>
                </a:solidFill>
                <a:latin typeface="+mn-lt"/>
                <a:ea typeface="+mn-ea"/>
                <a:cs typeface="+mn-cs"/>
              </a:rPr>
              <a:t> negative events or events not occurring.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29</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If there are a total of </a:t>
            </a:r>
            <a:r>
              <a:rPr lang="en-US" sz="1200" i="1" kern="1200" dirty="0" smtClean="0">
                <a:solidFill>
                  <a:schemeClr val="tx1"/>
                </a:solidFill>
                <a:latin typeface="+mn-lt"/>
                <a:ea typeface="+mn-ea"/>
                <a:cs typeface="+mn-cs"/>
              </a:rPr>
              <a:t>n</a:t>
            </a:r>
            <a:r>
              <a:rPr lang="en-US" sz="1200" kern="1200" dirty="0" smtClean="0">
                <a:solidFill>
                  <a:schemeClr val="tx1"/>
                </a:solidFill>
                <a:latin typeface="+mn-lt"/>
                <a:ea typeface="+mn-ea"/>
                <a:cs typeface="+mn-cs"/>
              </a:rPr>
              <a:t> mutually exclusive possible events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conditional probability is calculated by shrinking the universe of possibilities to occasions where the condition has occurred.  For example, to estimate the probability of event A</a:t>
            </a:r>
            <a:r>
              <a:rPr lang="en-US" sz="1200" kern="1200" baseline="0" dirty="0" smtClean="0">
                <a:solidFill>
                  <a:schemeClr val="tx1"/>
                </a:solidFill>
                <a:latin typeface="+mn-lt"/>
                <a:ea typeface="+mn-ea"/>
                <a:cs typeface="+mn-cs"/>
              </a:rPr>
              <a:t> occurring once we know that event B has occurred</a:t>
            </a:r>
            <a:r>
              <a:rPr lang="en-US" sz="1200" kern="1200" dirty="0" smtClean="0">
                <a:solidFill>
                  <a:schemeClr val="tx1"/>
                </a:solidFill>
                <a:latin typeface="+mn-lt"/>
                <a:ea typeface="+mn-ea"/>
                <a:cs typeface="+mn-cs"/>
              </a:rPr>
              <a:t>, then the universe is shrunk from a+b+c+d to all situations where the condition, i.e. event B, has occurred: a+c.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30</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Now the conditional probability of event</a:t>
            </a:r>
            <a:r>
              <a:rPr lang="en-US" sz="1200" kern="1200" baseline="0" dirty="0" smtClean="0">
                <a:solidFill>
                  <a:schemeClr val="tx1"/>
                </a:solidFill>
                <a:latin typeface="+mn-lt"/>
                <a:ea typeface="+mn-ea"/>
                <a:cs typeface="+mn-cs"/>
              </a:rPr>
              <a:t> A occurring given event B </a:t>
            </a:r>
            <a:r>
              <a:rPr lang="en-US" sz="1200" kern="1200" dirty="0" smtClean="0">
                <a:solidFill>
                  <a:schemeClr val="tx1"/>
                </a:solidFill>
                <a:latin typeface="+mn-lt"/>
                <a:ea typeface="+mn-ea"/>
                <a:cs typeface="+mn-cs"/>
              </a:rPr>
              <a:t>is calculated by the frequency of event A in the reduced universe, i.e. a, divided by the reduced universe</a:t>
            </a:r>
            <a:r>
              <a:rPr lang="en-US" sz="1200" kern="1200" baseline="0" dirty="0" smtClean="0">
                <a:solidFill>
                  <a:schemeClr val="tx1"/>
                </a:solidFill>
                <a:latin typeface="+mn-lt"/>
                <a:ea typeface="+mn-ea"/>
                <a:cs typeface="+mn-cs"/>
              </a:rPr>
              <a:t> of a+c.  The point is that conditional probabilities can be and should be calculated in the reduced universe where the condition has occurred.  Our definition and the concept of shrinking the universe helps us calculate the conditional probability correctly.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31</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Many students make a mistake in calculating the conditional probability from a contingency table. The easiest way to avoid making a mistake is to remember always first calculate the reduced universe and then the conditional probability.  Here is the conditional probability for event</a:t>
            </a:r>
            <a:r>
              <a:rPr lang="en-US" sz="1200" kern="1200" baseline="0" dirty="0" smtClean="0">
                <a:solidFill>
                  <a:schemeClr val="tx1"/>
                </a:solidFill>
                <a:latin typeface="+mn-lt"/>
                <a:ea typeface="+mn-ea"/>
                <a:cs typeface="+mn-cs"/>
              </a:rPr>
              <a:t> B </a:t>
            </a:r>
            <a:r>
              <a:rPr lang="en-US" sz="1200" kern="1200" dirty="0" smtClean="0">
                <a:solidFill>
                  <a:schemeClr val="tx1"/>
                </a:solidFill>
                <a:latin typeface="+mn-lt"/>
                <a:ea typeface="+mn-ea"/>
                <a:cs typeface="+mn-cs"/>
              </a:rPr>
              <a:t>occurring given that event A has occurred is shown.  Note</a:t>
            </a:r>
            <a:r>
              <a:rPr lang="en-US" sz="1200" kern="1200" baseline="0" dirty="0" smtClean="0">
                <a:solidFill>
                  <a:schemeClr val="tx1"/>
                </a:solidFill>
                <a:latin typeface="+mn-lt"/>
                <a:ea typeface="+mn-ea"/>
                <a:cs typeface="+mn-cs"/>
              </a:rPr>
              <a:t> how the universe of possibilities is now reduced to only the situations where the condition has occurred.  Pay attention to the condition and you will not make a mistake in these calculations.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32</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If you follow this procedure, then you will not have any difficulty in calculating conditional probabilities involving double negatives such as “what is the probability of event B not occurring given that event A has not occurred.  It is even</a:t>
            </a:r>
            <a:r>
              <a:rPr lang="en-US" sz="1200" kern="1200" baseline="0" dirty="0" smtClean="0">
                <a:solidFill>
                  <a:schemeClr val="tx1"/>
                </a:solidFill>
                <a:latin typeface="+mn-lt"/>
                <a:ea typeface="+mn-ea"/>
                <a:cs typeface="+mn-cs"/>
              </a:rPr>
              <a:t> difficult to understand what is meant by these negative events, unless we follow our procedure. Reduce the universe to the condition.  In this case reduce it to the situation where event A has not occurred.  Then examine the frequency of event B not occurring, which is d.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33</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Let us try our hand at</a:t>
            </a:r>
            <a:r>
              <a:rPr lang="en-US" sz="1200" kern="1200" baseline="0" dirty="0" smtClean="0">
                <a:solidFill>
                  <a:schemeClr val="tx1"/>
                </a:solidFill>
                <a:latin typeface="+mn-lt"/>
                <a:ea typeface="+mn-ea"/>
                <a:cs typeface="+mn-cs"/>
              </a:rPr>
              <a:t> some sample data.  Here we have 19 patients, that is our universe of possibilities.  10 of them have above normal blood pressure and 9 have blood pressure in normal range.  In the inner cells we have number with normal and abnormal blood pressure that were diagnosed with hypertension.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34</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What is the probability of having a hypertensive patient?  It is calculated from number of hypertensives divided</a:t>
            </a:r>
            <a:r>
              <a:rPr lang="en-US" sz="1200" kern="1200" baseline="0" dirty="0" smtClean="0">
                <a:solidFill>
                  <a:schemeClr val="tx1"/>
                </a:solidFill>
                <a:latin typeface="+mn-lt"/>
                <a:ea typeface="+mn-ea"/>
                <a:cs typeface="+mn-cs"/>
              </a:rPr>
              <a:t> by the universe of possibilities, total number of patients.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35</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What is the probability of having a hypertensive patient?  It is calculated from number of hypertensives divided</a:t>
            </a:r>
            <a:r>
              <a:rPr lang="en-US" sz="1200" kern="1200" baseline="0" dirty="0" smtClean="0">
                <a:solidFill>
                  <a:schemeClr val="tx1"/>
                </a:solidFill>
                <a:latin typeface="+mn-lt"/>
                <a:ea typeface="+mn-ea"/>
                <a:cs typeface="+mn-cs"/>
              </a:rPr>
              <a:t> by the universe of possibilities, which is now the reduced group with above normal blood pressure.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36</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Before we leave this topic, I like to point out to you the relationship between probabilities and odds of an event.  Odds of an event is the ratio of the probability of the event occurring over the probability of the event not occurring.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37</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One can calculate the odds from the probability of the event and vice versa.  The probability of an event is its</a:t>
            </a:r>
            <a:r>
              <a:rPr lang="en-US" sz="1200" kern="1200" baseline="0" dirty="0" smtClean="0">
                <a:solidFill>
                  <a:schemeClr val="tx1"/>
                </a:solidFill>
                <a:latin typeface="+mn-lt"/>
                <a:ea typeface="+mn-ea"/>
                <a:cs typeface="+mn-cs"/>
              </a:rPr>
              <a:t> odds plus 1 divided by its odds.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38</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Both probability and odds are used to express uncertainty about occurrence of an event.  Some people prefer to talk of odds of events and others prefer to talk in terms of probability of the event.  There is one advantage to the use of odds.  Probability ranges between 0 and 1, while odds can be zero</a:t>
            </a:r>
            <a:r>
              <a:rPr lang="en-US" sz="1200" kern="1200" baseline="0" dirty="0" smtClean="0">
                <a:solidFill>
                  <a:schemeClr val="tx1"/>
                </a:solidFill>
                <a:latin typeface="+mn-lt"/>
                <a:ea typeface="+mn-ea"/>
                <a:cs typeface="+mn-cs"/>
              </a:rPr>
              <a:t> or a number larger than 0.  In other words, odds have no upper bounds.  After odds of 0.8 the increase in odds is matched with smaller increases in probability, producing probabilities increasingly but in small steps getting nearer to 1. For example, odds of 9 to 1 is equivalent of probability of 0.9; odds of 19 to 1 is equivalent to probability of 0.95; and odds of 99 to 1 gets this to probability of 0.99.   As odds increase to very large numbers, they add a very small amount to the probability of the event.  Also note that odds can never produce </a:t>
            </a:r>
            <a:r>
              <a:rPr lang="en-US" sz="1200" kern="1200" baseline="0" smtClean="0">
                <a:solidFill>
                  <a:schemeClr val="tx1"/>
                </a:solidFill>
                <a:latin typeface="+mn-lt"/>
                <a:ea typeface="+mn-ea"/>
                <a:cs typeface="+mn-cs"/>
              </a:rPr>
              <a:t>a probability of 1.</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39</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and </a:t>
            </a:r>
            <a:r>
              <a:rPr lang="en-US" sz="1200" i="1" kern="1200" dirty="0" smtClean="0">
                <a:solidFill>
                  <a:schemeClr val="tx1"/>
                </a:solidFill>
                <a:latin typeface="+mn-lt"/>
                <a:ea typeface="+mn-ea"/>
                <a:cs typeface="+mn-cs"/>
              </a:rPr>
              <a:t>m</a:t>
            </a:r>
            <a:r>
              <a:rPr lang="en-US" sz="1200" kern="1200" dirty="0" smtClean="0">
                <a:solidFill>
                  <a:schemeClr val="tx1"/>
                </a:solidFill>
                <a:latin typeface="+mn-lt"/>
                <a:ea typeface="+mn-ea"/>
                <a:cs typeface="+mn-cs"/>
              </a:rPr>
              <a:t> of these are event </a:t>
            </a:r>
            <a:r>
              <a:rPr lang="en-US" sz="1200" i="1" kern="1200" dirty="0" smtClean="0">
                <a:solidFill>
                  <a:schemeClr val="tx1"/>
                </a:solidFill>
                <a:latin typeface="+mn-lt"/>
                <a:ea typeface="+mn-ea"/>
                <a:cs typeface="+mn-cs"/>
              </a:rPr>
              <a:t>A</a:t>
            </a:r>
            <a:r>
              <a:rPr lang="en-US" sz="1200" kern="1200" dirty="0" smtClean="0">
                <a:solidFill>
                  <a:schemeClr val="tx1"/>
                </a:solidFill>
                <a:latin typeface="+mn-lt"/>
                <a:ea typeface="+mn-ea"/>
                <a:cs typeface="+mn-cs"/>
              </a:rPr>
              <a:t>, then the probability of event </a:t>
            </a:r>
            <a:r>
              <a:rPr lang="en-US" sz="1200" i="1" kern="1200" dirty="0" smtClean="0">
                <a:solidFill>
                  <a:schemeClr val="tx1"/>
                </a:solidFill>
                <a:latin typeface="+mn-lt"/>
                <a:ea typeface="+mn-ea"/>
                <a:cs typeface="+mn-cs"/>
              </a:rPr>
              <a:t>A</a:t>
            </a:r>
            <a:r>
              <a:rPr lang="en-US" sz="1200" i="0" kern="1200" baseline="0" dirty="0" smtClean="0">
                <a:solidFill>
                  <a:schemeClr val="tx1"/>
                </a:solidFill>
                <a:latin typeface="+mn-lt"/>
                <a:ea typeface="+mn-ea"/>
                <a:cs typeface="+mn-cs"/>
              </a:rPr>
              <a:t> can be calculated as the count of times the event occurs divided by the count of times any event could have occurred.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4</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solidFill>
                  <a:srgbClr val="FF0000"/>
                </a:solidFill>
              </a:rPr>
              <a:t>Conditional probability can be thought of as probability in a reduced Universe of Possibilities </a:t>
            </a:r>
            <a:endParaRPr lang="en-US" b="0"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40</a:t>
            </a:fld>
            <a:endParaRPr lang="en-US"/>
          </a:p>
        </p:txBody>
      </p:sp>
    </p:spTree>
    <p:extLst>
      <p:ext uri="{BB962C8B-B14F-4D97-AF65-F5344CB8AC3E}">
        <p14:creationId xmlns="" xmlns:p14="http://schemas.microsoft.com/office/powerpoint/2010/main" val="2948649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Visually this can be shown as a Venn diagram.  The rectangle</a:t>
            </a:r>
            <a:r>
              <a:rPr lang="en-US" sz="1200" kern="1200" baseline="0" dirty="0" smtClean="0">
                <a:solidFill>
                  <a:schemeClr val="tx1"/>
                </a:solidFill>
                <a:latin typeface="+mn-lt"/>
                <a:ea typeface="+mn-ea"/>
                <a:cs typeface="+mn-cs"/>
              </a:rPr>
              <a:t> blue area shows the universe of possibilities.  The circle shows all ways in which event A occurs.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5</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The probability of event A is defined as the yellow circle area divided by the blue rectangle area.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6</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We have provided a simple definition of probability as the ratio of count of observed events to count of all possible events.  Is this definition practical?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7</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The universe of possibilities is an important part of defining the concept of probability.  Of course, counting the universe of possibilities is an impossible task.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8</a:t>
            </a:fld>
            <a:endParaRPr lang="en-US"/>
          </a:p>
        </p:txBody>
      </p:sp>
    </p:spTree>
    <p:extLst>
      <p:ext uri="{BB962C8B-B14F-4D97-AF65-F5344CB8AC3E}">
        <p14:creationId xmlns="" xmlns:p14="http://schemas.microsoft.com/office/powerpoint/2010/main" val="3760737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Inside electronic health records it is a different issue.  Inside the computer, the universe is well defined and contained.  We know exactly how many patients we have data on.  We know exactly how many of them have had a particular disease.  We can easily count probability of diseases and events inside the electronic health records.  SQL can help us count the number of mutually exclusive events, so we can have a good estimate for the universe of possibilities.    We have a practical way to count the number of possible events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9</a:t>
            </a:fld>
            <a:endParaRPr lang="en-US"/>
          </a:p>
        </p:txBody>
      </p:sp>
    </p:spTree>
    <p:extLst>
      <p:ext uri="{BB962C8B-B14F-4D97-AF65-F5344CB8AC3E}">
        <p14:creationId xmlns="" xmlns:p14="http://schemas.microsoft.com/office/powerpoint/2010/main" val="3760737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GMUgreengold.eps">
            <a:extLst>
              <a:ext uri="{FF2B5EF4-FFF2-40B4-BE49-F238E27FC236}">
                <a16:creationId xmlns:a16="http://schemas.microsoft.com/office/drawing/2014/main" xmlns="" id="{CDBFBABF-9963-4FA6-9F42-C471F9F704B4}"/>
              </a:ext>
            </a:extLst>
          </p:cNvPr>
          <p:cNvPicPr>
            <a:picLocks/>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4">
            <a:extLst>
              <a:ext uri="{FF2B5EF4-FFF2-40B4-BE49-F238E27FC236}">
                <a16:creationId xmlns:a16="http://schemas.microsoft.com/office/drawing/2014/main" xmlns=""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smtClean="0"/>
              <a:t>Click to edit title text</a:t>
            </a:r>
            <a:endParaRPr lang="en-US" dirty="0"/>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smtClean="0"/>
              <a:t>Click to edit </a:t>
            </a:r>
            <a:r>
              <a:rPr lang="en-US" dirty="0" err="1" smtClean="0"/>
              <a:t>subheader</a:t>
            </a:r>
            <a:r>
              <a:rPr lang="en-US" dirty="0" smtClean="0"/>
              <a:t> text</a:t>
            </a:r>
          </a:p>
        </p:txBody>
      </p:sp>
    </p:spTree>
    <p:extLst>
      <p:ext uri="{BB962C8B-B14F-4D97-AF65-F5344CB8AC3E}">
        <p14:creationId xmlns="" xmlns:p14="http://schemas.microsoft.com/office/powerpoint/2010/main" val="14939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dirty="0"/>
              <a:t>Click to edit Master title style</a:t>
            </a:r>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8" name="Rectangle 34">
            <a:extLst>
              <a:ext uri="{FF2B5EF4-FFF2-40B4-BE49-F238E27FC236}">
                <a16:creationId xmlns:a16="http://schemas.microsoft.com/office/drawing/2014/main" xmlns=""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xmlns=""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dirty="0"/>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dirty="0"/>
              <a:t>Click to edit Master text styles</a:t>
            </a:r>
          </a:p>
          <a:p>
            <a:pPr lvl="1"/>
            <a:r>
              <a:rPr lang="en-US" dirty="0"/>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a:t>Drag picture to placeholder or click icon to add</a:t>
            </a:r>
            <a:endParaRPr lang="en-US" dirty="0"/>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dirty="0"/>
              <a:t>Click to 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dirty="0"/>
              <a:t>Click to 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Element (text, graphic, video)">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381000"/>
            <a:ext cx="103632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dirty="0"/>
              <a:t>Click icon to </a:t>
            </a:r>
            <a:r>
              <a:rPr lang="en-US"/>
              <a:t>add chart</a:t>
            </a:r>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34">
            <a:extLst>
              <a:ext uri="{FF2B5EF4-FFF2-40B4-BE49-F238E27FC236}">
                <a16:creationId xmlns:a16="http://schemas.microsoft.com/office/drawing/2014/main" xmlns="" id="{894A7767-E094-483E-9582-5A512B559400}"/>
              </a:ext>
            </a:extLst>
          </p:cNvPr>
          <p:cNvSpPr txBox="1">
            <a:spLocks/>
          </p:cNvSpPr>
          <p:nvPr/>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pPr marL="0" indent="0"/>
            <a:r>
              <a:rPr lang="en-US" sz="4800" dirty="0" smtClean="0"/>
              <a:t>Conditional Probabilities &amp; Reduced Universe  of Possibilities</a:t>
            </a:r>
            <a:endParaRPr lang="en-US" sz="4800" dirty="0"/>
          </a:p>
        </p:txBody>
      </p:sp>
      <p:sp>
        <p:nvSpPr>
          <p:cNvPr id="4" name="Text Placeholder 3"/>
          <p:cNvSpPr>
            <a:spLocks noGrp="1"/>
          </p:cNvSpPr>
          <p:nvPr>
            <p:ph type="body" sz="quarter" idx="11"/>
          </p:nvPr>
        </p:nvSpPr>
        <p:spPr>
          <a:xfrm>
            <a:off x="823912" y="3287713"/>
            <a:ext cx="6246589" cy="1362075"/>
          </a:xfrm>
        </p:spPr>
        <p:txBody>
          <a:bodyPr/>
          <a:lstStyle/>
          <a:p>
            <a:r>
              <a:rPr lang="en-US" sz="2800" dirty="0" smtClean="0"/>
              <a:t>Farrokh Alemi, Ph.D.</a:t>
            </a:r>
            <a:endParaRPr lang="en-US" sz="2800" dirty="0"/>
          </a:p>
        </p:txBody>
      </p:sp>
    </p:spTree>
    <p:extLst>
      <p:ext uri="{BB962C8B-B14F-4D97-AF65-F5344CB8AC3E}">
        <p14:creationId xmlns="" xmlns:p14="http://schemas.microsoft.com/office/powerpoint/2010/main" val="118482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srcRect/>
          <a:stretch>
            <a:fillRect/>
          </a:stretch>
        </p:blipFill>
        <p:spPr bwMode="auto">
          <a:xfrm>
            <a:off x="4678180" y="1068780"/>
            <a:ext cx="2917239" cy="2410690"/>
          </a:xfrm>
          <a:prstGeom prst="rect">
            <a:avLst/>
          </a:prstGeom>
          <a:noFill/>
          <a:ln w="9525">
            <a:noFill/>
            <a:miter lim="800000"/>
            <a:headEnd/>
            <a:tailEnd/>
          </a:ln>
          <a:effectLst/>
        </p:spPr>
      </p:pic>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Universe of Possibilities </a:t>
            </a:r>
            <a:endParaRPr lang="en-US" sz="2300" b="1" dirty="0">
              <a:solidFill>
                <a:schemeClr val="accent4">
                  <a:lumMod val="75000"/>
                </a:schemeClr>
              </a:solidFill>
            </a:endParaRPr>
          </a:p>
        </p:txBody>
      </p:sp>
      <p:sp>
        <p:nvSpPr>
          <p:cNvPr id="20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4818" name="Picture 2" descr="C:\Program Files\Microsoft Office\MEDIA\CAGCAT10\j0292982.wmf"/>
          <p:cNvPicPr>
            <a:picLocks noChangeAspect="1" noChangeArrowheads="1"/>
          </p:cNvPicPr>
          <p:nvPr/>
        </p:nvPicPr>
        <p:blipFill>
          <a:blip r:embed="rId4"/>
          <a:srcRect/>
          <a:stretch>
            <a:fillRect/>
          </a:stretch>
        </p:blipFill>
        <p:spPr bwMode="auto">
          <a:xfrm>
            <a:off x="2755076" y="209309"/>
            <a:ext cx="6602680" cy="6517527"/>
          </a:xfrm>
          <a:prstGeom prst="rect">
            <a:avLst/>
          </a:prstGeom>
          <a:noFill/>
        </p:spPr>
      </p:pic>
      <p:grpSp>
        <p:nvGrpSpPr>
          <p:cNvPr id="2" name="Group 16"/>
          <p:cNvGrpSpPr/>
          <p:nvPr/>
        </p:nvGrpSpPr>
        <p:grpSpPr>
          <a:xfrm>
            <a:off x="8651436" y="1434090"/>
            <a:ext cx="1989836" cy="2304112"/>
            <a:chOff x="9435186" y="1434090"/>
            <a:chExt cx="1989836" cy="2304112"/>
          </a:xfrm>
        </p:grpSpPr>
        <p:grpSp>
          <p:nvGrpSpPr>
            <p:cNvPr id="3" name="Group 14"/>
            <p:cNvGrpSpPr/>
            <p:nvPr/>
          </p:nvGrpSpPr>
          <p:grpSpPr>
            <a:xfrm>
              <a:off x="9435186" y="1434090"/>
              <a:ext cx="1989836" cy="1817372"/>
              <a:chOff x="9199393" y="1422215"/>
              <a:chExt cx="1989836" cy="1817372"/>
            </a:xfrm>
          </p:grpSpPr>
          <p:sp>
            <p:nvSpPr>
              <p:cNvPr id="14" name="Rectangle 13"/>
              <p:cNvSpPr/>
              <p:nvPr/>
            </p:nvSpPr>
            <p:spPr>
              <a:xfrm rot="2535014">
                <a:off x="9302987" y="1422215"/>
                <a:ext cx="1724582" cy="1775072"/>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a:off x="9199393" y="1638787"/>
                <a:ext cx="1989836" cy="1600800"/>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rPr>
                  <a:t>Yes, you</a:t>
                </a:r>
                <a:br>
                  <a:rPr lang="en-US" sz="2400" b="1" dirty="0" smtClean="0">
                    <a:solidFill>
                      <a:schemeClr val="tx2"/>
                    </a:solidFill>
                  </a:rPr>
                </a:br>
                <a:r>
                  <a:rPr lang="en-US" sz="4000" b="1" dirty="0" smtClean="0">
                    <a:solidFill>
                      <a:schemeClr val="tx2"/>
                    </a:solidFill>
                  </a:rPr>
                  <a:t>CAN</a:t>
                </a:r>
              </a:p>
              <a:p>
                <a:pPr algn="ctr"/>
                <a:r>
                  <a:rPr lang="en-US" sz="3600" b="1" dirty="0" smtClean="0">
                    <a:solidFill>
                      <a:schemeClr val="tx2"/>
                    </a:solidFill>
                  </a:rPr>
                  <a:t>!</a:t>
                </a:r>
                <a:endParaRPr lang="en-US" sz="3600" b="1" dirty="0">
                  <a:solidFill>
                    <a:schemeClr val="tx2"/>
                  </a:solidFill>
                </a:endParaRPr>
              </a:p>
            </p:txBody>
          </p:sp>
        </p:grpSp>
        <p:sp>
          <p:nvSpPr>
            <p:cNvPr id="16" name="Rectangle 15"/>
            <p:cNvSpPr/>
            <p:nvPr/>
          </p:nvSpPr>
          <p:spPr>
            <a:xfrm rot="18840000">
              <a:off x="9991699" y="2698276"/>
              <a:ext cx="1840171" cy="239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solidFill>
                  <a:latin typeface="Freestyle Script" pitchFamily="66" charset="0"/>
                </a:rPr>
                <a:t>… if you use SQL</a:t>
              </a:r>
              <a:endParaRPr lang="en-US" sz="2000" b="1" dirty="0">
                <a:solidFill>
                  <a:schemeClr val="tx2"/>
                </a:solidFill>
                <a:latin typeface="Freestyle Script" pitchFamily="66" charset="0"/>
              </a:endParaRPr>
            </a:p>
          </p:txBody>
        </p:sp>
      </p:grpSp>
      <p:sp>
        <p:nvSpPr>
          <p:cNvPr id="15" name="Explosion 2 14"/>
          <p:cNvSpPr/>
          <p:nvPr/>
        </p:nvSpPr>
        <p:spPr>
          <a:xfrm>
            <a:off x="1421027" y="2073014"/>
            <a:ext cx="7230409" cy="3759375"/>
          </a:xfrm>
          <a:prstGeom prst="irregularSeal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smtClean="0"/>
              <a:t>Union, Joint &amp; Conditional Probabilities </a:t>
            </a:r>
            <a:endParaRPr lang="en-US" sz="3200" dirty="0"/>
          </a:p>
        </p:txBody>
      </p:sp>
    </p:spTree>
    <p:extLst>
      <p:ext uri="{BB962C8B-B14F-4D97-AF65-F5344CB8AC3E}">
        <p14:creationId xmlns="" xmlns:p14="http://schemas.microsoft.com/office/powerpoint/2010/main" val="772531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Probability of Either of Two Events</a:t>
            </a:r>
            <a:endParaRPr lang="en-US" sz="2300" b="1" kern="1200" dirty="0">
              <a:solidFill>
                <a:schemeClr val="accent4">
                  <a:lumMod val="75000"/>
                </a:schemeClr>
              </a:solidFill>
            </a:endParaRPr>
          </a:p>
        </p:txBody>
      </p:sp>
      <p:sp>
        <p:nvSpPr>
          <p:cNvPr id="20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9"/>
          <p:cNvPicPr>
            <a:picLocks noChangeAspect="1"/>
          </p:cNvPicPr>
          <p:nvPr/>
        </p:nvPicPr>
        <p:blipFill>
          <a:blip r:embed="rId3" cstate="print"/>
          <a:srcRect l="817" t="2370" r="52545" b="3791"/>
          <a:stretch>
            <a:fillRect/>
          </a:stretch>
        </p:blipFill>
        <p:spPr bwMode="auto">
          <a:xfrm>
            <a:off x="804234" y="1464917"/>
            <a:ext cx="5180930" cy="3593999"/>
          </a:xfrm>
          <a:prstGeom prst="rect">
            <a:avLst/>
          </a:prstGeom>
          <a:noFill/>
        </p:spPr>
      </p:pic>
    </p:spTree>
    <p:extLst>
      <p:ext uri="{BB962C8B-B14F-4D97-AF65-F5344CB8AC3E}">
        <p14:creationId xmlns="" xmlns:p14="http://schemas.microsoft.com/office/powerpoint/2010/main" val="772531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Probability of Either of Two Events</a:t>
            </a:r>
            <a:endParaRPr lang="en-US" sz="2300" b="1" dirty="0">
              <a:solidFill>
                <a:schemeClr val="accent4">
                  <a:lumMod val="75000"/>
                </a:schemeClr>
              </a:solidFill>
            </a:endParaRPr>
          </a:p>
        </p:txBody>
      </p:sp>
      <p:sp>
        <p:nvSpPr>
          <p:cNvPr id="20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9"/>
          <p:cNvPicPr>
            <a:picLocks noChangeAspect="1"/>
          </p:cNvPicPr>
          <p:nvPr/>
        </p:nvPicPr>
        <p:blipFill>
          <a:blip r:embed="rId3" cstate="print"/>
          <a:srcRect l="817" t="2370" r="2451" b="3791"/>
          <a:stretch>
            <a:fillRect/>
          </a:stretch>
        </p:blipFill>
        <p:spPr bwMode="auto">
          <a:xfrm>
            <a:off x="804234" y="1464917"/>
            <a:ext cx="10745690" cy="3593999"/>
          </a:xfrm>
          <a:prstGeom prst="rect">
            <a:avLst/>
          </a:prstGeom>
          <a:noFill/>
        </p:spPr>
      </p:pic>
    </p:spTree>
    <p:extLst>
      <p:ext uri="{BB962C8B-B14F-4D97-AF65-F5344CB8AC3E}">
        <p14:creationId xmlns="" xmlns:p14="http://schemas.microsoft.com/office/powerpoint/2010/main" val="772531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Probability of Either of Two Events</a:t>
            </a:r>
            <a:endParaRPr lang="en-US" sz="2300" b="1" dirty="0">
              <a:solidFill>
                <a:schemeClr val="accent4">
                  <a:lumMod val="75000"/>
                </a:schemeClr>
              </a:solidFill>
            </a:endParaRPr>
          </a:p>
        </p:txBody>
      </p:sp>
      <p:sp>
        <p:nvSpPr>
          <p:cNvPr id="20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9"/>
          <p:cNvPicPr>
            <a:picLocks noChangeAspect="1"/>
          </p:cNvPicPr>
          <p:nvPr/>
        </p:nvPicPr>
        <p:blipFill>
          <a:blip r:embed="rId3" cstate="print"/>
          <a:srcRect l="817" t="2370" r="2451" b="3791"/>
          <a:stretch>
            <a:fillRect/>
          </a:stretch>
        </p:blipFill>
        <p:spPr bwMode="auto">
          <a:xfrm>
            <a:off x="804234" y="1464917"/>
            <a:ext cx="10745690" cy="3593999"/>
          </a:xfrm>
          <a:prstGeom prst="rect">
            <a:avLst/>
          </a:prstGeom>
          <a:noFill/>
        </p:spPr>
      </p:pic>
      <p:pic>
        <p:nvPicPr>
          <p:cNvPr id="8" name="Picture 7" descr="http://openonlinecourses.com/DecisionAnalysis/images/ProbABFormula.jpg"/>
          <p:cNvPicPr>
            <a:picLocks noChangeAspect="1"/>
          </p:cNvPicPr>
          <p:nvPr/>
        </p:nvPicPr>
        <p:blipFill>
          <a:blip r:embed="rId4" cstate="print"/>
          <a:srcRect l="6207" t="10929" r="6207" b="3825"/>
          <a:stretch>
            <a:fillRect/>
          </a:stretch>
        </p:blipFill>
        <p:spPr bwMode="auto">
          <a:xfrm>
            <a:off x="5812575" y="1464917"/>
            <a:ext cx="5819056" cy="3573908"/>
          </a:xfrm>
          <a:prstGeom prst="rect">
            <a:avLst/>
          </a:prstGeom>
          <a:noFill/>
          <a:ln w="9525">
            <a:noFill/>
            <a:miter lim="800000"/>
            <a:headEnd/>
            <a:tailEnd/>
          </a:ln>
        </p:spPr>
      </p:pic>
    </p:spTree>
    <p:extLst>
      <p:ext uri="{BB962C8B-B14F-4D97-AF65-F5344CB8AC3E}">
        <p14:creationId xmlns="" xmlns:p14="http://schemas.microsoft.com/office/powerpoint/2010/main" val="772531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Conditional Probabilities</a:t>
            </a:r>
            <a:endParaRPr lang="en-US" sz="2300" b="1" dirty="0">
              <a:solidFill>
                <a:schemeClr val="accent4">
                  <a:lumMod val="75000"/>
                </a:schemeClr>
              </a:solidFill>
            </a:endParaRPr>
          </a:p>
        </p:txBody>
      </p:sp>
      <p:sp>
        <p:nvSpPr>
          <p:cNvPr id="20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Picture 2"/>
          <p:cNvPicPr>
            <a:picLocks noChangeAspect="1" noChangeArrowheads="1"/>
          </p:cNvPicPr>
          <p:nvPr/>
        </p:nvPicPr>
        <p:blipFill>
          <a:blip r:embed="rId3"/>
          <a:srcRect/>
          <a:stretch>
            <a:fillRect/>
          </a:stretch>
        </p:blipFill>
        <p:spPr bwMode="auto">
          <a:xfrm>
            <a:off x="3015049" y="724395"/>
            <a:ext cx="6167931" cy="5210133"/>
          </a:xfrm>
          <a:prstGeom prst="rect">
            <a:avLst/>
          </a:prstGeom>
          <a:noFill/>
          <a:ln w="9525">
            <a:noFill/>
            <a:miter lim="800000"/>
            <a:headEnd/>
            <a:tailEnd/>
          </a:ln>
          <a:effectLst/>
        </p:spPr>
      </p:pic>
      <p:sp>
        <p:nvSpPr>
          <p:cNvPr id="17" name="Down Arrow 16"/>
          <p:cNvSpPr/>
          <p:nvPr/>
        </p:nvSpPr>
        <p:spPr>
          <a:xfrm>
            <a:off x="9182980" y="1371600"/>
            <a:ext cx="2284090" cy="27679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The universe shrinks to the event that has occurred</a:t>
            </a:r>
            <a:endParaRPr lang="en-US" b="1" dirty="0"/>
          </a:p>
        </p:txBody>
      </p:sp>
    </p:spTree>
    <p:extLst>
      <p:ext uri="{BB962C8B-B14F-4D97-AF65-F5344CB8AC3E}">
        <p14:creationId xmlns="" xmlns:p14="http://schemas.microsoft.com/office/powerpoint/2010/main" val="772531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Conditional Probabilities</a:t>
            </a:r>
            <a:endParaRPr lang="en-US" sz="2300" b="1" dirty="0">
              <a:solidFill>
                <a:schemeClr val="accent4">
                  <a:lumMod val="75000"/>
                </a:schemeClr>
              </a:solidFill>
            </a:endParaRPr>
          </a:p>
        </p:txBody>
      </p:sp>
      <p:sp>
        <p:nvSpPr>
          <p:cNvPr id="20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Picture 2"/>
          <p:cNvPicPr>
            <a:picLocks noChangeAspect="1" noChangeArrowheads="1"/>
          </p:cNvPicPr>
          <p:nvPr/>
        </p:nvPicPr>
        <p:blipFill>
          <a:blip r:embed="rId3"/>
          <a:srcRect/>
          <a:stretch>
            <a:fillRect/>
          </a:stretch>
        </p:blipFill>
        <p:spPr bwMode="auto">
          <a:xfrm>
            <a:off x="3015049" y="724395"/>
            <a:ext cx="6167931" cy="5210133"/>
          </a:xfrm>
          <a:prstGeom prst="rect">
            <a:avLst/>
          </a:prstGeom>
          <a:noFill/>
          <a:ln w="9525">
            <a:noFill/>
            <a:miter lim="800000"/>
            <a:headEnd/>
            <a:tailEnd/>
          </a:ln>
          <a:effectLst/>
        </p:spPr>
      </p:pic>
      <p:sp>
        <p:nvSpPr>
          <p:cNvPr id="8" name="Down Arrow 7"/>
          <p:cNvSpPr/>
          <p:nvPr/>
        </p:nvSpPr>
        <p:spPr>
          <a:xfrm>
            <a:off x="1485791" y="1114961"/>
            <a:ext cx="2284090" cy="27679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 SQL:</a:t>
            </a:r>
            <a:br>
              <a:rPr lang="en-US" b="1" dirty="0" smtClean="0"/>
            </a:br>
            <a:r>
              <a:rPr lang="en-US" b="1" dirty="0" smtClean="0"/>
              <a:t>WHERE A is true</a:t>
            </a:r>
            <a:endParaRPr lang="en-US" b="1" dirty="0"/>
          </a:p>
        </p:txBody>
      </p:sp>
    </p:spTree>
    <p:extLst>
      <p:ext uri="{BB962C8B-B14F-4D97-AF65-F5344CB8AC3E}">
        <p14:creationId xmlns="" xmlns:p14="http://schemas.microsoft.com/office/powerpoint/2010/main" val="772531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Conditional Probabilities</a:t>
            </a:r>
            <a:endParaRPr lang="en-US" sz="2300" b="1" dirty="0">
              <a:solidFill>
                <a:schemeClr val="accent4">
                  <a:lumMod val="75000"/>
                </a:schemeClr>
              </a:solidFill>
            </a:endParaRPr>
          </a:p>
        </p:txBody>
      </p:sp>
      <p:sp>
        <p:nvSpPr>
          <p:cNvPr id="20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Picture 11"/>
          <p:cNvPicPr>
            <a:picLocks noChangeAspect="1"/>
          </p:cNvPicPr>
          <p:nvPr/>
        </p:nvPicPr>
        <p:blipFill>
          <a:blip r:embed="rId3" cstate="print"/>
          <a:srcRect l="2041" t="3465" r="54530" b="8416"/>
          <a:stretch>
            <a:fillRect/>
          </a:stretch>
        </p:blipFill>
        <p:spPr bwMode="auto">
          <a:xfrm>
            <a:off x="803211" y="1804086"/>
            <a:ext cx="5016821" cy="3496963"/>
          </a:xfrm>
          <a:prstGeom prst="rect">
            <a:avLst/>
          </a:prstGeom>
          <a:noFill/>
        </p:spPr>
      </p:pic>
      <p:sp>
        <p:nvSpPr>
          <p:cNvPr id="13" name="Rectangle 12"/>
          <p:cNvSpPr/>
          <p:nvPr/>
        </p:nvSpPr>
        <p:spPr>
          <a:xfrm>
            <a:off x="803211" y="1804086"/>
            <a:ext cx="5016821" cy="3496963"/>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976098" y="2656702"/>
            <a:ext cx="2690815" cy="2347783"/>
            <a:chOff x="976098" y="2656702"/>
            <a:chExt cx="2690815" cy="2347783"/>
          </a:xfrm>
        </p:grpSpPr>
        <p:sp>
          <p:nvSpPr>
            <p:cNvPr id="15" name="Oval 14"/>
            <p:cNvSpPr/>
            <p:nvPr/>
          </p:nvSpPr>
          <p:spPr>
            <a:xfrm>
              <a:off x="976098" y="2656702"/>
              <a:ext cx="2533135" cy="2347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dirty="0" smtClean="0"/>
                <a:t>A</a:t>
              </a:r>
              <a:endParaRPr lang="en-US" sz="7200" dirty="0"/>
            </a:p>
          </p:txBody>
        </p:sp>
        <p:grpSp>
          <p:nvGrpSpPr>
            <p:cNvPr id="16" name="Group 16"/>
            <p:cNvGrpSpPr/>
            <p:nvPr/>
          </p:nvGrpSpPr>
          <p:grpSpPr>
            <a:xfrm>
              <a:off x="2630072" y="2873425"/>
              <a:ext cx="1036841" cy="1939051"/>
              <a:chOff x="6907058" y="785517"/>
              <a:chExt cx="1036841" cy="1939051"/>
            </a:xfrm>
          </p:grpSpPr>
          <p:pic>
            <p:nvPicPr>
              <p:cNvPr id="23" name="Picture 22"/>
              <p:cNvPicPr>
                <a:picLocks noChangeAspect="1"/>
              </p:cNvPicPr>
              <p:nvPr/>
            </p:nvPicPr>
            <p:blipFill>
              <a:blip r:embed="rId4" cstate="print"/>
              <a:srcRect l="17827" t="33165" r="73942" b="21989"/>
              <a:stretch>
                <a:fillRect/>
              </a:stretch>
            </p:blipFill>
            <p:spPr bwMode="auto">
              <a:xfrm>
                <a:off x="6907426" y="945291"/>
                <a:ext cx="914400" cy="1717589"/>
              </a:xfrm>
              <a:prstGeom prst="rect">
                <a:avLst/>
              </a:prstGeom>
              <a:noFill/>
            </p:spPr>
          </p:pic>
          <p:sp>
            <p:nvSpPr>
              <p:cNvPr id="24" name="Rectangle 23"/>
              <p:cNvSpPr/>
              <p:nvPr/>
            </p:nvSpPr>
            <p:spPr>
              <a:xfrm rot="19767867">
                <a:off x="7653162" y="785517"/>
                <a:ext cx="290737" cy="81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1791389">
                <a:off x="7632005" y="2121584"/>
                <a:ext cx="304196" cy="602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1791389">
                <a:off x="6907058" y="840572"/>
                <a:ext cx="304196" cy="6029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rot="1791389">
              <a:off x="2448833" y="2957310"/>
              <a:ext cx="304196" cy="6029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2819638">
              <a:off x="2667143" y="2879052"/>
              <a:ext cx="304196" cy="6029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701085">
              <a:off x="2420003" y="3398046"/>
              <a:ext cx="304196" cy="6029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20263511">
              <a:off x="2452667" y="4112650"/>
              <a:ext cx="304196" cy="6029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19682812">
              <a:off x="2549518" y="4250594"/>
              <a:ext cx="304196" cy="6029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21173491">
              <a:off x="2407646" y="3917040"/>
              <a:ext cx="304196" cy="6029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p:nvPr/>
        </p:nvSpPr>
        <p:spPr>
          <a:xfrm rot="5062529">
            <a:off x="2362334" y="4403079"/>
            <a:ext cx="304196" cy="6029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772531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Conditional Probabilities</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7"/>
          <p:cNvPicPr>
            <a:picLocks noChangeAspect="1"/>
          </p:cNvPicPr>
          <p:nvPr/>
        </p:nvPicPr>
        <p:blipFill>
          <a:blip r:embed="rId3" cstate="print"/>
          <a:srcRect l="2041" t="3465" r="2381" b="8416"/>
          <a:stretch>
            <a:fillRect/>
          </a:stretch>
        </p:blipFill>
        <p:spPr bwMode="auto">
          <a:xfrm>
            <a:off x="803211" y="1804086"/>
            <a:ext cx="11040974" cy="3496963"/>
          </a:xfrm>
          <a:prstGeom prst="rect">
            <a:avLst/>
          </a:prstGeom>
          <a:noFill/>
        </p:spPr>
      </p:pic>
      <p:sp>
        <p:nvSpPr>
          <p:cNvPr id="9" name="Rectangle 8"/>
          <p:cNvSpPr/>
          <p:nvPr/>
        </p:nvSpPr>
        <p:spPr>
          <a:xfrm>
            <a:off x="803211" y="1804086"/>
            <a:ext cx="5016821" cy="3496963"/>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976098" y="2656702"/>
            <a:ext cx="2690815" cy="2347783"/>
            <a:chOff x="976098" y="2656702"/>
            <a:chExt cx="2690815" cy="2347783"/>
          </a:xfrm>
        </p:grpSpPr>
        <p:sp>
          <p:nvSpPr>
            <p:cNvPr id="18" name="Oval 17"/>
            <p:cNvSpPr/>
            <p:nvPr/>
          </p:nvSpPr>
          <p:spPr>
            <a:xfrm>
              <a:off x="976098" y="2656702"/>
              <a:ext cx="2533135" cy="2347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dirty="0" smtClean="0"/>
                <a:t>A</a:t>
              </a:r>
              <a:endParaRPr lang="en-US" sz="7200" dirty="0"/>
            </a:p>
          </p:txBody>
        </p:sp>
        <p:grpSp>
          <p:nvGrpSpPr>
            <p:cNvPr id="17" name="Group 16"/>
            <p:cNvGrpSpPr/>
            <p:nvPr/>
          </p:nvGrpSpPr>
          <p:grpSpPr>
            <a:xfrm>
              <a:off x="2630072" y="2873425"/>
              <a:ext cx="1036841" cy="1939051"/>
              <a:chOff x="6907058" y="785517"/>
              <a:chExt cx="1036841" cy="1939051"/>
            </a:xfrm>
          </p:grpSpPr>
          <p:pic>
            <p:nvPicPr>
              <p:cNvPr id="13" name="Picture 12"/>
              <p:cNvPicPr>
                <a:picLocks noChangeAspect="1"/>
              </p:cNvPicPr>
              <p:nvPr/>
            </p:nvPicPr>
            <p:blipFill>
              <a:blip r:embed="rId4" cstate="print"/>
              <a:srcRect l="17827" t="33165" r="73942" b="21989"/>
              <a:stretch>
                <a:fillRect/>
              </a:stretch>
            </p:blipFill>
            <p:spPr bwMode="auto">
              <a:xfrm>
                <a:off x="6907426" y="945291"/>
                <a:ext cx="914400" cy="1717589"/>
              </a:xfrm>
              <a:prstGeom prst="rect">
                <a:avLst/>
              </a:prstGeom>
              <a:noFill/>
            </p:spPr>
          </p:pic>
          <p:sp>
            <p:nvSpPr>
              <p:cNvPr id="14" name="Rectangle 13"/>
              <p:cNvSpPr/>
              <p:nvPr/>
            </p:nvSpPr>
            <p:spPr>
              <a:xfrm rot="19767867">
                <a:off x="7653162" y="785517"/>
                <a:ext cx="290737" cy="81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791389">
                <a:off x="7632005" y="2121584"/>
                <a:ext cx="304196" cy="602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791389">
                <a:off x="6907058" y="840572"/>
                <a:ext cx="304196" cy="6029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1791389">
              <a:off x="2448833" y="2957310"/>
              <a:ext cx="304196" cy="6029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2819638">
              <a:off x="2667143" y="2879052"/>
              <a:ext cx="304196" cy="6029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701085">
              <a:off x="2420003" y="3398046"/>
              <a:ext cx="304196" cy="6029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20263511">
              <a:off x="2452667" y="4112650"/>
              <a:ext cx="304196" cy="6029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19682812">
              <a:off x="2549518" y="4250594"/>
              <a:ext cx="304196" cy="6029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21173491">
              <a:off x="2407646" y="3917040"/>
              <a:ext cx="304196" cy="6029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p:cNvSpPr/>
          <p:nvPr/>
        </p:nvSpPr>
        <p:spPr>
          <a:xfrm rot="5062529">
            <a:off x="2362334" y="4403079"/>
            <a:ext cx="304196" cy="6029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5"/>
          <a:srcRect/>
          <a:stretch>
            <a:fillRect/>
          </a:stretch>
        </p:blipFill>
        <p:spPr bwMode="auto">
          <a:xfrm>
            <a:off x="9717615" y="4077495"/>
            <a:ext cx="1292256" cy="1044407"/>
          </a:xfrm>
          <a:prstGeom prst="rect">
            <a:avLst/>
          </a:prstGeom>
          <a:noFill/>
          <a:ln w="9525">
            <a:noFill/>
            <a:miter lim="800000"/>
            <a:headEnd/>
            <a:tailEnd/>
          </a:ln>
          <a:effectLst/>
        </p:spPr>
      </p:pic>
    </p:spTree>
    <p:extLst>
      <p:ext uri="{BB962C8B-B14F-4D97-AF65-F5344CB8AC3E}">
        <p14:creationId xmlns="" xmlns:p14="http://schemas.microsoft.com/office/powerpoint/2010/main" val="772531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Contingency Table</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5" name="Table 24"/>
          <p:cNvGraphicFramePr>
            <a:graphicFrameLocks noGrp="1"/>
          </p:cNvGraphicFramePr>
          <p:nvPr/>
        </p:nvGraphicFramePr>
        <p:xfrm>
          <a:off x="2125682" y="1163782"/>
          <a:ext cx="7315200" cy="2133600"/>
        </p:xfrm>
        <a:graphic>
          <a:graphicData uri="http://schemas.openxmlformats.org/drawingml/2006/table">
            <a:tbl>
              <a:tblPr/>
              <a:tblGrid>
                <a:gridCol w="1418705"/>
                <a:gridCol w="1418705"/>
                <a:gridCol w="1415750"/>
                <a:gridCol w="1531020"/>
                <a:gridCol w="1531020"/>
              </a:tblGrid>
              <a:tr h="190500">
                <a:tc rowSpan="2" gridSpan="2">
                  <a:txBody>
                    <a:bodyPr/>
                    <a:lstStyle/>
                    <a:p>
                      <a:pPr indent="457200"/>
                      <a:endParaRPr lang="en-US" sz="2800">
                        <a:latin typeface="Calibri"/>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0500">
                <a:tc gridSpan="2" vMerge="1">
                  <a:txBody>
                    <a:bodyPr/>
                    <a:lstStyle/>
                    <a:p>
                      <a:endParaRPr lang="en-US"/>
                    </a:p>
                  </a:txBody>
                  <a:tcPr/>
                </a:tc>
                <a:tc hMerge="1"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A</a:t>
                      </a:r>
                      <a:endParaRPr lang="en-US"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b</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a+b</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b+d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a+b+c+d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772531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Contingency Table</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5" name="Table 24"/>
          <p:cNvGraphicFramePr>
            <a:graphicFrameLocks noGrp="1"/>
          </p:cNvGraphicFramePr>
          <p:nvPr/>
        </p:nvGraphicFramePr>
        <p:xfrm>
          <a:off x="2125682" y="1163782"/>
          <a:ext cx="7315200" cy="2133600"/>
        </p:xfrm>
        <a:graphic>
          <a:graphicData uri="http://schemas.openxmlformats.org/drawingml/2006/table">
            <a:tbl>
              <a:tblPr/>
              <a:tblGrid>
                <a:gridCol w="1418705"/>
                <a:gridCol w="1418705"/>
                <a:gridCol w="1415750"/>
                <a:gridCol w="1531020"/>
                <a:gridCol w="1531020"/>
              </a:tblGrid>
              <a:tr h="190500">
                <a:tc rowSpan="2" gridSpan="2">
                  <a:txBody>
                    <a:bodyPr/>
                    <a:lstStyle/>
                    <a:p>
                      <a:pPr indent="457200"/>
                      <a:endParaRPr lang="en-US" sz="2800" dirty="0">
                        <a:latin typeface="Calibri"/>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0500">
                <a:tc gridSpan="2" vMerge="1">
                  <a:txBody>
                    <a:bodyPr/>
                    <a:lstStyle/>
                    <a:p>
                      <a:endParaRPr lang="en-US"/>
                    </a:p>
                  </a:txBody>
                  <a:tcPr/>
                </a:tc>
                <a:tc hMerge="1"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A</a:t>
                      </a:r>
                      <a:endParaRPr lang="en-US"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a+b</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b+d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a+b+c+d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Left Arrow 4"/>
          <p:cNvSpPr/>
          <p:nvPr/>
        </p:nvSpPr>
        <p:spPr>
          <a:xfrm rot="2733758">
            <a:off x="7600213" y="2727366"/>
            <a:ext cx="1496291" cy="1140032"/>
          </a:xfrm>
          <a:prstGeom prst="leftArrow">
            <a:avLst/>
          </a:prstGeom>
          <a:solidFill>
            <a:srgbClr val="FFFF9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Inner cells</a:t>
            </a:r>
            <a:endParaRPr lang="en-US" dirty="0">
              <a:solidFill>
                <a:schemeClr val="tx2"/>
              </a:solidFill>
            </a:endParaRPr>
          </a:p>
        </p:txBody>
      </p:sp>
    </p:spTree>
    <p:extLst>
      <p:ext uri="{BB962C8B-B14F-4D97-AF65-F5344CB8AC3E}">
        <p14:creationId xmlns="" xmlns:p14="http://schemas.microsoft.com/office/powerpoint/2010/main" val="772531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C00000"/>
                </a:solidFill>
              </a:rPr>
              <a:t>Probability</a:t>
            </a:r>
            <a:endParaRPr lang="en-US" sz="2300" b="1" kern="1200" dirty="0">
              <a:solidFill>
                <a:schemeClr val="accent4">
                  <a:lumMod val="75000"/>
                </a:schemeClr>
              </a:solidFill>
            </a:endParaRPr>
          </a:p>
        </p:txBody>
      </p:sp>
      <p:grpSp>
        <p:nvGrpSpPr>
          <p:cNvPr id="12" name="Group 11"/>
          <p:cNvGrpSpPr/>
          <p:nvPr/>
        </p:nvGrpSpPr>
        <p:grpSpPr>
          <a:xfrm>
            <a:off x="2020272" y="1109889"/>
            <a:ext cx="7800622" cy="4495800"/>
            <a:chOff x="2020272" y="1109889"/>
            <a:chExt cx="7800622" cy="4495800"/>
          </a:xfrm>
        </p:grpSpPr>
        <p:pic>
          <p:nvPicPr>
            <p:cNvPr id="6146" name="Picture 2" descr="File:McLane etal Figure3.png"/>
            <p:cNvPicPr>
              <a:picLocks noChangeAspect="1" noChangeArrowheads="1"/>
            </p:cNvPicPr>
            <p:nvPr/>
          </p:nvPicPr>
          <p:blipFill>
            <a:blip r:embed="rId3"/>
            <a:srcRect/>
            <a:stretch>
              <a:fillRect/>
            </a:stretch>
          </p:blipFill>
          <p:spPr bwMode="auto">
            <a:xfrm>
              <a:off x="2020272" y="1109889"/>
              <a:ext cx="7620000" cy="4495800"/>
            </a:xfrm>
            <a:prstGeom prst="rect">
              <a:avLst/>
            </a:prstGeom>
            <a:noFill/>
          </p:spPr>
        </p:pic>
        <p:sp>
          <p:nvSpPr>
            <p:cNvPr id="10" name="Rectangle 9"/>
            <p:cNvSpPr/>
            <p:nvPr/>
          </p:nvSpPr>
          <p:spPr>
            <a:xfrm>
              <a:off x="5201392" y="5237564"/>
              <a:ext cx="4619502" cy="356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2"/>
                  </a:solidFill>
                </a:rPr>
                <a:t>0           .2            .4             .6             .8            1</a:t>
              </a:r>
              <a:endParaRPr lang="en-US" b="1" dirty="0">
                <a:solidFill>
                  <a:schemeClr val="tx2"/>
                </a:solidFill>
              </a:endParaRPr>
            </a:p>
          </p:txBody>
        </p:sp>
      </p:grpSp>
    </p:spTree>
    <p:extLst>
      <p:ext uri="{BB962C8B-B14F-4D97-AF65-F5344CB8AC3E}">
        <p14:creationId xmlns="" xmlns:p14="http://schemas.microsoft.com/office/powerpoint/2010/main" val="772531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Contingency Table</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5" name="Table 24"/>
          <p:cNvGraphicFramePr>
            <a:graphicFrameLocks noGrp="1"/>
          </p:cNvGraphicFramePr>
          <p:nvPr/>
        </p:nvGraphicFramePr>
        <p:xfrm>
          <a:off x="2125682" y="1163782"/>
          <a:ext cx="7315200" cy="2133600"/>
        </p:xfrm>
        <a:graphic>
          <a:graphicData uri="http://schemas.openxmlformats.org/drawingml/2006/table">
            <a:tbl>
              <a:tblPr/>
              <a:tblGrid>
                <a:gridCol w="1418705"/>
                <a:gridCol w="1418705"/>
                <a:gridCol w="1415750"/>
                <a:gridCol w="1531020"/>
                <a:gridCol w="1531020"/>
              </a:tblGrid>
              <a:tr h="190500">
                <a:tc rowSpan="2" gridSpan="2">
                  <a:txBody>
                    <a:bodyPr/>
                    <a:lstStyle/>
                    <a:p>
                      <a:pPr indent="457200"/>
                      <a:endParaRPr lang="en-US" sz="2800" dirty="0">
                        <a:latin typeface="Calibri"/>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0500">
                <a:tc gridSpan="2" vMerge="1">
                  <a:txBody>
                    <a:bodyPr/>
                    <a:lstStyle/>
                    <a:p>
                      <a:endParaRPr lang="en-US"/>
                    </a:p>
                  </a:txBody>
                  <a:tcPr/>
                </a:tc>
                <a:tc hMerge="1"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A</a:t>
                      </a:r>
                      <a:endParaRPr lang="en-US"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b</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a+b</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b+d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a+b+c+d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Left Arrow 4"/>
          <p:cNvSpPr/>
          <p:nvPr/>
        </p:nvSpPr>
        <p:spPr>
          <a:xfrm rot="2733758">
            <a:off x="5902041" y="2347357"/>
            <a:ext cx="1496291" cy="1140032"/>
          </a:xfrm>
          <a:prstGeom prst="leftArrow">
            <a:avLst/>
          </a:prstGeom>
          <a:solidFill>
            <a:srgbClr val="FFFF9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Both Events</a:t>
            </a:r>
            <a:endParaRPr lang="en-US" dirty="0">
              <a:solidFill>
                <a:schemeClr val="tx2"/>
              </a:solidFill>
            </a:endParaRPr>
          </a:p>
        </p:txBody>
      </p:sp>
    </p:spTree>
    <p:extLst>
      <p:ext uri="{BB962C8B-B14F-4D97-AF65-F5344CB8AC3E}">
        <p14:creationId xmlns="" xmlns:p14="http://schemas.microsoft.com/office/powerpoint/2010/main" val="772531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Contingency Table</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5" name="Table 24"/>
          <p:cNvGraphicFramePr>
            <a:graphicFrameLocks noGrp="1"/>
          </p:cNvGraphicFramePr>
          <p:nvPr/>
        </p:nvGraphicFramePr>
        <p:xfrm>
          <a:off x="2125682" y="1163782"/>
          <a:ext cx="7315200" cy="2133600"/>
        </p:xfrm>
        <a:graphic>
          <a:graphicData uri="http://schemas.openxmlformats.org/drawingml/2006/table">
            <a:tbl>
              <a:tblPr/>
              <a:tblGrid>
                <a:gridCol w="1418705"/>
                <a:gridCol w="1418705"/>
                <a:gridCol w="1415750"/>
                <a:gridCol w="1531020"/>
                <a:gridCol w="1531020"/>
              </a:tblGrid>
              <a:tr h="190500">
                <a:tc rowSpan="2" gridSpan="2">
                  <a:txBody>
                    <a:bodyPr/>
                    <a:lstStyle/>
                    <a:p>
                      <a:pPr indent="457200"/>
                      <a:endParaRPr lang="en-US" sz="2800" dirty="0">
                        <a:latin typeface="Calibri"/>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0500">
                <a:tc gridSpan="2" vMerge="1">
                  <a:txBody>
                    <a:bodyPr/>
                    <a:lstStyle/>
                    <a:p>
                      <a:endParaRPr lang="en-US"/>
                    </a:p>
                  </a:txBody>
                  <a:tcPr/>
                </a:tc>
                <a:tc hMerge="1"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A</a:t>
                      </a:r>
                      <a:endParaRPr lang="en-US"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b</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a+b</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b+d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a+b+c+d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Left Arrow 4"/>
          <p:cNvSpPr/>
          <p:nvPr/>
        </p:nvSpPr>
        <p:spPr>
          <a:xfrm rot="2733758">
            <a:off x="7600213" y="2727366"/>
            <a:ext cx="1496291" cy="1140032"/>
          </a:xfrm>
          <a:prstGeom prst="leftArrow">
            <a:avLst/>
          </a:prstGeom>
          <a:solidFill>
            <a:srgbClr val="FFFF9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Neither Event</a:t>
            </a:r>
            <a:endParaRPr lang="en-US" dirty="0">
              <a:solidFill>
                <a:schemeClr val="tx2"/>
              </a:solidFill>
            </a:endParaRPr>
          </a:p>
        </p:txBody>
      </p:sp>
    </p:spTree>
    <p:extLst>
      <p:ext uri="{BB962C8B-B14F-4D97-AF65-F5344CB8AC3E}">
        <p14:creationId xmlns="" xmlns:p14="http://schemas.microsoft.com/office/powerpoint/2010/main" val="772531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Contingency Table</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5" name="Table 24"/>
          <p:cNvGraphicFramePr>
            <a:graphicFrameLocks noGrp="1"/>
          </p:cNvGraphicFramePr>
          <p:nvPr/>
        </p:nvGraphicFramePr>
        <p:xfrm>
          <a:off x="2125682" y="1163782"/>
          <a:ext cx="7315200" cy="2133600"/>
        </p:xfrm>
        <a:graphic>
          <a:graphicData uri="http://schemas.openxmlformats.org/drawingml/2006/table">
            <a:tbl>
              <a:tblPr/>
              <a:tblGrid>
                <a:gridCol w="1418705"/>
                <a:gridCol w="1418705"/>
                <a:gridCol w="1415750"/>
                <a:gridCol w="1531020"/>
                <a:gridCol w="1531020"/>
              </a:tblGrid>
              <a:tr h="190500">
                <a:tc rowSpan="2" gridSpan="2">
                  <a:txBody>
                    <a:bodyPr/>
                    <a:lstStyle/>
                    <a:p>
                      <a:pPr indent="457200"/>
                      <a:endParaRPr lang="en-US" sz="2800" dirty="0">
                        <a:latin typeface="Calibri"/>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0500">
                <a:tc gridSpan="2" vMerge="1">
                  <a:txBody>
                    <a:bodyPr/>
                    <a:lstStyle/>
                    <a:p>
                      <a:endParaRPr lang="en-US"/>
                    </a:p>
                  </a:txBody>
                  <a:tcPr/>
                </a:tc>
                <a:tc hMerge="1"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dirty="0">
                          <a:solidFill>
                            <a:srgbClr val="000000"/>
                          </a:solidFill>
                          <a:latin typeface="Times New Roman"/>
                          <a:ea typeface="Times New Roman"/>
                          <a:cs typeface="Times New Roman"/>
                        </a:rPr>
                        <a:t>Total</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190500">
                <a:tc row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A</a:t>
                      </a:r>
                      <a:endParaRPr lang="en-US"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b</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c+d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190500">
                <a:tc vMerge="1">
                  <a:txBody>
                    <a:bodyPr/>
                    <a:lstStyle/>
                    <a:p>
                      <a:endParaRPr lang="en-US"/>
                    </a:p>
                  </a:txBody>
                  <a:tcPr/>
                </a:tc>
                <a:tc>
                  <a:txBody>
                    <a:bodyPr/>
                    <a:lstStyle/>
                    <a:p>
                      <a:pPr marL="0" marR="0" indent="0" algn="ctr">
                        <a:spcBef>
                          <a:spcPts val="0"/>
                        </a:spcBef>
                        <a:spcAft>
                          <a:spcPts val="0"/>
                        </a:spcAft>
                      </a:pPr>
                      <a:r>
                        <a:rPr lang="en-US" sz="2800" b="1" dirty="0">
                          <a:solidFill>
                            <a:srgbClr val="000000"/>
                          </a:solidFill>
                          <a:latin typeface="Times New Roman"/>
                          <a:ea typeface="Times New Roman"/>
                          <a:cs typeface="Times New Roman"/>
                        </a:rPr>
                        <a:t>Total</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a+c</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b+d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a+b+c+d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
        <p:nvSpPr>
          <p:cNvPr id="5" name="Left Arrow 4"/>
          <p:cNvSpPr/>
          <p:nvPr/>
        </p:nvSpPr>
        <p:spPr>
          <a:xfrm rot="2733758">
            <a:off x="9144005" y="3660639"/>
            <a:ext cx="1496291" cy="1140032"/>
          </a:xfrm>
          <a:prstGeom prst="leftArrow">
            <a:avLst/>
          </a:prstGeom>
          <a:solidFill>
            <a:srgbClr val="FFFF9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Marginal Cells</a:t>
            </a:r>
            <a:endParaRPr lang="en-US" dirty="0">
              <a:solidFill>
                <a:schemeClr val="tx2"/>
              </a:solidFill>
            </a:endParaRPr>
          </a:p>
        </p:txBody>
      </p:sp>
    </p:spTree>
    <p:extLst>
      <p:ext uri="{BB962C8B-B14F-4D97-AF65-F5344CB8AC3E}">
        <p14:creationId xmlns="" xmlns:p14="http://schemas.microsoft.com/office/powerpoint/2010/main" val="772531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Contingency Table</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5" name="Table 24"/>
          <p:cNvGraphicFramePr>
            <a:graphicFrameLocks noGrp="1"/>
          </p:cNvGraphicFramePr>
          <p:nvPr/>
        </p:nvGraphicFramePr>
        <p:xfrm>
          <a:off x="2125682" y="1163782"/>
          <a:ext cx="7315200" cy="2133600"/>
        </p:xfrm>
        <a:graphic>
          <a:graphicData uri="http://schemas.openxmlformats.org/drawingml/2006/table">
            <a:tbl>
              <a:tblPr/>
              <a:tblGrid>
                <a:gridCol w="1418705"/>
                <a:gridCol w="1418705"/>
                <a:gridCol w="1415750"/>
                <a:gridCol w="1531020"/>
                <a:gridCol w="1531020"/>
              </a:tblGrid>
              <a:tr h="190500">
                <a:tc rowSpan="2" gridSpan="2">
                  <a:txBody>
                    <a:bodyPr/>
                    <a:lstStyle/>
                    <a:p>
                      <a:pPr indent="457200"/>
                      <a:endParaRPr lang="en-US" sz="2800" dirty="0">
                        <a:latin typeface="Calibri"/>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0500">
                <a:tc gridSpan="2" vMerge="1">
                  <a:txBody>
                    <a:bodyPr/>
                    <a:lstStyle/>
                    <a:p>
                      <a:endParaRPr lang="en-US"/>
                    </a:p>
                  </a:txBody>
                  <a:tcPr/>
                </a:tc>
                <a:tc hMerge="1"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A</a:t>
                      </a:r>
                      <a:endParaRPr lang="en-US"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b</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b+d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a+b+c+d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Left Arrow 4"/>
          <p:cNvSpPr/>
          <p:nvPr/>
        </p:nvSpPr>
        <p:spPr>
          <a:xfrm rot="2733758">
            <a:off x="8930250" y="2252354"/>
            <a:ext cx="1496291" cy="1140032"/>
          </a:xfrm>
          <a:prstGeom prst="leftArrow">
            <a:avLst/>
          </a:prstGeom>
          <a:solidFill>
            <a:srgbClr val="FFFF9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Event A Present</a:t>
            </a:r>
            <a:endParaRPr lang="en-US" dirty="0">
              <a:solidFill>
                <a:schemeClr val="tx2"/>
              </a:solidFill>
            </a:endParaRPr>
          </a:p>
        </p:txBody>
      </p:sp>
    </p:spTree>
    <p:extLst>
      <p:ext uri="{BB962C8B-B14F-4D97-AF65-F5344CB8AC3E}">
        <p14:creationId xmlns="" xmlns:p14="http://schemas.microsoft.com/office/powerpoint/2010/main" val="772531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Contingency Table</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5" name="Table 24"/>
          <p:cNvGraphicFramePr>
            <a:graphicFrameLocks noGrp="1"/>
          </p:cNvGraphicFramePr>
          <p:nvPr/>
        </p:nvGraphicFramePr>
        <p:xfrm>
          <a:off x="2125682" y="1163782"/>
          <a:ext cx="7315200" cy="2133600"/>
        </p:xfrm>
        <a:graphic>
          <a:graphicData uri="http://schemas.openxmlformats.org/drawingml/2006/table">
            <a:tbl>
              <a:tblPr/>
              <a:tblGrid>
                <a:gridCol w="1418705"/>
                <a:gridCol w="1418705"/>
                <a:gridCol w="1415750"/>
                <a:gridCol w="1531020"/>
                <a:gridCol w="1531020"/>
              </a:tblGrid>
              <a:tr h="190500">
                <a:tc rowSpan="2" gridSpan="2">
                  <a:txBody>
                    <a:bodyPr/>
                    <a:lstStyle/>
                    <a:p>
                      <a:pPr indent="457200"/>
                      <a:endParaRPr lang="en-US" sz="2800" dirty="0">
                        <a:latin typeface="Calibri"/>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0500">
                <a:tc gridSpan="2" vMerge="1">
                  <a:txBody>
                    <a:bodyPr/>
                    <a:lstStyle/>
                    <a:p>
                      <a:endParaRPr lang="en-US"/>
                    </a:p>
                  </a:txBody>
                  <a:tcPr/>
                </a:tc>
                <a:tc hMerge="1"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A</a:t>
                      </a:r>
                      <a:endParaRPr lang="en-US"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b</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a+b</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a+c</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b+d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a+b+c+d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Left Arrow 4"/>
          <p:cNvSpPr/>
          <p:nvPr/>
        </p:nvSpPr>
        <p:spPr>
          <a:xfrm rot="2733758">
            <a:off x="5738614" y="3201460"/>
            <a:ext cx="1496291" cy="1140032"/>
          </a:xfrm>
          <a:prstGeom prst="leftArrow">
            <a:avLst/>
          </a:prstGeom>
          <a:solidFill>
            <a:srgbClr val="FFFF9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Event B Present</a:t>
            </a:r>
            <a:endParaRPr lang="en-US" dirty="0">
              <a:solidFill>
                <a:schemeClr val="tx2"/>
              </a:solidFill>
            </a:endParaRPr>
          </a:p>
        </p:txBody>
      </p:sp>
    </p:spTree>
    <p:extLst>
      <p:ext uri="{BB962C8B-B14F-4D97-AF65-F5344CB8AC3E}">
        <p14:creationId xmlns="" xmlns:p14="http://schemas.microsoft.com/office/powerpoint/2010/main" val="772531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Contingency Table</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5" name="Table 24"/>
          <p:cNvGraphicFramePr>
            <a:graphicFrameLocks noGrp="1"/>
          </p:cNvGraphicFramePr>
          <p:nvPr/>
        </p:nvGraphicFramePr>
        <p:xfrm>
          <a:off x="2125682" y="1163782"/>
          <a:ext cx="7315200" cy="2133600"/>
        </p:xfrm>
        <a:graphic>
          <a:graphicData uri="http://schemas.openxmlformats.org/drawingml/2006/table">
            <a:tbl>
              <a:tblPr/>
              <a:tblGrid>
                <a:gridCol w="1418705"/>
                <a:gridCol w="1418705"/>
                <a:gridCol w="1415750"/>
                <a:gridCol w="1531020"/>
                <a:gridCol w="1531020"/>
              </a:tblGrid>
              <a:tr h="190500">
                <a:tc rowSpan="2" gridSpan="2">
                  <a:txBody>
                    <a:bodyPr/>
                    <a:lstStyle/>
                    <a:p>
                      <a:pPr indent="457200"/>
                      <a:endParaRPr lang="en-US" sz="2800" dirty="0">
                        <a:latin typeface="Calibri"/>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0500">
                <a:tc gridSpan="2" vMerge="1">
                  <a:txBody>
                    <a:bodyPr/>
                    <a:lstStyle/>
                    <a:p>
                      <a:endParaRPr lang="en-US"/>
                    </a:p>
                  </a:txBody>
                  <a:tcPr/>
                </a:tc>
                <a:tc hMerge="1"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A</a:t>
                      </a:r>
                      <a:endParaRPr lang="en-US"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b</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a+b</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b+d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a+b+c+d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
        <p:nvSpPr>
          <p:cNvPr id="6" name="Left Arrow 5"/>
          <p:cNvSpPr/>
          <p:nvPr/>
        </p:nvSpPr>
        <p:spPr>
          <a:xfrm rot="2733758">
            <a:off x="9001501" y="3237086"/>
            <a:ext cx="1496291" cy="1140032"/>
          </a:xfrm>
          <a:prstGeom prst="leftArrow">
            <a:avLst/>
          </a:prstGeom>
          <a:solidFill>
            <a:srgbClr val="FFFF9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Universe</a:t>
            </a:r>
            <a:endParaRPr lang="en-US" dirty="0">
              <a:solidFill>
                <a:schemeClr val="tx2"/>
              </a:solidFill>
            </a:endParaRPr>
          </a:p>
        </p:txBody>
      </p:sp>
    </p:spTree>
    <p:extLst>
      <p:ext uri="{BB962C8B-B14F-4D97-AF65-F5344CB8AC3E}">
        <p14:creationId xmlns="" xmlns:p14="http://schemas.microsoft.com/office/powerpoint/2010/main" val="772531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Contingency Table</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5" name="Table 24"/>
          <p:cNvGraphicFramePr>
            <a:graphicFrameLocks noGrp="1"/>
          </p:cNvGraphicFramePr>
          <p:nvPr/>
        </p:nvGraphicFramePr>
        <p:xfrm>
          <a:off x="2125682" y="1163782"/>
          <a:ext cx="7315200" cy="2133600"/>
        </p:xfrm>
        <a:graphic>
          <a:graphicData uri="http://schemas.openxmlformats.org/drawingml/2006/table">
            <a:tbl>
              <a:tblPr/>
              <a:tblGrid>
                <a:gridCol w="1418705"/>
                <a:gridCol w="1418705"/>
                <a:gridCol w="1415750"/>
                <a:gridCol w="1531020"/>
                <a:gridCol w="1531020"/>
              </a:tblGrid>
              <a:tr h="190500">
                <a:tc rowSpan="2" gridSpan="2">
                  <a:txBody>
                    <a:bodyPr/>
                    <a:lstStyle/>
                    <a:p>
                      <a:pPr indent="457200"/>
                      <a:endParaRPr lang="en-US" sz="2800" dirty="0">
                        <a:latin typeface="Calibri"/>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0500">
                <a:tc gridSpan="2" vMerge="1">
                  <a:txBody>
                    <a:bodyPr/>
                    <a:lstStyle/>
                    <a:p>
                      <a:endParaRPr lang="en-US"/>
                    </a:p>
                  </a:txBody>
                  <a:tcPr/>
                </a:tc>
                <a:tc hMerge="1"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A</a:t>
                      </a:r>
                      <a:endParaRPr lang="en-US"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b</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a+b</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b+d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a+b+c+d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
        <p:nvSpPr>
          <p:cNvPr id="6" name="Left Arrow 5"/>
          <p:cNvSpPr/>
          <p:nvPr/>
        </p:nvSpPr>
        <p:spPr>
          <a:xfrm rot="2733758">
            <a:off x="9001501" y="3237086"/>
            <a:ext cx="1496291" cy="1140032"/>
          </a:xfrm>
          <a:prstGeom prst="leftArrow">
            <a:avLst/>
          </a:prstGeom>
          <a:solidFill>
            <a:srgbClr val="FFFF9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Universe</a:t>
            </a:r>
            <a:endParaRPr lang="en-US" dirty="0">
              <a:solidFill>
                <a:schemeClr val="tx2"/>
              </a:solidFill>
            </a:endParaRPr>
          </a:p>
        </p:txBody>
      </p:sp>
      <p:sp>
        <p:nvSpPr>
          <p:cNvPr id="7" name="Rectangle 6"/>
          <p:cNvSpPr/>
          <p:nvPr/>
        </p:nvSpPr>
        <p:spPr>
          <a:xfrm>
            <a:off x="2125682" y="4740375"/>
            <a:ext cx="6499334" cy="1092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 Count(distinct, ID) AS [Unique Pts]</a:t>
            </a:r>
            <a:endParaRPr lang="en-US" sz="3200" b="1" dirty="0"/>
          </a:p>
        </p:txBody>
      </p:sp>
    </p:spTree>
    <p:extLst>
      <p:ext uri="{BB962C8B-B14F-4D97-AF65-F5344CB8AC3E}">
        <p14:creationId xmlns="" xmlns:p14="http://schemas.microsoft.com/office/powerpoint/2010/main" val="772531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Contingency Table</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5" name="Table 24"/>
          <p:cNvGraphicFramePr>
            <a:graphicFrameLocks noGrp="1"/>
          </p:cNvGraphicFramePr>
          <p:nvPr/>
        </p:nvGraphicFramePr>
        <p:xfrm>
          <a:off x="2125682" y="1163782"/>
          <a:ext cx="7315200" cy="2133600"/>
        </p:xfrm>
        <a:graphic>
          <a:graphicData uri="http://schemas.openxmlformats.org/drawingml/2006/table">
            <a:tbl>
              <a:tblPr/>
              <a:tblGrid>
                <a:gridCol w="1418705"/>
                <a:gridCol w="1418705"/>
                <a:gridCol w="1415750"/>
                <a:gridCol w="1531020"/>
                <a:gridCol w="1531020"/>
              </a:tblGrid>
              <a:tr h="190500">
                <a:tc rowSpan="2" gridSpan="2">
                  <a:txBody>
                    <a:bodyPr/>
                    <a:lstStyle/>
                    <a:p>
                      <a:pPr indent="457200"/>
                      <a:endParaRPr lang="en-US" sz="2800" dirty="0">
                        <a:latin typeface="Calibri"/>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0500">
                <a:tc gridSpan="2" vMerge="1">
                  <a:txBody>
                    <a:bodyPr/>
                    <a:lstStyle/>
                    <a:p>
                      <a:endParaRPr lang="en-US"/>
                    </a:p>
                  </a:txBody>
                  <a:tcPr/>
                </a:tc>
                <a:tc hMerge="1"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A</a:t>
                      </a:r>
                      <a:endParaRPr lang="en-US"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b</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a+c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b+d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a+b+c+d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
        <p:nvSpPr>
          <p:cNvPr id="6" name="Left Arrow 5"/>
          <p:cNvSpPr/>
          <p:nvPr/>
        </p:nvSpPr>
        <p:spPr>
          <a:xfrm rot="738036">
            <a:off x="8458304" y="4675960"/>
            <a:ext cx="1496291" cy="1140032"/>
          </a:xfrm>
          <a:prstGeom prst="leftArrow">
            <a:avLst/>
          </a:prstGeom>
          <a:solidFill>
            <a:srgbClr val="FFFF9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Universe</a:t>
            </a:r>
            <a:endParaRPr lang="en-US" dirty="0">
              <a:solidFill>
                <a:schemeClr val="tx2"/>
              </a:solidFill>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3255"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420093" y="4162672"/>
            <a:ext cx="4933950" cy="819150"/>
          </a:xfrm>
          <a:prstGeom prst="rect">
            <a:avLst/>
          </a:prstGeom>
          <a:noFill/>
        </p:spPr>
      </p:pic>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Left Arrow 16"/>
          <p:cNvSpPr/>
          <p:nvPr/>
        </p:nvSpPr>
        <p:spPr>
          <a:xfrm rot="20714857">
            <a:off x="7906998" y="3567407"/>
            <a:ext cx="1496291" cy="1140032"/>
          </a:xfrm>
          <a:prstGeom prst="leftArrow">
            <a:avLst/>
          </a:prstGeom>
          <a:solidFill>
            <a:srgbClr val="FFFF9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Count of A Present</a:t>
            </a:r>
            <a:endParaRPr lang="en-US" dirty="0">
              <a:solidFill>
                <a:schemeClr val="tx2"/>
              </a:solidFill>
            </a:endParaRPr>
          </a:p>
        </p:txBody>
      </p:sp>
    </p:spTree>
    <p:extLst>
      <p:ext uri="{BB962C8B-B14F-4D97-AF65-F5344CB8AC3E}">
        <p14:creationId xmlns="" xmlns:p14="http://schemas.microsoft.com/office/powerpoint/2010/main" val="772531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Contingency Table</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5" name="Table 24"/>
          <p:cNvGraphicFramePr>
            <a:graphicFrameLocks noGrp="1"/>
          </p:cNvGraphicFramePr>
          <p:nvPr/>
        </p:nvGraphicFramePr>
        <p:xfrm>
          <a:off x="2125682" y="1163782"/>
          <a:ext cx="7315200" cy="2133600"/>
        </p:xfrm>
        <a:graphic>
          <a:graphicData uri="http://schemas.openxmlformats.org/drawingml/2006/table">
            <a:tbl>
              <a:tblPr/>
              <a:tblGrid>
                <a:gridCol w="1418705"/>
                <a:gridCol w="1418705"/>
                <a:gridCol w="1415750"/>
                <a:gridCol w="1531020"/>
                <a:gridCol w="1531020"/>
              </a:tblGrid>
              <a:tr h="190500">
                <a:tc rowSpan="2" gridSpan="2">
                  <a:txBody>
                    <a:bodyPr/>
                    <a:lstStyle/>
                    <a:p>
                      <a:pPr indent="457200"/>
                      <a:endParaRPr lang="en-US" sz="2800" dirty="0">
                        <a:latin typeface="Calibri"/>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0500">
                <a:tc gridSpan="2" vMerge="1">
                  <a:txBody>
                    <a:bodyPr/>
                    <a:lstStyle/>
                    <a:p>
                      <a:endParaRPr lang="en-US"/>
                    </a:p>
                  </a:txBody>
                  <a:tcPr/>
                </a:tc>
                <a:tc hMerge="1"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A</a:t>
                      </a:r>
                      <a:endParaRPr lang="en-US"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b</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a+c</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b+d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a+b+c+d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
        <p:nvSpPr>
          <p:cNvPr id="6" name="Left Arrow 5"/>
          <p:cNvSpPr/>
          <p:nvPr/>
        </p:nvSpPr>
        <p:spPr>
          <a:xfrm rot="712932">
            <a:off x="8222512" y="4710988"/>
            <a:ext cx="1496291" cy="1140032"/>
          </a:xfrm>
          <a:prstGeom prst="leftArrow">
            <a:avLst/>
          </a:prstGeom>
          <a:solidFill>
            <a:srgbClr val="FFFF9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Universe</a:t>
            </a:r>
            <a:endParaRPr lang="en-US" dirty="0">
              <a:solidFill>
                <a:schemeClr val="tx2"/>
              </a:solidFill>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Left Arrow 16"/>
          <p:cNvSpPr/>
          <p:nvPr/>
        </p:nvSpPr>
        <p:spPr>
          <a:xfrm rot="20714857">
            <a:off x="7906998" y="3567407"/>
            <a:ext cx="1496291" cy="1140032"/>
          </a:xfrm>
          <a:prstGeom prst="leftArrow">
            <a:avLst/>
          </a:prstGeom>
          <a:solidFill>
            <a:srgbClr val="FFFF9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Count of B Present</a:t>
            </a:r>
            <a:endParaRPr lang="en-US" dirty="0">
              <a:solidFill>
                <a:schemeClr val="tx2"/>
              </a:solidFill>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6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0659"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325092" y="4316681"/>
            <a:ext cx="4972050" cy="781050"/>
          </a:xfrm>
          <a:prstGeom prst="rect">
            <a:avLst/>
          </a:prstGeom>
          <a:noFill/>
        </p:spPr>
      </p:pic>
    </p:spTree>
    <p:extLst>
      <p:ext uri="{BB962C8B-B14F-4D97-AF65-F5344CB8AC3E}">
        <p14:creationId xmlns="" xmlns:p14="http://schemas.microsoft.com/office/powerpoint/2010/main" val="772531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Contingency Table</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5" name="Table 24"/>
          <p:cNvGraphicFramePr>
            <a:graphicFrameLocks noGrp="1"/>
          </p:cNvGraphicFramePr>
          <p:nvPr/>
        </p:nvGraphicFramePr>
        <p:xfrm>
          <a:off x="2125682" y="1163782"/>
          <a:ext cx="7315200" cy="2133600"/>
        </p:xfrm>
        <a:graphic>
          <a:graphicData uri="http://schemas.openxmlformats.org/drawingml/2006/table">
            <a:tbl>
              <a:tblPr/>
              <a:tblGrid>
                <a:gridCol w="1418705"/>
                <a:gridCol w="1418705"/>
                <a:gridCol w="1415750"/>
                <a:gridCol w="1531020"/>
                <a:gridCol w="1531020"/>
              </a:tblGrid>
              <a:tr h="190500">
                <a:tc rowSpan="2" gridSpan="2">
                  <a:txBody>
                    <a:bodyPr/>
                    <a:lstStyle/>
                    <a:p>
                      <a:pPr indent="457200"/>
                      <a:endParaRPr lang="en-US" sz="2800" dirty="0">
                        <a:latin typeface="Calibri"/>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0500">
                <a:tc gridSpan="2" vMerge="1">
                  <a:txBody>
                    <a:bodyPr/>
                    <a:lstStyle/>
                    <a:p>
                      <a:endParaRPr lang="en-US"/>
                    </a:p>
                  </a:txBody>
                  <a:tcPr/>
                </a:tc>
                <a:tc hMerge="1"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A</a:t>
                      </a:r>
                      <a:endParaRPr lang="en-US"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b</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a+c</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b+d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a+b+c+d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
        <p:nvSpPr>
          <p:cNvPr id="6" name="Left Arrow 5"/>
          <p:cNvSpPr/>
          <p:nvPr/>
        </p:nvSpPr>
        <p:spPr>
          <a:xfrm rot="1076692">
            <a:off x="8115635" y="4710987"/>
            <a:ext cx="1496291" cy="1140032"/>
          </a:xfrm>
          <a:prstGeom prst="leftArrow">
            <a:avLst/>
          </a:prstGeom>
          <a:solidFill>
            <a:srgbClr val="FFFF9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Universe</a:t>
            </a:r>
            <a:endParaRPr lang="en-US" dirty="0">
              <a:solidFill>
                <a:schemeClr val="tx2"/>
              </a:solidFill>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Left Arrow 16"/>
          <p:cNvSpPr/>
          <p:nvPr/>
        </p:nvSpPr>
        <p:spPr>
          <a:xfrm rot="20714857">
            <a:off x="7906998" y="3567407"/>
            <a:ext cx="1496291" cy="1140032"/>
          </a:xfrm>
          <a:prstGeom prst="leftArrow">
            <a:avLst/>
          </a:prstGeom>
          <a:solidFill>
            <a:srgbClr val="FFFF9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Count of B Absent</a:t>
            </a:r>
            <a:endParaRPr lang="en-US" dirty="0">
              <a:solidFill>
                <a:schemeClr val="tx2"/>
              </a:solidFill>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270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175806" y="4281055"/>
            <a:ext cx="4800600" cy="819150"/>
          </a:xfrm>
          <a:prstGeom prst="rect">
            <a:avLst/>
          </a:prstGeom>
          <a:noFill/>
        </p:spPr>
      </p:pic>
    </p:spTree>
    <p:extLst>
      <p:ext uri="{BB962C8B-B14F-4D97-AF65-F5344CB8AC3E}">
        <p14:creationId xmlns="" xmlns:p14="http://schemas.microsoft.com/office/powerpoint/2010/main" val="772531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Definition</a:t>
            </a:r>
            <a:endParaRPr lang="en-US" sz="2300" b="1" kern="1200" dirty="0">
              <a:solidFill>
                <a:schemeClr val="accent4">
                  <a:lumMod val="75000"/>
                </a:schemeClr>
              </a:solidFill>
            </a:endParaRPr>
          </a:p>
        </p:txBody>
      </p:sp>
      <p:sp>
        <p:nvSpPr>
          <p:cNvPr id="20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517185" y="2060369"/>
            <a:ext cx="3363416" cy="1656608"/>
          </a:xfrm>
          <a:prstGeom prst="rect">
            <a:avLst/>
          </a:prstGeom>
          <a:noFill/>
        </p:spPr>
      </p:pic>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Up Arrow 9"/>
          <p:cNvSpPr/>
          <p:nvPr/>
        </p:nvSpPr>
        <p:spPr>
          <a:xfrm rot="16769207">
            <a:off x="6342235" y="2504830"/>
            <a:ext cx="1757548" cy="2424292"/>
          </a:xfrm>
          <a:prstGeom prst="upArrow">
            <a:avLst/>
          </a:prstGeom>
          <a:solidFill>
            <a:srgbClr val="FFFF99"/>
          </a:solidFill>
          <a:ln>
            <a:solidFill>
              <a:srgbClr val="7D1219"/>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smtClean="0">
                <a:solidFill>
                  <a:srgbClr val="7D1219"/>
                </a:solidFill>
              </a:rPr>
              <a:t>Count of Times any Event Occurs</a:t>
            </a:r>
            <a:endParaRPr lang="en-US" b="1" dirty="0">
              <a:solidFill>
                <a:srgbClr val="7D1219"/>
              </a:solidFill>
            </a:endParaRPr>
          </a:p>
        </p:txBody>
      </p:sp>
    </p:spTree>
    <p:extLst>
      <p:ext uri="{BB962C8B-B14F-4D97-AF65-F5344CB8AC3E}">
        <p14:creationId xmlns="" xmlns:p14="http://schemas.microsoft.com/office/powerpoint/2010/main" val="772531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Contingency Table</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5" name="Table 24"/>
          <p:cNvGraphicFramePr>
            <a:graphicFrameLocks noGrp="1"/>
          </p:cNvGraphicFramePr>
          <p:nvPr/>
        </p:nvGraphicFramePr>
        <p:xfrm>
          <a:off x="2125682" y="1163782"/>
          <a:ext cx="7315200" cy="2133600"/>
        </p:xfrm>
        <a:graphic>
          <a:graphicData uri="http://schemas.openxmlformats.org/drawingml/2006/table">
            <a:tbl>
              <a:tblPr/>
              <a:tblGrid>
                <a:gridCol w="1418705"/>
                <a:gridCol w="1418705"/>
                <a:gridCol w="1415750"/>
                <a:gridCol w="1531020"/>
                <a:gridCol w="1531020"/>
              </a:tblGrid>
              <a:tr h="190500">
                <a:tc rowSpan="2" gridSpan="2">
                  <a:txBody>
                    <a:bodyPr/>
                    <a:lstStyle/>
                    <a:p>
                      <a:pPr indent="457200"/>
                      <a:endParaRPr lang="en-US" sz="2800" dirty="0">
                        <a:latin typeface="Calibri"/>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0500">
                <a:tc gridSpan="2" vMerge="1">
                  <a:txBody>
                    <a:bodyPr/>
                    <a:lstStyle/>
                    <a:p>
                      <a:endParaRPr lang="en-US"/>
                    </a:p>
                  </a:txBody>
                  <a:tcPr/>
                </a:tc>
                <a:tc hMerge="1"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A</a:t>
                      </a:r>
                      <a:endParaRPr lang="en-US"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b</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a+c</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b+d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a+b+c+d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6" name="Left Arrow 5"/>
          <p:cNvSpPr/>
          <p:nvPr/>
        </p:nvSpPr>
        <p:spPr>
          <a:xfrm rot="3908930">
            <a:off x="5514943" y="3343527"/>
            <a:ext cx="1496291" cy="1140032"/>
          </a:xfrm>
          <a:prstGeom prst="leftArrow">
            <a:avLst/>
          </a:prstGeom>
          <a:solidFill>
            <a:srgbClr val="FFFF9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New Universe</a:t>
            </a:r>
            <a:endParaRPr lang="en-US" dirty="0">
              <a:solidFill>
                <a:schemeClr val="tx2"/>
              </a:solidFill>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8" name="Straight Connector 17"/>
          <p:cNvCxnSpPr/>
          <p:nvPr/>
        </p:nvCxnSpPr>
        <p:spPr>
          <a:xfrm>
            <a:off x="6400800" y="2030681"/>
            <a:ext cx="3040082" cy="12667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400800" y="2030682"/>
            <a:ext cx="3040082" cy="126670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72531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Contingency Table</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5" name="Table 24"/>
          <p:cNvGraphicFramePr>
            <a:graphicFrameLocks noGrp="1"/>
          </p:cNvGraphicFramePr>
          <p:nvPr/>
        </p:nvGraphicFramePr>
        <p:xfrm>
          <a:off x="2125682" y="1163782"/>
          <a:ext cx="7315200" cy="2133600"/>
        </p:xfrm>
        <a:graphic>
          <a:graphicData uri="http://schemas.openxmlformats.org/drawingml/2006/table">
            <a:tbl>
              <a:tblPr/>
              <a:tblGrid>
                <a:gridCol w="1418705"/>
                <a:gridCol w="1418705"/>
                <a:gridCol w="1415750"/>
                <a:gridCol w="1531020"/>
                <a:gridCol w="1531020"/>
              </a:tblGrid>
              <a:tr h="190500">
                <a:tc rowSpan="2" gridSpan="2">
                  <a:txBody>
                    <a:bodyPr/>
                    <a:lstStyle/>
                    <a:p>
                      <a:pPr indent="457200"/>
                      <a:endParaRPr lang="en-US" sz="2800" dirty="0">
                        <a:latin typeface="Calibri"/>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0500">
                <a:tc gridSpan="2" vMerge="1">
                  <a:txBody>
                    <a:bodyPr/>
                    <a:lstStyle/>
                    <a:p>
                      <a:endParaRPr lang="en-US"/>
                    </a:p>
                  </a:txBody>
                  <a:tcPr/>
                </a:tc>
                <a:tc hMerge="1"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A</a:t>
                      </a:r>
                      <a:endParaRPr lang="en-US"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b</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a+c</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b+d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a+b+c+d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6" name="Left Arrow 5"/>
          <p:cNvSpPr/>
          <p:nvPr/>
        </p:nvSpPr>
        <p:spPr>
          <a:xfrm rot="451370">
            <a:off x="7940281" y="4471917"/>
            <a:ext cx="1728597" cy="1140032"/>
          </a:xfrm>
          <a:prstGeom prst="leftArrow">
            <a:avLst/>
          </a:prstGeom>
          <a:solidFill>
            <a:srgbClr val="FFFF9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New Smaller Universe</a:t>
            </a:r>
            <a:endParaRPr lang="en-US" dirty="0">
              <a:solidFill>
                <a:schemeClr val="tx2"/>
              </a:solidFill>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8" name="Straight Connector 17"/>
          <p:cNvCxnSpPr/>
          <p:nvPr/>
        </p:nvCxnSpPr>
        <p:spPr>
          <a:xfrm>
            <a:off x="6400800" y="2030681"/>
            <a:ext cx="3040082" cy="126670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400800" y="2030682"/>
            <a:ext cx="3040082" cy="126670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475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396343" y="4293301"/>
            <a:ext cx="4476750" cy="733425"/>
          </a:xfrm>
          <a:prstGeom prst="rect">
            <a:avLst/>
          </a:prstGeom>
          <a:noFill/>
        </p:spPr>
      </p:pic>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Left Arrow 19"/>
          <p:cNvSpPr/>
          <p:nvPr/>
        </p:nvSpPr>
        <p:spPr>
          <a:xfrm rot="20268184">
            <a:off x="7784688" y="3537781"/>
            <a:ext cx="1496291" cy="1140032"/>
          </a:xfrm>
          <a:prstGeom prst="leftArrow">
            <a:avLst/>
          </a:prstGeom>
          <a:solidFill>
            <a:srgbClr val="FFFF9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Count of Event A</a:t>
            </a:r>
            <a:endParaRPr lang="en-US" dirty="0">
              <a:solidFill>
                <a:schemeClr val="tx2"/>
              </a:solidFill>
            </a:endParaRPr>
          </a:p>
        </p:txBody>
      </p:sp>
    </p:spTree>
    <p:extLst>
      <p:ext uri="{BB962C8B-B14F-4D97-AF65-F5344CB8AC3E}">
        <p14:creationId xmlns="" xmlns:p14="http://schemas.microsoft.com/office/powerpoint/2010/main" val="772531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Contingency Table</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5" name="Table 24"/>
          <p:cNvGraphicFramePr>
            <a:graphicFrameLocks noGrp="1"/>
          </p:cNvGraphicFramePr>
          <p:nvPr/>
        </p:nvGraphicFramePr>
        <p:xfrm>
          <a:off x="2125682" y="1163782"/>
          <a:ext cx="7315200" cy="2133600"/>
        </p:xfrm>
        <a:graphic>
          <a:graphicData uri="http://schemas.openxmlformats.org/drawingml/2006/table">
            <a:tbl>
              <a:tblPr/>
              <a:tblGrid>
                <a:gridCol w="1418705"/>
                <a:gridCol w="1418705"/>
                <a:gridCol w="1415750"/>
                <a:gridCol w="1531020"/>
                <a:gridCol w="1531020"/>
              </a:tblGrid>
              <a:tr h="190500">
                <a:tc rowSpan="2" gridSpan="2">
                  <a:txBody>
                    <a:bodyPr/>
                    <a:lstStyle/>
                    <a:p>
                      <a:pPr indent="457200"/>
                      <a:endParaRPr lang="en-US" sz="2800" dirty="0">
                        <a:latin typeface="Calibri"/>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0500">
                <a:tc gridSpan="2" vMerge="1">
                  <a:txBody>
                    <a:bodyPr/>
                    <a:lstStyle/>
                    <a:p>
                      <a:endParaRPr lang="en-US"/>
                    </a:p>
                  </a:txBody>
                  <a:tcPr/>
                </a:tc>
                <a:tc hMerge="1"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A</a:t>
                      </a:r>
                      <a:endParaRPr lang="en-US"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b</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c+d</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a+c</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b+d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a+b+c+d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6" name="Left Arrow 5"/>
          <p:cNvSpPr/>
          <p:nvPr/>
        </p:nvSpPr>
        <p:spPr>
          <a:xfrm rot="451370">
            <a:off x="7941281" y="4456710"/>
            <a:ext cx="1496291" cy="1140032"/>
          </a:xfrm>
          <a:prstGeom prst="leftArrow">
            <a:avLst/>
          </a:prstGeom>
          <a:solidFill>
            <a:srgbClr val="FFFF9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Reduced Universe</a:t>
            </a:r>
            <a:endParaRPr lang="en-US" dirty="0">
              <a:solidFill>
                <a:schemeClr val="tx2"/>
              </a:solidFill>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8" name="Straight Connector 17"/>
          <p:cNvCxnSpPr/>
          <p:nvPr/>
        </p:nvCxnSpPr>
        <p:spPr>
          <a:xfrm>
            <a:off x="4999512" y="2470068"/>
            <a:ext cx="4441370" cy="82731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999512" y="2470068"/>
            <a:ext cx="4441370" cy="82731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Left Arrow 19"/>
          <p:cNvSpPr/>
          <p:nvPr/>
        </p:nvSpPr>
        <p:spPr>
          <a:xfrm rot="20268184">
            <a:off x="7784688" y="3537781"/>
            <a:ext cx="1496291" cy="1140032"/>
          </a:xfrm>
          <a:prstGeom prst="leftArrow">
            <a:avLst/>
          </a:prstGeom>
          <a:solidFill>
            <a:srgbClr val="FFFF9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Count of Event B</a:t>
            </a:r>
            <a:endParaRPr lang="en-US" dirty="0">
              <a:solidFill>
                <a:schemeClr val="tx2"/>
              </a:solidFill>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884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128985" y="4184788"/>
            <a:ext cx="4495800" cy="733425"/>
          </a:xfrm>
          <a:prstGeom prst="rect">
            <a:avLst/>
          </a:prstGeom>
          <a:noFill/>
        </p:spPr>
      </p:pic>
    </p:spTree>
    <p:extLst>
      <p:ext uri="{BB962C8B-B14F-4D97-AF65-F5344CB8AC3E}">
        <p14:creationId xmlns="" xmlns:p14="http://schemas.microsoft.com/office/powerpoint/2010/main" val="772531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Contingency Table</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5" name="Table 24"/>
          <p:cNvGraphicFramePr>
            <a:graphicFrameLocks noGrp="1"/>
          </p:cNvGraphicFramePr>
          <p:nvPr/>
        </p:nvGraphicFramePr>
        <p:xfrm>
          <a:off x="2125682" y="1163782"/>
          <a:ext cx="7315200" cy="2133600"/>
        </p:xfrm>
        <a:graphic>
          <a:graphicData uri="http://schemas.openxmlformats.org/drawingml/2006/table">
            <a:tbl>
              <a:tblPr/>
              <a:tblGrid>
                <a:gridCol w="1418705"/>
                <a:gridCol w="1418705"/>
                <a:gridCol w="1415750"/>
                <a:gridCol w="1531020"/>
                <a:gridCol w="1531020"/>
              </a:tblGrid>
              <a:tr h="190500">
                <a:tc rowSpan="2" gridSpan="2">
                  <a:txBody>
                    <a:bodyPr/>
                    <a:lstStyle/>
                    <a:p>
                      <a:pPr indent="457200"/>
                      <a:endParaRPr lang="en-US" sz="2800" dirty="0">
                        <a:latin typeface="Calibri"/>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0500">
                <a:tc gridSpan="2" vMerge="1">
                  <a:txBody>
                    <a:bodyPr/>
                    <a:lstStyle/>
                    <a:p>
                      <a:endParaRPr lang="en-US"/>
                    </a:p>
                  </a:txBody>
                  <a:tcPr/>
                </a:tc>
                <a:tc hMerge="1"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3">
                  <a:txBody>
                    <a:bodyPr/>
                    <a:lstStyle/>
                    <a:p>
                      <a:pPr marL="0" marR="0" indent="0" algn="ctr">
                        <a:spcBef>
                          <a:spcPts val="0"/>
                        </a:spcBef>
                        <a:spcAft>
                          <a:spcPts val="0"/>
                        </a:spcAft>
                      </a:pPr>
                      <a:r>
                        <a:rPr lang="en-US" sz="2800" b="1" dirty="0" smtClean="0">
                          <a:solidFill>
                            <a:srgbClr val="000000"/>
                          </a:solidFill>
                          <a:latin typeface="Times New Roman"/>
                          <a:ea typeface="Times New Roman"/>
                          <a:cs typeface="Times New Roman"/>
                        </a:rPr>
                        <a:t>Event A</a:t>
                      </a:r>
                      <a:endParaRPr lang="en-US"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Present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b</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a+b</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Absent</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Times New Roman"/>
                          <a:ea typeface="Times New Roman"/>
                          <a:cs typeface="Times New Roman"/>
                        </a:rPr>
                        <a:t>c</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c+d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190500">
                <a:tc vMerge="1">
                  <a:txBody>
                    <a:bodyPr/>
                    <a:lstStyle/>
                    <a:p>
                      <a:endParaRPr lang="en-US"/>
                    </a:p>
                  </a:txBody>
                  <a:tcPr/>
                </a:tc>
                <a:tc>
                  <a:txBody>
                    <a:bodyPr/>
                    <a:lstStyle/>
                    <a:p>
                      <a:pPr marL="0" marR="0" indent="0" algn="ctr">
                        <a:spcBef>
                          <a:spcPts val="0"/>
                        </a:spcBef>
                        <a:spcAft>
                          <a:spcPts val="0"/>
                        </a:spcAft>
                      </a:pPr>
                      <a:r>
                        <a:rPr lang="en-US" sz="2800" b="1">
                          <a:solidFill>
                            <a:srgbClr val="000000"/>
                          </a:solidFill>
                          <a:latin typeface="Times New Roman"/>
                          <a:ea typeface="Times New Roman"/>
                          <a:cs typeface="Times New Roman"/>
                        </a:rPr>
                        <a:t>Total</a:t>
                      </a:r>
                      <a:endParaRPr lang="en-US"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a+c</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b+d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a:spcBef>
                          <a:spcPts val="0"/>
                        </a:spcBef>
                        <a:spcAft>
                          <a:spcPts val="0"/>
                        </a:spcAft>
                      </a:pPr>
                      <a:r>
                        <a:rPr lang="en-US" sz="2800" dirty="0">
                          <a:solidFill>
                            <a:srgbClr val="000000"/>
                          </a:solidFill>
                          <a:latin typeface="Times New Roman"/>
                          <a:ea typeface="Times New Roman"/>
                          <a:cs typeface="Times New Roman"/>
                        </a:rPr>
                        <a:t>a+b+c+d</a:t>
                      </a:r>
                      <a:endParaRPr lang="en-US"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6" name="Left Arrow 5"/>
          <p:cNvSpPr/>
          <p:nvPr/>
        </p:nvSpPr>
        <p:spPr>
          <a:xfrm rot="451370">
            <a:off x="7941281" y="4456710"/>
            <a:ext cx="1496291" cy="1140032"/>
          </a:xfrm>
          <a:prstGeom prst="leftArrow">
            <a:avLst/>
          </a:prstGeom>
          <a:solidFill>
            <a:srgbClr val="FFFF9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Reduced Universe</a:t>
            </a:r>
            <a:endParaRPr lang="en-US" dirty="0">
              <a:solidFill>
                <a:schemeClr val="tx2"/>
              </a:solidFill>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8" name="Straight Connector 17"/>
          <p:cNvCxnSpPr/>
          <p:nvPr/>
        </p:nvCxnSpPr>
        <p:spPr>
          <a:xfrm>
            <a:off x="4999512" y="2897579"/>
            <a:ext cx="4441370" cy="39980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999512" y="2897579"/>
            <a:ext cx="4441370" cy="39980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Left Arrow 19"/>
          <p:cNvSpPr/>
          <p:nvPr/>
        </p:nvSpPr>
        <p:spPr>
          <a:xfrm rot="20268184">
            <a:off x="7784688" y="3537781"/>
            <a:ext cx="1496291" cy="1140032"/>
          </a:xfrm>
          <a:prstGeom prst="leftArrow">
            <a:avLst/>
          </a:prstGeom>
          <a:solidFill>
            <a:srgbClr val="FFFF9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Count of not B</a:t>
            </a:r>
            <a:endParaRPr lang="en-US" dirty="0">
              <a:solidFill>
                <a:schemeClr val="tx2"/>
              </a:solidFill>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23" name="Straight Connector 22"/>
          <p:cNvCxnSpPr/>
          <p:nvPr/>
        </p:nvCxnSpPr>
        <p:spPr>
          <a:xfrm flipV="1">
            <a:off x="5009412" y="2040604"/>
            <a:ext cx="4441370" cy="39980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997537" y="2040604"/>
            <a:ext cx="4441370" cy="39980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089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948135" y="4099063"/>
            <a:ext cx="3676650" cy="819150"/>
          </a:xfrm>
          <a:prstGeom prst="rect">
            <a:avLst/>
          </a:prstGeom>
          <a:noFill/>
        </p:spPr>
      </p:pic>
    </p:spTree>
    <p:extLst>
      <p:ext uri="{BB962C8B-B14F-4D97-AF65-F5344CB8AC3E}">
        <p14:creationId xmlns="" xmlns:p14="http://schemas.microsoft.com/office/powerpoint/2010/main" val="772531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Likelihood Ratio</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Table 25"/>
          <p:cNvGraphicFramePr>
            <a:graphicFrameLocks noGrp="1"/>
          </p:cNvGraphicFramePr>
          <p:nvPr/>
        </p:nvGraphicFramePr>
        <p:xfrm>
          <a:off x="1638795" y="737061"/>
          <a:ext cx="9025247" cy="2560320"/>
        </p:xfrm>
        <a:graphic>
          <a:graphicData uri="http://schemas.openxmlformats.org/drawingml/2006/table">
            <a:tbl>
              <a:tblPr/>
              <a:tblGrid>
                <a:gridCol w="3438872"/>
                <a:gridCol w="2006008"/>
                <a:gridCol w="2183326"/>
                <a:gridCol w="1397041"/>
              </a:tblGrid>
              <a:tr h="228600">
                <a:tc>
                  <a:txBody>
                    <a:bodyPr/>
                    <a:lstStyle/>
                    <a:p>
                      <a:pPr indent="457200"/>
                      <a:endParaRPr lang="en-US" sz="2800" dirty="0">
                        <a:latin typeface="Calibri"/>
                        <a:ea typeface="Times New Roman"/>
                      </a:endParaRPr>
                    </a:p>
                  </a:txBody>
                  <a:tcPr marL="68580" marR="68580" marT="0" marB="0" anchor="b">
                    <a:lnL>
                      <a:noFill/>
                    </a:lnL>
                    <a:lnR>
                      <a:noFill/>
                    </a:lnR>
                    <a:lnT>
                      <a:noFill/>
                    </a:lnT>
                    <a:lnB>
                      <a:noFill/>
                    </a:lnB>
                    <a:solidFill>
                      <a:srgbClr val="DBE5F1"/>
                    </a:solidFill>
                  </a:tcPr>
                </a:tc>
                <a:tc gridSpan="2">
                  <a:txBody>
                    <a:bodyPr/>
                    <a:lstStyle/>
                    <a:p>
                      <a:pPr marL="0" marR="0" indent="0" algn="ctr">
                        <a:spcBef>
                          <a:spcPts val="0"/>
                        </a:spcBef>
                        <a:spcAft>
                          <a:spcPts val="0"/>
                        </a:spcAft>
                      </a:pPr>
                      <a:r>
                        <a:rPr lang="en-US" sz="2800" b="1">
                          <a:solidFill>
                            <a:srgbClr val="000000"/>
                          </a:solidFill>
                          <a:latin typeface="Calibri"/>
                          <a:ea typeface="Times New Roman"/>
                          <a:cs typeface="Times New Roman"/>
                        </a:rPr>
                        <a:t>Blood pressure</a:t>
                      </a:r>
                      <a:endParaRPr lang="en-US" sz="2800">
                        <a:latin typeface="Calibri"/>
                        <a:ea typeface="Calibri"/>
                        <a:cs typeface="Times New Roman"/>
                      </a:endParaRPr>
                    </a:p>
                  </a:txBody>
                  <a:tcPr marL="68580" marR="68580" marT="0" marB="0" anchor="b">
                    <a:lnL>
                      <a:noFill/>
                    </a:lnL>
                    <a:lnR>
                      <a:noFill/>
                    </a:lnR>
                    <a:lnT>
                      <a:noFill/>
                    </a:lnT>
                    <a:lnB>
                      <a:noFill/>
                    </a:lnB>
                    <a:solidFill>
                      <a:srgbClr val="DBE5F1"/>
                    </a:solidFill>
                  </a:tcPr>
                </a:tc>
                <a:tc hMerge="1">
                  <a:txBody>
                    <a:bodyPr/>
                    <a:lstStyle/>
                    <a:p>
                      <a:endParaRPr lang="en-US"/>
                    </a:p>
                  </a:txBody>
                  <a:tcPr/>
                </a:tc>
                <a:tc>
                  <a:txBody>
                    <a:bodyPr/>
                    <a:lstStyle/>
                    <a:p>
                      <a:pPr indent="457200"/>
                      <a:endParaRPr lang="en-US" sz="2800">
                        <a:latin typeface="Calibri"/>
                        <a:ea typeface="Times New Roman"/>
                      </a:endParaRPr>
                    </a:p>
                  </a:txBody>
                  <a:tcPr marL="68580" marR="68580" marT="0" marB="0" anchor="b">
                    <a:lnL>
                      <a:noFill/>
                    </a:lnL>
                    <a:lnR>
                      <a:noFill/>
                    </a:lnR>
                    <a:lnT>
                      <a:noFill/>
                    </a:lnT>
                    <a:lnB>
                      <a:noFill/>
                    </a:lnB>
                    <a:solidFill>
                      <a:srgbClr val="DBE5F1"/>
                    </a:solidFill>
                  </a:tcPr>
                </a:tc>
              </a:tr>
              <a:tr h="390525">
                <a:tc>
                  <a:txBody>
                    <a:bodyPr/>
                    <a:lstStyle/>
                    <a:p>
                      <a:pPr marL="0" marR="0" indent="0">
                        <a:spcBef>
                          <a:spcPts val="0"/>
                        </a:spcBef>
                        <a:spcAft>
                          <a:spcPts val="0"/>
                        </a:spcAft>
                      </a:pPr>
                      <a:r>
                        <a:rPr lang="en-US" sz="2800" b="1">
                          <a:solidFill>
                            <a:srgbClr val="000000"/>
                          </a:solidFill>
                          <a:latin typeface="Calibri"/>
                          <a:ea typeface="Times New Roman"/>
                          <a:cs typeface="Times New Roman"/>
                        </a:rPr>
                        <a:t>Row Labels</a:t>
                      </a:r>
                      <a:endParaRPr lang="en-US" sz="280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c>
                  <a:txBody>
                    <a:bodyPr/>
                    <a:lstStyle/>
                    <a:p>
                      <a:pPr marL="0" marR="0" indent="0" algn="ctr">
                        <a:spcBef>
                          <a:spcPts val="0"/>
                        </a:spcBef>
                        <a:spcAft>
                          <a:spcPts val="0"/>
                        </a:spcAft>
                      </a:pPr>
                      <a:r>
                        <a:rPr lang="en-US" sz="2800" b="1">
                          <a:solidFill>
                            <a:srgbClr val="000000"/>
                          </a:solidFill>
                          <a:latin typeface="Calibri"/>
                          <a:ea typeface="Times New Roman"/>
                          <a:cs typeface="Times New Roman"/>
                        </a:rPr>
                        <a:t>Normal</a:t>
                      </a:r>
                      <a:endParaRPr lang="en-US" sz="280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Above Normal</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c>
                  <a:txBody>
                    <a:bodyPr/>
                    <a:lstStyle/>
                    <a:p>
                      <a:pPr marL="0" marR="0" indent="0" algn="ctr">
                        <a:spcBef>
                          <a:spcPts val="0"/>
                        </a:spcBef>
                        <a:spcAft>
                          <a:spcPts val="0"/>
                        </a:spcAft>
                      </a:pPr>
                      <a:r>
                        <a:rPr lang="en-US" sz="2800" b="1" dirty="0">
                          <a:solidFill>
                            <a:srgbClr val="000000"/>
                          </a:solidFill>
                          <a:latin typeface="Calibri"/>
                          <a:ea typeface="Times New Roman"/>
                          <a:cs typeface="Times New Roman"/>
                        </a:rPr>
                        <a:t>Grand Total</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r>
              <a:tr h="200025">
                <a:tc>
                  <a:txBody>
                    <a:bodyPr/>
                    <a:lstStyle/>
                    <a:p>
                      <a:pPr marL="0" marR="0" indent="0">
                        <a:spcBef>
                          <a:spcPts val="0"/>
                        </a:spcBef>
                        <a:spcAft>
                          <a:spcPts val="0"/>
                        </a:spcAft>
                      </a:pPr>
                      <a:r>
                        <a:rPr lang="en-US" sz="2800">
                          <a:solidFill>
                            <a:srgbClr val="000000"/>
                          </a:solidFill>
                          <a:latin typeface="Calibri"/>
                          <a:ea typeface="Times New Roman"/>
                          <a:cs typeface="Times New Roman"/>
                        </a:rPr>
                        <a:t>Hypertensive </a:t>
                      </a:r>
                      <a:endParaRPr lang="en-US" sz="280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a:solidFill>
                            <a:srgbClr val="000000"/>
                          </a:solidFill>
                          <a:latin typeface="Calibri"/>
                          <a:ea typeface="Times New Roman"/>
                          <a:cs typeface="Times New Roman"/>
                        </a:rPr>
                        <a:t>3</a:t>
                      </a:r>
                      <a:endParaRPr lang="en-US" sz="280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a:solidFill>
                            <a:srgbClr val="000000"/>
                          </a:solidFill>
                          <a:latin typeface="Calibri"/>
                          <a:ea typeface="Times New Roman"/>
                          <a:cs typeface="Times New Roman"/>
                        </a:rPr>
                        <a:t>10</a:t>
                      </a:r>
                      <a:endParaRPr lang="en-US" sz="280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a:solidFill>
                            <a:srgbClr val="000000"/>
                          </a:solidFill>
                          <a:latin typeface="Calibri"/>
                          <a:ea typeface="Times New Roman"/>
                          <a:cs typeface="Times New Roman"/>
                        </a:rPr>
                        <a:t>13</a:t>
                      </a:r>
                      <a:endParaRPr lang="en-US" sz="280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r>
              <a:tr h="200025">
                <a:tc>
                  <a:txBody>
                    <a:bodyPr/>
                    <a:lstStyle/>
                    <a:p>
                      <a:pPr marL="0" marR="0" indent="0">
                        <a:spcBef>
                          <a:spcPts val="0"/>
                        </a:spcBef>
                        <a:spcAft>
                          <a:spcPts val="0"/>
                        </a:spcAft>
                      </a:pPr>
                      <a:r>
                        <a:rPr lang="en-US" sz="2800">
                          <a:solidFill>
                            <a:srgbClr val="000000"/>
                          </a:solidFill>
                          <a:latin typeface="Calibri"/>
                          <a:ea typeface="Times New Roman"/>
                          <a:cs typeface="Times New Roman"/>
                        </a:rPr>
                        <a:t>Non-Hypertensive</a:t>
                      </a:r>
                      <a:endParaRPr lang="en-US" sz="280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Calibri"/>
                          <a:ea typeface="Times New Roman"/>
                          <a:cs typeface="Times New Roman"/>
                        </a:rPr>
                        <a:t>6</a:t>
                      </a:r>
                      <a:endParaRPr lang="en-US" sz="280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Calibri"/>
                          <a:ea typeface="Times New Roman"/>
                          <a:cs typeface="Times New Roman"/>
                        </a:rPr>
                        <a:t>0</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Calibri"/>
                          <a:ea typeface="Times New Roman"/>
                          <a:cs typeface="Times New Roman"/>
                        </a:rPr>
                        <a:t>6</a:t>
                      </a:r>
                      <a:endParaRPr lang="en-US" sz="280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r>
              <a:tr h="200025">
                <a:tc>
                  <a:txBody>
                    <a:bodyPr/>
                    <a:lstStyle/>
                    <a:p>
                      <a:pPr marL="0" marR="0" indent="0">
                        <a:spcBef>
                          <a:spcPts val="0"/>
                        </a:spcBef>
                        <a:spcAft>
                          <a:spcPts val="0"/>
                        </a:spcAft>
                      </a:pPr>
                      <a:r>
                        <a:rPr lang="en-US" sz="2800" b="1">
                          <a:solidFill>
                            <a:srgbClr val="000000"/>
                          </a:solidFill>
                          <a:latin typeface="Calibri"/>
                          <a:ea typeface="Times New Roman"/>
                          <a:cs typeface="Times New Roman"/>
                        </a:rPr>
                        <a:t>Grand Total</a:t>
                      </a:r>
                      <a:endParaRPr lang="en-US" sz="280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c>
                  <a:txBody>
                    <a:bodyPr/>
                    <a:lstStyle/>
                    <a:p>
                      <a:pPr marL="0" marR="0" indent="0" algn="ctr">
                        <a:spcBef>
                          <a:spcPts val="0"/>
                        </a:spcBef>
                        <a:spcAft>
                          <a:spcPts val="0"/>
                        </a:spcAft>
                      </a:pPr>
                      <a:r>
                        <a:rPr lang="en-US" sz="2800" b="1">
                          <a:solidFill>
                            <a:srgbClr val="000000"/>
                          </a:solidFill>
                          <a:latin typeface="Calibri"/>
                          <a:ea typeface="Times New Roman"/>
                          <a:cs typeface="Times New Roman"/>
                        </a:rPr>
                        <a:t>9</a:t>
                      </a:r>
                      <a:endParaRPr lang="en-US" sz="280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c>
                  <a:txBody>
                    <a:bodyPr/>
                    <a:lstStyle/>
                    <a:p>
                      <a:pPr marL="0" marR="0" indent="0" algn="ctr">
                        <a:spcBef>
                          <a:spcPts val="0"/>
                        </a:spcBef>
                        <a:spcAft>
                          <a:spcPts val="0"/>
                        </a:spcAft>
                      </a:pPr>
                      <a:r>
                        <a:rPr lang="en-US" sz="2800" b="1">
                          <a:solidFill>
                            <a:srgbClr val="000000"/>
                          </a:solidFill>
                          <a:latin typeface="Calibri"/>
                          <a:ea typeface="Times New Roman"/>
                          <a:cs typeface="Times New Roman"/>
                        </a:rPr>
                        <a:t>10</a:t>
                      </a:r>
                      <a:endParaRPr lang="en-US" sz="280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c>
                  <a:txBody>
                    <a:bodyPr/>
                    <a:lstStyle/>
                    <a:p>
                      <a:pPr marL="0" marR="0" indent="0" algn="ctr">
                        <a:spcBef>
                          <a:spcPts val="0"/>
                        </a:spcBef>
                        <a:spcAft>
                          <a:spcPts val="0"/>
                        </a:spcAft>
                      </a:pPr>
                      <a:r>
                        <a:rPr lang="en-US" sz="2800" b="1" dirty="0">
                          <a:solidFill>
                            <a:srgbClr val="000000"/>
                          </a:solidFill>
                          <a:latin typeface="Calibri"/>
                          <a:ea typeface="Times New Roman"/>
                          <a:cs typeface="Times New Roman"/>
                        </a:rPr>
                        <a:t>19</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r>
            </a:tbl>
          </a:graphicData>
        </a:graphic>
      </p:graphicFrame>
    </p:spTree>
    <p:extLst>
      <p:ext uri="{BB962C8B-B14F-4D97-AF65-F5344CB8AC3E}">
        <p14:creationId xmlns="" xmlns:p14="http://schemas.microsoft.com/office/powerpoint/2010/main" val="772531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Likelihood Ratio</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Table 25"/>
          <p:cNvGraphicFramePr>
            <a:graphicFrameLocks noGrp="1"/>
          </p:cNvGraphicFramePr>
          <p:nvPr/>
        </p:nvGraphicFramePr>
        <p:xfrm>
          <a:off x="1638795" y="737061"/>
          <a:ext cx="9025247" cy="2560320"/>
        </p:xfrm>
        <a:graphic>
          <a:graphicData uri="http://schemas.openxmlformats.org/drawingml/2006/table">
            <a:tbl>
              <a:tblPr/>
              <a:tblGrid>
                <a:gridCol w="3438872"/>
                <a:gridCol w="2006008"/>
                <a:gridCol w="2183326"/>
                <a:gridCol w="1397041"/>
              </a:tblGrid>
              <a:tr h="228600">
                <a:tc>
                  <a:txBody>
                    <a:bodyPr/>
                    <a:lstStyle/>
                    <a:p>
                      <a:pPr indent="457200"/>
                      <a:endParaRPr lang="en-US" sz="2800" dirty="0">
                        <a:latin typeface="Calibri"/>
                        <a:ea typeface="Times New Roman"/>
                      </a:endParaRPr>
                    </a:p>
                  </a:txBody>
                  <a:tcPr marL="68580" marR="68580" marT="0" marB="0" anchor="b">
                    <a:lnL>
                      <a:noFill/>
                    </a:lnL>
                    <a:lnR>
                      <a:noFill/>
                    </a:lnR>
                    <a:lnT>
                      <a:noFill/>
                    </a:lnT>
                    <a:lnB>
                      <a:noFill/>
                    </a:lnB>
                    <a:solidFill>
                      <a:srgbClr val="DBE5F1"/>
                    </a:solidFill>
                  </a:tcPr>
                </a:tc>
                <a:tc gridSpan="2">
                  <a:txBody>
                    <a:bodyPr/>
                    <a:lstStyle/>
                    <a:p>
                      <a:pPr marL="0" marR="0" indent="0" algn="ctr">
                        <a:spcBef>
                          <a:spcPts val="0"/>
                        </a:spcBef>
                        <a:spcAft>
                          <a:spcPts val="0"/>
                        </a:spcAft>
                      </a:pPr>
                      <a:r>
                        <a:rPr lang="en-US" sz="2800" b="1">
                          <a:solidFill>
                            <a:srgbClr val="000000"/>
                          </a:solidFill>
                          <a:latin typeface="Calibri"/>
                          <a:ea typeface="Times New Roman"/>
                          <a:cs typeface="Times New Roman"/>
                        </a:rPr>
                        <a:t>Blood pressure</a:t>
                      </a:r>
                      <a:endParaRPr lang="en-US" sz="2800">
                        <a:latin typeface="Calibri"/>
                        <a:ea typeface="Calibri"/>
                        <a:cs typeface="Times New Roman"/>
                      </a:endParaRPr>
                    </a:p>
                  </a:txBody>
                  <a:tcPr marL="68580" marR="68580" marT="0" marB="0" anchor="b">
                    <a:lnL>
                      <a:noFill/>
                    </a:lnL>
                    <a:lnR>
                      <a:noFill/>
                    </a:lnR>
                    <a:lnT>
                      <a:noFill/>
                    </a:lnT>
                    <a:lnB>
                      <a:noFill/>
                    </a:lnB>
                    <a:solidFill>
                      <a:srgbClr val="DBE5F1"/>
                    </a:solidFill>
                  </a:tcPr>
                </a:tc>
                <a:tc hMerge="1">
                  <a:txBody>
                    <a:bodyPr/>
                    <a:lstStyle/>
                    <a:p>
                      <a:endParaRPr lang="en-US"/>
                    </a:p>
                  </a:txBody>
                  <a:tcPr/>
                </a:tc>
                <a:tc>
                  <a:txBody>
                    <a:bodyPr/>
                    <a:lstStyle/>
                    <a:p>
                      <a:pPr indent="457200"/>
                      <a:endParaRPr lang="en-US" sz="2800">
                        <a:latin typeface="Calibri"/>
                        <a:ea typeface="Times New Roman"/>
                      </a:endParaRPr>
                    </a:p>
                  </a:txBody>
                  <a:tcPr marL="68580" marR="68580" marT="0" marB="0" anchor="b">
                    <a:lnL>
                      <a:noFill/>
                    </a:lnL>
                    <a:lnR>
                      <a:noFill/>
                    </a:lnR>
                    <a:lnT>
                      <a:noFill/>
                    </a:lnT>
                    <a:lnB>
                      <a:noFill/>
                    </a:lnB>
                    <a:solidFill>
                      <a:srgbClr val="DBE5F1"/>
                    </a:solidFill>
                  </a:tcPr>
                </a:tc>
              </a:tr>
              <a:tr h="390525">
                <a:tc>
                  <a:txBody>
                    <a:bodyPr/>
                    <a:lstStyle/>
                    <a:p>
                      <a:pPr marL="0" marR="0" indent="0">
                        <a:spcBef>
                          <a:spcPts val="0"/>
                        </a:spcBef>
                        <a:spcAft>
                          <a:spcPts val="0"/>
                        </a:spcAft>
                      </a:pPr>
                      <a:r>
                        <a:rPr lang="en-US" sz="2800" b="1">
                          <a:solidFill>
                            <a:srgbClr val="000000"/>
                          </a:solidFill>
                          <a:latin typeface="Calibri"/>
                          <a:ea typeface="Times New Roman"/>
                          <a:cs typeface="Times New Roman"/>
                        </a:rPr>
                        <a:t>Row Labels</a:t>
                      </a:r>
                      <a:endParaRPr lang="en-US" sz="280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c>
                  <a:txBody>
                    <a:bodyPr/>
                    <a:lstStyle/>
                    <a:p>
                      <a:pPr marL="0" marR="0" indent="0" algn="ctr">
                        <a:spcBef>
                          <a:spcPts val="0"/>
                        </a:spcBef>
                        <a:spcAft>
                          <a:spcPts val="0"/>
                        </a:spcAft>
                      </a:pPr>
                      <a:r>
                        <a:rPr lang="en-US" sz="2800" b="1">
                          <a:solidFill>
                            <a:srgbClr val="000000"/>
                          </a:solidFill>
                          <a:latin typeface="Calibri"/>
                          <a:ea typeface="Times New Roman"/>
                          <a:cs typeface="Times New Roman"/>
                        </a:rPr>
                        <a:t>Normal</a:t>
                      </a:r>
                      <a:endParaRPr lang="en-US" sz="280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Above Normal</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c>
                  <a:txBody>
                    <a:bodyPr/>
                    <a:lstStyle/>
                    <a:p>
                      <a:pPr marL="0" marR="0" indent="0" algn="ctr">
                        <a:spcBef>
                          <a:spcPts val="0"/>
                        </a:spcBef>
                        <a:spcAft>
                          <a:spcPts val="0"/>
                        </a:spcAft>
                      </a:pPr>
                      <a:r>
                        <a:rPr lang="en-US" sz="2800" b="1">
                          <a:solidFill>
                            <a:srgbClr val="000000"/>
                          </a:solidFill>
                          <a:latin typeface="Calibri"/>
                          <a:ea typeface="Times New Roman"/>
                          <a:cs typeface="Times New Roman"/>
                        </a:rPr>
                        <a:t>Grand Total</a:t>
                      </a:r>
                      <a:endParaRPr lang="en-US" sz="280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r>
              <a:tr h="200025">
                <a:tc>
                  <a:txBody>
                    <a:bodyPr/>
                    <a:lstStyle/>
                    <a:p>
                      <a:pPr marL="0" marR="0" indent="0">
                        <a:spcBef>
                          <a:spcPts val="0"/>
                        </a:spcBef>
                        <a:spcAft>
                          <a:spcPts val="0"/>
                        </a:spcAft>
                      </a:pPr>
                      <a:r>
                        <a:rPr lang="en-US" sz="2800" dirty="0">
                          <a:solidFill>
                            <a:srgbClr val="000000"/>
                          </a:solidFill>
                          <a:latin typeface="Calibri"/>
                          <a:ea typeface="Times New Roman"/>
                          <a:cs typeface="Times New Roman"/>
                        </a:rPr>
                        <a:t>Hypertensive </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a:solidFill>
                            <a:srgbClr val="000000"/>
                          </a:solidFill>
                          <a:latin typeface="Calibri"/>
                          <a:ea typeface="Times New Roman"/>
                          <a:cs typeface="Times New Roman"/>
                        </a:rPr>
                        <a:t>3</a:t>
                      </a:r>
                      <a:endParaRPr lang="en-US" sz="280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a:solidFill>
                            <a:srgbClr val="000000"/>
                          </a:solidFill>
                          <a:latin typeface="Calibri"/>
                          <a:ea typeface="Times New Roman"/>
                          <a:cs typeface="Times New Roman"/>
                        </a:rPr>
                        <a:t>10</a:t>
                      </a:r>
                      <a:endParaRPr lang="en-US" sz="280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dirty="0">
                          <a:solidFill>
                            <a:srgbClr val="000000"/>
                          </a:solidFill>
                          <a:latin typeface="Calibri"/>
                          <a:ea typeface="Times New Roman"/>
                          <a:cs typeface="Times New Roman"/>
                        </a:rPr>
                        <a:t>13</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FFFF99"/>
                    </a:solidFill>
                  </a:tcPr>
                </a:tc>
              </a:tr>
              <a:tr h="200025">
                <a:tc>
                  <a:txBody>
                    <a:bodyPr/>
                    <a:lstStyle/>
                    <a:p>
                      <a:pPr marL="0" marR="0" indent="0">
                        <a:spcBef>
                          <a:spcPts val="0"/>
                        </a:spcBef>
                        <a:spcAft>
                          <a:spcPts val="0"/>
                        </a:spcAft>
                      </a:pPr>
                      <a:r>
                        <a:rPr lang="en-US" sz="2800">
                          <a:solidFill>
                            <a:srgbClr val="000000"/>
                          </a:solidFill>
                          <a:latin typeface="Calibri"/>
                          <a:ea typeface="Times New Roman"/>
                          <a:cs typeface="Times New Roman"/>
                        </a:rPr>
                        <a:t>Non-Hypertensive</a:t>
                      </a:r>
                      <a:endParaRPr lang="en-US" sz="280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Calibri"/>
                          <a:ea typeface="Times New Roman"/>
                          <a:cs typeface="Times New Roman"/>
                        </a:rPr>
                        <a:t>6</a:t>
                      </a:r>
                      <a:endParaRPr lang="en-US" sz="280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Calibri"/>
                          <a:ea typeface="Times New Roman"/>
                          <a:cs typeface="Times New Roman"/>
                        </a:rPr>
                        <a:t>0</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Calibri"/>
                          <a:ea typeface="Times New Roman"/>
                          <a:cs typeface="Times New Roman"/>
                        </a:rPr>
                        <a:t>6</a:t>
                      </a:r>
                      <a:endParaRPr lang="en-US" sz="280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r>
              <a:tr h="200025">
                <a:tc>
                  <a:txBody>
                    <a:bodyPr/>
                    <a:lstStyle/>
                    <a:p>
                      <a:pPr marL="0" marR="0" indent="0">
                        <a:spcBef>
                          <a:spcPts val="0"/>
                        </a:spcBef>
                        <a:spcAft>
                          <a:spcPts val="0"/>
                        </a:spcAft>
                      </a:pPr>
                      <a:r>
                        <a:rPr lang="en-US" sz="2800" b="1">
                          <a:solidFill>
                            <a:srgbClr val="000000"/>
                          </a:solidFill>
                          <a:latin typeface="Calibri"/>
                          <a:ea typeface="Times New Roman"/>
                          <a:cs typeface="Times New Roman"/>
                        </a:rPr>
                        <a:t>Grand Total</a:t>
                      </a:r>
                      <a:endParaRPr lang="en-US" sz="280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c>
                  <a:txBody>
                    <a:bodyPr/>
                    <a:lstStyle/>
                    <a:p>
                      <a:pPr marL="0" marR="0" indent="0" algn="ctr">
                        <a:spcBef>
                          <a:spcPts val="0"/>
                        </a:spcBef>
                        <a:spcAft>
                          <a:spcPts val="0"/>
                        </a:spcAft>
                      </a:pPr>
                      <a:r>
                        <a:rPr lang="en-US" sz="2800" b="1">
                          <a:solidFill>
                            <a:srgbClr val="000000"/>
                          </a:solidFill>
                          <a:latin typeface="Calibri"/>
                          <a:ea typeface="Times New Roman"/>
                          <a:cs typeface="Times New Roman"/>
                        </a:rPr>
                        <a:t>9</a:t>
                      </a:r>
                      <a:endParaRPr lang="en-US" sz="280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c>
                  <a:txBody>
                    <a:bodyPr/>
                    <a:lstStyle/>
                    <a:p>
                      <a:pPr marL="0" marR="0" indent="0" algn="ctr">
                        <a:spcBef>
                          <a:spcPts val="0"/>
                        </a:spcBef>
                        <a:spcAft>
                          <a:spcPts val="0"/>
                        </a:spcAft>
                      </a:pPr>
                      <a:r>
                        <a:rPr lang="en-US" sz="2800" b="1">
                          <a:solidFill>
                            <a:srgbClr val="000000"/>
                          </a:solidFill>
                          <a:latin typeface="Calibri"/>
                          <a:ea typeface="Times New Roman"/>
                          <a:cs typeface="Times New Roman"/>
                        </a:rPr>
                        <a:t>10</a:t>
                      </a:r>
                      <a:endParaRPr lang="en-US" sz="280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c>
                  <a:txBody>
                    <a:bodyPr/>
                    <a:lstStyle/>
                    <a:p>
                      <a:pPr marL="0" marR="0" indent="0" algn="ctr">
                        <a:spcBef>
                          <a:spcPts val="0"/>
                        </a:spcBef>
                        <a:spcAft>
                          <a:spcPts val="0"/>
                        </a:spcAft>
                      </a:pPr>
                      <a:r>
                        <a:rPr lang="en-US" sz="2800" b="1" dirty="0">
                          <a:solidFill>
                            <a:srgbClr val="000000"/>
                          </a:solidFill>
                          <a:latin typeface="Calibri"/>
                          <a:ea typeface="Times New Roman"/>
                          <a:cs typeface="Times New Roman"/>
                        </a:rPr>
                        <a:t>19</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FFFF99"/>
                    </a:solidFill>
                  </a:tcPr>
                </a:tc>
              </a:tr>
            </a:tbl>
          </a:graphicData>
        </a:graphic>
      </p:graphicFrame>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499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227615" y="4126675"/>
            <a:ext cx="3552825" cy="800100"/>
          </a:xfrm>
          <a:prstGeom prst="rect">
            <a:avLst/>
          </a:prstGeom>
          <a:noFill/>
        </p:spPr>
      </p:pic>
      <p:sp>
        <p:nvSpPr>
          <p:cNvPr id="19" name="Left Arrow 18"/>
          <p:cNvSpPr/>
          <p:nvPr/>
        </p:nvSpPr>
        <p:spPr>
          <a:xfrm rot="451370">
            <a:off x="7941281" y="4456710"/>
            <a:ext cx="1496291" cy="1140032"/>
          </a:xfrm>
          <a:prstGeom prst="leftArrow">
            <a:avLst/>
          </a:prstGeom>
          <a:solidFill>
            <a:srgbClr val="FFFF9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Universe</a:t>
            </a:r>
            <a:endParaRPr lang="en-US" dirty="0">
              <a:solidFill>
                <a:schemeClr val="tx2"/>
              </a:solidFill>
            </a:endParaRPr>
          </a:p>
        </p:txBody>
      </p:sp>
      <p:sp>
        <p:nvSpPr>
          <p:cNvPr id="20" name="Left Arrow 19"/>
          <p:cNvSpPr/>
          <p:nvPr/>
        </p:nvSpPr>
        <p:spPr>
          <a:xfrm rot="20268184">
            <a:off x="7773560" y="3481051"/>
            <a:ext cx="1796618" cy="1140032"/>
          </a:xfrm>
          <a:prstGeom prst="leftArrow">
            <a:avLst/>
          </a:prstGeom>
          <a:solidFill>
            <a:srgbClr val="FFFF9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Count of Hypertension</a:t>
            </a:r>
            <a:endParaRPr lang="en-US" dirty="0">
              <a:solidFill>
                <a:schemeClr val="tx2"/>
              </a:solidFill>
            </a:endParaRPr>
          </a:p>
        </p:txBody>
      </p:sp>
    </p:spTree>
    <p:extLst>
      <p:ext uri="{BB962C8B-B14F-4D97-AF65-F5344CB8AC3E}">
        <p14:creationId xmlns="" xmlns:p14="http://schemas.microsoft.com/office/powerpoint/2010/main" val="772531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Likelihood Ratio</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Left Arrow 18"/>
          <p:cNvSpPr/>
          <p:nvPr/>
        </p:nvSpPr>
        <p:spPr>
          <a:xfrm rot="2004987">
            <a:off x="4147552" y="5011255"/>
            <a:ext cx="1496291" cy="1140032"/>
          </a:xfrm>
          <a:prstGeom prst="leftArrow">
            <a:avLst/>
          </a:prstGeom>
          <a:solidFill>
            <a:srgbClr val="FFFF9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Reduced Universe</a:t>
            </a:r>
            <a:endParaRPr lang="en-US" dirty="0">
              <a:solidFill>
                <a:schemeClr val="tx2"/>
              </a:solidFill>
            </a:endParaRPr>
          </a:p>
        </p:txBody>
      </p:sp>
      <p:sp>
        <p:nvSpPr>
          <p:cNvPr id="20" name="Left Arrow 19"/>
          <p:cNvSpPr/>
          <p:nvPr/>
        </p:nvSpPr>
        <p:spPr>
          <a:xfrm rot="344004">
            <a:off x="4436592" y="4137957"/>
            <a:ext cx="1796618" cy="1140032"/>
          </a:xfrm>
          <a:prstGeom prst="leftArrow">
            <a:avLst/>
          </a:prstGeom>
          <a:solidFill>
            <a:srgbClr val="FFFF9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Count of Hypertension</a:t>
            </a:r>
            <a:endParaRPr lang="en-US" dirty="0">
              <a:solidFill>
                <a:schemeClr val="tx2"/>
              </a:solidFill>
            </a:endParaRPr>
          </a:p>
        </p:txBody>
      </p:sp>
      <p:graphicFrame>
        <p:nvGraphicFramePr>
          <p:cNvPr id="21" name="Table 20"/>
          <p:cNvGraphicFramePr>
            <a:graphicFrameLocks noGrp="1"/>
          </p:cNvGraphicFramePr>
          <p:nvPr/>
        </p:nvGraphicFramePr>
        <p:xfrm>
          <a:off x="1638795" y="737061"/>
          <a:ext cx="9025247" cy="2560320"/>
        </p:xfrm>
        <a:graphic>
          <a:graphicData uri="http://schemas.openxmlformats.org/drawingml/2006/table">
            <a:tbl>
              <a:tblPr/>
              <a:tblGrid>
                <a:gridCol w="3438872"/>
                <a:gridCol w="2006008"/>
                <a:gridCol w="2183326"/>
                <a:gridCol w="1397041"/>
              </a:tblGrid>
              <a:tr h="228600">
                <a:tc>
                  <a:txBody>
                    <a:bodyPr/>
                    <a:lstStyle/>
                    <a:p>
                      <a:pPr indent="457200"/>
                      <a:endParaRPr lang="en-US" sz="2800" dirty="0">
                        <a:latin typeface="Calibri"/>
                        <a:ea typeface="Times New Roman"/>
                      </a:endParaRPr>
                    </a:p>
                  </a:txBody>
                  <a:tcPr marL="68580" marR="68580" marT="0" marB="0" anchor="b">
                    <a:lnL>
                      <a:noFill/>
                    </a:lnL>
                    <a:lnR>
                      <a:noFill/>
                    </a:lnR>
                    <a:lnT>
                      <a:noFill/>
                    </a:lnT>
                    <a:lnB>
                      <a:noFill/>
                    </a:lnB>
                    <a:solidFill>
                      <a:srgbClr val="DBE5F1"/>
                    </a:solidFill>
                  </a:tcPr>
                </a:tc>
                <a:tc gridSpan="2">
                  <a:txBody>
                    <a:bodyPr/>
                    <a:lstStyle/>
                    <a:p>
                      <a:pPr marL="0" marR="0" indent="0" algn="ctr">
                        <a:spcBef>
                          <a:spcPts val="0"/>
                        </a:spcBef>
                        <a:spcAft>
                          <a:spcPts val="0"/>
                        </a:spcAft>
                      </a:pPr>
                      <a:r>
                        <a:rPr lang="en-US" sz="2800" b="1">
                          <a:solidFill>
                            <a:srgbClr val="000000"/>
                          </a:solidFill>
                          <a:latin typeface="Calibri"/>
                          <a:ea typeface="Times New Roman"/>
                          <a:cs typeface="Times New Roman"/>
                        </a:rPr>
                        <a:t>Blood pressure</a:t>
                      </a:r>
                      <a:endParaRPr lang="en-US" sz="2800">
                        <a:latin typeface="Calibri"/>
                        <a:ea typeface="Calibri"/>
                        <a:cs typeface="Times New Roman"/>
                      </a:endParaRPr>
                    </a:p>
                  </a:txBody>
                  <a:tcPr marL="68580" marR="68580" marT="0" marB="0" anchor="b">
                    <a:lnL>
                      <a:noFill/>
                    </a:lnL>
                    <a:lnR>
                      <a:noFill/>
                    </a:lnR>
                    <a:lnT>
                      <a:noFill/>
                    </a:lnT>
                    <a:lnB>
                      <a:noFill/>
                    </a:lnB>
                    <a:solidFill>
                      <a:srgbClr val="DBE5F1"/>
                    </a:solidFill>
                  </a:tcPr>
                </a:tc>
                <a:tc hMerge="1">
                  <a:txBody>
                    <a:bodyPr/>
                    <a:lstStyle/>
                    <a:p>
                      <a:endParaRPr lang="en-US"/>
                    </a:p>
                  </a:txBody>
                  <a:tcPr/>
                </a:tc>
                <a:tc>
                  <a:txBody>
                    <a:bodyPr/>
                    <a:lstStyle/>
                    <a:p>
                      <a:pPr indent="457200"/>
                      <a:endParaRPr lang="en-US" sz="2800">
                        <a:latin typeface="Calibri"/>
                        <a:ea typeface="Times New Roman"/>
                      </a:endParaRPr>
                    </a:p>
                  </a:txBody>
                  <a:tcPr marL="68580" marR="68580" marT="0" marB="0" anchor="b">
                    <a:lnL>
                      <a:noFill/>
                    </a:lnL>
                    <a:lnR>
                      <a:noFill/>
                    </a:lnR>
                    <a:lnT>
                      <a:noFill/>
                    </a:lnT>
                    <a:lnB>
                      <a:noFill/>
                    </a:lnB>
                    <a:solidFill>
                      <a:srgbClr val="DBE5F1"/>
                    </a:solidFill>
                  </a:tcPr>
                </a:tc>
              </a:tr>
              <a:tr h="390525">
                <a:tc>
                  <a:txBody>
                    <a:bodyPr/>
                    <a:lstStyle/>
                    <a:p>
                      <a:pPr marL="0" marR="0" indent="0">
                        <a:spcBef>
                          <a:spcPts val="0"/>
                        </a:spcBef>
                        <a:spcAft>
                          <a:spcPts val="0"/>
                        </a:spcAft>
                      </a:pPr>
                      <a:r>
                        <a:rPr lang="en-US" sz="2800" b="1">
                          <a:solidFill>
                            <a:srgbClr val="000000"/>
                          </a:solidFill>
                          <a:latin typeface="Calibri"/>
                          <a:ea typeface="Times New Roman"/>
                          <a:cs typeface="Times New Roman"/>
                        </a:rPr>
                        <a:t>Row Labels</a:t>
                      </a:r>
                      <a:endParaRPr lang="en-US" sz="280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c>
                  <a:txBody>
                    <a:bodyPr/>
                    <a:lstStyle/>
                    <a:p>
                      <a:pPr marL="0" marR="0" indent="0" algn="ctr">
                        <a:spcBef>
                          <a:spcPts val="0"/>
                        </a:spcBef>
                        <a:spcAft>
                          <a:spcPts val="0"/>
                        </a:spcAft>
                      </a:pPr>
                      <a:r>
                        <a:rPr lang="en-US" sz="2800" b="1">
                          <a:solidFill>
                            <a:srgbClr val="000000"/>
                          </a:solidFill>
                          <a:latin typeface="Calibri"/>
                          <a:ea typeface="Times New Roman"/>
                          <a:cs typeface="Times New Roman"/>
                        </a:rPr>
                        <a:t>Normal</a:t>
                      </a:r>
                      <a:endParaRPr lang="en-US" sz="280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c>
                  <a:txBody>
                    <a:bodyPr/>
                    <a:lstStyle/>
                    <a:p>
                      <a:pPr marL="0" marR="0" indent="0" algn="ctr">
                        <a:spcBef>
                          <a:spcPts val="0"/>
                        </a:spcBef>
                        <a:spcAft>
                          <a:spcPts val="0"/>
                        </a:spcAft>
                      </a:pPr>
                      <a:r>
                        <a:rPr lang="en-US" sz="2800" b="1" dirty="0" smtClean="0">
                          <a:solidFill>
                            <a:srgbClr val="000000"/>
                          </a:solidFill>
                          <a:latin typeface="Calibri"/>
                          <a:ea typeface="Times New Roman"/>
                          <a:cs typeface="Times New Roman"/>
                        </a:rPr>
                        <a:t>Above Normal</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c>
                  <a:txBody>
                    <a:bodyPr/>
                    <a:lstStyle/>
                    <a:p>
                      <a:pPr marL="0" marR="0" indent="0" algn="ctr">
                        <a:spcBef>
                          <a:spcPts val="0"/>
                        </a:spcBef>
                        <a:spcAft>
                          <a:spcPts val="0"/>
                        </a:spcAft>
                      </a:pPr>
                      <a:r>
                        <a:rPr lang="en-US" sz="2800" b="1" dirty="0">
                          <a:solidFill>
                            <a:srgbClr val="000000"/>
                          </a:solidFill>
                          <a:latin typeface="Calibri"/>
                          <a:ea typeface="Times New Roman"/>
                          <a:cs typeface="Times New Roman"/>
                        </a:rPr>
                        <a:t>Grand Total</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solidFill>
                      <a:srgbClr val="DBE5F1"/>
                    </a:solidFill>
                  </a:tcPr>
                </a:tc>
              </a:tr>
              <a:tr h="200025">
                <a:tc>
                  <a:txBody>
                    <a:bodyPr/>
                    <a:lstStyle/>
                    <a:p>
                      <a:pPr marL="0" marR="0" indent="0">
                        <a:spcBef>
                          <a:spcPts val="0"/>
                        </a:spcBef>
                        <a:spcAft>
                          <a:spcPts val="0"/>
                        </a:spcAft>
                      </a:pPr>
                      <a:r>
                        <a:rPr lang="en-US" sz="2800">
                          <a:solidFill>
                            <a:srgbClr val="000000"/>
                          </a:solidFill>
                          <a:latin typeface="Calibri"/>
                          <a:ea typeface="Times New Roman"/>
                          <a:cs typeface="Times New Roman"/>
                        </a:rPr>
                        <a:t>Hypertensive </a:t>
                      </a:r>
                      <a:endParaRPr lang="en-US" sz="280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a:solidFill>
                            <a:srgbClr val="000000"/>
                          </a:solidFill>
                          <a:latin typeface="Calibri"/>
                          <a:ea typeface="Times New Roman"/>
                          <a:cs typeface="Times New Roman"/>
                        </a:rPr>
                        <a:t>3</a:t>
                      </a:r>
                      <a:endParaRPr lang="en-US" sz="280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c>
                  <a:txBody>
                    <a:bodyPr/>
                    <a:lstStyle/>
                    <a:p>
                      <a:pPr marL="0" marR="0" indent="0" algn="ctr">
                        <a:spcBef>
                          <a:spcPts val="0"/>
                        </a:spcBef>
                        <a:spcAft>
                          <a:spcPts val="0"/>
                        </a:spcAft>
                      </a:pPr>
                      <a:r>
                        <a:rPr lang="en-US" sz="2800" dirty="0">
                          <a:solidFill>
                            <a:srgbClr val="000000"/>
                          </a:solidFill>
                          <a:latin typeface="Calibri"/>
                          <a:ea typeface="Times New Roman"/>
                          <a:cs typeface="Times New Roman"/>
                        </a:rPr>
                        <a:t>10</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FFFF99"/>
                    </a:solidFill>
                  </a:tcPr>
                </a:tc>
                <a:tc>
                  <a:txBody>
                    <a:bodyPr/>
                    <a:lstStyle/>
                    <a:p>
                      <a:pPr marL="0" marR="0" indent="0" algn="ctr">
                        <a:spcBef>
                          <a:spcPts val="0"/>
                        </a:spcBef>
                        <a:spcAft>
                          <a:spcPts val="0"/>
                        </a:spcAft>
                      </a:pPr>
                      <a:r>
                        <a:rPr lang="en-US" sz="2800">
                          <a:solidFill>
                            <a:srgbClr val="000000"/>
                          </a:solidFill>
                          <a:latin typeface="Calibri"/>
                          <a:ea typeface="Times New Roman"/>
                          <a:cs typeface="Times New Roman"/>
                        </a:rPr>
                        <a:t>13</a:t>
                      </a:r>
                      <a:endParaRPr lang="en-US" sz="280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tcPr>
                </a:tc>
              </a:tr>
              <a:tr h="200025">
                <a:tc>
                  <a:txBody>
                    <a:bodyPr/>
                    <a:lstStyle/>
                    <a:p>
                      <a:pPr marL="0" marR="0" indent="0">
                        <a:spcBef>
                          <a:spcPts val="0"/>
                        </a:spcBef>
                        <a:spcAft>
                          <a:spcPts val="0"/>
                        </a:spcAft>
                      </a:pPr>
                      <a:r>
                        <a:rPr lang="en-US" sz="2800">
                          <a:solidFill>
                            <a:srgbClr val="000000"/>
                          </a:solidFill>
                          <a:latin typeface="Calibri"/>
                          <a:ea typeface="Times New Roman"/>
                          <a:cs typeface="Times New Roman"/>
                        </a:rPr>
                        <a:t>Non-Hypertensive</a:t>
                      </a:r>
                      <a:endParaRPr lang="en-US" sz="280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Calibri"/>
                          <a:ea typeface="Times New Roman"/>
                          <a:cs typeface="Times New Roman"/>
                        </a:rPr>
                        <a:t>6</a:t>
                      </a:r>
                      <a:endParaRPr lang="en-US" sz="280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dirty="0">
                          <a:solidFill>
                            <a:srgbClr val="000000"/>
                          </a:solidFill>
                          <a:latin typeface="Calibri"/>
                          <a:ea typeface="Times New Roman"/>
                          <a:cs typeface="Times New Roman"/>
                        </a:rPr>
                        <a:t>0</a:t>
                      </a:r>
                      <a:endParaRPr lang="en-US" sz="2800" dirty="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c>
                  <a:txBody>
                    <a:bodyPr/>
                    <a:lstStyle/>
                    <a:p>
                      <a:pPr marL="0" marR="0" indent="0" algn="ctr">
                        <a:spcBef>
                          <a:spcPts val="0"/>
                        </a:spcBef>
                        <a:spcAft>
                          <a:spcPts val="0"/>
                        </a:spcAft>
                      </a:pPr>
                      <a:r>
                        <a:rPr lang="en-US" sz="2800">
                          <a:solidFill>
                            <a:srgbClr val="000000"/>
                          </a:solidFill>
                          <a:latin typeface="Calibri"/>
                          <a:ea typeface="Times New Roman"/>
                          <a:cs typeface="Times New Roman"/>
                        </a:rPr>
                        <a:t>6</a:t>
                      </a:r>
                      <a:endParaRPr lang="en-US" sz="2800">
                        <a:latin typeface="Calibri"/>
                        <a:ea typeface="Calibri"/>
                        <a:cs typeface="Times New Roman"/>
                      </a:endParaRPr>
                    </a:p>
                  </a:txBody>
                  <a:tcPr marL="68580" marR="68580" marT="0" marB="0" anchor="b">
                    <a:lnL>
                      <a:noFill/>
                    </a:lnL>
                    <a:lnR>
                      <a:noFill/>
                    </a:lnR>
                    <a:lnT>
                      <a:noFill/>
                    </a:lnT>
                    <a:lnB w="12700" cap="flat" cmpd="sng" algn="ctr">
                      <a:solidFill>
                        <a:srgbClr val="95B3D7"/>
                      </a:solidFill>
                      <a:prstDash val="solid"/>
                      <a:round/>
                      <a:headEnd type="none" w="med" len="med"/>
                      <a:tailEnd type="none" w="med" len="med"/>
                    </a:lnB>
                  </a:tcPr>
                </a:tc>
              </a:tr>
              <a:tr h="200025">
                <a:tc>
                  <a:txBody>
                    <a:bodyPr/>
                    <a:lstStyle/>
                    <a:p>
                      <a:pPr marL="0" marR="0" indent="0">
                        <a:spcBef>
                          <a:spcPts val="0"/>
                        </a:spcBef>
                        <a:spcAft>
                          <a:spcPts val="0"/>
                        </a:spcAft>
                      </a:pPr>
                      <a:r>
                        <a:rPr lang="en-US" sz="2800" b="1">
                          <a:solidFill>
                            <a:srgbClr val="000000"/>
                          </a:solidFill>
                          <a:latin typeface="Calibri"/>
                          <a:ea typeface="Times New Roman"/>
                          <a:cs typeface="Times New Roman"/>
                        </a:rPr>
                        <a:t>Grand Total</a:t>
                      </a:r>
                      <a:endParaRPr lang="en-US" sz="280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c>
                  <a:txBody>
                    <a:bodyPr/>
                    <a:lstStyle/>
                    <a:p>
                      <a:pPr marL="0" marR="0" indent="0" algn="ctr">
                        <a:spcBef>
                          <a:spcPts val="0"/>
                        </a:spcBef>
                        <a:spcAft>
                          <a:spcPts val="0"/>
                        </a:spcAft>
                      </a:pPr>
                      <a:r>
                        <a:rPr lang="en-US" sz="2800" b="1">
                          <a:solidFill>
                            <a:srgbClr val="000000"/>
                          </a:solidFill>
                          <a:latin typeface="Calibri"/>
                          <a:ea typeface="Times New Roman"/>
                          <a:cs typeface="Times New Roman"/>
                        </a:rPr>
                        <a:t>9</a:t>
                      </a:r>
                      <a:endParaRPr lang="en-US" sz="280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c>
                  <a:txBody>
                    <a:bodyPr/>
                    <a:lstStyle/>
                    <a:p>
                      <a:pPr marL="0" marR="0" indent="0" algn="ctr">
                        <a:spcBef>
                          <a:spcPts val="0"/>
                        </a:spcBef>
                        <a:spcAft>
                          <a:spcPts val="0"/>
                        </a:spcAft>
                      </a:pPr>
                      <a:r>
                        <a:rPr lang="en-US" sz="2800" b="1" dirty="0">
                          <a:solidFill>
                            <a:srgbClr val="000000"/>
                          </a:solidFill>
                          <a:latin typeface="Calibri"/>
                          <a:ea typeface="Times New Roman"/>
                          <a:cs typeface="Times New Roman"/>
                        </a:rPr>
                        <a:t>10</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FFFF99"/>
                    </a:solidFill>
                  </a:tcPr>
                </a:tc>
                <a:tc>
                  <a:txBody>
                    <a:bodyPr/>
                    <a:lstStyle/>
                    <a:p>
                      <a:pPr marL="0" marR="0" indent="0" algn="ctr">
                        <a:spcBef>
                          <a:spcPts val="0"/>
                        </a:spcBef>
                        <a:spcAft>
                          <a:spcPts val="0"/>
                        </a:spcAft>
                      </a:pPr>
                      <a:r>
                        <a:rPr lang="en-US" sz="2800" b="1" dirty="0">
                          <a:solidFill>
                            <a:srgbClr val="000000"/>
                          </a:solidFill>
                          <a:latin typeface="Calibri"/>
                          <a:ea typeface="Times New Roman"/>
                          <a:cs typeface="Times New Roman"/>
                        </a:rPr>
                        <a:t>19</a:t>
                      </a:r>
                      <a:endParaRPr lang="en-US" sz="2800" dirty="0">
                        <a:latin typeface="Calibri"/>
                        <a:ea typeface="Calibri"/>
                        <a:cs typeface="Times New Roman"/>
                      </a:endParaRPr>
                    </a:p>
                  </a:txBody>
                  <a:tcPr marL="68580" marR="68580" marT="0" marB="0" anchor="b">
                    <a:lnL>
                      <a:noFill/>
                    </a:lnL>
                    <a:lnR>
                      <a:noFill/>
                    </a:lnR>
                    <a:lnT w="12700" cap="flat" cmpd="sng" algn="ctr">
                      <a:solidFill>
                        <a:srgbClr val="95B3D7"/>
                      </a:solidFill>
                      <a:prstDash val="solid"/>
                      <a:round/>
                      <a:headEnd type="none" w="med" len="med"/>
                      <a:tailEnd type="none" w="med" len="med"/>
                    </a:lnT>
                    <a:lnB>
                      <a:noFill/>
                    </a:lnB>
                    <a:solidFill>
                      <a:srgbClr val="DBE5F1"/>
                    </a:solidFill>
                  </a:tcPr>
                </a:tc>
              </a:tr>
            </a:tbl>
          </a:graphicData>
        </a:graphic>
      </p:graphicFrame>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7041"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66837" y="3860984"/>
            <a:ext cx="5943600" cy="1219200"/>
          </a:xfrm>
          <a:prstGeom prst="rect">
            <a:avLst/>
          </a:prstGeom>
          <a:noFill/>
        </p:spPr>
      </p:pic>
    </p:spTree>
    <p:extLst>
      <p:ext uri="{BB962C8B-B14F-4D97-AF65-F5344CB8AC3E}">
        <p14:creationId xmlns="" xmlns:p14="http://schemas.microsoft.com/office/powerpoint/2010/main" val="772531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Probability &amp; Odds</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94411" y="757237"/>
            <a:ext cx="4953000" cy="866775"/>
          </a:xfrm>
          <a:prstGeom prst="rect">
            <a:avLst/>
          </a:prstGeom>
          <a:solidFill>
            <a:srgbClr val="FFFF99"/>
          </a:solidFill>
          <a:ln>
            <a:solidFill>
              <a:srgbClr val="C00000"/>
            </a:solidFill>
          </a:ln>
        </p:spPr>
      </p:pic>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 xmlns:p14="http://schemas.microsoft.com/office/powerpoint/2010/main" val="772531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Probability &amp; Odds</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94411" y="757237"/>
            <a:ext cx="4953000" cy="866775"/>
          </a:xfrm>
          <a:prstGeom prst="rect">
            <a:avLst/>
          </a:prstGeom>
          <a:solidFill>
            <a:srgbClr val="FFFF99"/>
          </a:solidFill>
          <a:ln>
            <a:solidFill>
              <a:srgbClr val="C00000"/>
            </a:solidFill>
          </a:ln>
        </p:spPr>
      </p:pic>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294411" y="2042556"/>
            <a:ext cx="4505325" cy="857250"/>
          </a:xfrm>
          <a:prstGeom prst="rect">
            <a:avLst/>
          </a:prstGeom>
          <a:solidFill>
            <a:srgbClr val="FFFF99"/>
          </a:solidFill>
          <a:ln>
            <a:solidFill>
              <a:srgbClr val="C00000"/>
            </a:solidFill>
          </a:ln>
        </p:spPr>
      </p:pic>
    </p:spTree>
    <p:extLst>
      <p:ext uri="{BB962C8B-B14F-4D97-AF65-F5344CB8AC3E}">
        <p14:creationId xmlns="" xmlns:p14="http://schemas.microsoft.com/office/powerpoint/2010/main" val="772531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ine Callout 1 (Accent Bar) 25"/>
          <p:cNvSpPr/>
          <p:nvPr/>
        </p:nvSpPr>
        <p:spPr>
          <a:xfrm>
            <a:off x="4037610" y="4227629"/>
            <a:ext cx="3301340" cy="1125855"/>
          </a:xfrm>
          <a:prstGeom prst="accentCallout1">
            <a:avLst>
              <a:gd name="adj1" fmla="val 32417"/>
              <a:gd name="adj2" fmla="val 101175"/>
              <a:gd name="adj3" fmla="val 80840"/>
              <a:gd name="adj4" fmla="val 133932"/>
            </a:avLst>
          </a:prstGeom>
          <a:solidFill>
            <a:srgbClr val="FFFF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Probability &amp; Odds</a:t>
            </a:r>
            <a:endParaRPr lang="en-US" sz="2300" b="1" dirty="0">
              <a:solidFill>
                <a:schemeClr val="accent4">
                  <a:lumMod val="75000"/>
                </a:schemeClr>
              </a:solidFill>
            </a:endParaRPr>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 name="Table 26"/>
          <p:cNvGraphicFramePr>
            <a:graphicFrameLocks noGrp="1"/>
          </p:cNvGraphicFramePr>
          <p:nvPr/>
        </p:nvGraphicFramePr>
        <p:xfrm>
          <a:off x="7612083" y="981075"/>
          <a:ext cx="3645724" cy="4503420"/>
        </p:xfrm>
        <a:graphic>
          <a:graphicData uri="http://schemas.openxmlformats.org/drawingml/2006/table">
            <a:tbl>
              <a:tblPr/>
              <a:tblGrid>
                <a:gridCol w="1701338"/>
                <a:gridCol w="1944386"/>
              </a:tblGrid>
              <a:tr h="190500">
                <a:tc>
                  <a:txBody>
                    <a:bodyPr/>
                    <a:lstStyle/>
                    <a:p>
                      <a:pPr algn="ctr" fontAlgn="b"/>
                      <a:r>
                        <a:rPr lang="en-US" sz="2400" b="1" i="0" u="none" strike="noStrike" dirty="0">
                          <a:solidFill>
                            <a:srgbClr val="000000"/>
                          </a:solidFill>
                          <a:latin typeface="Calibri"/>
                        </a:rPr>
                        <a:t>Probability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2400" b="1" i="0" u="none" strike="noStrike" dirty="0">
                          <a:solidFill>
                            <a:srgbClr val="000000"/>
                          </a:solidFill>
                          <a:latin typeface="Calibri"/>
                        </a:rPr>
                        <a:t>Odds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90500">
                <a:tc>
                  <a:txBody>
                    <a:bodyPr/>
                    <a:lstStyle/>
                    <a:p>
                      <a:pPr algn="ctr" fontAlgn="b"/>
                      <a:r>
                        <a:rPr lang="en-US" sz="24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latin typeface="Calibri"/>
                        </a:rPr>
                        <a:t>0</a:t>
                      </a:r>
                      <a:endParaRPr lang="en-US" sz="2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2400" b="0" i="0" u="none" strike="noStrike">
                          <a:solidFill>
                            <a:srgbClr val="000000"/>
                          </a:solidFill>
                          <a:latin typeface="Calibri"/>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0" i="0" u="none" strike="noStrike" dirty="0" smtClean="0">
                          <a:solidFill>
                            <a:srgbClr val="000000"/>
                          </a:solidFill>
                          <a:latin typeface="Calibri"/>
                        </a:rPr>
                        <a:t>0.11 </a:t>
                      </a:r>
                      <a:r>
                        <a:rPr lang="en-US" sz="2400" b="0" i="0" u="none" strike="noStrike" dirty="0" smtClean="0">
                          <a:solidFill>
                            <a:srgbClr val="000000"/>
                          </a:solidFill>
                          <a:latin typeface="+mn-lt"/>
                        </a:rPr>
                        <a:t>to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2400" b="0" i="0" u="none" strike="noStrike">
                          <a:solidFill>
                            <a:srgbClr val="000000"/>
                          </a:solidFill>
                          <a:latin typeface="Calibri"/>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latin typeface="Calibri"/>
                        </a:rPr>
                        <a:t>0.25 </a:t>
                      </a:r>
                      <a:r>
                        <a:rPr lang="en-US" sz="2400" b="0" i="0" u="none" strike="noStrike" dirty="0" smtClean="0">
                          <a:solidFill>
                            <a:srgbClr val="000000"/>
                          </a:solidFill>
                          <a:latin typeface="+mn-lt"/>
                        </a:rPr>
                        <a:t>to 1</a:t>
                      </a:r>
                      <a:endParaRPr lang="en-US" sz="2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2400" b="0" i="0" u="none" strike="noStrike">
                          <a:solidFill>
                            <a:srgbClr val="000000"/>
                          </a:solidFill>
                          <a:latin typeface="Calibri"/>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latin typeface="Calibri"/>
                        </a:rPr>
                        <a:t>0.43 </a:t>
                      </a:r>
                      <a:r>
                        <a:rPr lang="en-US" sz="2400" b="0" i="0" u="none" strike="noStrike" dirty="0" smtClean="0">
                          <a:solidFill>
                            <a:srgbClr val="000000"/>
                          </a:solidFill>
                          <a:latin typeface="+mn-lt"/>
                        </a:rPr>
                        <a:t>to 1</a:t>
                      </a:r>
                      <a:endParaRPr lang="en-US" sz="2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2400" b="0" i="0" u="none" strike="noStrike">
                          <a:solidFill>
                            <a:srgbClr val="000000"/>
                          </a:solidFill>
                          <a:latin typeface="Calibri"/>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latin typeface="Calibri"/>
                        </a:rPr>
                        <a:t>0.67 </a:t>
                      </a:r>
                      <a:r>
                        <a:rPr lang="en-US" sz="2400" b="0" i="0" u="none" strike="noStrike" dirty="0" smtClean="0">
                          <a:solidFill>
                            <a:srgbClr val="000000"/>
                          </a:solidFill>
                          <a:latin typeface="+mn-lt"/>
                        </a:rPr>
                        <a:t>to 1</a:t>
                      </a:r>
                      <a:endParaRPr lang="en-US" sz="2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2400" b="0" i="0" u="none" strike="noStrike" dirty="0">
                          <a:solidFill>
                            <a:srgbClr val="000000"/>
                          </a:solidFill>
                          <a:latin typeface="Calibri"/>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latin typeface="Calibri"/>
                        </a:rPr>
                        <a:t>1 </a:t>
                      </a:r>
                      <a:r>
                        <a:rPr lang="en-US" sz="2400" b="0" i="0" u="none" strike="noStrike" dirty="0" smtClean="0">
                          <a:solidFill>
                            <a:srgbClr val="000000"/>
                          </a:solidFill>
                          <a:latin typeface="+mn-lt"/>
                        </a:rPr>
                        <a:t>to 1</a:t>
                      </a:r>
                      <a:endParaRPr lang="en-US" sz="2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2400" b="0" i="0" u="none" strike="noStrike">
                          <a:solidFill>
                            <a:srgbClr val="000000"/>
                          </a:solidFill>
                          <a:latin typeface="Calibri"/>
                        </a:rPr>
                        <a:t>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latin typeface="Calibri"/>
                        </a:rPr>
                        <a:t>1.50 </a:t>
                      </a:r>
                      <a:r>
                        <a:rPr lang="en-US" sz="2400" b="0" i="0" u="none" strike="noStrike" dirty="0" smtClean="0">
                          <a:solidFill>
                            <a:srgbClr val="000000"/>
                          </a:solidFill>
                          <a:latin typeface="+mn-lt"/>
                        </a:rPr>
                        <a:t>to 1</a:t>
                      </a:r>
                      <a:endParaRPr lang="en-US" sz="2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2400" b="0" i="0" u="none" strike="noStrike">
                          <a:solidFill>
                            <a:srgbClr val="000000"/>
                          </a:solidFill>
                          <a:latin typeface="Calibri"/>
                        </a:rPr>
                        <a:t>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latin typeface="Calibri"/>
                        </a:rPr>
                        <a:t>2.33 </a:t>
                      </a:r>
                      <a:r>
                        <a:rPr lang="en-US" sz="2400" b="0" i="0" u="none" strike="noStrike" dirty="0" smtClean="0">
                          <a:solidFill>
                            <a:srgbClr val="000000"/>
                          </a:solidFill>
                          <a:latin typeface="+mn-lt"/>
                        </a:rPr>
                        <a:t>to 1</a:t>
                      </a:r>
                      <a:endParaRPr lang="en-US" sz="2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2400" b="0" i="0" u="none" strike="noStrike">
                          <a:solidFill>
                            <a:srgbClr val="000000"/>
                          </a:solidFill>
                          <a:latin typeface="Calibri"/>
                        </a:rPr>
                        <a:t>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latin typeface="Calibri"/>
                        </a:rPr>
                        <a:t>4.00 </a:t>
                      </a:r>
                      <a:r>
                        <a:rPr lang="en-US" sz="2400" b="0" i="0" u="none" strike="noStrike" dirty="0" smtClean="0">
                          <a:solidFill>
                            <a:srgbClr val="000000"/>
                          </a:solidFill>
                          <a:latin typeface="+mn-lt"/>
                        </a:rPr>
                        <a:t>to 1</a:t>
                      </a:r>
                      <a:endParaRPr lang="en-US" sz="2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2400" b="0" i="0" u="none" strike="noStrike" dirty="0">
                          <a:solidFill>
                            <a:srgbClr val="000000"/>
                          </a:solidFill>
                          <a:latin typeface="Calibri"/>
                        </a:rPr>
                        <a:t>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latin typeface="Calibri"/>
                        </a:rPr>
                        <a:t>9.00 </a:t>
                      </a:r>
                      <a:r>
                        <a:rPr lang="en-US" sz="2400" b="0" i="0" u="none" strike="noStrike" dirty="0" smtClean="0">
                          <a:solidFill>
                            <a:srgbClr val="000000"/>
                          </a:solidFill>
                          <a:latin typeface="+mn-lt"/>
                        </a:rPr>
                        <a:t>to 1</a:t>
                      </a:r>
                      <a:endParaRPr lang="en-US" sz="2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24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 </a:t>
                      </a:r>
                      <a:r>
                        <a:rPr lang="en-US" sz="2400" b="0" i="0" u="none" strike="noStrike" dirty="0" smtClean="0">
                          <a:solidFill>
                            <a:srgbClr val="000000"/>
                          </a:solidFill>
                          <a:latin typeface="Calibri"/>
                        </a:rPr>
                        <a:t>Infinity</a:t>
                      </a:r>
                      <a:endParaRPr lang="en-US" sz="2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3" name="Chart 22"/>
          <p:cNvGraphicFramePr/>
          <p:nvPr/>
        </p:nvGraphicFramePr>
        <p:xfrm>
          <a:off x="1533524" y="981075"/>
          <a:ext cx="448726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Table 24"/>
          <p:cNvGraphicFramePr>
            <a:graphicFrameLocks noGrp="1"/>
          </p:cNvGraphicFramePr>
          <p:nvPr/>
        </p:nvGraphicFramePr>
        <p:xfrm>
          <a:off x="4037610" y="4227629"/>
          <a:ext cx="3301340" cy="1125855"/>
        </p:xfrm>
        <a:graphic>
          <a:graphicData uri="http://schemas.openxmlformats.org/drawingml/2006/table">
            <a:tbl>
              <a:tblPr/>
              <a:tblGrid>
                <a:gridCol w="1912427"/>
                <a:gridCol w="1388913"/>
              </a:tblGrid>
              <a:tr h="190500">
                <a:tc>
                  <a:txBody>
                    <a:bodyPr/>
                    <a:lstStyle/>
                    <a:p>
                      <a:pPr algn="ctr" fontAlgn="b"/>
                      <a:r>
                        <a:rPr lang="en-US" sz="2400" b="1" i="0" u="none" strike="noStrike" dirty="0">
                          <a:solidFill>
                            <a:srgbClr val="000000"/>
                          </a:solidFill>
                          <a:latin typeface="Calibri"/>
                        </a:rPr>
                        <a:t>Probability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a:solidFill>
                            <a:srgbClr val="000000"/>
                          </a:solidFill>
                          <a:latin typeface="Calibri"/>
                        </a:rPr>
                        <a:t>Odds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500">
                <a:tc>
                  <a:txBody>
                    <a:bodyPr/>
                    <a:lstStyle/>
                    <a:p>
                      <a:pPr algn="ctr" fontAlgn="b"/>
                      <a:r>
                        <a:rPr lang="en-US" sz="2400" b="0" i="0" u="none" strike="noStrike" dirty="0">
                          <a:solidFill>
                            <a:srgbClr val="000000"/>
                          </a:solidFill>
                          <a:latin typeface="Calibri"/>
                        </a:rPr>
                        <a:t>0.95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dirty="0" smtClean="0">
                          <a:solidFill>
                            <a:srgbClr val="000000"/>
                          </a:solidFill>
                          <a:latin typeface="Calibri"/>
                        </a:rPr>
                        <a:t>19.00 </a:t>
                      </a:r>
                      <a:r>
                        <a:rPr lang="en-US" sz="2400" b="0" i="0" u="none" strike="noStrike" dirty="0" smtClean="0">
                          <a:solidFill>
                            <a:srgbClr val="000000"/>
                          </a:solidFill>
                          <a:latin typeface="+mn-lt"/>
                        </a:rPr>
                        <a:t>to 1</a:t>
                      </a:r>
                      <a:endParaRPr lang="en-US" sz="2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500">
                <a:tc>
                  <a:txBody>
                    <a:bodyPr/>
                    <a:lstStyle/>
                    <a:p>
                      <a:pPr algn="ctr" fontAlgn="b"/>
                      <a:r>
                        <a:rPr lang="en-US" sz="2400" b="0" i="0" u="none" strike="noStrike" dirty="0">
                          <a:solidFill>
                            <a:srgbClr val="000000"/>
                          </a:solidFill>
                          <a:latin typeface="Calibri"/>
                        </a:rPr>
                        <a:t>0.99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0" i="0" u="none" strike="noStrike" dirty="0" smtClean="0">
                          <a:solidFill>
                            <a:srgbClr val="000000"/>
                          </a:solidFill>
                          <a:latin typeface="Calibri"/>
                        </a:rPr>
                        <a:t>99.00 </a:t>
                      </a:r>
                      <a:r>
                        <a:rPr lang="en-US" sz="2400" b="0" i="0" u="none" strike="noStrike" dirty="0" smtClean="0">
                          <a:solidFill>
                            <a:srgbClr val="000000"/>
                          </a:solidFill>
                          <a:latin typeface="+mn-lt"/>
                        </a:rPr>
                        <a:t>to 1</a:t>
                      </a:r>
                      <a:endParaRPr lang="en-US" sz="2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 xmlns:p14="http://schemas.microsoft.com/office/powerpoint/2010/main" val="772531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Definition</a:t>
            </a:r>
            <a:endParaRPr lang="en-US" sz="2300" b="1" kern="1200" dirty="0">
              <a:solidFill>
                <a:schemeClr val="accent4">
                  <a:lumMod val="75000"/>
                </a:schemeClr>
              </a:solidFill>
            </a:endParaRPr>
          </a:p>
        </p:txBody>
      </p:sp>
      <p:sp>
        <p:nvSpPr>
          <p:cNvPr id="6" name="Up Arrow 5"/>
          <p:cNvSpPr/>
          <p:nvPr/>
        </p:nvSpPr>
        <p:spPr>
          <a:xfrm rot="15582677">
            <a:off x="6496429" y="848223"/>
            <a:ext cx="1757548" cy="2424292"/>
          </a:xfrm>
          <a:prstGeom prst="upArrow">
            <a:avLst/>
          </a:prstGeom>
          <a:solidFill>
            <a:srgbClr val="FFFF99"/>
          </a:solidFill>
          <a:ln>
            <a:solidFill>
              <a:srgbClr val="7D1219"/>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smtClean="0">
                <a:solidFill>
                  <a:srgbClr val="7D1219"/>
                </a:solidFill>
              </a:rPr>
              <a:t>Count of Times Event A Occurs</a:t>
            </a:r>
            <a:endParaRPr lang="en-US" b="1" dirty="0">
              <a:solidFill>
                <a:srgbClr val="7D1219"/>
              </a:solidFill>
            </a:endParaRPr>
          </a:p>
        </p:txBody>
      </p:sp>
      <p:sp>
        <p:nvSpPr>
          <p:cNvPr id="20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517185" y="2060369"/>
            <a:ext cx="3363416" cy="1656608"/>
          </a:xfrm>
          <a:prstGeom prst="rect">
            <a:avLst/>
          </a:prstGeom>
          <a:noFill/>
        </p:spPr>
      </p:pic>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Up Arrow 9"/>
          <p:cNvSpPr/>
          <p:nvPr/>
        </p:nvSpPr>
        <p:spPr>
          <a:xfrm rot="16769207">
            <a:off x="6342235" y="2504830"/>
            <a:ext cx="1757548" cy="2424292"/>
          </a:xfrm>
          <a:prstGeom prst="upArrow">
            <a:avLst/>
          </a:prstGeom>
          <a:solidFill>
            <a:srgbClr val="FFFF99"/>
          </a:solidFill>
          <a:ln>
            <a:solidFill>
              <a:srgbClr val="7D1219"/>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smtClean="0">
                <a:solidFill>
                  <a:srgbClr val="7D1219"/>
                </a:solidFill>
              </a:rPr>
              <a:t>Count of Times any Event Occurs</a:t>
            </a:r>
            <a:endParaRPr lang="en-US" b="1" dirty="0">
              <a:solidFill>
                <a:srgbClr val="7D1219"/>
              </a:solidFill>
            </a:endParaRPr>
          </a:p>
        </p:txBody>
      </p:sp>
    </p:spTree>
    <p:extLst>
      <p:ext uri="{BB962C8B-B14F-4D97-AF65-F5344CB8AC3E}">
        <p14:creationId xmlns="" xmlns:p14="http://schemas.microsoft.com/office/powerpoint/2010/main" val="772531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946" y="1983355"/>
            <a:ext cx="9908875" cy="2899913"/>
          </a:xfrm>
        </p:spPr>
        <p:txBody>
          <a:bodyPr>
            <a:noAutofit/>
          </a:bodyPr>
          <a:lstStyle/>
          <a:p>
            <a:r>
              <a:rPr lang="en-US" sz="4000" b="1" dirty="0" smtClean="0">
                <a:solidFill>
                  <a:srgbClr val="FF0000"/>
                </a:solidFill>
              </a:rPr>
              <a:t>Conditional probability Is calculated in reduced Universe of Possibilities </a:t>
            </a:r>
            <a:endParaRPr lang="en-US" sz="4000" b="1" dirty="0">
              <a:solidFill>
                <a:srgbClr val="FF0000"/>
              </a:solidFill>
            </a:endParaRPr>
          </a:p>
        </p:txBody>
      </p:sp>
    </p:spTree>
    <p:extLst>
      <p:ext uri="{BB962C8B-B14F-4D97-AF65-F5344CB8AC3E}">
        <p14:creationId xmlns="" xmlns:p14="http://schemas.microsoft.com/office/powerpoint/2010/main" val="256421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Definition</a:t>
            </a:r>
            <a:endParaRPr lang="en-US" sz="2300" b="1" kern="1200" dirty="0">
              <a:solidFill>
                <a:schemeClr val="accent4">
                  <a:lumMod val="75000"/>
                </a:schemeClr>
              </a:solidFill>
            </a:endParaRPr>
          </a:p>
        </p:txBody>
      </p:sp>
      <p:sp>
        <p:nvSpPr>
          <p:cNvPr id="20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Picture 11"/>
          <p:cNvPicPr>
            <a:picLocks noChangeAspect="1"/>
          </p:cNvPicPr>
          <p:nvPr/>
        </p:nvPicPr>
        <p:blipFill>
          <a:blip r:embed="rId3" cstate="print"/>
          <a:srcRect l="804" t="2885" r="55715" b="3846"/>
          <a:stretch>
            <a:fillRect/>
          </a:stretch>
        </p:blipFill>
        <p:spPr bwMode="auto">
          <a:xfrm>
            <a:off x="1112225" y="1876301"/>
            <a:ext cx="4635432" cy="3325091"/>
          </a:xfrm>
          <a:prstGeom prst="rect">
            <a:avLst/>
          </a:prstGeom>
          <a:noFill/>
        </p:spPr>
      </p:pic>
    </p:spTree>
    <p:extLst>
      <p:ext uri="{BB962C8B-B14F-4D97-AF65-F5344CB8AC3E}">
        <p14:creationId xmlns="" xmlns:p14="http://schemas.microsoft.com/office/powerpoint/2010/main" val="772531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Definition</a:t>
            </a:r>
            <a:endParaRPr lang="en-US" sz="2300" b="1" kern="1200" dirty="0">
              <a:solidFill>
                <a:schemeClr val="accent4">
                  <a:lumMod val="75000"/>
                </a:schemeClr>
              </a:solidFill>
            </a:endParaRPr>
          </a:p>
        </p:txBody>
      </p:sp>
      <p:sp>
        <p:nvSpPr>
          <p:cNvPr id="20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7"/>
          <p:cNvPicPr>
            <a:picLocks noChangeAspect="1"/>
          </p:cNvPicPr>
          <p:nvPr/>
        </p:nvPicPr>
        <p:blipFill>
          <a:blip r:embed="rId3" cstate="print"/>
          <a:srcRect l="804" t="2885" r="4180" b="3846"/>
          <a:stretch>
            <a:fillRect/>
          </a:stretch>
        </p:blipFill>
        <p:spPr bwMode="auto">
          <a:xfrm>
            <a:off x="1112225" y="1876301"/>
            <a:ext cx="10129528" cy="3325091"/>
          </a:xfrm>
          <a:prstGeom prst="rect">
            <a:avLst/>
          </a:prstGeom>
          <a:noFill/>
        </p:spPr>
      </p:pic>
    </p:spTree>
    <p:extLst>
      <p:ext uri="{BB962C8B-B14F-4D97-AF65-F5344CB8AC3E}">
        <p14:creationId xmlns="" xmlns:p14="http://schemas.microsoft.com/office/powerpoint/2010/main" val="772531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Definition</a:t>
            </a:r>
            <a:endParaRPr lang="en-US" sz="2300" b="1" kern="1200" dirty="0">
              <a:solidFill>
                <a:schemeClr val="accent4">
                  <a:lumMod val="75000"/>
                </a:schemeClr>
              </a:solidFill>
            </a:endParaRPr>
          </a:p>
        </p:txBody>
      </p:sp>
      <p:sp>
        <p:nvSpPr>
          <p:cNvPr id="20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7"/>
          <p:cNvPicPr>
            <a:picLocks noChangeAspect="1"/>
          </p:cNvPicPr>
          <p:nvPr/>
        </p:nvPicPr>
        <p:blipFill>
          <a:blip r:embed="rId3" cstate="print"/>
          <a:srcRect l="804" t="2885" r="4180" b="3846"/>
          <a:stretch>
            <a:fillRect/>
          </a:stretch>
        </p:blipFill>
        <p:spPr bwMode="auto">
          <a:xfrm>
            <a:off x="1112225" y="1876301"/>
            <a:ext cx="10129528" cy="3325091"/>
          </a:xfrm>
          <a:prstGeom prst="rect">
            <a:avLst/>
          </a:prstGeom>
          <a:noFill/>
        </p:spPr>
      </p:pic>
      <p:grpSp>
        <p:nvGrpSpPr>
          <p:cNvPr id="10" name="Group 9"/>
          <p:cNvGrpSpPr/>
          <p:nvPr/>
        </p:nvGrpSpPr>
        <p:grpSpPr>
          <a:xfrm>
            <a:off x="2667000" y="0"/>
            <a:ext cx="6858000" cy="6858000"/>
            <a:chOff x="2667000" y="0"/>
            <a:chExt cx="6858000" cy="6858000"/>
          </a:xfrm>
        </p:grpSpPr>
        <p:pic>
          <p:nvPicPr>
            <p:cNvPr id="36866" name="Picture 2" descr="C:\Users\Farrokh\AppData\Local\Microsoft\Windows\Temporary Internet Files\Content.IE5\K5HN749S\1024px-Practical_Modifiability.svg[1].png"/>
            <p:cNvPicPr>
              <a:picLocks noChangeAspect="1" noChangeArrowheads="1"/>
            </p:cNvPicPr>
            <p:nvPr/>
          </p:nvPicPr>
          <p:blipFill>
            <a:blip r:embed="rId4"/>
            <a:srcRect/>
            <a:stretch>
              <a:fillRect/>
            </a:stretch>
          </p:blipFill>
          <p:spPr bwMode="auto">
            <a:xfrm>
              <a:off x="2667000" y="0"/>
              <a:ext cx="6858000" cy="6858000"/>
            </a:xfrm>
            <a:prstGeom prst="rect">
              <a:avLst/>
            </a:prstGeom>
            <a:noFill/>
          </p:spPr>
        </p:pic>
        <p:pic>
          <p:nvPicPr>
            <p:cNvPr id="1027" name="Picture 3" descr="C:\Users\Farrokh\AppData\Local\Microsoft\Windows\Temporary Internet Files\Content.IE5\13HE237B\Question_mark_alternate[1].png"/>
            <p:cNvPicPr>
              <a:picLocks noChangeAspect="1" noChangeArrowheads="1"/>
            </p:cNvPicPr>
            <p:nvPr/>
          </p:nvPicPr>
          <p:blipFill>
            <a:blip r:embed="rId5"/>
            <a:srcRect/>
            <a:stretch>
              <a:fillRect/>
            </a:stretch>
          </p:blipFill>
          <p:spPr bwMode="auto">
            <a:xfrm>
              <a:off x="5226044" y="3947062"/>
              <a:ext cx="1409534" cy="1824346"/>
            </a:xfrm>
            <a:prstGeom prst="rect">
              <a:avLst/>
            </a:prstGeom>
            <a:noFill/>
          </p:spPr>
        </p:pic>
      </p:grpSp>
    </p:spTree>
    <p:extLst>
      <p:ext uri="{BB962C8B-B14F-4D97-AF65-F5344CB8AC3E}">
        <p14:creationId xmlns="" xmlns:p14="http://schemas.microsoft.com/office/powerpoint/2010/main" val="772531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Universe of Possibilities </a:t>
            </a:r>
            <a:endParaRPr lang="en-US" sz="2300" b="1" kern="1200" dirty="0">
              <a:solidFill>
                <a:schemeClr val="accent4">
                  <a:lumMod val="75000"/>
                </a:schemeClr>
              </a:solidFill>
            </a:endParaRPr>
          </a:p>
        </p:txBody>
      </p:sp>
      <p:sp>
        <p:nvSpPr>
          <p:cNvPr id="20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1507" name="Picture 3"/>
          <p:cNvPicPr>
            <a:picLocks noChangeAspect="1" noChangeArrowheads="1"/>
          </p:cNvPicPr>
          <p:nvPr/>
        </p:nvPicPr>
        <p:blipFill>
          <a:blip r:embed="rId3"/>
          <a:srcRect/>
          <a:stretch>
            <a:fillRect/>
          </a:stretch>
        </p:blipFill>
        <p:spPr bwMode="auto">
          <a:xfrm>
            <a:off x="1670050" y="422275"/>
            <a:ext cx="8855075" cy="6019800"/>
          </a:xfrm>
          <a:prstGeom prst="rect">
            <a:avLst/>
          </a:prstGeom>
          <a:noFill/>
          <a:ln w="9525">
            <a:noFill/>
            <a:miter lim="800000"/>
            <a:headEnd/>
            <a:tailEnd/>
          </a:ln>
          <a:effectLst/>
        </p:spPr>
      </p:pic>
    </p:spTree>
    <p:extLst>
      <p:ext uri="{BB962C8B-B14F-4D97-AF65-F5344CB8AC3E}">
        <p14:creationId xmlns="" xmlns:p14="http://schemas.microsoft.com/office/powerpoint/2010/main" val="772531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srcRect/>
          <a:stretch>
            <a:fillRect/>
          </a:stretch>
        </p:blipFill>
        <p:spPr bwMode="auto">
          <a:xfrm>
            <a:off x="4678180" y="1068780"/>
            <a:ext cx="2917239" cy="2410690"/>
          </a:xfrm>
          <a:prstGeom prst="rect">
            <a:avLst/>
          </a:prstGeom>
          <a:noFill/>
          <a:ln w="9525">
            <a:noFill/>
            <a:miter lim="800000"/>
            <a:headEnd/>
            <a:tailEnd/>
          </a:ln>
          <a:effectLst/>
        </p:spPr>
      </p:pic>
      <p:sp>
        <p:nvSpPr>
          <p:cNvPr id="7" name="Oval 4"/>
          <p:cNvSpPr/>
          <p:nvPr/>
        </p:nvSpPr>
        <p:spPr>
          <a:xfrm>
            <a:off x="505213" y="724395"/>
            <a:ext cx="1515059"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smtClean="0"/>
              <a:t>Cross Join</a:t>
            </a:r>
            <a:endParaRPr lang="en-US" sz="2300" b="1" kern="1200" dirty="0"/>
          </a:p>
        </p:txBody>
      </p:sp>
      <p:sp>
        <p:nvSpPr>
          <p:cNvPr id="11" name="Oval 4"/>
          <p:cNvSpPr/>
          <p:nvPr/>
        </p:nvSpPr>
        <p:spPr>
          <a:xfrm rot="16200000">
            <a:off x="-3054413" y="3179632"/>
            <a:ext cx="6858002" cy="498731"/>
          </a:xfrm>
          <a:prstGeom prst="rect">
            <a:avLst/>
          </a:prstGeom>
          <a:solidFill>
            <a:srgbClr val="FFFF99"/>
          </a:solidFill>
          <a:ln>
            <a:solidFill>
              <a:srgbClr val="7D1219"/>
            </a:solidFill>
          </a:ln>
        </p:spPr>
        <p:style>
          <a:lnRef idx="2">
            <a:schemeClr val="accent5"/>
          </a:lnRef>
          <a:fillRef idx="1">
            <a:schemeClr val="lt1"/>
          </a:fillRef>
          <a:effectRef idx="0">
            <a:schemeClr val="accent5"/>
          </a:effectRef>
          <a:fontRef idx="minor">
            <a:schemeClr val="dk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dirty="0" smtClean="0">
                <a:solidFill>
                  <a:srgbClr val="C00000"/>
                </a:solidFill>
              </a:rPr>
              <a:t>Universe of Possibilities </a:t>
            </a:r>
            <a:endParaRPr lang="en-US" sz="2300" b="1" dirty="0">
              <a:solidFill>
                <a:schemeClr val="accent4">
                  <a:lumMod val="75000"/>
                </a:schemeClr>
              </a:solidFill>
            </a:endParaRPr>
          </a:p>
        </p:txBody>
      </p:sp>
      <p:sp>
        <p:nvSpPr>
          <p:cNvPr id="20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4818" name="Picture 2" descr="C:\Program Files\Microsoft Office\MEDIA\CAGCAT10\j0292982.wmf"/>
          <p:cNvPicPr>
            <a:picLocks noChangeAspect="1" noChangeArrowheads="1"/>
          </p:cNvPicPr>
          <p:nvPr/>
        </p:nvPicPr>
        <p:blipFill>
          <a:blip r:embed="rId4"/>
          <a:srcRect/>
          <a:stretch>
            <a:fillRect/>
          </a:stretch>
        </p:blipFill>
        <p:spPr bwMode="auto">
          <a:xfrm>
            <a:off x="2755076" y="209309"/>
            <a:ext cx="6602680" cy="6517527"/>
          </a:xfrm>
          <a:prstGeom prst="rect">
            <a:avLst/>
          </a:prstGeom>
          <a:noFill/>
        </p:spPr>
      </p:pic>
      <p:grpSp>
        <p:nvGrpSpPr>
          <p:cNvPr id="17" name="Group 16"/>
          <p:cNvGrpSpPr/>
          <p:nvPr/>
        </p:nvGrpSpPr>
        <p:grpSpPr>
          <a:xfrm>
            <a:off x="8651436" y="1434090"/>
            <a:ext cx="1989836" cy="2304112"/>
            <a:chOff x="9435186" y="1434090"/>
            <a:chExt cx="1989836" cy="2304112"/>
          </a:xfrm>
        </p:grpSpPr>
        <p:grpSp>
          <p:nvGrpSpPr>
            <p:cNvPr id="15" name="Group 14"/>
            <p:cNvGrpSpPr/>
            <p:nvPr/>
          </p:nvGrpSpPr>
          <p:grpSpPr>
            <a:xfrm>
              <a:off x="9435186" y="1434090"/>
              <a:ext cx="1989836" cy="1817372"/>
              <a:chOff x="9199393" y="1422215"/>
              <a:chExt cx="1989836" cy="1817372"/>
            </a:xfrm>
          </p:grpSpPr>
          <p:sp>
            <p:nvSpPr>
              <p:cNvPr id="14" name="Rectangle 13"/>
              <p:cNvSpPr/>
              <p:nvPr/>
            </p:nvSpPr>
            <p:spPr>
              <a:xfrm rot="2535014">
                <a:off x="9302987" y="1422215"/>
                <a:ext cx="1724582" cy="1775072"/>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a:off x="9199393" y="1638787"/>
                <a:ext cx="1989836" cy="1600800"/>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rPr>
                  <a:t>Yes, you</a:t>
                </a:r>
                <a:br>
                  <a:rPr lang="en-US" sz="2400" b="1" dirty="0" smtClean="0">
                    <a:solidFill>
                      <a:schemeClr val="tx2"/>
                    </a:solidFill>
                  </a:rPr>
                </a:br>
                <a:r>
                  <a:rPr lang="en-US" sz="4000" b="1" dirty="0" smtClean="0">
                    <a:solidFill>
                      <a:schemeClr val="tx2"/>
                    </a:solidFill>
                  </a:rPr>
                  <a:t>CAN</a:t>
                </a:r>
              </a:p>
              <a:p>
                <a:pPr algn="ctr"/>
                <a:r>
                  <a:rPr lang="en-US" sz="3600" b="1" dirty="0" smtClean="0">
                    <a:solidFill>
                      <a:schemeClr val="tx2"/>
                    </a:solidFill>
                  </a:rPr>
                  <a:t>!</a:t>
                </a:r>
                <a:endParaRPr lang="en-US" sz="3600" b="1" dirty="0">
                  <a:solidFill>
                    <a:schemeClr val="tx2"/>
                  </a:solidFill>
                </a:endParaRPr>
              </a:p>
            </p:txBody>
          </p:sp>
        </p:grpSp>
        <p:sp>
          <p:nvSpPr>
            <p:cNvPr id="16" name="Rectangle 15"/>
            <p:cNvSpPr/>
            <p:nvPr/>
          </p:nvSpPr>
          <p:spPr>
            <a:xfrm rot="18840000">
              <a:off x="9991699" y="2698276"/>
              <a:ext cx="1840171" cy="239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solidFill>
                  <a:latin typeface="Freestyle Script" pitchFamily="66" charset="0"/>
                </a:rPr>
                <a:t>… if you use SQL</a:t>
              </a:r>
              <a:endParaRPr lang="en-US" sz="2000" b="1" dirty="0">
                <a:solidFill>
                  <a:schemeClr val="tx2"/>
                </a:solidFill>
                <a:latin typeface="Freestyle Script" pitchFamily="66" charset="0"/>
              </a:endParaRPr>
            </a:p>
          </p:txBody>
        </p:sp>
      </p:grpSp>
    </p:spTree>
    <p:extLst>
      <p:ext uri="{BB962C8B-B14F-4D97-AF65-F5344CB8AC3E}">
        <p14:creationId xmlns="" xmlns:p14="http://schemas.microsoft.com/office/powerpoint/2010/main" val="772531835"/>
      </p:ext>
    </p:extLst>
  </p:cSld>
  <p:clrMapOvr>
    <a:masterClrMapping/>
  </p:clrMapOvr>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 xmlns:thm15="http://schemas.microsoft.com/office/thememl/2012/main" name="George Mason University 2.0" id="{AE27463A-FAD6-034C-8FDD-9E4699D44229}" vid="{3385DE02-A880-BB45-9582-0AD879F3B8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7649</TotalTime>
  <Words>2449</Words>
  <Application>Microsoft Office PowerPoint</Application>
  <PresentationFormat>Custom</PresentationFormat>
  <Paragraphs>532</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George Mason University 2.0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Conditional probability Is calculated in reduced Universe of Possibilities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Farrokh</cp:lastModifiedBy>
  <cp:revision>172</cp:revision>
  <dcterms:created xsi:type="dcterms:W3CDTF">2017-05-23T16:09:18Z</dcterms:created>
  <dcterms:modified xsi:type="dcterms:W3CDTF">2018-06-28T11:17:16Z</dcterms:modified>
</cp:coreProperties>
</file>