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68" r:id="rId2"/>
    <p:sldId id="261" r:id="rId3"/>
    <p:sldId id="271" r:id="rId4"/>
    <p:sldId id="270" r:id="rId5"/>
    <p:sldId id="272" r:id="rId6"/>
    <p:sldId id="273" r:id="rId7"/>
    <p:sldId id="274" r:id="rId8"/>
    <p:sldId id="275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33"/>
    <a:srgbClr val="00673B"/>
    <a:srgbClr val="C58942"/>
    <a:srgbClr val="00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1"/>
    <p:restoredTop sz="92661"/>
  </p:normalViewPr>
  <p:slideViewPr>
    <p:cSldViewPr snapToGrid="0" snapToObjects="1">
      <p:cViewPr varScale="1">
        <p:scale>
          <a:sx n="99" d="100"/>
          <a:sy n="99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85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VARCHAR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variable length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data type, so it holds only the characters you assign to it.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VARCHAR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takes up 1 byte per character, + 2 bytes to hold length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64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It can be </a:t>
            </a:r>
            <a:r>
              <a:rPr lang="en-US" sz="1200" b="1" dirty="0" smtClean="0"/>
              <a:t>numbers</a:t>
            </a:r>
            <a:r>
              <a:rPr lang="en-US" sz="1200" dirty="0" smtClean="0"/>
              <a:t> read </a:t>
            </a:r>
            <a:r>
              <a:rPr lang="en-US" sz="1200" b="1" dirty="0" smtClean="0"/>
              <a:t>as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64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VARCHAR</a:t>
            </a:r>
            <a:r>
              <a:rPr lang="en-US" sz="1200" dirty="0" smtClean="0"/>
              <a:t> convert to </a:t>
            </a:r>
            <a:r>
              <a:rPr lang="en-US" sz="1200" b="1" dirty="0" smtClean="0"/>
              <a:t>FLOAT</a:t>
            </a:r>
            <a:r>
              <a:rPr lang="en-US" sz="1200" dirty="0" smtClean="0"/>
              <a:t> fails When Non-numeric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64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Here we see an example.  123.45a is not numeric so the conversion fails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64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Conversion is ok when it is numeric.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64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An if statement, or in this</a:t>
            </a:r>
            <a:r>
              <a:rPr lang="en-US" sz="1200" b="0" baseline="0" dirty="0" smtClean="0"/>
              <a:t> code the CASE statement can correct the problem.  Assigning null when non-numeric and assigning numbers when numeric.  </a:t>
            </a:r>
            <a:endParaRPr 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64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The resulting value is null</a:t>
            </a:r>
            <a:r>
              <a:rPr lang="en-US" sz="1200" b="0" baseline="0" dirty="0" smtClean="0"/>
              <a:t> as the original data is not numeric.</a:t>
            </a:r>
            <a:endParaRPr lang="en-US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64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xmlns="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xmlns="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subheader</a:t>
            </a:r>
            <a:r>
              <a:rPr lang="en-US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493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xmlns="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xmlns="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xmlns="" id="{894A7767-E094-483E-9582-5A512B559400}"/>
              </a:ext>
            </a:extLst>
          </p:cNvPr>
          <p:cNvSpPr txBox="1">
            <a:spLocks/>
          </p:cNvSpPr>
          <p:nvPr userDrawn="1"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6247170" cy="2409825"/>
          </a:xfrm>
        </p:spPr>
        <p:txBody>
          <a:bodyPr/>
          <a:lstStyle/>
          <a:p>
            <a:r>
              <a:rPr lang="en-US" sz="4800" dirty="0" smtClean="0"/>
              <a:t>Convert from Variable Character to Float 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3200" dirty="0" smtClean="0"/>
              <a:t>Farrokh Alemi, PhD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8482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4232" y="1074509"/>
            <a:ext cx="799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VARCHAR</a:t>
            </a:r>
            <a:r>
              <a:rPr lang="en-US" sz="6000" dirty="0" smtClean="0"/>
              <a:t> is a variable length </a:t>
            </a:r>
            <a:r>
              <a:rPr lang="en-US" sz="6000" b="1" dirty="0" smtClean="0"/>
              <a:t>string</a:t>
            </a:r>
            <a:r>
              <a:rPr lang="en-US" sz="6000" dirty="0" smtClean="0"/>
              <a:t> data </a:t>
            </a:r>
            <a:r>
              <a:rPr lang="en-US" sz="6000" dirty="0" smtClean="0"/>
              <a:t>type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5642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4232" y="1074509"/>
            <a:ext cx="799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VARCHAR</a:t>
            </a:r>
            <a:r>
              <a:rPr lang="en-US" sz="6000" dirty="0" smtClean="0"/>
              <a:t> </a:t>
            </a:r>
            <a:r>
              <a:rPr lang="en-US" sz="6000" dirty="0" smtClean="0"/>
              <a:t>can be </a:t>
            </a:r>
            <a:r>
              <a:rPr lang="en-US" sz="6000" b="1" dirty="0" smtClean="0"/>
              <a:t>numbers</a:t>
            </a:r>
            <a:r>
              <a:rPr lang="en-US" sz="6000" dirty="0" smtClean="0"/>
              <a:t> read </a:t>
            </a:r>
            <a:r>
              <a:rPr lang="en-US" sz="6000" b="1" dirty="0" smtClean="0"/>
              <a:t>as string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25642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4232" y="1074509"/>
            <a:ext cx="7992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VARCHAR</a:t>
            </a:r>
            <a:r>
              <a:rPr lang="en-US" sz="6000" dirty="0" smtClean="0"/>
              <a:t> </a:t>
            </a:r>
            <a:r>
              <a:rPr lang="en-US" sz="6000" dirty="0" smtClean="0"/>
              <a:t>convert to </a:t>
            </a:r>
            <a:r>
              <a:rPr lang="en-US" sz="6000" b="1" dirty="0" smtClean="0"/>
              <a:t>FLOAT</a:t>
            </a:r>
            <a:r>
              <a:rPr lang="en-US" sz="6000" dirty="0" smtClean="0"/>
              <a:t> </a:t>
            </a:r>
            <a:r>
              <a:rPr lang="en-US" sz="6000" dirty="0" smtClean="0"/>
              <a:t>fails When </a:t>
            </a:r>
            <a:br>
              <a:rPr lang="en-US" sz="6000" dirty="0" smtClean="0"/>
            </a:br>
            <a:r>
              <a:rPr lang="en-US" sz="6000" dirty="0" smtClean="0"/>
              <a:t>Non-numeric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549668" y="4331989"/>
            <a:ext cx="9059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Error</a:t>
            </a:r>
            <a:r>
              <a:rPr lang="en-US" sz="4000" dirty="0" smtClean="0">
                <a:solidFill>
                  <a:srgbClr val="FF0000"/>
                </a:solidFill>
              </a:rPr>
              <a:t> converting data type </a:t>
            </a:r>
            <a:r>
              <a:rPr lang="en-US" sz="4000" dirty="0" err="1" smtClean="0">
                <a:solidFill>
                  <a:srgbClr val="FF0000"/>
                </a:solidFill>
              </a:rPr>
              <a:t>varchar</a:t>
            </a:r>
            <a:r>
              <a:rPr lang="en-US" sz="4000" dirty="0" smtClean="0">
                <a:solidFill>
                  <a:srgbClr val="FF0000"/>
                </a:solidFill>
              </a:rPr>
              <a:t> to float.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5148" y="1515833"/>
            <a:ext cx="10587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SELECT </a:t>
            </a:r>
            <a:r>
              <a:rPr lang="en-US" sz="4000" dirty="0" smtClean="0">
                <a:solidFill>
                  <a:srgbClr val="FF0000"/>
                </a:solidFill>
              </a:rPr>
              <a:t>'123.45a' </a:t>
            </a:r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Variable </a:t>
            </a:r>
            <a:r>
              <a:rPr lang="en-US" sz="4000" dirty="0" smtClean="0">
                <a:solidFill>
                  <a:srgbClr val="0000FF"/>
                </a:solidFill>
              </a:rPr>
              <a:t>INTO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#temp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SELECT </a:t>
            </a:r>
            <a:r>
              <a:rPr lang="en-US" sz="4000" dirty="0" smtClean="0">
                <a:solidFill>
                  <a:srgbClr val="FF00FF"/>
                </a:solidFill>
              </a:rPr>
              <a:t>CAST</a:t>
            </a:r>
            <a:r>
              <a:rPr lang="en-US" sz="4000" dirty="0" smtClean="0">
                <a:solidFill>
                  <a:srgbClr val="808080"/>
                </a:solidFill>
              </a:rPr>
              <a:t>(Variable </a:t>
            </a:r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rgbClr val="0000FF"/>
                </a:solidFill>
              </a:rPr>
              <a:t>FLOAT</a:t>
            </a:r>
            <a:r>
              <a:rPr lang="en-US" sz="4000" dirty="0" smtClean="0">
                <a:solidFill>
                  <a:srgbClr val="808080"/>
                </a:solidFill>
              </a:rPr>
              <a:t>) </a:t>
            </a:r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[Converted] </a:t>
            </a:r>
            <a:r>
              <a:rPr lang="en-US" sz="4000" dirty="0" smtClean="0">
                <a:solidFill>
                  <a:srgbClr val="0000FF"/>
                </a:solidFill>
              </a:rPr>
              <a:t>FROM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#Temp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9668" y="4331989"/>
            <a:ext cx="9059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Error</a:t>
            </a:r>
            <a:r>
              <a:rPr lang="en-US" sz="4000" dirty="0" smtClean="0">
                <a:solidFill>
                  <a:srgbClr val="FF0000"/>
                </a:solidFill>
              </a:rPr>
              <a:t> converting data type </a:t>
            </a:r>
            <a:r>
              <a:rPr lang="en-US" sz="4000" dirty="0" err="1" smtClean="0">
                <a:solidFill>
                  <a:srgbClr val="FF0000"/>
                </a:solidFill>
              </a:rPr>
              <a:t>varchar</a:t>
            </a:r>
            <a:r>
              <a:rPr lang="en-US" sz="4000" dirty="0" smtClean="0">
                <a:solidFill>
                  <a:srgbClr val="FF0000"/>
                </a:solidFill>
              </a:rPr>
              <a:t> to float.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5148" y="1515833"/>
            <a:ext cx="10587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SELECT </a:t>
            </a:r>
            <a:r>
              <a:rPr lang="en-US" sz="4000" dirty="0" smtClean="0">
                <a:solidFill>
                  <a:srgbClr val="FF0000"/>
                </a:solidFill>
              </a:rPr>
              <a:t>'123.45' </a:t>
            </a:r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Variable </a:t>
            </a:r>
            <a:r>
              <a:rPr lang="en-US" sz="4000" dirty="0" smtClean="0">
                <a:solidFill>
                  <a:srgbClr val="0000FF"/>
                </a:solidFill>
              </a:rPr>
              <a:t>INTO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#temp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SELECT </a:t>
            </a:r>
            <a:r>
              <a:rPr lang="en-US" sz="4000" dirty="0" smtClean="0">
                <a:solidFill>
                  <a:srgbClr val="FF00FF"/>
                </a:solidFill>
              </a:rPr>
              <a:t>CAST</a:t>
            </a:r>
            <a:r>
              <a:rPr lang="en-US" sz="4000" dirty="0" smtClean="0">
                <a:solidFill>
                  <a:srgbClr val="808080"/>
                </a:solidFill>
              </a:rPr>
              <a:t>(Variable </a:t>
            </a:r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rgbClr val="0000FF"/>
                </a:solidFill>
              </a:rPr>
              <a:t>FLOAT</a:t>
            </a:r>
            <a:r>
              <a:rPr lang="en-US" sz="4000" dirty="0" smtClean="0">
                <a:solidFill>
                  <a:srgbClr val="808080"/>
                </a:solidFill>
              </a:rPr>
              <a:t>) </a:t>
            </a:r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[Converted] </a:t>
            </a:r>
            <a:r>
              <a:rPr lang="en-US" sz="4000" dirty="0" smtClean="0">
                <a:solidFill>
                  <a:srgbClr val="0000FF"/>
                </a:solidFill>
              </a:rPr>
              <a:t>FROM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#Temp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22135" t="52740" r="68060" b="39465"/>
          <a:stretch>
            <a:fillRect/>
          </a:stretch>
        </p:blipFill>
        <p:spPr bwMode="auto">
          <a:xfrm>
            <a:off x="3542096" y="3888606"/>
            <a:ext cx="4358103" cy="21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42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643" y="770021"/>
            <a:ext cx="105877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DROP TABLE #temp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SELECT </a:t>
            </a:r>
            <a:r>
              <a:rPr lang="en-US" sz="4000" dirty="0" smtClean="0">
                <a:solidFill>
                  <a:srgbClr val="FF0000"/>
                </a:solidFill>
              </a:rPr>
              <a:t>'123.45.' </a:t>
            </a:r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Variable</a:t>
            </a:r>
            <a:r>
              <a:rPr lang="en-US" sz="4000" dirty="0" smtClean="0">
                <a:solidFill>
                  <a:srgbClr val="0000FF"/>
                </a:solidFill>
              </a:rPr>
              <a:t> INTO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#temp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SELECT 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CASE</a:t>
            </a:r>
            <a:r>
              <a:rPr lang="en-US" sz="4000" dirty="0" smtClean="0">
                <a:solidFill>
                  <a:srgbClr val="0000FF"/>
                </a:solidFill>
              </a:rPr>
              <a:t>	WHEN </a:t>
            </a:r>
            <a:r>
              <a:rPr lang="en-US" sz="4000" dirty="0" err="1" smtClean="0">
                <a:solidFill>
                  <a:srgbClr val="FF00FF"/>
                </a:solidFill>
              </a:rPr>
              <a:t>IsNumeric</a:t>
            </a:r>
            <a:r>
              <a:rPr lang="en-US" sz="4000" dirty="0" smtClean="0">
                <a:solidFill>
                  <a:srgbClr val="808080"/>
                </a:solidFill>
              </a:rPr>
              <a:t>(Variable) =0 </a:t>
            </a:r>
            <a:r>
              <a:rPr lang="en-US" sz="4000" dirty="0" smtClean="0">
                <a:solidFill>
                  <a:srgbClr val="0000FF"/>
                </a:solidFill>
              </a:rPr>
              <a:t>THEN </a:t>
            </a:r>
            <a:r>
              <a:rPr lang="en-US" sz="4000" dirty="0" smtClean="0">
                <a:solidFill>
                  <a:srgbClr val="808080"/>
                </a:solidFill>
              </a:rPr>
              <a:t>null</a:t>
            </a:r>
          </a:p>
          <a:p>
            <a:r>
              <a:rPr lang="en-US" sz="4000" dirty="0" smtClean="0">
                <a:solidFill>
                  <a:srgbClr val="808080"/>
                </a:solidFill>
              </a:rPr>
              <a:t>		</a:t>
            </a:r>
            <a:r>
              <a:rPr lang="en-US" sz="4000" dirty="0" smtClean="0">
                <a:solidFill>
                  <a:srgbClr val="0000FF"/>
                </a:solidFill>
              </a:rPr>
              <a:t>Else </a:t>
            </a:r>
            <a:r>
              <a:rPr lang="en-US" sz="4000" dirty="0" smtClean="0">
                <a:solidFill>
                  <a:srgbClr val="FF00FF"/>
                </a:solidFill>
              </a:rPr>
              <a:t>CAST</a:t>
            </a:r>
            <a:r>
              <a:rPr lang="en-US" sz="4000" dirty="0" smtClean="0">
                <a:solidFill>
                  <a:srgbClr val="808080"/>
                </a:solidFill>
              </a:rPr>
              <a:t>(Variable </a:t>
            </a:r>
            <a:r>
              <a:rPr lang="en-US" sz="4000" dirty="0" smtClean="0">
                <a:solidFill>
                  <a:srgbClr val="0000FF"/>
                </a:solidFill>
              </a:rPr>
              <a:t>AS FLOAT</a:t>
            </a:r>
            <a:r>
              <a:rPr lang="en-US" sz="4000" dirty="0" smtClean="0">
                <a:solidFill>
                  <a:srgbClr val="808080"/>
                </a:solidFill>
              </a:rPr>
              <a:t>) </a:t>
            </a:r>
            <a:r>
              <a:rPr lang="en-US" sz="4000" dirty="0" smtClean="0">
                <a:solidFill>
                  <a:srgbClr val="0000FF"/>
                </a:solidFill>
              </a:rPr>
              <a:t>END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[Converted] 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FROM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#Temp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GO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643" y="770021"/>
            <a:ext cx="105877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DROP TABLE #temp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SELECT </a:t>
            </a:r>
            <a:r>
              <a:rPr lang="en-US" sz="4000" dirty="0" smtClean="0">
                <a:solidFill>
                  <a:srgbClr val="FF0000"/>
                </a:solidFill>
              </a:rPr>
              <a:t>'123.45.' </a:t>
            </a:r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Variable</a:t>
            </a:r>
            <a:r>
              <a:rPr lang="en-US" sz="4000" dirty="0" smtClean="0">
                <a:solidFill>
                  <a:srgbClr val="0000FF"/>
                </a:solidFill>
              </a:rPr>
              <a:t> INTO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#temp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SELECT 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CASE</a:t>
            </a:r>
            <a:r>
              <a:rPr lang="en-US" sz="4000" dirty="0" smtClean="0">
                <a:solidFill>
                  <a:srgbClr val="0000FF"/>
                </a:solidFill>
              </a:rPr>
              <a:t>	WHEN </a:t>
            </a:r>
            <a:r>
              <a:rPr lang="en-US" sz="4000" dirty="0" err="1" smtClean="0">
                <a:solidFill>
                  <a:srgbClr val="FF00FF"/>
                </a:solidFill>
              </a:rPr>
              <a:t>IsNumeric</a:t>
            </a:r>
            <a:r>
              <a:rPr lang="en-US" sz="4000" dirty="0" smtClean="0">
                <a:solidFill>
                  <a:srgbClr val="808080"/>
                </a:solidFill>
              </a:rPr>
              <a:t>(Variable) =0 </a:t>
            </a:r>
            <a:r>
              <a:rPr lang="en-US" sz="4000" dirty="0" smtClean="0">
                <a:solidFill>
                  <a:srgbClr val="0000FF"/>
                </a:solidFill>
              </a:rPr>
              <a:t>THEN </a:t>
            </a:r>
            <a:r>
              <a:rPr lang="en-US" sz="4000" dirty="0" smtClean="0">
                <a:solidFill>
                  <a:srgbClr val="808080"/>
                </a:solidFill>
              </a:rPr>
              <a:t>null</a:t>
            </a:r>
          </a:p>
          <a:p>
            <a:r>
              <a:rPr lang="en-US" sz="4000" dirty="0" smtClean="0">
                <a:solidFill>
                  <a:srgbClr val="808080"/>
                </a:solidFill>
              </a:rPr>
              <a:t>		</a:t>
            </a:r>
            <a:r>
              <a:rPr lang="en-US" sz="4000" dirty="0" smtClean="0">
                <a:solidFill>
                  <a:srgbClr val="0000FF"/>
                </a:solidFill>
              </a:rPr>
              <a:t>Else </a:t>
            </a:r>
            <a:r>
              <a:rPr lang="en-US" sz="4000" dirty="0" smtClean="0">
                <a:solidFill>
                  <a:srgbClr val="FF00FF"/>
                </a:solidFill>
              </a:rPr>
              <a:t>CAST</a:t>
            </a:r>
            <a:r>
              <a:rPr lang="en-US" sz="4000" dirty="0" smtClean="0">
                <a:solidFill>
                  <a:srgbClr val="808080"/>
                </a:solidFill>
              </a:rPr>
              <a:t>(Variable </a:t>
            </a:r>
            <a:r>
              <a:rPr lang="en-US" sz="4000" dirty="0" smtClean="0">
                <a:solidFill>
                  <a:srgbClr val="0000FF"/>
                </a:solidFill>
              </a:rPr>
              <a:t>AS FLOAT</a:t>
            </a:r>
            <a:r>
              <a:rPr lang="en-US" sz="4000" dirty="0" smtClean="0">
                <a:solidFill>
                  <a:srgbClr val="808080"/>
                </a:solidFill>
              </a:rPr>
              <a:t>) </a:t>
            </a:r>
            <a:r>
              <a:rPr lang="en-US" sz="4000" dirty="0" smtClean="0">
                <a:solidFill>
                  <a:srgbClr val="0000FF"/>
                </a:solidFill>
              </a:rPr>
              <a:t>END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AS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[Converted] 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FROM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#Temp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GO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2195" t="50333" r="68361" b="40235"/>
          <a:stretch>
            <a:fillRect/>
          </a:stretch>
        </p:blipFill>
        <p:spPr bwMode="auto">
          <a:xfrm>
            <a:off x="7055318" y="4036665"/>
            <a:ext cx="3108960" cy="19406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5642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2820202"/>
            <a:ext cx="11350580" cy="120524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Convert</a:t>
            </a:r>
            <a:r>
              <a:rPr lang="en-US" sz="4800" dirty="0" smtClean="0">
                <a:solidFill>
                  <a:schemeClr val="tx2"/>
                </a:solidFill>
              </a:rPr>
              <a:t> numeric </a:t>
            </a:r>
            <a:r>
              <a:rPr lang="en-US" sz="4800" dirty="0" err="1" smtClean="0">
                <a:solidFill>
                  <a:schemeClr val="tx2"/>
                </a:solidFill>
              </a:rPr>
              <a:t>Varchar</a:t>
            </a:r>
            <a:r>
              <a:rPr lang="en-US" sz="4800" dirty="0" smtClean="0">
                <a:solidFill>
                  <a:schemeClr val="tx2"/>
                </a:solidFill>
              </a:rPr>
              <a:t> to Float </a:t>
            </a:r>
            <a:r>
              <a:rPr lang="en-US" sz="4800" b="1" dirty="0" smtClean="0">
                <a:solidFill>
                  <a:schemeClr val="tx2"/>
                </a:solidFill>
              </a:rPr>
              <a:t>Using IIF or CASE </a:t>
            </a:r>
            <a:r>
              <a:rPr lang="en-US" sz="4800" dirty="0" smtClean="0">
                <a:solidFill>
                  <a:schemeClr val="tx2"/>
                </a:solidFill>
              </a:rPr>
              <a:t>commands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319353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" id="{72BD410A-365D-4D07-B3B5-D7DC155FA58D}" vid="{DD8B9ADD-25EE-4729-84EC-D9CE57766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5600</TotalTime>
  <Words>185</Words>
  <Application>Microsoft Office PowerPoint</Application>
  <PresentationFormat>Custom</PresentationFormat>
  <Paragraphs>43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George Mason University 2.0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Convert numeric Varchar to Float Using IIF or CASE commands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</cp:lastModifiedBy>
  <cp:revision>28</cp:revision>
  <dcterms:created xsi:type="dcterms:W3CDTF">2017-05-23T16:09:18Z</dcterms:created>
  <dcterms:modified xsi:type="dcterms:W3CDTF">2018-09-27T18:21:02Z</dcterms:modified>
</cp:coreProperties>
</file>