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1"/>
  </p:notesMasterIdLst>
  <p:sldIdLst>
    <p:sldId id="268" r:id="rId2"/>
    <p:sldId id="327" r:id="rId3"/>
    <p:sldId id="366" r:id="rId4"/>
    <p:sldId id="367" r:id="rId5"/>
    <p:sldId id="362" r:id="rId6"/>
    <p:sldId id="363" r:id="rId7"/>
    <p:sldId id="364" r:id="rId8"/>
    <p:sldId id="368" r:id="rId9"/>
    <p:sldId id="369" r:id="rId10"/>
    <p:sldId id="370" r:id="rId11"/>
    <p:sldId id="365" r:id="rId12"/>
    <p:sldId id="376" r:id="rId13"/>
    <p:sldId id="377" r:id="rId14"/>
    <p:sldId id="378" r:id="rId15"/>
    <p:sldId id="371" r:id="rId16"/>
    <p:sldId id="379" r:id="rId17"/>
    <p:sldId id="372" r:id="rId18"/>
    <p:sldId id="373" r:id="rId19"/>
    <p:sldId id="343" r:id="rId20"/>
    <p:sldId id="374" r:id="rId21"/>
    <p:sldId id="375" r:id="rId22"/>
    <p:sldId id="403" r:id="rId23"/>
    <p:sldId id="404" r:id="rId24"/>
    <p:sldId id="405" r:id="rId25"/>
    <p:sldId id="361" r:id="rId26"/>
    <p:sldId id="380" r:id="rId27"/>
    <p:sldId id="381" r:id="rId28"/>
    <p:sldId id="382" r:id="rId29"/>
    <p:sldId id="383" r:id="rId30"/>
    <p:sldId id="384" r:id="rId31"/>
    <p:sldId id="385" r:id="rId32"/>
    <p:sldId id="386" r:id="rId33"/>
    <p:sldId id="387" r:id="rId34"/>
    <p:sldId id="388" r:id="rId35"/>
    <p:sldId id="389" r:id="rId36"/>
    <p:sldId id="390" r:id="rId37"/>
    <p:sldId id="391" r:id="rId38"/>
    <p:sldId id="392" r:id="rId39"/>
    <p:sldId id="401" r:id="rId40"/>
    <p:sldId id="402" r:id="rId41"/>
    <p:sldId id="406" r:id="rId42"/>
    <p:sldId id="400" r:id="rId43"/>
    <p:sldId id="395" r:id="rId44"/>
    <p:sldId id="394" r:id="rId45"/>
    <p:sldId id="393" r:id="rId46"/>
    <p:sldId id="396" r:id="rId47"/>
    <p:sldId id="397" r:id="rId48"/>
    <p:sldId id="398" r:id="rId49"/>
    <p:sldId id="26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FF00"/>
    <a:srgbClr val="00FFCC"/>
    <a:srgbClr val="66FFCC"/>
    <a:srgbClr val="FFFF00"/>
    <a:srgbClr val="7D1219"/>
    <a:srgbClr val="006873"/>
    <a:srgbClr val="FFFF66"/>
    <a:srgbClr val="FFCC33"/>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51"/>
    <p:restoredTop sz="71141" autoAdjust="0"/>
  </p:normalViewPr>
  <p:slideViewPr>
    <p:cSldViewPr snapToGrid="0" snapToObjects="1">
      <p:cViewPr varScale="1">
        <p:scale>
          <a:sx n="66" d="100"/>
          <a:sy n="66" d="100"/>
        </p:scale>
        <p:origin x="822" y="72"/>
      </p:cViewPr>
      <p:guideLst>
        <p:guide orient="horz" pos="2160"/>
        <p:guide pos="3840"/>
      </p:guideLst>
    </p:cSldViewPr>
  </p:slideViewPr>
  <p:notesTextViewPr>
    <p:cViewPr>
      <p:scale>
        <a:sx n="1" d="1"/>
        <a:sy n="1" d="1"/>
      </p:scale>
      <p:origin x="0" y="0"/>
    </p:cViewPr>
  </p:notesTextViewPr>
  <p:sorterViewPr>
    <p:cViewPr>
      <p:scale>
        <a:sx n="66" d="100"/>
        <a:sy n="66" d="100"/>
      </p:scale>
      <p:origin x="0" y="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6/29/2018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provides a brief introduction to likelihood ratios, a probability concept actively used to construct</a:t>
            </a:r>
            <a:r>
              <a:rPr lang="en-US" baseline="0" dirty="0" smtClean="0"/>
              <a:t> predictive data mining models.  This brief presentation was organized by Dr. Alemi.  It was narrated by xxx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divided by the probability of observing the same risk factor among patients without the outcome.  The prevalence of the risk factor is examined</a:t>
            </a:r>
            <a:r>
              <a:rPr lang="en-US" sz="1200" kern="1200" baseline="0" dirty="0" smtClean="0">
                <a:solidFill>
                  <a:schemeClr val="tx1"/>
                </a:solidFill>
                <a:latin typeface="+mn-lt"/>
                <a:ea typeface="+mn-ea"/>
                <a:cs typeface="+mn-cs"/>
              </a:rPr>
              <a:t> in two different sub-populations.  On top in the group that has the outcome and in the bottom in the group that does not have it.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10</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Likelihood ratios measure how informative a predictor is.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11</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likelihood ratio shows</a:t>
            </a:r>
            <a:r>
              <a:rPr lang="en-US" sz="1200" kern="1200" baseline="0" dirty="0" smtClean="0">
                <a:solidFill>
                  <a:schemeClr val="tx1"/>
                </a:solidFill>
                <a:latin typeface="+mn-lt"/>
                <a:ea typeface="+mn-ea"/>
                <a:cs typeface="+mn-cs"/>
              </a:rPr>
              <a:t> how many times the odds of the outcome change when the risk factors is present.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12</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 risk factor with the likelihood ratio of 2 tells us that the odds of the outcome are doubled when the risk factor is present.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13</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 likelihood ratio of 5 tells us that the odds change fivefold.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14</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ranges from 0 to infinity.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15</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value of 0 indicates that patients who have the predictor never have the dependent</a:t>
            </a:r>
            <a:r>
              <a:rPr lang="en-US" sz="1200" kern="1200" baseline="0" dirty="0" smtClean="0">
                <a:solidFill>
                  <a:schemeClr val="tx1"/>
                </a:solidFill>
                <a:latin typeface="+mn-lt"/>
                <a:ea typeface="+mn-ea"/>
                <a:cs typeface="+mn-cs"/>
              </a:rPr>
              <a:t> variable. So 0 is very informative but in the negative direction. </a:t>
            </a:r>
            <a:r>
              <a:rPr lang="en-US" sz="1200" kern="1200" dirty="0" smtClean="0">
                <a:solidFill>
                  <a:schemeClr val="tx1"/>
                </a:solidFill>
                <a:latin typeface="+mn-lt"/>
                <a:ea typeface="+mn-ea"/>
                <a:cs typeface="+mn-cs"/>
              </a:rPr>
              <a:t>A ratio near zero indicates that the dependent variable will almost never happen.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16</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ratio of 1 indicates that the predictor is not informative, there is 50 to 50 chance that the dependent variable will occur.  If we know the predictor has happened we know no more about the likelihood of the outcome than before. </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17</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ratio of 10 means the predictor increases the odds of the dependent variable by 10 fold.  The further the ratio is from 1 the more informative it is.  </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18</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relationship between risk factor and outcome can be examined in a contingency table.  The likelihood ratio in this context tell us how informative the risk</a:t>
            </a:r>
            <a:r>
              <a:rPr lang="en-US" sz="1200" kern="1200" baseline="0" dirty="0" smtClean="0">
                <a:solidFill>
                  <a:schemeClr val="tx1"/>
                </a:solidFill>
                <a:latin typeface="+mn-lt"/>
                <a:ea typeface="+mn-ea"/>
                <a:cs typeface="+mn-cs"/>
              </a:rPr>
              <a:t> factor is in predicting the outcome.  The contingency table reports the number of times outcome and the risk factor co-occur.  These data can be used to calculate the likelihood ratio.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19</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Likelihood is a common statistical concept.  It is used widely.  In probability theory, likelihood ratio is used to indicate how informative knowledge of</a:t>
            </a:r>
            <a:r>
              <a:rPr lang="en-US" sz="1200" kern="1200" baseline="0" dirty="0" smtClean="0">
                <a:solidFill>
                  <a:schemeClr val="tx1"/>
                </a:solidFill>
                <a:latin typeface="+mn-lt"/>
                <a:ea typeface="+mn-ea"/>
                <a:cs typeface="+mn-cs"/>
              </a:rPr>
              <a:t> one piece of information will be for predicting another event. </a:t>
            </a:r>
            <a:r>
              <a:rPr lang="en-US" sz="1200" kern="1200" dirty="0" smtClean="0">
                <a:solidFill>
                  <a:schemeClr val="tx1"/>
                </a:solidFill>
                <a:latin typeface="+mn-lt"/>
                <a:ea typeface="+mn-ea"/>
                <a:cs typeface="+mn-cs"/>
              </a:rPr>
              <a:t>Let us call the variable we want to predict the dependent variable and other variables as predictors.  The likelihood ratio measures the association between each predictor and the dependent variable.  Note</a:t>
            </a:r>
            <a:r>
              <a:rPr lang="en-US" sz="1200" kern="1200" baseline="0" dirty="0" smtClean="0">
                <a:solidFill>
                  <a:schemeClr val="tx1"/>
                </a:solidFill>
                <a:latin typeface="+mn-lt"/>
                <a:ea typeface="+mn-ea"/>
                <a:cs typeface="+mn-cs"/>
              </a:rPr>
              <a:t> that likelihood ratio is a measure of association, even though conceptually we often think of the predictor occurring before the dependent variable.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Recall that likelihood ratios are defined as ratio</a:t>
            </a:r>
            <a:r>
              <a:rPr lang="en-US" sz="1200" kern="1200" baseline="0" dirty="0" smtClean="0">
                <a:solidFill>
                  <a:schemeClr val="tx1"/>
                </a:solidFill>
                <a:latin typeface="+mn-lt"/>
                <a:ea typeface="+mn-ea"/>
                <a:cs typeface="+mn-cs"/>
              </a:rPr>
              <a:t> of two conditional probabilities.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20</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Using the contingency table we can calculate these two conditional probabilities from counts of co-occurrences of the risk factor and the outcome among patients who have the dependent variable and those who do not.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21</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a:t>
            </a:r>
            <a:r>
              <a:rPr lang="en-US" sz="1200" kern="1200" baseline="0" dirty="0" smtClean="0">
                <a:solidFill>
                  <a:schemeClr val="tx1"/>
                </a:solidFill>
                <a:latin typeface="+mn-lt"/>
                <a:ea typeface="+mn-ea"/>
                <a:cs typeface="+mn-cs"/>
              </a:rPr>
              <a:t> is important to understand the relationship between likelihood ratio and prior and posterior odds.  Prior odds is defined as the probability of the outcome occurring divided by the probability of it not occurring.  This is how likely the outcome is before we consider the risk factor.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22</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Posterior odds is the odds of the outcome after we have considered the risk factor.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23</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Likelihood ratio connects prior odds to the posterior odds.  In</a:t>
            </a:r>
            <a:r>
              <a:rPr lang="en-US" sz="1200" kern="1200" baseline="0" dirty="0" smtClean="0">
                <a:solidFill>
                  <a:schemeClr val="tx1"/>
                </a:solidFill>
                <a:latin typeface="+mn-lt"/>
                <a:ea typeface="+mn-ea"/>
                <a:cs typeface="+mn-cs"/>
              </a:rPr>
              <a:t> this sense, likelihood ratio tells us how we should revise our prior uncertainty in light of the observation of the risk factor.  This formula is known as the Bayes formula.  We will return to this formula after we examine some examples.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24</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table shows the co-occurrences</a:t>
            </a:r>
            <a:r>
              <a:rPr lang="en-US" sz="1200" kern="1200" baseline="0" dirty="0" smtClean="0">
                <a:solidFill>
                  <a:schemeClr val="tx1"/>
                </a:solidFill>
                <a:latin typeface="+mn-lt"/>
                <a:ea typeface="+mn-ea"/>
                <a:cs typeface="+mn-cs"/>
              </a:rPr>
              <a:t> of repeated infection and substance abuse.  We have a sample of 54 patients, 9 of whom later were treated for substance abuse.  We want to know how informative is repeated infections in predicting that the patient will or has substance abuse.  A likelihood ratio can answer this question for us.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25</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likelihood ratio is calculated as the ratio</a:t>
            </a:r>
            <a:r>
              <a:rPr lang="en-US" sz="1200" kern="1200" baseline="0" dirty="0" smtClean="0">
                <a:solidFill>
                  <a:schemeClr val="tx1"/>
                </a:solidFill>
                <a:latin typeface="+mn-lt"/>
                <a:ea typeface="+mn-ea"/>
                <a:cs typeface="+mn-cs"/>
              </a:rPr>
              <a:t> of two conditional probabilities calculated in two different subset of patients.  On the numerator, we have the prevalence of repeated infections among patients with substance abuse.  On the denominator, we have the same prevalence now calculated among patients without substance abuse.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26</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frequency of repeated infections are calculated in two different subsets of data.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27</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Using the counts,</a:t>
            </a:r>
            <a:r>
              <a:rPr lang="en-US" sz="1200" kern="1200" baseline="0" dirty="0" smtClean="0">
                <a:solidFill>
                  <a:schemeClr val="tx1"/>
                </a:solidFill>
                <a:latin typeface="+mn-lt"/>
                <a:ea typeface="+mn-ea"/>
                <a:cs typeface="+mn-cs"/>
              </a:rPr>
              <a:t> the likelihood ratio can be calculated as number of times abuse and repeated infection occur among patients with abuse divided by the number of times no abuse and repeated infections occurs among patients with no abuse.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28</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a:t>
            </a:r>
            <a:r>
              <a:rPr lang="en-US" sz="1200" kern="1200" baseline="0" dirty="0" smtClean="0">
                <a:solidFill>
                  <a:schemeClr val="tx1"/>
                </a:solidFill>
                <a:latin typeface="+mn-lt"/>
                <a:ea typeface="+mn-ea"/>
                <a:cs typeface="+mn-cs"/>
              </a:rPr>
              <a:t> note that 67% of time repeated infections occur among patients with substance abuse.  56 percent of time they occur among patients with no substance abuse.  Therefore the likelihood ratio is 1.2.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29</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It can be used to measure the relationship</a:t>
            </a:r>
            <a:r>
              <a:rPr lang="en-US" sz="1200" kern="1200" baseline="0" dirty="0" smtClean="0">
                <a:solidFill>
                  <a:schemeClr val="tx1"/>
                </a:solidFill>
                <a:latin typeface="+mn-lt"/>
                <a:ea typeface="+mn-ea"/>
                <a:cs typeface="+mn-cs"/>
              </a:rPr>
              <a:t> between risk factor and outcome.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 likelihood ratio of 1.2 is higher than 1 so </a:t>
            </a:r>
            <a:r>
              <a:rPr lang="en-US" sz="1200" kern="1200" baseline="0" dirty="0" smtClean="0">
                <a:solidFill>
                  <a:schemeClr val="tx1"/>
                </a:solidFill>
                <a:latin typeface="+mn-lt"/>
                <a:ea typeface="+mn-ea"/>
                <a:cs typeface="+mn-cs"/>
              </a:rPr>
              <a:t>repeated infections increases the odds of current or future substance abuse.  It increases these odds by 1.2 times.  We can use this number to report how informative repeated infections are.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30</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When</a:t>
            </a:r>
            <a:r>
              <a:rPr lang="en-US" sz="1200" kern="1200" baseline="0" dirty="0" smtClean="0">
                <a:solidFill>
                  <a:schemeClr val="tx1"/>
                </a:solidFill>
                <a:latin typeface="+mn-lt"/>
                <a:ea typeface="+mn-ea"/>
                <a:cs typeface="+mn-cs"/>
              </a:rPr>
              <a:t> a combination is rare, we may not find any cases in our data, even when we have massive data.  Then the calculation of likelihood ratio becomes more difficult.  Here we see data on 54 patients and we would like to know if presence of shock predicts the presence of diabetes.  We would like to calculate the likelihood ratio associated with shock in predicting diabetes.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31</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calculated likelihood ratio is zero. A</a:t>
            </a:r>
            <a:r>
              <a:rPr lang="en-US" sz="1200" kern="1200" baseline="0" dirty="0" smtClean="0">
                <a:solidFill>
                  <a:schemeClr val="tx1"/>
                </a:solidFill>
                <a:latin typeface="+mn-lt"/>
                <a:ea typeface="+mn-ea"/>
                <a:cs typeface="+mn-cs"/>
              </a:rPr>
              <a:t> likelihood ratio of zero is a very strong statement. </a:t>
            </a:r>
            <a:r>
              <a:rPr lang="en-US" sz="1200" kern="1200" dirty="0" smtClean="0">
                <a:solidFill>
                  <a:schemeClr val="tx1"/>
                </a:solidFill>
                <a:latin typeface="+mn-lt"/>
                <a:ea typeface="+mn-ea"/>
                <a:cs typeface="+mn-cs"/>
              </a:rPr>
              <a:t> A likelihood ratio of zero says that in predicting whether a patient is diabetic we can ignore everything else</a:t>
            </a:r>
            <a:r>
              <a:rPr lang="en-US" sz="1200" kern="1200" baseline="0" dirty="0" smtClean="0">
                <a:solidFill>
                  <a:schemeClr val="tx1"/>
                </a:solidFill>
                <a:latin typeface="+mn-lt"/>
                <a:ea typeface="+mn-ea"/>
                <a:cs typeface="+mn-cs"/>
              </a:rPr>
              <a:t> if we observe that the patient is in shock.  When the odds of an event becomes zero, no other piece of information can change this odds to be higher than zero.  This is particularly problematic in using rare conditions to predict if the patient is diabetic.  The fact that diabetes and shock has not occurred in our sample of 64 patients may be due to the fact that we took a small sample.  I</a:t>
            </a:r>
            <a:r>
              <a:rPr lang="en-US" sz="1200" kern="1200" dirty="0" smtClean="0">
                <a:solidFill>
                  <a:schemeClr val="tx1"/>
                </a:solidFill>
                <a:latin typeface="+mn-lt"/>
                <a:ea typeface="+mn-ea"/>
                <a:cs typeface="+mn-cs"/>
              </a:rPr>
              <a:t>n a larger sample, we may see a diabetic</a:t>
            </a:r>
            <a:r>
              <a:rPr lang="en-US" sz="1200" kern="1200" baseline="0" dirty="0" smtClean="0">
                <a:solidFill>
                  <a:schemeClr val="tx1"/>
                </a:solidFill>
                <a:latin typeface="+mn-lt"/>
                <a:ea typeface="+mn-ea"/>
                <a:cs typeface="+mn-cs"/>
              </a:rPr>
              <a:t> patient in shock, in which case the likelihood ratio will be near zero but not zero.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32</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Statisticians have proposed several different methods for handling likelihood ratios of zero.  One could assume that the next case would be both in shock and diabetic.  This will produce a likelihood ratio near zero, so in the spirit of what we have observed it is near zero but it is not exactly zero.  This estimate has a problem as our assumption was arbitrary and the estimate is not as close to zero as possible.  Depending on the numbers for row of data in non-diabetic patients, we may have a likelihood ratio that exceeds 1, which obviously is wrong.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33</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The approach that I like is to estimate the likelihood ratio as the next smallest possible number for our sample.  This estimate does not depend on the frequency of shock among non-diabetic patients, so the estimated likelihood ratio will always be less than 1 and as near to zero as our sample allows.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34</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The division by zero is another typical problem that occurs in calculation of the likelihood ratio.  Here, we see a sample data, where there is no one who has neuropathy among non-diabetic patients.  In calculating the likelihood ratio associated with neuropathy, we have a problem, we have a division by zero.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35</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Again, we cannot calculate the likelihood ratio as an arbitrary number added to the cell with zero value.  Doing so will create situations where the estimated likelihood ratio is less than 1, which clearly it should not be.  It should be a number larger than 1, close to infinitely, so very large number.  Is our estimate of 23.25 reasonable.  It is larger than 1 but not very close to infinity.  This raises a more fundamental issue, what is an infinite number in our context?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36</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The largest number in our sample is the sample size.  Any number beyond this sample size could be our estimate for infinite number.  So we estimate the likelihood ratio as 1 plus the sample size.  This estimate has several advantages.  First it will never be below 1 no matter what is the conditional probability of neuropathy among diabetics.  This is important as one can construct situations where the addition of one case to zero cell would lead to estimates for likelihood ratio that is below 1. The way we have calculated the likelihood ratio guarantees that this will never happen, which makes sense. Second, and perhaps equally important, the estimate is proportional to sample size.  In larger samples we have more confidence that the zero cell entry is a real expectations and not due to a small sample size. So the fact that we assign larger likelihood ratio to larger samples makes sense.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37</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best way to use the concept of likelihood ratio to predict the probability of an event is to use the Bayes formula.  The odds forms of Bayes formula</a:t>
            </a:r>
            <a:r>
              <a:rPr lang="en-US" sz="1200" kern="1200" baseline="0" dirty="0" smtClean="0">
                <a:solidFill>
                  <a:schemeClr val="tx1"/>
                </a:solidFill>
                <a:latin typeface="+mn-lt"/>
                <a:ea typeface="+mn-ea"/>
                <a:cs typeface="+mn-cs"/>
              </a:rPr>
              <a:t> tells us how our current odds for an event, known as prior odds, should be revised based on the likelihood ratio of the observed data.  Then, posterior odds of the event can be reported as the product of prior odds and the likelihood ratio of the combined data.  Bayes formula tells us how to predict the odds of an event from multiple clues in the data.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38</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Prior odds is the probability of the event occurring divided by the probability of the event not occurring prior to any examination of the information in the data.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39</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It can be used to measure the role of a datum or clue</a:t>
            </a:r>
            <a:r>
              <a:rPr lang="en-US" sz="1200" kern="1200" baseline="0" dirty="0" smtClean="0">
                <a:solidFill>
                  <a:schemeClr val="tx1"/>
                </a:solidFill>
                <a:latin typeface="+mn-lt"/>
                <a:ea typeface="+mn-ea"/>
                <a:cs typeface="+mn-cs"/>
              </a:rPr>
              <a:t> in the inference task.</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4</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likelihood</a:t>
            </a:r>
            <a:r>
              <a:rPr lang="en-US" sz="1200" kern="1200" baseline="0" dirty="0" smtClean="0">
                <a:solidFill>
                  <a:schemeClr val="tx1"/>
                </a:solidFill>
                <a:latin typeface="+mn-lt"/>
                <a:ea typeface="+mn-ea"/>
                <a:cs typeface="+mn-cs"/>
              </a:rPr>
              <a:t> ratio of the combined data tell us how much the prior odds must change to obtain the posterior odds of the event.  In essence, it tells us how to re-think the odds of an event in light of the information provided.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40</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likelihood</a:t>
            </a:r>
            <a:r>
              <a:rPr lang="en-US" sz="1200" kern="1200" baseline="0" dirty="0" smtClean="0">
                <a:solidFill>
                  <a:schemeClr val="tx1"/>
                </a:solidFill>
                <a:latin typeface="+mn-lt"/>
                <a:ea typeface="+mn-ea"/>
                <a:cs typeface="+mn-cs"/>
              </a:rPr>
              <a:t> ratio of the combined data, under assumption of independence, is the product of the likelihood ratios of each piece of information.  </a:t>
            </a:r>
            <a:r>
              <a:rPr lang="en-US" sz="1200" kern="1200" baseline="0" dirty="0" smtClean="0">
                <a:solidFill>
                  <a:schemeClr val="tx1"/>
                </a:solidFill>
                <a:latin typeface="+mn-lt"/>
                <a:ea typeface="+mn-ea"/>
                <a:cs typeface="+mn-cs"/>
              </a:rPr>
              <a:t>This radically simplifies the Bayes formula. One can calculate the likelihood ratio of each piece of information and multiply them together to find out how the prior odds changes to the posterior odds of the event.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41</a:t>
            </a:fld>
            <a:endParaRPr lang="en-US"/>
          </a:p>
        </p:txBody>
      </p:sp>
    </p:spTree>
    <p:extLst>
      <p:ext uri="{BB962C8B-B14F-4D97-AF65-F5344CB8AC3E}">
        <p14:creationId xmlns:p14="http://schemas.microsoft.com/office/powerpoint/2010/main" val="18898020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Naïve Bayes is a probabilistic model that uses Bayes formula even</a:t>
            </a:r>
            <a:r>
              <a:rPr lang="en-US" sz="1200" kern="1200" baseline="0" dirty="0" smtClean="0">
                <a:solidFill>
                  <a:schemeClr val="tx1"/>
                </a:solidFill>
                <a:latin typeface="+mn-lt"/>
                <a:ea typeface="+mn-ea"/>
                <a:cs typeface="+mn-cs"/>
              </a:rPr>
              <a:t> when the assumption of independence is not verified.  It focuses on part of the Bayes formula where the data change from patient to patient.  Since prior odds is a constant, we focus on the portion of the formula that shows the product of the likelihood ratios.  This product shows how much the posterior odds, or in other words the dependent variable, will change as a consequence of the observed predictors.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42</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It is calculated as the product of the likelihoods ratios associated with the data.  The symbol pie here shows that a product is calculated across all likelihood ratios of the predictors.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43</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So if we have calculated the likelihood ratio associated with multiple infections as 1.2 and with depression as 5, then the naïve Bayes will allow us to estimate the odds of substance abuse as the product of the two likelihood ratios.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44</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Bayes</a:t>
            </a:r>
            <a:r>
              <a:rPr lang="en-US" sz="1200" kern="1200" baseline="0" dirty="0" smtClean="0">
                <a:solidFill>
                  <a:schemeClr val="tx1"/>
                </a:solidFill>
                <a:latin typeface="+mn-lt"/>
                <a:ea typeface="+mn-ea"/>
                <a:cs typeface="+mn-cs"/>
              </a:rPr>
              <a:t> formula allows us to examine the combined effect of multiple predictors.  This is fundamental in constructing predictive models in the electronic health record that depend on thousands of variables.  But there is a catch.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45</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We can use the simplified Bayes product rule only when the predictors are independent of each other.  When several predictors co-occur, then the assumption of independence is clearly violated.  Of course, predictors co-occur.  There is almost no data in which various predictors do not co-occur.  In these situations, the assumption of independence is violated.  The odds form of the Bayes formula is no longer an accurate model.  We are likely to make an error in prediction.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46</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Even when we make wrong assumptions, in some circumstances we call still arrive at the right conclusion.  Surprisingly we may have faulty logic but right conclusions.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47</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sparse high-dimensional data, where thousands of predictors are used simultaneously to estimate the odds of the dependent variable, if these predictors rarely co-occur and if when they do they are likely to lead to the same conclusion, then we can still arrive at the right conclusions. In these situations, the simple rule of multiplying likelihood ratios, even though theoretically wrong, will results in the same conclusions.  Therefore its use is advised.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48</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solidFill>
                  <a:srgbClr val="FF0000"/>
                </a:solidFill>
              </a:rPr>
              <a:t>Likelihood ratio measures how many times odds</a:t>
            </a:r>
            <a:r>
              <a:rPr lang="en-US" sz="1200" b="0" baseline="0" dirty="0" smtClean="0">
                <a:solidFill>
                  <a:srgbClr val="FF0000"/>
                </a:solidFill>
              </a:rPr>
              <a:t> of an event should change because of observed data.  </a:t>
            </a:r>
            <a:endParaRPr lang="en-US" b="0"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49</a:t>
            </a:fld>
            <a:endParaRPr lang="en-US"/>
          </a:p>
        </p:txBody>
      </p:sp>
    </p:spTree>
    <p:extLst>
      <p:ext uri="{BB962C8B-B14F-4D97-AF65-F5344CB8AC3E}">
        <p14:creationId xmlns:p14="http://schemas.microsoft.com/office/powerpoint/2010/main" val="294864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best way to think of the likelihood ratio is as ratio of two conditional probabilities. Conditional</a:t>
            </a:r>
            <a:r>
              <a:rPr lang="en-US" sz="1200" kern="1200" baseline="0" dirty="0" smtClean="0">
                <a:solidFill>
                  <a:schemeClr val="tx1"/>
                </a:solidFill>
                <a:latin typeface="+mn-lt"/>
                <a:ea typeface="+mn-ea"/>
                <a:cs typeface="+mn-cs"/>
              </a:rPr>
              <a:t> probabilities were introduced in an earlier video.</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5</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 likelihood ratio is the ratio of probability of the predictor when the dependent variable occurs divided by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6</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probability of the predictor when the dependent variable does not occur.</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7</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likelihood ratio of a risk factor is the ratio of</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8</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probability of observing the risk factor among patients with outcome</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9</a:t>
            </a:fld>
            <a:endParaRPr lang="en-US"/>
          </a:p>
        </p:txBody>
      </p:sp>
    </p:spTree>
    <p:extLst>
      <p:ext uri="{BB962C8B-B14F-4D97-AF65-F5344CB8AC3E}">
        <p14:creationId xmlns:p14="http://schemas.microsoft.com/office/powerpoint/2010/main" val="3760737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4">
            <a:extLst>
              <a:ext uri="{FF2B5EF4-FFF2-40B4-BE49-F238E27FC236}">
                <a16:creationId xmlns=""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smtClean="0"/>
              <a:t>Click to edit title text</a:t>
            </a:r>
            <a:endParaRPr lang="en-US" dirty="0"/>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smtClean="0"/>
              <a:t>Click to edit </a:t>
            </a:r>
            <a:r>
              <a:rPr lang="en-US" dirty="0" err="1" smtClean="0"/>
              <a:t>subheader</a:t>
            </a:r>
            <a:r>
              <a:rPr lang="en-US" dirty="0" smtClean="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 xmlns:a16="http://schemas.microsoft.com/office/drawing/2014/main"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 xmlns:a16="http://schemas.microsoft.com/office/drawing/2014/main"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 xmlns:a16="http://schemas.microsoft.com/office/drawing/2014/main"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smtClean="0"/>
              <a:t>Likelihood Ratios</a:t>
            </a:r>
            <a:endParaRPr lang="en-US" sz="4800" dirty="0"/>
          </a:p>
        </p:txBody>
      </p:sp>
      <p:sp>
        <p:nvSpPr>
          <p:cNvPr id="4" name="Text Placeholder 3"/>
          <p:cNvSpPr>
            <a:spLocks noGrp="1"/>
          </p:cNvSpPr>
          <p:nvPr>
            <p:ph type="body" sz="quarter" idx="11"/>
          </p:nvPr>
        </p:nvSpPr>
        <p:spPr>
          <a:xfrm>
            <a:off x="823912" y="3287713"/>
            <a:ext cx="6246589" cy="1362075"/>
          </a:xfrm>
        </p:spPr>
        <p:txBody>
          <a:bodyPr/>
          <a:lstStyle/>
          <a:p>
            <a:r>
              <a:rPr lang="en-US" sz="2800" dirty="0" smtClean="0"/>
              <a:t>Farrokh Alemi, Ph.D.</a:t>
            </a:r>
            <a:endParaRPr lang="en-US" sz="2800" dirty="0"/>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Definition</a:t>
            </a:r>
            <a:endParaRPr lang="en-US" sz="2300" b="1"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9091" name="Picture 3"/>
          <p:cNvPicPr>
            <a:picLocks noChangeAspect="1" noChangeArrowheads="1"/>
          </p:cNvPicPr>
          <p:nvPr/>
        </p:nvPicPr>
        <p:blipFill>
          <a:blip r:embed="rId3">
            <a:clrChange>
              <a:clrFrom>
                <a:srgbClr val="FFFFFF"/>
              </a:clrFrom>
              <a:clrTo>
                <a:srgbClr val="FFFFFF">
                  <a:alpha val="0"/>
                </a:srgbClr>
              </a:clrTo>
            </a:clrChange>
          </a:blip>
          <a:srcRect t="27805"/>
          <a:stretch>
            <a:fillRect/>
          </a:stretch>
        </p:blipFill>
        <p:spPr bwMode="auto">
          <a:xfrm>
            <a:off x="3835730" y="2648197"/>
            <a:ext cx="6696075" cy="955840"/>
          </a:xfrm>
          <a:prstGeom prst="rect">
            <a:avLst/>
          </a:prstGeom>
          <a:noFill/>
        </p:spPr>
      </p:pic>
      <p:sp>
        <p:nvSpPr>
          <p:cNvPr id="89094"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9093" name="Picture 5"/>
          <p:cNvPicPr>
            <a:picLocks noChangeAspect="1" noChangeArrowheads="1"/>
          </p:cNvPicPr>
          <p:nvPr/>
        </p:nvPicPr>
        <p:blipFill>
          <a:blip r:embed="rId3">
            <a:clrChange>
              <a:clrFrom>
                <a:srgbClr val="FFFFFF"/>
              </a:clrFrom>
              <a:clrTo>
                <a:srgbClr val="FFFFFF">
                  <a:alpha val="0"/>
                </a:srgbClr>
              </a:clrTo>
            </a:clrChange>
          </a:blip>
          <a:srcRect b="70401"/>
          <a:stretch>
            <a:fillRect/>
          </a:stretch>
        </p:blipFill>
        <p:spPr bwMode="auto">
          <a:xfrm>
            <a:off x="997527" y="2933205"/>
            <a:ext cx="6696075" cy="391886"/>
          </a:xfrm>
          <a:prstGeom prst="rect">
            <a:avLst/>
          </a:prstGeom>
          <a:noFill/>
        </p:spPr>
      </p:pic>
    </p:spTree>
    <p:extLst>
      <p:ext uri="{BB962C8B-B14F-4D97-AF65-F5344CB8AC3E}">
        <p14:creationId xmlns:p14="http://schemas.microsoft.com/office/powerpoint/2010/main" val="772531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C00000"/>
                </a:solidFill>
              </a:rPr>
              <a:t>Meaning</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8" name="Group 17"/>
          <p:cNvGrpSpPr/>
          <p:nvPr/>
        </p:nvGrpSpPr>
        <p:grpSpPr>
          <a:xfrm>
            <a:off x="2187164" y="1995055"/>
            <a:ext cx="7384348" cy="3152299"/>
            <a:chOff x="6487297" y="4112129"/>
            <a:chExt cx="4272838" cy="2070449"/>
          </a:xfrm>
        </p:grpSpPr>
        <p:pic>
          <p:nvPicPr>
            <p:cNvPr id="95235" name="Picture 3" descr="C:\Users\Farrokh\AppData\Local\Microsoft\Windows\Temporary Internet Files\Content.IE5\K5HN749S\tapemeasure_rgb1[1].jpg"/>
            <p:cNvPicPr>
              <a:picLocks noChangeAspect="1" noChangeArrowheads="1"/>
            </p:cNvPicPr>
            <p:nvPr/>
          </p:nvPicPr>
          <p:blipFill>
            <a:blip r:embed="rId3"/>
            <a:srcRect/>
            <a:stretch>
              <a:fillRect/>
            </a:stretch>
          </p:blipFill>
          <p:spPr bwMode="auto">
            <a:xfrm>
              <a:off x="6487297" y="4112129"/>
              <a:ext cx="4272838" cy="2070449"/>
            </a:xfrm>
            <a:prstGeom prst="rect">
              <a:avLst/>
            </a:prstGeom>
            <a:noFill/>
          </p:spPr>
        </p:pic>
        <p:sp>
          <p:nvSpPr>
            <p:cNvPr id="17" name="Rectangle 16"/>
            <p:cNvSpPr/>
            <p:nvPr/>
          </p:nvSpPr>
          <p:spPr>
            <a:xfrm>
              <a:off x="8542327" y="4112130"/>
              <a:ext cx="2217807" cy="1074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rPr>
                <a:t>Measures </a:t>
              </a:r>
            </a:p>
            <a:p>
              <a:pPr algn="ctr"/>
              <a:r>
                <a:rPr lang="en-US" sz="2400" b="1" dirty="0" smtClean="0">
                  <a:solidFill>
                    <a:schemeClr val="tx2"/>
                  </a:solidFill>
                </a:rPr>
                <a:t>Information Value</a:t>
              </a:r>
              <a:endParaRPr lang="en-US" sz="2400" b="1" dirty="0">
                <a:solidFill>
                  <a:schemeClr val="tx2"/>
                </a:solidFill>
              </a:endParaRPr>
            </a:p>
          </p:txBody>
        </p:sp>
      </p:grpSp>
    </p:spTree>
    <p:extLst>
      <p:ext uri="{BB962C8B-B14F-4D97-AF65-F5344CB8AC3E}">
        <p14:creationId xmlns:p14="http://schemas.microsoft.com/office/powerpoint/2010/main" val="772531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C00000"/>
                </a:solidFill>
              </a:rPr>
              <a:t>Meaning</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2380119" y="1674674"/>
            <a:ext cx="4662238" cy="830997"/>
          </a:xfrm>
          <a:prstGeom prst="rect">
            <a:avLst/>
          </a:prstGeom>
        </p:spPr>
        <p:txBody>
          <a:bodyPr wrap="none">
            <a:spAutoFit/>
          </a:bodyPr>
          <a:lstStyle/>
          <a:p>
            <a:r>
              <a:rPr lang="en-US" sz="4800" b="1" cap="small" dirty="0" smtClean="0"/>
              <a:t>How Many Times?</a:t>
            </a:r>
            <a:endParaRPr lang="en-US" sz="4800" b="1" cap="small" dirty="0"/>
          </a:p>
        </p:txBody>
      </p:sp>
      <p:sp>
        <p:nvSpPr>
          <p:cNvPr id="9" name="Rectangle 8"/>
          <p:cNvSpPr/>
          <p:nvPr/>
        </p:nvSpPr>
        <p:spPr>
          <a:xfrm>
            <a:off x="2537361" y="2505671"/>
            <a:ext cx="7616042"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US" sz="4800" b="1" cap="small" dirty="0" smtClean="0"/>
              <a:t>Change in Odds</a:t>
            </a:r>
            <a:endParaRPr lang="en-US" sz="4800" dirty="0"/>
          </a:p>
        </p:txBody>
      </p:sp>
    </p:spTree>
    <p:extLst>
      <p:ext uri="{BB962C8B-B14F-4D97-AF65-F5344CB8AC3E}">
        <p14:creationId xmlns:p14="http://schemas.microsoft.com/office/powerpoint/2010/main" val="772531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C00000"/>
                </a:solidFill>
              </a:rPr>
              <a:t>Meaning</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2380119" y="1674674"/>
            <a:ext cx="5205271" cy="830997"/>
          </a:xfrm>
          <a:prstGeom prst="rect">
            <a:avLst/>
          </a:prstGeom>
        </p:spPr>
        <p:txBody>
          <a:bodyPr wrap="none">
            <a:spAutoFit/>
          </a:bodyPr>
          <a:lstStyle/>
          <a:p>
            <a:r>
              <a:rPr lang="en-US" sz="4800" b="1" cap="small" dirty="0" smtClean="0"/>
              <a:t>Likelihood Ratio = 2 </a:t>
            </a:r>
            <a:endParaRPr lang="en-US" sz="4800" b="1" cap="small" dirty="0"/>
          </a:p>
        </p:txBody>
      </p:sp>
      <p:sp>
        <p:nvSpPr>
          <p:cNvPr id="9" name="Rectangle 8"/>
          <p:cNvSpPr/>
          <p:nvPr/>
        </p:nvSpPr>
        <p:spPr>
          <a:xfrm>
            <a:off x="2537361" y="2505671"/>
            <a:ext cx="7616042"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US" sz="4800" b="1" cap="small" dirty="0" smtClean="0"/>
              <a:t>2 to 1 Change in Odds</a:t>
            </a:r>
            <a:endParaRPr lang="en-US" sz="4800" dirty="0"/>
          </a:p>
        </p:txBody>
      </p:sp>
    </p:spTree>
    <p:extLst>
      <p:ext uri="{BB962C8B-B14F-4D97-AF65-F5344CB8AC3E}">
        <p14:creationId xmlns:p14="http://schemas.microsoft.com/office/powerpoint/2010/main" val="772531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C00000"/>
                </a:solidFill>
              </a:rPr>
              <a:t>Meaning</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2380119" y="1674674"/>
            <a:ext cx="5065810" cy="830997"/>
          </a:xfrm>
          <a:prstGeom prst="rect">
            <a:avLst/>
          </a:prstGeom>
        </p:spPr>
        <p:txBody>
          <a:bodyPr wrap="none">
            <a:spAutoFit/>
          </a:bodyPr>
          <a:lstStyle/>
          <a:p>
            <a:r>
              <a:rPr lang="en-US" sz="4800" b="1" cap="small" dirty="0" smtClean="0"/>
              <a:t>Likelihood Ratio = 5</a:t>
            </a:r>
            <a:endParaRPr lang="en-US" sz="4800" b="1" cap="small" dirty="0"/>
          </a:p>
        </p:txBody>
      </p:sp>
      <p:sp>
        <p:nvSpPr>
          <p:cNvPr id="9" name="Rectangle 8"/>
          <p:cNvSpPr/>
          <p:nvPr/>
        </p:nvSpPr>
        <p:spPr>
          <a:xfrm>
            <a:off x="2537361" y="2505671"/>
            <a:ext cx="7616042"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US" sz="4800" b="1" cap="small" dirty="0" smtClean="0"/>
              <a:t>5 to 1 Change in Odds</a:t>
            </a:r>
            <a:endParaRPr lang="en-US" sz="4800" dirty="0"/>
          </a:p>
        </p:txBody>
      </p:sp>
    </p:spTree>
    <p:extLst>
      <p:ext uri="{BB962C8B-B14F-4D97-AF65-F5344CB8AC3E}">
        <p14:creationId xmlns:p14="http://schemas.microsoft.com/office/powerpoint/2010/main" val="772531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351306" y="1436918"/>
            <a:ext cx="6826246" cy="3973496"/>
            <a:chOff x="2030681" y="1555668"/>
            <a:chExt cx="6826246" cy="3973496"/>
          </a:xfrm>
        </p:grpSpPr>
        <p:grpSp>
          <p:nvGrpSpPr>
            <p:cNvPr id="22" name="Group 21"/>
            <p:cNvGrpSpPr/>
            <p:nvPr/>
          </p:nvGrpSpPr>
          <p:grpSpPr>
            <a:xfrm>
              <a:off x="2030681" y="1555668"/>
              <a:ext cx="3526971" cy="3916096"/>
              <a:chOff x="2030681" y="1555668"/>
              <a:chExt cx="3526971" cy="3916096"/>
            </a:xfrm>
          </p:grpSpPr>
          <p:sp>
            <p:nvSpPr>
              <p:cNvPr id="20" name="Oval 19"/>
              <p:cNvSpPr/>
              <p:nvPr/>
            </p:nvSpPr>
            <p:spPr>
              <a:xfrm>
                <a:off x="2030681" y="1555668"/>
                <a:ext cx="3526971" cy="391609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291938" y="1843949"/>
                <a:ext cx="3016332" cy="3333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329956" y="1613068"/>
              <a:ext cx="3526971" cy="3916096"/>
              <a:chOff x="2030681" y="1555668"/>
              <a:chExt cx="3526971" cy="3916096"/>
            </a:xfrm>
          </p:grpSpPr>
          <p:sp>
            <p:nvSpPr>
              <p:cNvPr id="24" name="Oval 23"/>
              <p:cNvSpPr/>
              <p:nvPr/>
            </p:nvSpPr>
            <p:spPr>
              <a:xfrm>
                <a:off x="2030681" y="1555668"/>
                <a:ext cx="3526971" cy="391609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291938" y="1843949"/>
                <a:ext cx="3016332" cy="3333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C00000"/>
                </a:solidFill>
              </a:rPr>
              <a:t>Meaning</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402" name="Picture 2"/>
          <p:cNvPicPr>
            <a:picLocks noChangeAspect="1" noChangeArrowheads="1"/>
          </p:cNvPicPr>
          <p:nvPr/>
        </p:nvPicPr>
        <p:blipFill>
          <a:blip r:embed="rId3"/>
          <a:srcRect/>
          <a:stretch>
            <a:fillRect/>
          </a:stretch>
        </p:blipFill>
        <p:spPr bwMode="auto">
          <a:xfrm>
            <a:off x="9624628" y="5471764"/>
            <a:ext cx="2040152" cy="1040462"/>
          </a:xfrm>
          <a:prstGeom prst="rect">
            <a:avLst/>
          </a:prstGeom>
          <a:noFill/>
          <a:ln w="9525">
            <a:noFill/>
            <a:miter lim="800000"/>
            <a:headEnd/>
            <a:tailEnd/>
          </a:ln>
          <a:effectLst/>
        </p:spPr>
      </p:pic>
      <p:sp>
        <p:nvSpPr>
          <p:cNvPr id="17" name="Rectangle 16"/>
          <p:cNvSpPr/>
          <p:nvPr/>
        </p:nvSpPr>
        <p:spPr>
          <a:xfrm>
            <a:off x="3326256" y="1843950"/>
            <a:ext cx="5340501" cy="2800767"/>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800" b="1" spc="50" dirty="0" smtClean="0">
                <a:ln w="11430"/>
                <a:solidFill>
                  <a:srgbClr val="C00000"/>
                </a:solidFill>
                <a:effectLst>
                  <a:outerShdw blurRad="76200" dist="50800" dir="5400000" algn="tl" rotWithShape="0">
                    <a:srgbClr val="000000">
                      <a:alpha val="65000"/>
                    </a:srgbClr>
                  </a:outerShdw>
                </a:effectLst>
              </a:rPr>
              <a:t>From Zero </a:t>
            </a:r>
            <a:br>
              <a:rPr lang="en-US" sz="8800" b="1" spc="50" dirty="0" smtClean="0">
                <a:ln w="11430"/>
                <a:solidFill>
                  <a:srgbClr val="C00000"/>
                </a:solidFill>
                <a:effectLst>
                  <a:outerShdw blurRad="76200" dist="50800" dir="5400000" algn="tl" rotWithShape="0">
                    <a:srgbClr val="000000">
                      <a:alpha val="65000"/>
                    </a:srgbClr>
                  </a:outerShdw>
                </a:effectLst>
              </a:rPr>
            </a:br>
            <a:r>
              <a:rPr lang="en-US" sz="8800" b="1" spc="50" dirty="0" smtClean="0">
                <a:ln w="11430"/>
                <a:solidFill>
                  <a:srgbClr val="C00000"/>
                </a:solidFill>
                <a:effectLst>
                  <a:outerShdw blurRad="76200" dist="50800" dir="5400000" algn="tl" rotWithShape="0">
                    <a:srgbClr val="000000">
                      <a:alpha val="65000"/>
                    </a:srgbClr>
                  </a:outerShdw>
                </a:effectLst>
              </a:rPr>
              <a:t>to Infinity. </a:t>
            </a:r>
            <a:endParaRPr lang="en-US" sz="8800" b="1" spc="50" dirty="0">
              <a:ln w="11430"/>
              <a:solidFill>
                <a:srgbClr val="C00000"/>
              </a:solidFill>
              <a:effectLst>
                <a:outerShdw blurRad="76200" dist="50800" dir="5400000" algn="tl" rotWithShape="0">
                  <a:srgbClr val="000000">
                    <a:alpha val="65000"/>
                  </a:srgbClr>
                </a:outerShdw>
              </a:effectLst>
            </a:endParaRPr>
          </a:p>
        </p:txBody>
      </p:sp>
      <p:sp>
        <p:nvSpPr>
          <p:cNvPr id="2457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72531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C00000"/>
                </a:solidFill>
              </a:rPr>
              <a:t>Meaning</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 15"/>
          <p:cNvGrpSpPr/>
          <p:nvPr/>
        </p:nvGrpSpPr>
        <p:grpSpPr>
          <a:xfrm>
            <a:off x="2607261" y="1353788"/>
            <a:ext cx="7751916" cy="2316135"/>
            <a:chOff x="2607261" y="2898413"/>
            <a:chExt cx="7751916" cy="2316135"/>
          </a:xfrm>
        </p:grpSpPr>
        <p:pic>
          <p:nvPicPr>
            <p:cNvPr id="95234" name="Picture 2" descr="C:\Users\Farrokh\AppData\Local\Microsoft\Windows\Temporary Internet Files\Content.IE5\13HE237B\220012990[1].jpg"/>
            <p:cNvPicPr>
              <a:picLocks noChangeAspect="1" noChangeArrowheads="1"/>
            </p:cNvPicPr>
            <p:nvPr/>
          </p:nvPicPr>
          <p:blipFill>
            <a:blip r:embed="rId3"/>
            <a:srcRect t="58183" b="14627"/>
            <a:stretch>
              <a:fillRect/>
            </a:stretch>
          </p:blipFill>
          <p:spPr bwMode="auto">
            <a:xfrm>
              <a:off x="3336324" y="3645240"/>
              <a:ext cx="5733535" cy="1569308"/>
            </a:xfrm>
            <a:prstGeom prst="rect">
              <a:avLst/>
            </a:prstGeom>
            <a:noFill/>
          </p:spPr>
        </p:pic>
        <p:sp>
          <p:nvSpPr>
            <p:cNvPr id="8" name="Rectangle 7"/>
            <p:cNvSpPr/>
            <p:nvPr/>
          </p:nvSpPr>
          <p:spPr>
            <a:xfrm>
              <a:off x="3361039" y="3892388"/>
              <a:ext cx="1940010" cy="543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2"/>
                  </a:solidFill>
                </a:rPr>
                <a:t>    0          1          10</a:t>
              </a:r>
              <a:endParaRPr lang="en-US" dirty="0">
                <a:solidFill>
                  <a:schemeClr val="tx2"/>
                </a:solidFill>
              </a:endParaRPr>
            </a:p>
          </p:txBody>
        </p:sp>
        <p:sp>
          <p:nvSpPr>
            <p:cNvPr id="9" name="Rectangle 8"/>
            <p:cNvSpPr/>
            <p:nvPr/>
          </p:nvSpPr>
          <p:spPr>
            <a:xfrm>
              <a:off x="5193991" y="3896504"/>
              <a:ext cx="1940010" cy="543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2"/>
                  </a:solidFill>
                </a:rPr>
                <a:t>    0          1         10</a:t>
              </a:r>
              <a:endParaRPr lang="en-US" dirty="0">
                <a:solidFill>
                  <a:schemeClr val="tx2"/>
                </a:solidFill>
              </a:endParaRPr>
            </a:p>
          </p:txBody>
        </p:sp>
        <p:sp>
          <p:nvSpPr>
            <p:cNvPr id="10" name="Rectangle 9"/>
            <p:cNvSpPr/>
            <p:nvPr/>
          </p:nvSpPr>
          <p:spPr>
            <a:xfrm>
              <a:off x="7051657" y="3875906"/>
              <a:ext cx="1940010" cy="543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2"/>
                  </a:solidFill>
                </a:rPr>
                <a:t>    0          1         10</a:t>
              </a:r>
              <a:endParaRPr lang="en-US" dirty="0">
                <a:solidFill>
                  <a:schemeClr val="tx2"/>
                </a:solidFill>
              </a:endParaRPr>
            </a:p>
          </p:txBody>
        </p:sp>
        <p:sp>
          <p:nvSpPr>
            <p:cNvPr id="12" name="Rectangle 11"/>
            <p:cNvSpPr/>
            <p:nvPr/>
          </p:nvSpPr>
          <p:spPr>
            <a:xfrm>
              <a:off x="2607261" y="2898413"/>
              <a:ext cx="2113020" cy="74682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2"/>
                  </a:solidFill>
                </a:rPr>
                <a:t>Near 0 </a:t>
              </a:r>
            </a:p>
            <a:p>
              <a:r>
                <a:rPr lang="en-US" b="1" dirty="0" smtClean="0">
                  <a:solidFill>
                    <a:schemeClr val="tx2"/>
                  </a:solidFill>
                </a:rPr>
                <a:t>Almost Never</a:t>
              </a:r>
              <a:br>
                <a:rPr lang="en-US" b="1" dirty="0" smtClean="0">
                  <a:solidFill>
                    <a:schemeClr val="tx2"/>
                  </a:solidFill>
                </a:rPr>
              </a:br>
              <a:r>
                <a:rPr lang="en-US" b="1" dirty="0" smtClean="0">
                  <a:solidFill>
                    <a:srgbClr val="C00000"/>
                  </a:solidFill>
                </a:rPr>
                <a:t>Highly Informative</a:t>
              </a:r>
              <a:endParaRPr lang="en-US" b="1" dirty="0">
                <a:solidFill>
                  <a:srgbClr val="C00000"/>
                </a:solidFill>
              </a:endParaRPr>
            </a:p>
          </p:txBody>
        </p:sp>
        <p:sp>
          <p:nvSpPr>
            <p:cNvPr id="14" name="Rectangle 13"/>
            <p:cNvSpPr/>
            <p:nvPr/>
          </p:nvSpPr>
          <p:spPr>
            <a:xfrm>
              <a:off x="5626484" y="3118016"/>
              <a:ext cx="2121201" cy="543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2"/>
                  </a:solidFill>
                </a:rPr>
                <a:t>50:50 Chance</a:t>
              </a:r>
              <a:br>
                <a:rPr lang="en-US" b="1" dirty="0" smtClean="0">
                  <a:solidFill>
                    <a:schemeClr val="tx2"/>
                  </a:solidFill>
                </a:rPr>
              </a:br>
              <a:r>
                <a:rPr lang="en-US" b="1" dirty="0" smtClean="0">
                  <a:solidFill>
                    <a:schemeClr val="tx2"/>
                  </a:solidFill>
                </a:rPr>
                <a:t>Not Informative</a:t>
              </a:r>
              <a:endParaRPr lang="en-US" b="1" dirty="0">
                <a:solidFill>
                  <a:schemeClr val="tx2"/>
                </a:solidFill>
              </a:endParaRPr>
            </a:p>
          </p:txBody>
        </p:sp>
        <p:sp>
          <p:nvSpPr>
            <p:cNvPr id="15" name="Rectangle 14"/>
            <p:cNvSpPr/>
            <p:nvPr/>
          </p:nvSpPr>
          <p:spPr>
            <a:xfrm>
              <a:off x="8419167" y="3105659"/>
              <a:ext cx="1940010" cy="543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2"/>
                  </a:solidFill>
                </a:rPr>
                <a:t>Almost Always</a:t>
              </a:r>
              <a:br>
                <a:rPr lang="en-US" b="1" dirty="0" smtClean="0">
                  <a:solidFill>
                    <a:schemeClr val="tx2"/>
                  </a:solidFill>
                </a:rPr>
              </a:br>
              <a:r>
                <a:rPr lang="en-US" b="1" dirty="0" smtClean="0">
                  <a:solidFill>
                    <a:schemeClr val="tx2"/>
                  </a:solidFill>
                </a:rPr>
                <a:t>Highly Informative</a:t>
              </a:r>
              <a:endParaRPr lang="en-US" b="1" dirty="0">
                <a:solidFill>
                  <a:schemeClr val="tx2"/>
                </a:solidFill>
              </a:endParaRPr>
            </a:p>
          </p:txBody>
        </p:sp>
      </p:grpSp>
      <p:pic>
        <p:nvPicPr>
          <p:cNvPr id="102402" name="Picture 2"/>
          <p:cNvPicPr>
            <a:picLocks noChangeAspect="1" noChangeArrowheads="1"/>
          </p:cNvPicPr>
          <p:nvPr/>
        </p:nvPicPr>
        <p:blipFill>
          <a:blip r:embed="rId4"/>
          <a:srcRect/>
          <a:stretch>
            <a:fillRect/>
          </a:stretch>
        </p:blipFill>
        <p:spPr bwMode="auto">
          <a:xfrm>
            <a:off x="9624628" y="5471764"/>
            <a:ext cx="2040152" cy="1040462"/>
          </a:xfrm>
          <a:prstGeom prst="rect">
            <a:avLst/>
          </a:prstGeom>
          <a:noFill/>
          <a:ln w="9525">
            <a:noFill/>
            <a:miter lim="800000"/>
            <a:headEnd/>
            <a:tailEnd/>
          </a:ln>
          <a:effectLst/>
        </p:spPr>
      </p:pic>
      <p:sp>
        <p:nvSpPr>
          <p:cNvPr id="16" name="Rectangle 15"/>
          <p:cNvSpPr/>
          <p:nvPr/>
        </p:nvSpPr>
        <p:spPr>
          <a:xfrm>
            <a:off x="5301049" y="809625"/>
            <a:ext cx="5671751" cy="3638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rot="19018849">
            <a:off x="4327240" y="3366962"/>
            <a:ext cx="2080151" cy="1798625"/>
          </a:xfrm>
          <a:prstGeom prst="upArrow">
            <a:avLst/>
          </a:prstGeom>
          <a:solidFill>
            <a:srgbClr val="FFFF99"/>
          </a:solidFill>
          <a:ln w="127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531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C00000"/>
                </a:solidFill>
              </a:rPr>
              <a:t>Meaning</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 15"/>
          <p:cNvGrpSpPr/>
          <p:nvPr/>
        </p:nvGrpSpPr>
        <p:grpSpPr>
          <a:xfrm>
            <a:off x="2607261" y="1418907"/>
            <a:ext cx="7751916" cy="2251016"/>
            <a:chOff x="2607261" y="2963532"/>
            <a:chExt cx="7751916" cy="2251016"/>
          </a:xfrm>
        </p:grpSpPr>
        <p:pic>
          <p:nvPicPr>
            <p:cNvPr id="95234" name="Picture 2" descr="C:\Users\Farrokh\AppData\Local\Microsoft\Windows\Temporary Internet Files\Content.IE5\13HE237B\220012990[1].jpg"/>
            <p:cNvPicPr>
              <a:picLocks noChangeAspect="1" noChangeArrowheads="1"/>
            </p:cNvPicPr>
            <p:nvPr/>
          </p:nvPicPr>
          <p:blipFill>
            <a:blip r:embed="rId3"/>
            <a:srcRect t="58183" b="14627"/>
            <a:stretch>
              <a:fillRect/>
            </a:stretch>
          </p:blipFill>
          <p:spPr bwMode="auto">
            <a:xfrm>
              <a:off x="3336324" y="3645240"/>
              <a:ext cx="5733535" cy="1569308"/>
            </a:xfrm>
            <a:prstGeom prst="rect">
              <a:avLst/>
            </a:prstGeom>
            <a:noFill/>
          </p:spPr>
        </p:pic>
        <p:sp>
          <p:nvSpPr>
            <p:cNvPr id="8" name="Rectangle 7"/>
            <p:cNvSpPr/>
            <p:nvPr/>
          </p:nvSpPr>
          <p:spPr>
            <a:xfrm>
              <a:off x="3361039" y="3892388"/>
              <a:ext cx="1940010" cy="543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2"/>
                  </a:solidFill>
                </a:rPr>
                <a:t>    0          1          10</a:t>
              </a:r>
              <a:endParaRPr lang="en-US" dirty="0">
                <a:solidFill>
                  <a:schemeClr val="tx2"/>
                </a:solidFill>
              </a:endParaRPr>
            </a:p>
          </p:txBody>
        </p:sp>
        <p:sp>
          <p:nvSpPr>
            <p:cNvPr id="9" name="Rectangle 8"/>
            <p:cNvSpPr/>
            <p:nvPr/>
          </p:nvSpPr>
          <p:spPr>
            <a:xfrm>
              <a:off x="5193991" y="3896504"/>
              <a:ext cx="1940010" cy="543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2"/>
                  </a:solidFill>
                </a:rPr>
                <a:t>    0          1         10</a:t>
              </a:r>
              <a:endParaRPr lang="en-US" dirty="0">
                <a:solidFill>
                  <a:schemeClr val="tx2"/>
                </a:solidFill>
              </a:endParaRPr>
            </a:p>
          </p:txBody>
        </p:sp>
        <p:sp>
          <p:nvSpPr>
            <p:cNvPr id="10" name="Rectangle 9"/>
            <p:cNvSpPr/>
            <p:nvPr/>
          </p:nvSpPr>
          <p:spPr>
            <a:xfrm>
              <a:off x="7051657" y="3875906"/>
              <a:ext cx="1940010" cy="543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2"/>
                  </a:solidFill>
                </a:rPr>
                <a:t>    0          1         10</a:t>
              </a:r>
              <a:endParaRPr lang="en-US" dirty="0">
                <a:solidFill>
                  <a:schemeClr val="tx2"/>
                </a:solidFill>
              </a:endParaRPr>
            </a:p>
          </p:txBody>
        </p:sp>
        <p:sp>
          <p:nvSpPr>
            <p:cNvPr id="12" name="Rectangle 11"/>
            <p:cNvSpPr/>
            <p:nvPr/>
          </p:nvSpPr>
          <p:spPr>
            <a:xfrm>
              <a:off x="2607261" y="3101543"/>
              <a:ext cx="2113020" cy="543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2"/>
                  </a:solidFill>
                </a:rPr>
                <a:t>LR = Near 0</a:t>
              </a:r>
            </a:p>
            <a:p>
              <a:r>
                <a:rPr lang="en-US" b="1" dirty="0" smtClean="0">
                  <a:solidFill>
                    <a:schemeClr val="tx2"/>
                  </a:solidFill>
                </a:rPr>
                <a:t>Almost Never</a:t>
              </a:r>
              <a:br>
                <a:rPr lang="en-US" b="1" dirty="0" smtClean="0">
                  <a:solidFill>
                    <a:schemeClr val="tx2"/>
                  </a:solidFill>
                </a:rPr>
              </a:br>
              <a:r>
                <a:rPr lang="en-US" b="1" dirty="0" smtClean="0">
                  <a:solidFill>
                    <a:schemeClr val="tx2"/>
                  </a:solidFill>
                </a:rPr>
                <a:t>Highly Informative</a:t>
              </a:r>
              <a:endParaRPr lang="en-US" b="1" dirty="0">
                <a:solidFill>
                  <a:schemeClr val="tx2"/>
                </a:solidFill>
              </a:endParaRPr>
            </a:p>
          </p:txBody>
        </p:sp>
        <p:sp>
          <p:nvSpPr>
            <p:cNvPr id="14" name="Rectangle 13"/>
            <p:cNvSpPr/>
            <p:nvPr/>
          </p:nvSpPr>
          <p:spPr>
            <a:xfrm>
              <a:off x="5626484" y="2963532"/>
              <a:ext cx="2121201" cy="69818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2"/>
                  </a:solidFill>
                </a:rPr>
                <a:t>LR = 1</a:t>
              </a:r>
            </a:p>
            <a:p>
              <a:r>
                <a:rPr lang="en-US" b="1" dirty="0" smtClean="0">
                  <a:solidFill>
                    <a:schemeClr val="tx2"/>
                  </a:solidFill>
                </a:rPr>
                <a:t>50:50 Chance</a:t>
              </a:r>
              <a:br>
                <a:rPr lang="en-US" b="1" dirty="0" smtClean="0">
                  <a:solidFill>
                    <a:schemeClr val="tx2"/>
                  </a:solidFill>
                </a:rPr>
              </a:br>
              <a:r>
                <a:rPr lang="en-US" b="1" dirty="0" smtClean="0">
                  <a:solidFill>
                    <a:srgbClr val="C00000"/>
                  </a:solidFill>
                </a:rPr>
                <a:t>Not Informative</a:t>
              </a:r>
              <a:endParaRPr lang="en-US" b="1" dirty="0">
                <a:solidFill>
                  <a:srgbClr val="C00000"/>
                </a:solidFill>
              </a:endParaRPr>
            </a:p>
          </p:txBody>
        </p:sp>
        <p:sp>
          <p:nvSpPr>
            <p:cNvPr id="15" name="Rectangle 14"/>
            <p:cNvSpPr/>
            <p:nvPr/>
          </p:nvSpPr>
          <p:spPr>
            <a:xfrm>
              <a:off x="8419167" y="3105659"/>
              <a:ext cx="1940010" cy="543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2"/>
                  </a:solidFill>
                </a:rPr>
                <a:t>Almost Always</a:t>
              </a:r>
              <a:br>
                <a:rPr lang="en-US" b="1" dirty="0" smtClean="0">
                  <a:solidFill>
                    <a:schemeClr val="tx2"/>
                  </a:solidFill>
                </a:rPr>
              </a:br>
              <a:r>
                <a:rPr lang="en-US" b="1" dirty="0" smtClean="0">
                  <a:solidFill>
                    <a:schemeClr val="tx2"/>
                  </a:solidFill>
                </a:rPr>
                <a:t>Highly Informative</a:t>
              </a:r>
              <a:endParaRPr lang="en-US" b="1" dirty="0">
                <a:solidFill>
                  <a:schemeClr val="tx2"/>
                </a:solidFill>
              </a:endParaRPr>
            </a:p>
          </p:txBody>
        </p:sp>
      </p:grpSp>
      <p:sp>
        <p:nvSpPr>
          <p:cNvPr id="16" name="Rectangle 15"/>
          <p:cNvSpPr/>
          <p:nvPr/>
        </p:nvSpPr>
        <p:spPr>
          <a:xfrm>
            <a:off x="7179257" y="2141802"/>
            <a:ext cx="2631985" cy="1750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153109" y="1418907"/>
            <a:ext cx="2631985" cy="1750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p:cNvPicPr>
            <a:picLocks noChangeAspect="1" noChangeArrowheads="1"/>
          </p:cNvPicPr>
          <p:nvPr/>
        </p:nvPicPr>
        <p:blipFill>
          <a:blip r:embed="rId4"/>
          <a:srcRect/>
          <a:stretch>
            <a:fillRect/>
          </a:stretch>
        </p:blipFill>
        <p:spPr bwMode="auto">
          <a:xfrm>
            <a:off x="9624628" y="5471764"/>
            <a:ext cx="2040152" cy="1040462"/>
          </a:xfrm>
          <a:prstGeom prst="rect">
            <a:avLst/>
          </a:prstGeom>
          <a:noFill/>
          <a:ln w="9525">
            <a:noFill/>
            <a:miter lim="800000"/>
            <a:headEnd/>
            <a:tailEnd/>
          </a:ln>
          <a:effectLst/>
        </p:spPr>
      </p:pic>
      <p:sp>
        <p:nvSpPr>
          <p:cNvPr id="20" name="Up Arrow 19"/>
          <p:cNvSpPr/>
          <p:nvPr/>
        </p:nvSpPr>
        <p:spPr>
          <a:xfrm>
            <a:off x="5155159" y="3589388"/>
            <a:ext cx="2080151" cy="1798625"/>
          </a:xfrm>
          <a:prstGeom prst="upArrow">
            <a:avLst/>
          </a:prstGeom>
          <a:solidFill>
            <a:srgbClr val="FFFF99"/>
          </a:solidFill>
          <a:ln w="127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531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C00000"/>
                </a:solidFill>
              </a:rPr>
              <a:t>Meaning</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 15"/>
          <p:cNvGrpSpPr/>
          <p:nvPr/>
        </p:nvGrpSpPr>
        <p:grpSpPr>
          <a:xfrm>
            <a:off x="2607261" y="1365662"/>
            <a:ext cx="7751916" cy="2304261"/>
            <a:chOff x="2607261" y="2910287"/>
            <a:chExt cx="7751916" cy="2304261"/>
          </a:xfrm>
        </p:grpSpPr>
        <p:pic>
          <p:nvPicPr>
            <p:cNvPr id="95234" name="Picture 2" descr="C:\Users\Farrokh\AppData\Local\Microsoft\Windows\Temporary Internet Files\Content.IE5\13HE237B\220012990[1].jpg"/>
            <p:cNvPicPr>
              <a:picLocks noChangeAspect="1" noChangeArrowheads="1"/>
            </p:cNvPicPr>
            <p:nvPr/>
          </p:nvPicPr>
          <p:blipFill>
            <a:blip r:embed="rId3"/>
            <a:srcRect t="58183" b="14627"/>
            <a:stretch>
              <a:fillRect/>
            </a:stretch>
          </p:blipFill>
          <p:spPr bwMode="auto">
            <a:xfrm>
              <a:off x="3336324" y="3645240"/>
              <a:ext cx="5733535" cy="1569308"/>
            </a:xfrm>
            <a:prstGeom prst="rect">
              <a:avLst/>
            </a:prstGeom>
            <a:noFill/>
          </p:spPr>
        </p:pic>
        <p:sp>
          <p:nvSpPr>
            <p:cNvPr id="8" name="Rectangle 7"/>
            <p:cNvSpPr/>
            <p:nvPr/>
          </p:nvSpPr>
          <p:spPr>
            <a:xfrm>
              <a:off x="3361039" y="3892388"/>
              <a:ext cx="1940010" cy="543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2"/>
                  </a:solidFill>
                </a:rPr>
                <a:t>    0          1          10</a:t>
              </a:r>
              <a:endParaRPr lang="en-US" dirty="0">
                <a:solidFill>
                  <a:schemeClr val="tx2"/>
                </a:solidFill>
              </a:endParaRPr>
            </a:p>
          </p:txBody>
        </p:sp>
        <p:sp>
          <p:nvSpPr>
            <p:cNvPr id="9" name="Rectangle 8"/>
            <p:cNvSpPr/>
            <p:nvPr/>
          </p:nvSpPr>
          <p:spPr>
            <a:xfrm>
              <a:off x="5193991" y="3896504"/>
              <a:ext cx="1940010" cy="543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2"/>
                  </a:solidFill>
                </a:rPr>
                <a:t>    0          1         10</a:t>
              </a:r>
              <a:endParaRPr lang="en-US" dirty="0">
                <a:solidFill>
                  <a:schemeClr val="tx2"/>
                </a:solidFill>
              </a:endParaRPr>
            </a:p>
          </p:txBody>
        </p:sp>
        <p:sp>
          <p:nvSpPr>
            <p:cNvPr id="10" name="Rectangle 9"/>
            <p:cNvSpPr/>
            <p:nvPr/>
          </p:nvSpPr>
          <p:spPr>
            <a:xfrm>
              <a:off x="7051657" y="3875906"/>
              <a:ext cx="1940010" cy="543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2"/>
                  </a:solidFill>
                </a:rPr>
                <a:t>    0          1         10</a:t>
              </a:r>
              <a:endParaRPr lang="en-US" dirty="0">
                <a:solidFill>
                  <a:schemeClr val="tx2"/>
                </a:solidFill>
              </a:endParaRPr>
            </a:p>
          </p:txBody>
        </p:sp>
        <p:sp>
          <p:nvSpPr>
            <p:cNvPr id="12" name="Rectangle 11"/>
            <p:cNvSpPr/>
            <p:nvPr/>
          </p:nvSpPr>
          <p:spPr>
            <a:xfrm>
              <a:off x="2607261" y="3101543"/>
              <a:ext cx="2113020" cy="543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2"/>
                  </a:solidFill>
                </a:rPr>
                <a:t>LR = Near 0</a:t>
              </a:r>
            </a:p>
            <a:p>
              <a:r>
                <a:rPr lang="en-US" b="1" dirty="0" smtClean="0">
                  <a:solidFill>
                    <a:schemeClr val="tx2"/>
                  </a:solidFill>
                </a:rPr>
                <a:t>Almost Never</a:t>
              </a:r>
              <a:br>
                <a:rPr lang="en-US" b="1" dirty="0" smtClean="0">
                  <a:solidFill>
                    <a:schemeClr val="tx2"/>
                  </a:solidFill>
                </a:rPr>
              </a:br>
              <a:r>
                <a:rPr lang="en-US" b="1" dirty="0" smtClean="0">
                  <a:solidFill>
                    <a:schemeClr val="tx2"/>
                  </a:solidFill>
                </a:rPr>
                <a:t>Highly Informative</a:t>
              </a:r>
              <a:endParaRPr lang="en-US" b="1" dirty="0">
                <a:solidFill>
                  <a:schemeClr val="tx2"/>
                </a:solidFill>
              </a:endParaRPr>
            </a:p>
          </p:txBody>
        </p:sp>
        <p:sp>
          <p:nvSpPr>
            <p:cNvPr id="14" name="Rectangle 13"/>
            <p:cNvSpPr/>
            <p:nvPr/>
          </p:nvSpPr>
          <p:spPr>
            <a:xfrm>
              <a:off x="5626484" y="2910288"/>
              <a:ext cx="2121201" cy="751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2"/>
                  </a:solidFill>
                </a:rPr>
                <a:t>LR =1 </a:t>
              </a:r>
              <a:br>
                <a:rPr lang="en-US" b="1" dirty="0" smtClean="0">
                  <a:solidFill>
                    <a:schemeClr val="tx2"/>
                  </a:solidFill>
                </a:rPr>
              </a:br>
              <a:r>
                <a:rPr lang="en-US" b="1" dirty="0" smtClean="0">
                  <a:solidFill>
                    <a:schemeClr val="tx2"/>
                  </a:solidFill>
                </a:rPr>
                <a:t>50:50 Chance</a:t>
              </a:r>
              <a:br>
                <a:rPr lang="en-US" b="1" dirty="0" smtClean="0">
                  <a:solidFill>
                    <a:schemeClr val="tx2"/>
                  </a:solidFill>
                </a:rPr>
              </a:br>
              <a:r>
                <a:rPr lang="en-US" b="1" dirty="0" smtClean="0">
                  <a:solidFill>
                    <a:schemeClr val="tx2"/>
                  </a:solidFill>
                </a:rPr>
                <a:t>Not Informative</a:t>
              </a:r>
              <a:endParaRPr lang="en-US" b="1" dirty="0">
                <a:solidFill>
                  <a:schemeClr val="tx2"/>
                </a:solidFill>
              </a:endParaRPr>
            </a:p>
          </p:txBody>
        </p:sp>
        <p:sp>
          <p:nvSpPr>
            <p:cNvPr id="15" name="Rectangle 14"/>
            <p:cNvSpPr/>
            <p:nvPr/>
          </p:nvSpPr>
          <p:spPr>
            <a:xfrm>
              <a:off x="8419167" y="2910287"/>
              <a:ext cx="1940010" cy="73906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2"/>
                  </a:solidFill>
                </a:rPr>
                <a:t>LR = 10</a:t>
              </a:r>
            </a:p>
            <a:p>
              <a:r>
                <a:rPr lang="en-US" b="1" dirty="0" smtClean="0">
                  <a:solidFill>
                    <a:schemeClr val="tx2"/>
                  </a:solidFill>
                </a:rPr>
                <a:t>Almost Always</a:t>
              </a:r>
              <a:br>
                <a:rPr lang="en-US" b="1" dirty="0" smtClean="0">
                  <a:solidFill>
                    <a:schemeClr val="tx2"/>
                  </a:solidFill>
                </a:rPr>
              </a:br>
              <a:r>
                <a:rPr lang="en-US" b="1" dirty="0" smtClean="0">
                  <a:solidFill>
                    <a:srgbClr val="C00000"/>
                  </a:solidFill>
                </a:rPr>
                <a:t>Highly Informative</a:t>
              </a:r>
              <a:endParaRPr lang="en-US" b="1" dirty="0">
                <a:solidFill>
                  <a:srgbClr val="C00000"/>
                </a:solidFill>
              </a:endParaRPr>
            </a:p>
          </p:txBody>
        </p:sp>
      </p:grpSp>
      <p:pic>
        <p:nvPicPr>
          <p:cNvPr id="16" name="Picture 2"/>
          <p:cNvPicPr>
            <a:picLocks noChangeAspect="1" noChangeArrowheads="1"/>
          </p:cNvPicPr>
          <p:nvPr/>
        </p:nvPicPr>
        <p:blipFill>
          <a:blip r:embed="rId4"/>
          <a:srcRect/>
          <a:stretch>
            <a:fillRect/>
          </a:stretch>
        </p:blipFill>
        <p:spPr bwMode="auto">
          <a:xfrm>
            <a:off x="9624628" y="5471764"/>
            <a:ext cx="2040152" cy="1040462"/>
          </a:xfrm>
          <a:prstGeom prst="rect">
            <a:avLst/>
          </a:prstGeom>
          <a:noFill/>
          <a:ln w="9525">
            <a:noFill/>
            <a:miter lim="800000"/>
            <a:headEnd/>
            <a:tailEnd/>
          </a:ln>
          <a:effectLst/>
        </p:spPr>
      </p:pic>
      <p:sp>
        <p:nvSpPr>
          <p:cNvPr id="18" name="Up Arrow 17"/>
          <p:cNvSpPr/>
          <p:nvPr/>
        </p:nvSpPr>
        <p:spPr>
          <a:xfrm rot="2678299">
            <a:off x="5958364" y="3366962"/>
            <a:ext cx="2080151" cy="1798625"/>
          </a:xfrm>
          <a:prstGeom prst="upArrow">
            <a:avLst/>
          </a:prstGeom>
          <a:solidFill>
            <a:srgbClr val="FFFF99"/>
          </a:solidFill>
          <a:ln w="1270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531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Calculation of Likelihood  Ratios</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Outcome</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Calibri"/>
                          <a:cs typeface="Times New Roman"/>
                        </a:rPr>
                        <a:t>Risk</a:t>
                      </a:r>
                      <a:r>
                        <a:rPr lang="en-US" sz="2800" b="1" baseline="0" dirty="0" smtClean="0">
                          <a:solidFill>
                            <a:srgbClr val="000000"/>
                          </a:solidFill>
                          <a:latin typeface="Times New Roman"/>
                          <a:ea typeface="Calibri"/>
                          <a:cs typeface="Times New Roman"/>
                        </a:rPr>
                        <a:t> Factor</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dirty="0">
                          <a:solidFill>
                            <a:srgbClr val="000000"/>
                          </a:solidFill>
                          <a:latin typeface="Times New Roman"/>
                          <a:ea typeface="Times New Roman"/>
                          <a:cs typeface="Times New Roman"/>
                        </a:rPr>
                        <a:t>Total</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72531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C00000"/>
                </a:solidFill>
              </a:rPr>
              <a:t>Measures Association</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Oval 12"/>
          <p:cNvSpPr/>
          <p:nvPr/>
        </p:nvSpPr>
        <p:spPr>
          <a:xfrm>
            <a:off x="2945081" y="2137558"/>
            <a:ext cx="3063833" cy="1484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Predictor</a:t>
            </a:r>
            <a:endParaRPr lang="en-US" sz="4000" dirty="0"/>
          </a:p>
        </p:txBody>
      </p:sp>
      <p:sp>
        <p:nvSpPr>
          <p:cNvPr id="14" name="Oval 13"/>
          <p:cNvSpPr/>
          <p:nvPr/>
        </p:nvSpPr>
        <p:spPr>
          <a:xfrm>
            <a:off x="6802481" y="2137558"/>
            <a:ext cx="3564677" cy="1484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Dependent</a:t>
            </a:r>
          </a:p>
          <a:p>
            <a:pPr algn="ctr"/>
            <a:r>
              <a:rPr lang="en-US" sz="4000" dirty="0" smtClean="0"/>
              <a:t>Variable </a:t>
            </a:r>
            <a:endParaRPr lang="en-US" sz="4000" dirty="0"/>
          </a:p>
        </p:txBody>
      </p:sp>
      <p:cxnSp>
        <p:nvCxnSpPr>
          <p:cNvPr id="16" name="Straight Arrow Connector 15"/>
          <p:cNvCxnSpPr>
            <a:stCxn id="13" idx="6"/>
            <a:endCxn id="14" idx="2"/>
          </p:cNvCxnSpPr>
          <p:nvPr/>
        </p:nvCxnSpPr>
        <p:spPr>
          <a:xfrm>
            <a:off x="6008914" y="2879766"/>
            <a:ext cx="793567" cy="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Up Arrow 17"/>
          <p:cNvSpPr/>
          <p:nvPr/>
        </p:nvSpPr>
        <p:spPr>
          <a:xfrm>
            <a:off x="5492338" y="3230088"/>
            <a:ext cx="1793174" cy="2505694"/>
          </a:xfrm>
          <a:prstGeom prst="up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b="1" dirty="0" smtClean="0">
                <a:solidFill>
                  <a:schemeClr val="accent1">
                    <a:lumMod val="75000"/>
                  </a:schemeClr>
                </a:solidFill>
              </a:rPr>
              <a:t>Association</a:t>
            </a:r>
            <a:endParaRPr lang="en-US" sz="2800" b="1" dirty="0">
              <a:solidFill>
                <a:schemeClr val="accent1">
                  <a:lumMod val="75000"/>
                </a:schemeClr>
              </a:solidFill>
            </a:endParaRPr>
          </a:p>
        </p:txBody>
      </p:sp>
    </p:spTree>
    <p:extLst>
      <p:ext uri="{BB962C8B-B14F-4D97-AF65-F5344CB8AC3E}">
        <p14:creationId xmlns:p14="http://schemas.microsoft.com/office/powerpoint/2010/main" val="77253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Calculation of Likelihood  Ratios</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Outcome</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Calibri"/>
                          <a:cs typeface="Times New Roman"/>
                        </a:rPr>
                        <a:t>Risk</a:t>
                      </a:r>
                      <a:r>
                        <a:rPr lang="en-US" sz="2800" b="1" baseline="0" dirty="0" smtClean="0">
                          <a:solidFill>
                            <a:srgbClr val="000000"/>
                          </a:solidFill>
                          <a:latin typeface="Times New Roman"/>
                          <a:ea typeface="Calibri"/>
                          <a:cs typeface="Times New Roman"/>
                        </a:rPr>
                        <a:t> Factor</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dirty="0">
                          <a:solidFill>
                            <a:srgbClr val="000000"/>
                          </a:solidFill>
                          <a:latin typeface="Times New Roman"/>
                          <a:ea typeface="Times New Roman"/>
                          <a:cs typeface="Times New Roman"/>
                        </a:rPr>
                        <a:t>Total</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44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444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23211" y="3521668"/>
            <a:ext cx="6696075" cy="1323975"/>
          </a:xfrm>
          <a:prstGeom prst="rect">
            <a:avLst/>
          </a:prstGeom>
          <a:solidFill>
            <a:srgbClr val="FFFF99"/>
          </a:solidFill>
          <a:ln>
            <a:solidFill>
              <a:srgbClr val="C00000"/>
            </a:solidFill>
          </a:ln>
        </p:spPr>
      </p:pic>
      <p:sp>
        <p:nvSpPr>
          <p:cNvPr id="1044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72531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Calculation of Likelihood  Ratios</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Outcome</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Calibri"/>
                          <a:cs typeface="Times New Roman"/>
                        </a:rPr>
                        <a:t>Risk</a:t>
                      </a:r>
                      <a:r>
                        <a:rPr lang="en-US" sz="2800" b="1" baseline="0" dirty="0" smtClean="0">
                          <a:solidFill>
                            <a:srgbClr val="000000"/>
                          </a:solidFill>
                          <a:latin typeface="Times New Roman"/>
                          <a:ea typeface="Calibri"/>
                          <a:cs typeface="Times New Roman"/>
                        </a:rPr>
                        <a:t> Factor</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dirty="0">
                          <a:solidFill>
                            <a:srgbClr val="000000"/>
                          </a:solidFill>
                          <a:latin typeface="Times New Roman"/>
                          <a:ea typeface="Times New Roman"/>
                          <a:cs typeface="Times New Roman"/>
                        </a:rPr>
                        <a:t>Total</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44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444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23211" y="3521668"/>
            <a:ext cx="6696075" cy="1323975"/>
          </a:xfrm>
          <a:prstGeom prst="rect">
            <a:avLst/>
          </a:prstGeom>
          <a:noFill/>
        </p:spPr>
      </p:pic>
      <p:sp>
        <p:nvSpPr>
          <p:cNvPr id="1044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4451"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84849" y="4955061"/>
            <a:ext cx="3838575" cy="1381125"/>
          </a:xfrm>
          <a:prstGeom prst="rect">
            <a:avLst/>
          </a:prstGeom>
          <a:solidFill>
            <a:srgbClr val="FFFF99"/>
          </a:solidFill>
          <a:ln>
            <a:solidFill>
              <a:srgbClr val="C00000"/>
            </a:solidFill>
          </a:ln>
        </p:spPr>
      </p:pic>
    </p:spTree>
    <p:extLst>
      <p:ext uri="{BB962C8B-B14F-4D97-AF65-F5344CB8AC3E}">
        <p14:creationId xmlns:p14="http://schemas.microsoft.com/office/powerpoint/2010/main" val="772531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Prior Odds</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Outcome</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Calibri"/>
                          <a:cs typeface="Times New Roman"/>
                        </a:rPr>
                        <a:t>Risk</a:t>
                      </a:r>
                      <a:r>
                        <a:rPr lang="en-US" sz="2800" b="1" baseline="0" dirty="0" smtClean="0">
                          <a:solidFill>
                            <a:srgbClr val="000000"/>
                          </a:solidFill>
                          <a:latin typeface="Times New Roman"/>
                          <a:ea typeface="Calibri"/>
                          <a:cs typeface="Times New Roman"/>
                        </a:rPr>
                        <a:t> Factor</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dirty="0">
                          <a:solidFill>
                            <a:srgbClr val="000000"/>
                          </a:solidFill>
                          <a:latin typeface="Times New Roman"/>
                          <a:ea typeface="Times New Roman"/>
                          <a:cs typeface="Times New Roman"/>
                        </a:rPr>
                        <a:t>Total</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44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47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47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47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5477"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25681" y="3942607"/>
            <a:ext cx="7498871" cy="1140031"/>
          </a:xfrm>
          <a:prstGeom prst="rect">
            <a:avLst/>
          </a:prstGeom>
          <a:solidFill>
            <a:srgbClr val="FFFF99"/>
          </a:solidFill>
          <a:ln>
            <a:solidFill>
              <a:srgbClr val="C00000"/>
            </a:solidFill>
          </a:ln>
        </p:spPr>
      </p:pic>
    </p:spTree>
    <p:extLst>
      <p:ext uri="{BB962C8B-B14F-4D97-AF65-F5344CB8AC3E}">
        <p14:creationId xmlns:p14="http://schemas.microsoft.com/office/powerpoint/2010/main" val="772531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Prior Odds</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Outcome</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Calibri"/>
                          <a:cs typeface="Times New Roman"/>
                        </a:rPr>
                        <a:t>Risk</a:t>
                      </a:r>
                      <a:r>
                        <a:rPr lang="en-US" sz="2800" b="1" baseline="0" dirty="0" smtClean="0">
                          <a:solidFill>
                            <a:srgbClr val="000000"/>
                          </a:solidFill>
                          <a:latin typeface="Times New Roman"/>
                          <a:ea typeface="Calibri"/>
                          <a:cs typeface="Times New Roman"/>
                        </a:rPr>
                        <a:t> Factor</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dirty="0">
                          <a:solidFill>
                            <a:srgbClr val="000000"/>
                          </a:solidFill>
                          <a:latin typeface="Times New Roman"/>
                          <a:ea typeface="Times New Roman"/>
                          <a:cs typeface="Times New Roman"/>
                        </a:rPr>
                        <a:t>Total</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44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47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47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47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957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956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51314" y="4061731"/>
            <a:ext cx="7353174" cy="1579047"/>
          </a:xfrm>
          <a:prstGeom prst="rect">
            <a:avLst/>
          </a:prstGeom>
          <a:solidFill>
            <a:srgbClr val="FFFF99"/>
          </a:solidFill>
          <a:ln>
            <a:solidFill>
              <a:srgbClr val="C00000"/>
            </a:solidFill>
          </a:ln>
        </p:spPr>
      </p:pic>
    </p:spTree>
    <p:extLst>
      <p:ext uri="{BB962C8B-B14F-4D97-AF65-F5344CB8AC3E}">
        <p14:creationId xmlns:p14="http://schemas.microsoft.com/office/powerpoint/2010/main" val="772531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Prior Odds</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Outcome</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Calibri"/>
                          <a:cs typeface="Times New Roman"/>
                        </a:rPr>
                        <a:t>Risk</a:t>
                      </a:r>
                      <a:r>
                        <a:rPr lang="en-US" sz="2800" b="1" baseline="0" dirty="0" smtClean="0">
                          <a:solidFill>
                            <a:srgbClr val="000000"/>
                          </a:solidFill>
                          <a:latin typeface="Times New Roman"/>
                          <a:ea typeface="Calibri"/>
                          <a:cs typeface="Times New Roman"/>
                        </a:rPr>
                        <a:t> Factor</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dirty="0">
                          <a:solidFill>
                            <a:srgbClr val="000000"/>
                          </a:solidFill>
                          <a:latin typeface="Times New Roman"/>
                          <a:ea typeface="Times New Roman"/>
                          <a:cs typeface="Times New Roman"/>
                        </a:rPr>
                        <a:t>Total</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44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47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47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47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957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1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161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25681" y="4037609"/>
            <a:ext cx="7297931" cy="1543793"/>
          </a:xfrm>
          <a:prstGeom prst="rect">
            <a:avLst/>
          </a:prstGeom>
          <a:solidFill>
            <a:srgbClr val="FFFF99"/>
          </a:solidFill>
          <a:ln>
            <a:solidFill>
              <a:srgbClr val="C00000"/>
            </a:solidFill>
          </a:ln>
        </p:spPr>
      </p:pic>
      <p:sp>
        <p:nvSpPr>
          <p:cNvPr id="14" name="Explosion 2 13"/>
          <p:cNvSpPr/>
          <p:nvPr/>
        </p:nvSpPr>
        <p:spPr>
          <a:xfrm>
            <a:off x="8953994" y="4037609"/>
            <a:ext cx="1733797" cy="1235033"/>
          </a:xfrm>
          <a:prstGeom prst="irregularSeal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Bayes</a:t>
            </a:r>
            <a:endParaRPr lang="en-US" b="1" dirty="0"/>
          </a:p>
        </p:txBody>
      </p:sp>
    </p:spTree>
    <p:extLst>
      <p:ext uri="{BB962C8B-B14F-4D97-AF65-F5344CB8AC3E}">
        <p14:creationId xmlns:p14="http://schemas.microsoft.com/office/powerpoint/2010/main" val="772531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Numerical Example</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Table 20"/>
          <p:cNvGraphicFramePr>
            <a:graphicFrameLocks noGrp="1"/>
          </p:cNvGraphicFramePr>
          <p:nvPr/>
        </p:nvGraphicFramePr>
        <p:xfrm>
          <a:off x="1638795" y="737061"/>
          <a:ext cx="9025247" cy="2987040"/>
        </p:xfrm>
        <a:graphic>
          <a:graphicData uri="http://schemas.openxmlformats.org/drawingml/2006/table">
            <a:tbl>
              <a:tblPr/>
              <a:tblGrid>
                <a:gridCol w="3438872"/>
                <a:gridCol w="2006008"/>
                <a:gridCol w="2183326"/>
                <a:gridCol w="1397041"/>
              </a:tblGrid>
              <a:tr h="228600">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c gridSpan="2">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Column Labels </a:t>
                      </a:r>
                      <a:br>
                        <a:rPr lang="en-US" sz="2800" b="1" dirty="0" smtClean="0">
                          <a:solidFill>
                            <a:srgbClr val="000000"/>
                          </a:solidFill>
                          <a:latin typeface="Calibri"/>
                          <a:ea typeface="Times New Roman"/>
                          <a:cs typeface="Times New Roman"/>
                        </a:rPr>
                      </a:br>
                      <a:r>
                        <a:rPr lang="en-US" sz="2800" b="1" dirty="0" smtClean="0">
                          <a:solidFill>
                            <a:srgbClr val="000000"/>
                          </a:solidFill>
                          <a:latin typeface="Calibri"/>
                          <a:ea typeface="Times New Roman"/>
                          <a:cs typeface="Times New Roman"/>
                        </a:rPr>
                        <a:t>Repeated Infections</a:t>
                      </a:r>
                      <a:endParaRPr lang="en-US" sz="2800" dirty="0">
                        <a:latin typeface="Calibri"/>
                        <a:ea typeface="Calibri"/>
                        <a:cs typeface="Times New Roman"/>
                      </a:endParaRPr>
                    </a:p>
                  </a:txBody>
                  <a:tcPr marL="68580" marR="68580" marT="0" marB="0" anchor="b">
                    <a:lnL>
                      <a:noFill/>
                    </a:lnL>
                    <a:lnR>
                      <a:noFill/>
                    </a:lnR>
                    <a:lnT>
                      <a:noFill/>
                    </a:lnT>
                    <a:lnB>
                      <a:noFill/>
                    </a:lnB>
                    <a:solidFill>
                      <a:srgbClr val="DBE5F1"/>
                    </a:solidFill>
                  </a:tcPr>
                </a:tc>
                <a:tc hMerge="1">
                  <a:txBody>
                    <a:bodyPr/>
                    <a:lstStyle/>
                    <a:p>
                      <a:endParaRPr lang="en-US"/>
                    </a:p>
                  </a:txBody>
                  <a:tcPr/>
                </a:tc>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r>
              <a:tr h="3905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Row Labels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No</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Yes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Substance Abuse</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3</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6</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chemeClr val="bg1"/>
                    </a:solidFill>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9</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No Abuse</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20</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25</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45</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r>
              <a:tr h="2000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23</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31</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54</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r>
            </a:tbl>
          </a:graphicData>
        </a:graphic>
      </p:graphicFrame>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72531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Numerical Example</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Table 20"/>
          <p:cNvGraphicFramePr>
            <a:graphicFrameLocks noGrp="1"/>
          </p:cNvGraphicFramePr>
          <p:nvPr/>
        </p:nvGraphicFramePr>
        <p:xfrm>
          <a:off x="1638795" y="737061"/>
          <a:ext cx="9025247" cy="2987040"/>
        </p:xfrm>
        <a:graphic>
          <a:graphicData uri="http://schemas.openxmlformats.org/drawingml/2006/table">
            <a:tbl>
              <a:tblPr/>
              <a:tblGrid>
                <a:gridCol w="3438872"/>
                <a:gridCol w="2006008"/>
                <a:gridCol w="2183326"/>
                <a:gridCol w="1397041"/>
              </a:tblGrid>
              <a:tr h="228600">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c gridSpan="2">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Column Labels </a:t>
                      </a:r>
                      <a:br>
                        <a:rPr lang="en-US" sz="2800" b="1" dirty="0" smtClean="0">
                          <a:solidFill>
                            <a:srgbClr val="000000"/>
                          </a:solidFill>
                          <a:latin typeface="Calibri"/>
                          <a:ea typeface="Times New Roman"/>
                          <a:cs typeface="Times New Roman"/>
                        </a:rPr>
                      </a:br>
                      <a:r>
                        <a:rPr lang="en-US" sz="2800" b="1" dirty="0" smtClean="0">
                          <a:solidFill>
                            <a:srgbClr val="000000"/>
                          </a:solidFill>
                          <a:latin typeface="Calibri"/>
                          <a:ea typeface="Times New Roman"/>
                          <a:cs typeface="Times New Roman"/>
                        </a:rPr>
                        <a:t>Repeated Infections</a:t>
                      </a:r>
                      <a:endParaRPr lang="en-US" sz="2800" dirty="0">
                        <a:latin typeface="Calibri"/>
                        <a:ea typeface="Calibri"/>
                        <a:cs typeface="Times New Roman"/>
                      </a:endParaRPr>
                    </a:p>
                  </a:txBody>
                  <a:tcPr marL="68580" marR="68580" marT="0" marB="0" anchor="b">
                    <a:lnL>
                      <a:noFill/>
                    </a:lnL>
                    <a:lnR>
                      <a:noFill/>
                    </a:lnR>
                    <a:lnT>
                      <a:noFill/>
                    </a:lnT>
                    <a:lnB>
                      <a:noFill/>
                    </a:lnB>
                    <a:solidFill>
                      <a:srgbClr val="DBE5F1"/>
                    </a:solidFill>
                  </a:tcPr>
                </a:tc>
                <a:tc hMerge="1">
                  <a:txBody>
                    <a:bodyPr/>
                    <a:lstStyle/>
                    <a:p>
                      <a:endParaRPr lang="en-US"/>
                    </a:p>
                  </a:txBody>
                  <a:tcPr/>
                </a:tc>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r>
              <a:tr h="3905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Row Labels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No</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Yes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Substance Abuse</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3</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6</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chemeClr val="bg1"/>
                    </a:solidFill>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9</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No Abuse</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20</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25</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45</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r>
              <a:tr h="2000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23</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31</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54</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r>
            </a:tbl>
          </a:graphicData>
        </a:graphic>
      </p:graphicFrame>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041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60374" y="4517770"/>
            <a:ext cx="9740887" cy="1051757"/>
          </a:xfrm>
          <a:prstGeom prst="rect">
            <a:avLst/>
          </a:prstGeom>
          <a:solidFill>
            <a:srgbClr val="FFFF99"/>
          </a:solidFill>
          <a:ln>
            <a:solidFill>
              <a:srgbClr val="C00000"/>
            </a:solidFill>
          </a:ln>
        </p:spPr>
      </p:pic>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2531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Numerical Example</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Table 20"/>
          <p:cNvGraphicFramePr>
            <a:graphicFrameLocks noGrp="1"/>
          </p:cNvGraphicFramePr>
          <p:nvPr/>
        </p:nvGraphicFramePr>
        <p:xfrm>
          <a:off x="1638795" y="737061"/>
          <a:ext cx="9025247" cy="2987040"/>
        </p:xfrm>
        <a:graphic>
          <a:graphicData uri="http://schemas.openxmlformats.org/drawingml/2006/table">
            <a:tbl>
              <a:tblPr/>
              <a:tblGrid>
                <a:gridCol w="3438872"/>
                <a:gridCol w="2006008"/>
                <a:gridCol w="2183326"/>
                <a:gridCol w="1397041"/>
              </a:tblGrid>
              <a:tr h="228600">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c gridSpan="2">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Column Labels </a:t>
                      </a:r>
                      <a:br>
                        <a:rPr lang="en-US" sz="2800" b="1" dirty="0" smtClean="0">
                          <a:solidFill>
                            <a:srgbClr val="000000"/>
                          </a:solidFill>
                          <a:latin typeface="Calibri"/>
                          <a:ea typeface="Times New Roman"/>
                          <a:cs typeface="Times New Roman"/>
                        </a:rPr>
                      </a:br>
                      <a:r>
                        <a:rPr lang="en-US" sz="2800" b="1" dirty="0" smtClean="0">
                          <a:solidFill>
                            <a:srgbClr val="000000"/>
                          </a:solidFill>
                          <a:latin typeface="Calibri"/>
                          <a:ea typeface="Times New Roman"/>
                          <a:cs typeface="Times New Roman"/>
                        </a:rPr>
                        <a:t>Repeated Infections</a:t>
                      </a:r>
                      <a:endParaRPr lang="en-US" sz="2800" dirty="0">
                        <a:latin typeface="Calibri"/>
                        <a:ea typeface="Calibri"/>
                        <a:cs typeface="Times New Roman"/>
                      </a:endParaRPr>
                    </a:p>
                  </a:txBody>
                  <a:tcPr marL="68580" marR="68580" marT="0" marB="0" anchor="b">
                    <a:lnL>
                      <a:noFill/>
                    </a:lnL>
                    <a:lnR>
                      <a:noFill/>
                    </a:lnR>
                    <a:lnT>
                      <a:noFill/>
                    </a:lnT>
                    <a:lnB>
                      <a:noFill/>
                    </a:lnB>
                    <a:solidFill>
                      <a:srgbClr val="DBE5F1"/>
                    </a:solidFill>
                  </a:tcPr>
                </a:tc>
                <a:tc hMerge="1">
                  <a:txBody>
                    <a:bodyPr/>
                    <a:lstStyle/>
                    <a:p>
                      <a:endParaRPr lang="en-US"/>
                    </a:p>
                  </a:txBody>
                  <a:tcPr/>
                </a:tc>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r>
              <a:tr h="3905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Row Labels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No</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Yes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Substance Abuse</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3</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6</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chemeClr val="bg1"/>
                    </a:solidFill>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9</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No Abuse</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20</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25</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45</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r>
              <a:tr h="2000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23</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31</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54</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r>
            </a:tbl>
          </a:graphicData>
        </a:graphic>
      </p:graphicFrame>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65"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61449" y="4423557"/>
            <a:ext cx="5988533" cy="1407227"/>
          </a:xfrm>
          <a:prstGeom prst="rect">
            <a:avLst/>
          </a:prstGeom>
          <a:solidFill>
            <a:srgbClr val="FFFF99"/>
          </a:solidFill>
          <a:ln>
            <a:solidFill>
              <a:srgbClr val="C00000"/>
            </a:solidFill>
          </a:ln>
        </p:spPr>
      </p:pic>
    </p:spTree>
    <p:extLst>
      <p:ext uri="{BB962C8B-B14F-4D97-AF65-F5344CB8AC3E}">
        <p14:creationId xmlns:p14="http://schemas.microsoft.com/office/powerpoint/2010/main" val="772531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Numerical Example</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Table 20"/>
          <p:cNvGraphicFramePr>
            <a:graphicFrameLocks noGrp="1"/>
          </p:cNvGraphicFramePr>
          <p:nvPr/>
        </p:nvGraphicFramePr>
        <p:xfrm>
          <a:off x="1638795" y="737061"/>
          <a:ext cx="9025247" cy="2987040"/>
        </p:xfrm>
        <a:graphic>
          <a:graphicData uri="http://schemas.openxmlformats.org/drawingml/2006/table">
            <a:tbl>
              <a:tblPr/>
              <a:tblGrid>
                <a:gridCol w="3438872"/>
                <a:gridCol w="2006008"/>
                <a:gridCol w="2183326"/>
                <a:gridCol w="1397041"/>
              </a:tblGrid>
              <a:tr h="228600">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c gridSpan="2">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Column Labels </a:t>
                      </a:r>
                      <a:br>
                        <a:rPr lang="en-US" sz="2800" b="1" dirty="0" smtClean="0">
                          <a:solidFill>
                            <a:srgbClr val="000000"/>
                          </a:solidFill>
                          <a:latin typeface="Calibri"/>
                          <a:ea typeface="Times New Roman"/>
                          <a:cs typeface="Times New Roman"/>
                        </a:rPr>
                      </a:br>
                      <a:r>
                        <a:rPr lang="en-US" sz="2800" b="1" dirty="0" smtClean="0">
                          <a:solidFill>
                            <a:srgbClr val="000000"/>
                          </a:solidFill>
                          <a:latin typeface="Calibri"/>
                          <a:ea typeface="Times New Roman"/>
                          <a:cs typeface="Times New Roman"/>
                        </a:rPr>
                        <a:t>Repeated Infections</a:t>
                      </a:r>
                      <a:endParaRPr lang="en-US" sz="2800" dirty="0">
                        <a:latin typeface="Calibri"/>
                        <a:ea typeface="Calibri"/>
                        <a:cs typeface="Times New Roman"/>
                      </a:endParaRPr>
                    </a:p>
                  </a:txBody>
                  <a:tcPr marL="68580" marR="68580" marT="0" marB="0" anchor="b">
                    <a:lnL>
                      <a:noFill/>
                    </a:lnL>
                    <a:lnR>
                      <a:noFill/>
                    </a:lnR>
                    <a:lnT>
                      <a:noFill/>
                    </a:lnT>
                    <a:lnB>
                      <a:noFill/>
                    </a:lnB>
                    <a:solidFill>
                      <a:srgbClr val="DBE5F1"/>
                    </a:solidFill>
                  </a:tcPr>
                </a:tc>
                <a:tc hMerge="1">
                  <a:txBody>
                    <a:bodyPr/>
                    <a:lstStyle/>
                    <a:p>
                      <a:endParaRPr lang="en-US"/>
                    </a:p>
                  </a:txBody>
                  <a:tcPr/>
                </a:tc>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r>
              <a:tr h="3905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Row Labels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No</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Yes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Substance Abuse</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3</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6</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chemeClr val="bg1"/>
                    </a:solidFill>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9</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No Abuse</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20</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25</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45</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r>
              <a:tr h="2000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23</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31</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54</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r>
            </a:tbl>
          </a:graphicData>
        </a:graphic>
      </p:graphicFrame>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451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945081" y="4315889"/>
            <a:ext cx="7167382" cy="1841897"/>
          </a:xfrm>
          <a:prstGeom prst="rect">
            <a:avLst/>
          </a:prstGeom>
          <a:solidFill>
            <a:srgbClr val="FFFF99"/>
          </a:solidFill>
          <a:ln>
            <a:solidFill>
              <a:srgbClr val="C00000"/>
            </a:solidFill>
          </a:ln>
        </p:spPr>
      </p:pic>
      <p:sp>
        <p:nvSpPr>
          <p:cNvPr id="64515" name="Rectangle 3"/>
          <p:cNvSpPr>
            <a:spLocks noChangeArrowheads="1"/>
          </p:cNvSpPr>
          <p:nvPr/>
        </p:nvSpPr>
        <p:spPr bwMode="auto">
          <a:xfrm>
            <a:off x="0" y="1771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2531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Likelihood Ratio</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Table 20"/>
          <p:cNvGraphicFramePr>
            <a:graphicFrameLocks noGrp="1"/>
          </p:cNvGraphicFramePr>
          <p:nvPr/>
        </p:nvGraphicFramePr>
        <p:xfrm>
          <a:off x="1638795" y="737061"/>
          <a:ext cx="9025247" cy="2987040"/>
        </p:xfrm>
        <a:graphic>
          <a:graphicData uri="http://schemas.openxmlformats.org/drawingml/2006/table">
            <a:tbl>
              <a:tblPr/>
              <a:tblGrid>
                <a:gridCol w="3438872"/>
                <a:gridCol w="2006008"/>
                <a:gridCol w="2183326"/>
                <a:gridCol w="1397041"/>
              </a:tblGrid>
              <a:tr h="228600">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c gridSpan="2">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Column Labels </a:t>
                      </a:r>
                      <a:br>
                        <a:rPr lang="en-US" sz="2800" b="1" dirty="0" smtClean="0">
                          <a:solidFill>
                            <a:srgbClr val="000000"/>
                          </a:solidFill>
                          <a:latin typeface="Calibri"/>
                          <a:ea typeface="Times New Roman"/>
                          <a:cs typeface="Times New Roman"/>
                        </a:rPr>
                      </a:br>
                      <a:r>
                        <a:rPr lang="en-US" sz="2800" b="1" dirty="0" smtClean="0">
                          <a:solidFill>
                            <a:srgbClr val="000000"/>
                          </a:solidFill>
                          <a:latin typeface="Calibri"/>
                          <a:ea typeface="Times New Roman"/>
                          <a:cs typeface="Times New Roman"/>
                        </a:rPr>
                        <a:t>Repeated Infections</a:t>
                      </a:r>
                      <a:endParaRPr lang="en-US" sz="2800" dirty="0">
                        <a:latin typeface="Calibri"/>
                        <a:ea typeface="Calibri"/>
                        <a:cs typeface="Times New Roman"/>
                      </a:endParaRPr>
                    </a:p>
                  </a:txBody>
                  <a:tcPr marL="68580" marR="68580" marT="0" marB="0" anchor="b">
                    <a:lnL>
                      <a:noFill/>
                    </a:lnL>
                    <a:lnR>
                      <a:noFill/>
                    </a:lnR>
                    <a:lnT>
                      <a:noFill/>
                    </a:lnT>
                    <a:lnB>
                      <a:noFill/>
                    </a:lnB>
                    <a:solidFill>
                      <a:srgbClr val="DBE5F1"/>
                    </a:solidFill>
                  </a:tcPr>
                </a:tc>
                <a:tc hMerge="1">
                  <a:txBody>
                    <a:bodyPr/>
                    <a:lstStyle/>
                    <a:p>
                      <a:endParaRPr lang="en-US"/>
                    </a:p>
                  </a:txBody>
                  <a:tcPr/>
                </a:tc>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r>
              <a:tr h="3905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Row Labels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No</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Yes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Substance Abuse</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3</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6</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chemeClr val="bg1"/>
                    </a:solidFill>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9</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No Abuse</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20</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25</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45</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r>
              <a:tr h="2000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23</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31</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54</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r>
            </a:tbl>
          </a:graphicData>
        </a:graphic>
      </p:graphicFrame>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451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38795" y="4315890"/>
            <a:ext cx="5114925" cy="1314450"/>
          </a:xfrm>
          <a:prstGeom prst="rect">
            <a:avLst/>
          </a:prstGeom>
          <a:solidFill>
            <a:schemeClr val="bg1"/>
          </a:solidFill>
        </p:spPr>
      </p:pic>
      <p:sp>
        <p:nvSpPr>
          <p:cNvPr id="64515" name="Rectangle 3"/>
          <p:cNvSpPr>
            <a:spLocks noChangeArrowheads="1"/>
          </p:cNvSpPr>
          <p:nvPr/>
        </p:nvSpPr>
        <p:spPr bwMode="auto">
          <a:xfrm>
            <a:off x="0" y="1771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6561"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873217" y="4315890"/>
            <a:ext cx="2790825" cy="1257300"/>
          </a:xfrm>
          <a:prstGeom prst="rect">
            <a:avLst/>
          </a:prstGeom>
          <a:solidFill>
            <a:srgbClr val="FFFF99"/>
          </a:solidFill>
          <a:ln>
            <a:solidFill>
              <a:srgbClr val="C00000"/>
            </a:solidFill>
          </a:ln>
        </p:spPr>
      </p:pic>
    </p:spTree>
    <p:extLst>
      <p:ext uri="{BB962C8B-B14F-4D97-AF65-F5344CB8AC3E}">
        <p14:creationId xmlns:p14="http://schemas.microsoft.com/office/powerpoint/2010/main" val="77253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C00000"/>
                </a:solidFill>
              </a:rPr>
              <a:t>Measures Association</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Oval 12"/>
          <p:cNvSpPr/>
          <p:nvPr/>
        </p:nvSpPr>
        <p:spPr>
          <a:xfrm>
            <a:off x="2945081" y="2137558"/>
            <a:ext cx="3063833" cy="1484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Risk Factor</a:t>
            </a:r>
            <a:endParaRPr lang="en-US" sz="4000" dirty="0"/>
          </a:p>
        </p:txBody>
      </p:sp>
      <p:sp>
        <p:nvSpPr>
          <p:cNvPr id="14" name="Oval 13"/>
          <p:cNvSpPr/>
          <p:nvPr/>
        </p:nvSpPr>
        <p:spPr>
          <a:xfrm>
            <a:off x="6802481" y="2137558"/>
            <a:ext cx="3564677" cy="1484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Outcome</a:t>
            </a:r>
            <a:endParaRPr lang="en-US" sz="4000" dirty="0"/>
          </a:p>
        </p:txBody>
      </p:sp>
      <p:cxnSp>
        <p:nvCxnSpPr>
          <p:cNvPr id="16" name="Straight Arrow Connector 15"/>
          <p:cNvCxnSpPr>
            <a:stCxn id="13" idx="6"/>
            <a:endCxn id="14" idx="2"/>
          </p:cNvCxnSpPr>
          <p:nvPr/>
        </p:nvCxnSpPr>
        <p:spPr>
          <a:xfrm>
            <a:off x="6008914" y="2879766"/>
            <a:ext cx="793567" cy="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531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Likelihood Ratio</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Table 20"/>
          <p:cNvGraphicFramePr>
            <a:graphicFrameLocks noGrp="1"/>
          </p:cNvGraphicFramePr>
          <p:nvPr/>
        </p:nvGraphicFramePr>
        <p:xfrm>
          <a:off x="1638795" y="737061"/>
          <a:ext cx="9025247" cy="2987040"/>
        </p:xfrm>
        <a:graphic>
          <a:graphicData uri="http://schemas.openxmlformats.org/drawingml/2006/table">
            <a:tbl>
              <a:tblPr/>
              <a:tblGrid>
                <a:gridCol w="3438872"/>
                <a:gridCol w="2006008"/>
                <a:gridCol w="2183326"/>
                <a:gridCol w="1397041"/>
              </a:tblGrid>
              <a:tr h="228600">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c gridSpan="2">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Column Labels </a:t>
                      </a:r>
                      <a:br>
                        <a:rPr lang="en-US" sz="2800" b="1" dirty="0" smtClean="0">
                          <a:solidFill>
                            <a:srgbClr val="000000"/>
                          </a:solidFill>
                          <a:latin typeface="Calibri"/>
                          <a:ea typeface="Times New Roman"/>
                          <a:cs typeface="Times New Roman"/>
                        </a:rPr>
                      </a:br>
                      <a:r>
                        <a:rPr lang="en-US" sz="2800" b="1" dirty="0" smtClean="0">
                          <a:solidFill>
                            <a:srgbClr val="000000"/>
                          </a:solidFill>
                          <a:latin typeface="Calibri"/>
                          <a:ea typeface="Times New Roman"/>
                          <a:cs typeface="Times New Roman"/>
                        </a:rPr>
                        <a:t>Repeated Infections</a:t>
                      </a:r>
                      <a:endParaRPr lang="en-US" sz="2800" dirty="0">
                        <a:latin typeface="Calibri"/>
                        <a:ea typeface="Calibri"/>
                        <a:cs typeface="Times New Roman"/>
                      </a:endParaRPr>
                    </a:p>
                  </a:txBody>
                  <a:tcPr marL="68580" marR="68580" marT="0" marB="0" anchor="b">
                    <a:lnL>
                      <a:noFill/>
                    </a:lnL>
                    <a:lnR>
                      <a:noFill/>
                    </a:lnR>
                    <a:lnT>
                      <a:noFill/>
                    </a:lnT>
                    <a:lnB>
                      <a:noFill/>
                    </a:lnB>
                    <a:solidFill>
                      <a:srgbClr val="DBE5F1"/>
                    </a:solidFill>
                  </a:tcPr>
                </a:tc>
                <a:tc hMerge="1">
                  <a:txBody>
                    <a:bodyPr/>
                    <a:lstStyle/>
                    <a:p>
                      <a:endParaRPr lang="en-US"/>
                    </a:p>
                  </a:txBody>
                  <a:tcPr/>
                </a:tc>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r>
              <a:tr h="3905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Row Labels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No</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Yes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Substance Abuse</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3</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6</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chemeClr val="bg1"/>
                    </a:solidFill>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9</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No Abuse</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20</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25</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45</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r>
              <a:tr h="2000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23</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31</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54</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r>
            </a:tbl>
          </a:graphicData>
        </a:graphic>
      </p:graphicFrame>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451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38795" y="4315890"/>
            <a:ext cx="5114925" cy="1314450"/>
          </a:xfrm>
          <a:prstGeom prst="rect">
            <a:avLst/>
          </a:prstGeom>
          <a:solidFill>
            <a:schemeClr val="bg1"/>
          </a:solidFill>
        </p:spPr>
      </p:pic>
      <p:sp>
        <p:nvSpPr>
          <p:cNvPr id="64515" name="Rectangle 3"/>
          <p:cNvSpPr>
            <a:spLocks noChangeArrowheads="1"/>
          </p:cNvSpPr>
          <p:nvPr/>
        </p:nvSpPr>
        <p:spPr bwMode="auto">
          <a:xfrm>
            <a:off x="0" y="1771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6561"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873217" y="4315890"/>
            <a:ext cx="2790825" cy="1257300"/>
          </a:xfrm>
          <a:prstGeom prst="rect">
            <a:avLst/>
          </a:prstGeom>
          <a:solidFill>
            <a:srgbClr val="FFFF99"/>
          </a:solidFill>
          <a:ln>
            <a:solidFill>
              <a:srgbClr val="C00000"/>
            </a:solidFill>
          </a:ln>
        </p:spPr>
      </p:pic>
      <p:sp>
        <p:nvSpPr>
          <p:cNvPr id="27" name="Oval 26"/>
          <p:cNvSpPr/>
          <p:nvPr/>
        </p:nvSpPr>
        <p:spPr>
          <a:xfrm>
            <a:off x="10236529" y="4572000"/>
            <a:ext cx="498767" cy="617517"/>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72531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Rare Conditions</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Table 20"/>
          <p:cNvGraphicFramePr>
            <a:graphicFrameLocks noGrp="1"/>
          </p:cNvGraphicFramePr>
          <p:nvPr/>
        </p:nvGraphicFramePr>
        <p:xfrm>
          <a:off x="1638795" y="737061"/>
          <a:ext cx="9025247" cy="2987040"/>
        </p:xfrm>
        <a:graphic>
          <a:graphicData uri="http://schemas.openxmlformats.org/drawingml/2006/table">
            <a:tbl>
              <a:tblPr/>
              <a:tblGrid>
                <a:gridCol w="3438872"/>
                <a:gridCol w="2006008"/>
                <a:gridCol w="2183326"/>
                <a:gridCol w="1397041"/>
              </a:tblGrid>
              <a:tr h="228600">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c gridSpan="2">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Column Labels </a:t>
                      </a:r>
                      <a:br>
                        <a:rPr lang="en-US" sz="2800" b="1" dirty="0" smtClean="0">
                          <a:solidFill>
                            <a:srgbClr val="000000"/>
                          </a:solidFill>
                          <a:latin typeface="Calibri"/>
                          <a:ea typeface="Times New Roman"/>
                          <a:cs typeface="Times New Roman"/>
                        </a:rPr>
                      </a:br>
                      <a:r>
                        <a:rPr lang="en-US" sz="2800" b="1" dirty="0" smtClean="0">
                          <a:solidFill>
                            <a:srgbClr val="000000"/>
                          </a:solidFill>
                          <a:latin typeface="Calibri"/>
                          <a:ea typeface="Times New Roman"/>
                          <a:cs typeface="Times New Roman"/>
                        </a:rPr>
                        <a:t>Shock</a:t>
                      </a:r>
                      <a:endParaRPr lang="en-US" sz="2800" dirty="0">
                        <a:latin typeface="Calibri"/>
                        <a:ea typeface="Calibri"/>
                        <a:cs typeface="Times New Roman"/>
                      </a:endParaRPr>
                    </a:p>
                  </a:txBody>
                  <a:tcPr marL="68580" marR="68580" marT="0" marB="0" anchor="b">
                    <a:lnL>
                      <a:noFill/>
                    </a:lnL>
                    <a:lnR>
                      <a:noFill/>
                    </a:lnR>
                    <a:lnT>
                      <a:noFill/>
                    </a:lnT>
                    <a:lnB>
                      <a:noFill/>
                    </a:lnB>
                    <a:solidFill>
                      <a:srgbClr val="DBE5F1"/>
                    </a:solidFill>
                  </a:tcPr>
                </a:tc>
                <a:tc hMerge="1">
                  <a:txBody>
                    <a:bodyPr/>
                    <a:lstStyle/>
                    <a:p>
                      <a:endParaRPr lang="en-US"/>
                    </a:p>
                  </a:txBody>
                  <a:tcPr/>
                </a:tc>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r>
              <a:tr h="3905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Row Labels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No</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Yes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Diabetes</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9</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0</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FFFF99"/>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9</a:t>
                      </a:r>
                      <a:endParaRPr lang="en-US" sz="2800" b="1"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Not Diabetes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chemeClr val="tx2"/>
                          </a:solidFill>
                          <a:latin typeface="Calibri"/>
                          <a:ea typeface="Calibri"/>
                          <a:cs typeface="Times New Roman"/>
                        </a:rPr>
                        <a:t>30</a:t>
                      </a:r>
                      <a:endParaRPr lang="en-US" sz="2800" dirty="0">
                        <a:solidFill>
                          <a:schemeClr val="tx2"/>
                        </a:solidFill>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25</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55</a:t>
                      </a:r>
                      <a:endParaRPr lang="en-US" sz="2800" b="1"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r>
              <a:tr h="2000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39</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25</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64</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r>
            </a:tbl>
          </a:graphicData>
        </a:graphic>
      </p:graphicFrame>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5" name="Rectangle 3"/>
          <p:cNvSpPr>
            <a:spLocks noChangeArrowheads="1"/>
          </p:cNvSpPr>
          <p:nvPr/>
        </p:nvSpPr>
        <p:spPr bwMode="auto">
          <a:xfrm>
            <a:off x="0" y="1771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 name="Oval 26"/>
          <p:cNvSpPr/>
          <p:nvPr/>
        </p:nvSpPr>
        <p:spPr>
          <a:xfrm rot="5400000">
            <a:off x="6793984" y="-537419"/>
            <a:ext cx="498767" cy="3726258"/>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8" name="Oval 27"/>
          <p:cNvSpPr/>
          <p:nvPr/>
        </p:nvSpPr>
        <p:spPr>
          <a:xfrm rot="5400000">
            <a:off x="2237699" y="844444"/>
            <a:ext cx="498767" cy="3726258"/>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065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11368" y="4310743"/>
            <a:ext cx="6724599" cy="1472540"/>
          </a:xfrm>
          <a:prstGeom prst="rect">
            <a:avLst/>
          </a:prstGeom>
          <a:solidFill>
            <a:srgbClr val="FFFF99"/>
          </a:solidFill>
          <a:ln w="28575">
            <a:solidFill>
              <a:srgbClr val="C00000"/>
            </a:solidFill>
          </a:ln>
        </p:spPr>
      </p:pic>
    </p:spTree>
    <p:extLst>
      <p:ext uri="{BB962C8B-B14F-4D97-AF65-F5344CB8AC3E}">
        <p14:creationId xmlns:p14="http://schemas.microsoft.com/office/powerpoint/2010/main" val="772531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Rare Conditions</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Table 20"/>
          <p:cNvGraphicFramePr>
            <a:graphicFrameLocks noGrp="1"/>
          </p:cNvGraphicFramePr>
          <p:nvPr/>
        </p:nvGraphicFramePr>
        <p:xfrm>
          <a:off x="1638795" y="737061"/>
          <a:ext cx="9025247" cy="2987040"/>
        </p:xfrm>
        <a:graphic>
          <a:graphicData uri="http://schemas.openxmlformats.org/drawingml/2006/table">
            <a:tbl>
              <a:tblPr/>
              <a:tblGrid>
                <a:gridCol w="3438872"/>
                <a:gridCol w="2006008"/>
                <a:gridCol w="2183326"/>
                <a:gridCol w="1397041"/>
              </a:tblGrid>
              <a:tr h="228600">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c gridSpan="2">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Column Labels </a:t>
                      </a:r>
                      <a:br>
                        <a:rPr lang="en-US" sz="2800" b="1" dirty="0" smtClean="0">
                          <a:solidFill>
                            <a:srgbClr val="000000"/>
                          </a:solidFill>
                          <a:latin typeface="Calibri"/>
                          <a:ea typeface="Times New Roman"/>
                          <a:cs typeface="Times New Roman"/>
                        </a:rPr>
                      </a:br>
                      <a:r>
                        <a:rPr lang="en-US" sz="2800" b="1" dirty="0" smtClean="0">
                          <a:solidFill>
                            <a:srgbClr val="000000"/>
                          </a:solidFill>
                          <a:latin typeface="Calibri"/>
                          <a:ea typeface="Times New Roman"/>
                          <a:cs typeface="Times New Roman"/>
                        </a:rPr>
                        <a:t>Shock</a:t>
                      </a:r>
                      <a:endParaRPr lang="en-US" sz="2800" dirty="0">
                        <a:latin typeface="Calibri"/>
                        <a:ea typeface="Calibri"/>
                        <a:cs typeface="Times New Roman"/>
                      </a:endParaRPr>
                    </a:p>
                  </a:txBody>
                  <a:tcPr marL="68580" marR="68580" marT="0" marB="0" anchor="b">
                    <a:lnL>
                      <a:noFill/>
                    </a:lnL>
                    <a:lnR>
                      <a:noFill/>
                    </a:lnR>
                    <a:lnT>
                      <a:noFill/>
                    </a:lnT>
                    <a:lnB>
                      <a:noFill/>
                    </a:lnB>
                    <a:solidFill>
                      <a:srgbClr val="DBE5F1"/>
                    </a:solidFill>
                  </a:tcPr>
                </a:tc>
                <a:tc hMerge="1">
                  <a:txBody>
                    <a:bodyPr/>
                    <a:lstStyle/>
                    <a:p>
                      <a:endParaRPr lang="en-US"/>
                    </a:p>
                  </a:txBody>
                  <a:tcPr/>
                </a:tc>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r>
              <a:tr h="3905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Row Labels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No</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Yes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Diabetes</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9</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0</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FFFF99"/>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9</a:t>
                      </a:r>
                      <a:endParaRPr lang="en-US" sz="2800" b="1"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Not Diabetes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chemeClr val="tx2"/>
                          </a:solidFill>
                          <a:latin typeface="Calibri"/>
                          <a:ea typeface="Calibri"/>
                          <a:cs typeface="Times New Roman"/>
                        </a:rPr>
                        <a:t>30</a:t>
                      </a:r>
                      <a:endParaRPr lang="en-US" sz="2800" dirty="0">
                        <a:solidFill>
                          <a:schemeClr val="tx2"/>
                        </a:solidFill>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25</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55</a:t>
                      </a:r>
                      <a:endParaRPr lang="en-US" sz="2800" b="1"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r>
              <a:tr h="2000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39</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25</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64</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r>
            </a:tbl>
          </a:graphicData>
        </a:graphic>
      </p:graphicFrame>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5" name="Rectangle 3"/>
          <p:cNvSpPr>
            <a:spLocks noChangeArrowheads="1"/>
          </p:cNvSpPr>
          <p:nvPr/>
        </p:nvSpPr>
        <p:spPr bwMode="auto">
          <a:xfrm>
            <a:off x="0" y="1771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861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38795" y="4221678"/>
            <a:ext cx="2562225" cy="1257300"/>
          </a:xfrm>
          <a:prstGeom prst="rect">
            <a:avLst/>
          </a:prstGeom>
          <a:solidFill>
            <a:srgbClr val="FFFF99"/>
          </a:solidFill>
          <a:ln w="28575">
            <a:solidFill>
              <a:srgbClr val="C00000"/>
            </a:solidFill>
          </a:ln>
        </p:spPr>
      </p:pic>
    </p:spTree>
    <p:extLst>
      <p:ext uri="{BB962C8B-B14F-4D97-AF65-F5344CB8AC3E}">
        <p14:creationId xmlns:p14="http://schemas.microsoft.com/office/powerpoint/2010/main" val="772531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Rare Conditions</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Table 20"/>
          <p:cNvGraphicFramePr>
            <a:graphicFrameLocks noGrp="1"/>
          </p:cNvGraphicFramePr>
          <p:nvPr/>
        </p:nvGraphicFramePr>
        <p:xfrm>
          <a:off x="1638795" y="737061"/>
          <a:ext cx="9025247" cy="2987040"/>
        </p:xfrm>
        <a:graphic>
          <a:graphicData uri="http://schemas.openxmlformats.org/drawingml/2006/table">
            <a:tbl>
              <a:tblPr/>
              <a:tblGrid>
                <a:gridCol w="3438872"/>
                <a:gridCol w="2006008"/>
                <a:gridCol w="2183326"/>
                <a:gridCol w="1397041"/>
              </a:tblGrid>
              <a:tr h="228600">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c gridSpan="2">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Column Labels </a:t>
                      </a:r>
                      <a:br>
                        <a:rPr lang="en-US" sz="2800" b="1" dirty="0" smtClean="0">
                          <a:solidFill>
                            <a:srgbClr val="000000"/>
                          </a:solidFill>
                          <a:latin typeface="Calibri"/>
                          <a:ea typeface="Times New Roman"/>
                          <a:cs typeface="Times New Roman"/>
                        </a:rPr>
                      </a:br>
                      <a:r>
                        <a:rPr lang="en-US" sz="2800" b="1" dirty="0" smtClean="0">
                          <a:solidFill>
                            <a:srgbClr val="000000"/>
                          </a:solidFill>
                          <a:latin typeface="Calibri"/>
                          <a:ea typeface="Times New Roman"/>
                          <a:cs typeface="Times New Roman"/>
                        </a:rPr>
                        <a:t>Shock</a:t>
                      </a:r>
                      <a:endParaRPr lang="en-US" sz="2800" dirty="0">
                        <a:latin typeface="Calibri"/>
                        <a:ea typeface="Calibri"/>
                        <a:cs typeface="Times New Roman"/>
                      </a:endParaRPr>
                    </a:p>
                  </a:txBody>
                  <a:tcPr marL="68580" marR="68580" marT="0" marB="0" anchor="b">
                    <a:lnL>
                      <a:noFill/>
                    </a:lnL>
                    <a:lnR>
                      <a:noFill/>
                    </a:lnR>
                    <a:lnT>
                      <a:noFill/>
                    </a:lnT>
                    <a:lnB>
                      <a:noFill/>
                    </a:lnB>
                    <a:solidFill>
                      <a:srgbClr val="DBE5F1"/>
                    </a:solidFill>
                  </a:tcPr>
                </a:tc>
                <a:tc hMerge="1">
                  <a:txBody>
                    <a:bodyPr/>
                    <a:lstStyle/>
                    <a:p>
                      <a:endParaRPr lang="en-US"/>
                    </a:p>
                  </a:txBody>
                  <a:tcPr/>
                </a:tc>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r>
              <a:tr h="3905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Row Labels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No</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Yes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Diabetes</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9</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0</a:t>
                      </a:r>
                      <a:r>
                        <a:rPr lang="en-US" sz="2800" b="1" dirty="0" smtClean="0">
                          <a:solidFill>
                            <a:schemeClr val="accent5"/>
                          </a:solidFill>
                          <a:latin typeface="Calibri"/>
                          <a:ea typeface="Times New Roman"/>
                          <a:cs typeface="Times New Roman"/>
                        </a:rPr>
                        <a:t>+1</a:t>
                      </a:r>
                      <a:endParaRPr lang="en-US" sz="2800" b="1" dirty="0">
                        <a:solidFill>
                          <a:schemeClr val="accent5"/>
                        </a:solidFill>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FFFF99"/>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9</a:t>
                      </a:r>
                      <a:r>
                        <a:rPr lang="en-US" sz="2800" b="1" dirty="0" smtClean="0">
                          <a:solidFill>
                            <a:schemeClr val="accent5"/>
                          </a:solidFill>
                          <a:latin typeface="+mn-lt"/>
                          <a:ea typeface="Times New Roman"/>
                          <a:cs typeface="Times New Roman"/>
                        </a:rPr>
                        <a:t>+1</a:t>
                      </a:r>
                      <a:endParaRPr lang="en-US" sz="2800" b="1"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Not Diabetes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chemeClr val="tx2"/>
                          </a:solidFill>
                          <a:latin typeface="Calibri"/>
                          <a:ea typeface="Calibri"/>
                          <a:cs typeface="Times New Roman"/>
                        </a:rPr>
                        <a:t>30</a:t>
                      </a:r>
                      <a:endParaRPr lang="en-US" sz="2800" dirty="0">
                        <a:solidFill>
                          <a:schemeClr val="tx2"/>
                        </a:solidFill>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25</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55</a:t>
                      </a:r>
                      <a:endParaRPr lang="en-US" sz="2800" b="1"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r>
              <a:tr h="2000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39</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25</a:t>
                      </a:r>
                      <a:r>
                        <a:rPr lang="en-US" sz="2800" b="1" dirty="0" smtClean="0">
                          <a:solidFill>
                            <a:schemeClr val="accent5"/>
                          </a:solidFill>
                          <a:latin typeface="+mn-lt"/>
                          <a:ea typeface="Times New Roman"/>
                          <a:cs typeface="Times New Roman"/>
                        </a:rPr>
                        <a:t>+1</a:t>
                      </a:r>
                      <a:endParaRPr lang="en-US" sz="2800" b="1"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64</a:t>
                      </a:r>
                      <a:r>
                        <a:rPr lang="en-US" sz="2800" b="1" dirty="0" smtClean="0">
                          <a:solidFill>
                            <a:schemeClr val="accent5"/>
                          </a:solidFill>
                          <a:latin typeface="+mn-lt"/>
                          <a:ea typeface="Times New Roman"/>
                          <a:cs typeface="Times New Roman"/>
                        </a:rPr>
                        <a:t>+1</a:t>
                      </a:r>
                      <a:endParaRPr lang="en-US" sz="2800" b="1"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r>
            </a:tbl>
          </a:graphicData>
        </a:graphic>
      </p:graphicFrame>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5" name="Rectangle 3"/>
          <p:cNvSpPr>
            <a:spLocks noChangeArrowheads="1"/>
          </p:cNvSpPr>
          <p:nvPr/>
        </p:nvSpPr>
        <p:spPr bwMode="auto">
          <a:xfrm>
            <a:off x="0" y="1771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861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38795" y="4221678"/>
            <a:ext cx="2562225" cy="1257300"/>
          </a:xfrm>
          <a:prstGeom prst="rect">
            <a:avLst/>
          </a:prstGeom>
          <a:noFill/>
          <a:ln w="28575">
            <a:noFill/>
          </a:ln>
        </p:spPr>
      </p:pic>
      <p:sp>
        <p:nvSpPr>
          <p:cNvPr id="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4753"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676405" y="4212153"/>
            <a:ext cx="3676650" cy="1266825"/>
          </a:xfrm>
          <a:prstGeom prst="rect">
            <a:avLst/>
          </a:prstGeom>
          <a:solidFill>
            <a:srgbClr val="FFFF99"/>
          </a:solidFill>
          <a:ln w="19050">
            <a:solidFill>
              <a:srgbClr val="C00000"/>
            </a:solidFill>
          </a:ln>
        </p:spPr>
      </p:pic>
      <p:cxnSp>
        <p:nvCxnSpPr>
          <p:cNvPr id="31" name="Straight Connector 30"/>
          <p:cNvCxnSpPr/>
          <p:nvPr/>
        </p:nvCxnSpPr>
        <p:spPr>
          <a:xfrm>
            <a:off x="1638795" y="4212153"/>
            <a:ext cx="2562225" cy="12668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638795" y="4212153"/>
            <a:ext cx="2562225" cy="12668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531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Rare Conditions</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Table 20"/>
          <p:cNvGraphicFramePr>
            <a:graphicFrameLocks noGrp="1"/>
          </p:cNvGraphicFramePr>
          <p:nvPr/>
        </p:nvGraphicFramePr>
        <p:xfrm>
          <a:off x="1638795" y="737061"/>
          <a:ext cx="9025247" cy="2987040"/>
        </p:xfrm>
        <a:graphic>
          <a:graphicData uri="http://schemas.openxmlformats.org/drawingml/2006/table">
            <a:tbl>
              <a:tblPr/>
              <a:tblGrid>
                <a:gridCol w="3438872"/>
                <a:gridCol w="2006008"/>
                <a:gridCol w="2183326"/>
                <a:gridCol w="1397041"/>
              </a:tblGrid>
              <a:tr h="228600">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c gridSpan="2">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Column Labels </a:t>
                      </a:r>
                      <a:br>
                        <a:rPr lang="en-US" sz="2800" b="1" dirty="0" smtClean="0">
                          <a:solidFill>
                            <a:srgbClr val="000000"/>
                          </a:solidFill>
                          <a:latin typeface="Calibri"/>
                          <a:ea typeface="Times New Roman"/>
                          <a:cs typeface="Times New Roman"/>
                        </a:rPr>
                      </a:br>
                      <a:r>
                        <a:rPr lang="en-US" sz="2800" b="1" dirty="0" smtClean="0">
                          <a:solidFill>
                            <a:srgbClr val="000000"/>
                          </a:solidFill>
                          <a:latin typeface="Calibri"/>
                          <a:ea typeface="Times New Roman"/>
                          <a:cs typeface="Times New Roman"/>
                        </a:rPr>
                        <a:t>Shock</a:t>
                      </a:r>
                      <a:endParaRPr lang="en-US" sz="2800" dirty="0">
                        <a:latin typeface="Calibri"/>
                        <a:ea typeface="Calibri"/>
                        <a:cs typeface="Times New Roman"/>
                      </a:endParaRPr>
                    </a:p>
                  </a:txBody>
                  <a:tcPr marL="68580" marR="68580" marT="0" marB="0" anchor="b">
                    <a:lnL>
                      <a:noFill/>
                    </a:lnL>
                    <a:lnR>
                      <a:noFill/>
                    </a:lnR>
                    <a:lnT>
                      <a:noFill/>
                    </a:lnT>
                    <a:lnB>
                      <a:noFill/>
                    </a:lnB>
                    <a:solidFill>
                      <a:srgbClr val="DBE5F1"/>
                    </a:solidFill>
                  </a:tcPr>
                </a:tc>
                <a:tc hMerge="1">
                  <a:txBody>
                    <a:bodyPr/>
                    <a:lstStyle/>
                    <a:p>
                      <a:endParaRPr lang="en-US"/>
                    </a:p>
                  </a:txBody>
                  <a:tcPr/>
                </a:tc>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r>
              <a:tr h="3905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Row Labels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No</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Yes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Diabetes</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9</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0</a:t>
                      </a:r>
                      <a:endParaRPr lang="en-US" sz="2800" b="1" dirty="0">
                        <a:solidFill>
                          <a:schemeClr val="accent5"/>
                        </a:solidFill>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FFFF99"/>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9</a:t>
                      </a:r>
                      <a:endParaRPr lang="en-US" sz="2800" b="1"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Not Diabetes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chemeClr val="tx2"/>
                          </a:solidFill>
                          <a:latin typeface="Calibri"/>
                          <a:ea typeface="Calibri"/>
                          <a:cs typeface="Times New Roman"/>
                        </a:rPr>
                        <a:t>30</a:t>
                      </a:r>
                      <a:endParaRPr lang="en-US" sz="2800" dirty="0">
                        <a:solidFill>
                          <a:schemeClr val="tx2"/>
                        </a:solidFill>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25</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55</a:t>
                      </a:r>
                      <a:endParaRPr lang="en-US" sz="2800" b="1"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r>
              <a:tr h="2000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39</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25</a:t>
                      </a:r>
                      <a:endParaRPr lang="en-US" sz="2800" b="1"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64</a:t>
                      </a:r>
                      <a:endParaRPr lang="en-US" sz="2800" b="1"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r>
            </a:tbl>
          </a:graphicData>
        </a:graphic>
      </p:graphicFrame>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5" name="Rectangle 3"/>
          <p:cNvSpPr>
            <a:spLocks noChangeArrowheads="1"/>
          </p:cNvSpPr>
          <p:nvPr/>
        </p:nvSpPr>
        <p:spPr bwMode="auto">
          <a:xfrm>
            <a:off x="0" y="1771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680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163293" y="4263242"/>
            <a:ext cx="5118265" cy="1219398"/>
          </a:xfrm>
          <a:prstGeom prst="rect">
            <a:avLst/>
          </a:prstGeom>
          <a:solidFill>
            <a:srgbClr val="FFFF99"/>
          </a:solidFill>
          <a:ln w="19050">
            <a:solidFill>
              <a:srgbClr val="C00000"/>
            </a:solidFill>
          </a:ln>
        </p:spPr>
      </p:pic>
      <p:sp>
        <p:nvSpPr>
          <p:cNvPr id="768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6803"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38795" y="4428012"/>
            <a:ext cx="4000500" cy="838200"/>
          </a:xfrm>
          <a:prstGeom prst="rect">
            <a:avLst/>
          </a:prstGeom>
          <a:noFill/>
        </p:spPr>
      </p:pic>
    </p:spTree>
    <p:extLst>
      <p:ext uri="{BB962C8B-B14F-4D97-AF65-F5344CB8AC3E}">
        <p14:creationId xmlns:p14="http://schemas.microsoft.com/office/powerpoint/2010/main" val="772531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Division by Zero</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Table 20"/>
          <p:cNvGraphicFramePr>
            <a:graphicFrameLocks noGrp="1"/>
          </p:cNvGraphicFramePr>
          <p:nvPr/>
        </p:nvGraphicFramePr>
        <p:xfrm>
          <a:off x="1638795" y="737061"/>
          <a:ext cx="9025247" cy="2987040"/>
        </p:xfrm>
        <a:graphic>
          <a:graphicData uri="http://schemas.openxmlformats.org/drawingml/2006/table">
            <a:tbl>
              <a:tblPr/>
              <a:tblGrid>
                <a:gridCol w="3438872"/>
                <a:gridCol w="2006008"/>
                <a:gridCol w="2183326"/>
                <a:gridCol w="1397041"/>
              </a:tblGrid>
              <a:tr h="228600">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c gridSpan="2">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Column Labels </a:t>
                      </a:r>
                      <a:br>
                        <a:rPr lang="en-US" sz="2800" b="1" dirty="0" smtClean="0">
                          <a:solidFill>
                            <a:srgbClr val="000000"/>
                          </a:solidFill>
                          <a:latin typeface="Calibri"/>
                          <a:ea typeface="Times New Roman"/>
                          <a:cs typeface="Times New Roman"/>
                        </a:rPr>
                      </a:br>
                      <a:r>
                        <a:rPr lang="en-US" sz="2800" b="1" dirty="0" smtClean="0">
                          <a:solidFill>
                            <a:srgbClr val="000000"/>
                          </a:solidFill>
                          <a:latin typeface="Calibri"/>
                          <a:ea typeface="Times New Roman"/>
                          <a:cs typeface="Times New Roman"/>
                        </a:rPr>
                        <a:t>Neuropathy</a:t>
                      </a:r>
                      <a:endParaRPr lang="en-US" sz="2800" dirty="0">
                        <a:latin typeface="Calibri"/>
                        <a:ea typeface="Calibri"/>
                        <a:cs typeface="Times New Roman"/>
                      </a:endParaRPr>
                    </a:p>
                  </a:txBody>
                  <a:tcPr marL="68580" marR="68580" marT="0" marB="0" anchor="b">
                    <a:lnL>
                      <a:noFill/>
                    </a:lnL>
                    <a:lnR>
                      <a:noFill/>
                    </a:lnR>
                    <a:lnT>
                      <a:noFill/>
                    </a:lnT>
                    <a:lnB>
                      <a:noFill/>
                    </a:lnB>
                    <a:solidFill>
                      <a:srgbClr val="DBE5F1"/>
                    </a:solidFill>
                  </a:tcPr>
                </a:tc>
                <a:tc hMerge="1">
                  <a:txBody>
                    <a:bodyPr/>
                    <a:lstStyle/>
                    <a:p>
                      <a:endParaRPr lang="en-US"/>
                    </a:p>
                  </a:txBody>
                  <a:tcPr/>
                </a:tc>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r>
              <a:tr h="3905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Row Labels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No</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Yes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Diabetes</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1</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3</a:t>
                      </a:r>
                      <a:endParaRPr lang="en-US" sz="2800" b="1" dirty="0">
                        <a:solidFill>
                          <a:schemeClr val="accent5"/>
                        </a:solidFill>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chemeClr val="bg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4</a:t>
                      </a:r>
                      <a:endParaRPr lang="en-US" sz="2800" b="1"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Not Diabetes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chemeClr val="tx2"/>
                          </a:solidFill>
                          <a:latin typeface="Calibri"/>
                          <a:ea typeface="Calibri"/>
                          <a:cs typeface="Times New Roman"/>
                        </a:rPr>
                        <a:t>30</a:t>
                      </a:r>
                      <a:endParaRPr lang="en-US" sz="2800" dirty="0">
                        <a:solidFill>
                          <a:schemeClr val="tx2"/>
                        </a:solidFill>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0</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30</a:t>
                      </a:r>
                      <a:endParaRPr lang="en-US" sz="2800" b="1"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r>
              <a:tr h="2000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31</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3</a:t>
                      </a:r>
                      <a:endParaRPr lang="en-US" sz="2800" b="1"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34</a:t>
                      </a:r>
                      <a:endParaRPr lang="en-US" sz="2800" b="1"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r>
            </a:tbl>
          </a:graphicData>
        </a:graphic>
      </p:graphicFrame>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5" name="Rectangle 3"/>
          <p:cNvSpPr>
            <a:spLocks noChangeArrowheads="1"/>
          </p:cNvSpPr>
          <p:nvPr/>
        </p:nvSpPr>
        <p:spPr bwMode="auto">
          <a:xfrm>
            <a:off x="0" y="1771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884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453247" y="4047907"/>
            <a:ext cx="3693225" cy="2219323"/>
          </a:xfrm>
          <a:prstGeom prst="rect">
            <a:avLst/>
          </a:prstGeom>
          <a:solidFill>
            <a:srgbClr val="FFFF99"/>
          </a:solidFill>
          <a:ln w="19050">
            <a:solidFill>
              <a:srgbClr val="C00000"/>
            </a:solidFill>
          </a:ln>
        </p:spPr>
      </p:pic>
    </p:spTree>
    <p:extLst>
      <p:ext uri="{BB962C8B-B14F-4D97-AF65-F5344CB8AC3E}">
        <p14:creationId xmlns:p14="http://schemas.microsoft.com/office/powerpoint/2010/main" val="772531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Division by Zero</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Table 20"/>
          <p:cNvGraphicFramePr>
            <a:graphicFrameLocks noGrp="1"/>
          </p:cNvGraphicFramePr>
          <p:nvPr/>
        </p:nvGraphicFramePr>
        <p:xfrm>
          <a:off x="1638795" y="737061"/>
          <a:ext cx="9025247" cy="2987040"/>
        </p:xfrm>
        <a:graphic>
          <a:graphicData uri="http://schemas.openxmlformats.org/drawingml/2006/table">
            <a:tbl>
              <a:tblPr/>
              <a:tblGrid>
                <a:gridCol w="3438872"/>
                <a:gridCol w="2006008"/>
                <a:gridCol w="2183326"/>
                <a:gridCol w="1397041"/>
              </a:tblGrid>
              <a:tr h="228600">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c gridSpan="2">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Column Labels </a:t>
                      </a:r>
                      <a:br>
                        <a:rPr lang="en-US" sz="2800" b="1" dirty="0" smtClean="0">
                          <a:solidFill>
                            <a:srgbClr val="000000"/>
                          </a:solidFill>
                          <a:latin typeface="Calibri"/>
                          <a:ea typeface="Times New Roman"/>
                          <a:cs typeface="Times New Roman"/>
                        </a:rPr>
                      </a:br>
                      <a:r>
                        <a:rPr lang="en-US" sz="2800" b="1" dirty="0" smtClean="0">
                          <a:solidFill>
                            <a:srgbClr val="000000"/>
                          </a:solidFill>
                          <a:latin typeface="Calibri"/>
                          <a:ea typeface="Times New Roman"/>
                          <a:cs typeface="Times New Roman"/>
                        </a:rPr>
                        <a:t>Neuropathy</a:t>
                      </a:r>
                      <a:endParaRPr lang="en-US" sz="2800" dirty="0">
                        <a:latin typeface="Calibri"/>
                        <a:ea typeface="Calibri"/>
                        <a:cs typeface="Times New Roman"/>
                      </a:endParaRPr>
                    </a:p>
                  </a:txBody>
                  <a:tcPr marL="68580" marR="68580" marT="0" marB="0" anchor="b">
                    <a:lnL>
                      <a:noFill/>
                    </a:lnL>
                    <a:lnR>
                      <a:noFill/>
                    </a:lnR>
                    <a:lnT>
                      <a:noFill/>
                    </a:lnT>
                    <a:lnB>
                      <a:noFill/>
                    </a:lnB>
                    <a:solidFill>
                      <a:srgbClr val="DBE5F1"/>
                    </a:solidFill>
                  </a:tcPr>
                </a:tc>
                <a:tc hMerge="1">
                  <a:txBody>
                    <a:bodyPr/>
                    <a:lstStyle/>
                    <a:p>
                      <a:endParaRPr lang="en-US"/>
                    </a:p>
                  </a:txBody>
                  <a:tcPr/>
                </a:tc>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r>
              <a:tr h="3905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Row Labels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No</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Yes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Diabetes</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1</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3</a:t>
                      </a:r>
                      <a:endParaRPr lang="en-US" sz="2800" b="1" dirty="0">
                        <a:solidFill>
                          <a:schemeClr val="accent5"/>
                        </a:solidFill>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chemeClr val="bg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4</a:t>
                      </a:r>
                      <a:endParaRPr lang="en-US" sz="2800" b="1"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Not Diabetes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chemeClr val="tx2"/>
                          </a:solidFill>
                          <a:latin typeface="Calibri"/>
                          <a:ea typeface="Calibri"/>
                          <a:cs typeface="Times New Roman"/>
                        </a:rPr>
                        <a:t>30</a:t>
                      </a:r>
                      <a:endParaRPr lang="en-US" sz="2800" dirty="0">
                        <a:solidFill>
                          <a:schemeClr val="tx2"/>
                        </a:solidFill>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0000"/>
                          </a:solidFill>
                          <a:latin typeface="Calibri"/>
                          <a:ea typeface="Times New Roman"/>
                          <a:cs typeface="Times New Roman"/>
                        </a:rPr>
                        <a:t>0</a:t>
                      </a:r>
                      <a:r>
                        <a:rPr lang="en-US" sz="2800" b="1" dirty="0" smtClean="0">
                          <a:solidFill>
                            <a:schemeClr val="accent5"/>
                          </a:solidFill>
                          <a:latin typeface="+mn-lt"/>
                          <a:ea typeface="Times New Roman"/>
                          <a:cs typeface="Times New Roman"/>
                        </a:rPr>
                        <a:t>+1</a:t>
                      </a:r>
                      <a:endParaRPr lang="en-US" sz="2800" b="1" dirty="0" smtClean="0">
                        <a:latin typeface="+mn-lt"/>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0000"/>
                          </a:solidFill>
                          <a:latin typeface="Calibri"/>
                          <a:ea typeface="Times New Roman"/>
                          <a:cs typeface="Times New Roman"/>
                        </a:rPr>
                        <a:t>30</a:t>
                      </a:r>
                      <a:r>
                        <a:rPr lang="en-US" sz="2800" b="1" dirty="0" smtClean="0">
                          <a:solidFill>
                            <a:schemeClr val="accent5"/>
                          </a:solidFill>
                          <a:latin typeface="+mn-lt"/>
                          <a:ea typeface="Times New Roman"/>
                          <a:cs typeface="Times New Roman"/>
                        </a:rPr>
                        <a:t>+1</a:t>
                      </a:r>
                      <a:endParaRPr lang="en-US" sz="2800" b="1" dirty="0" smtClean="0">
                        <a:latin typeface="+mn-lt"/>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r>
              <a:tr h="2000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31</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0000"/>
                          </a:solidFill>
                          <a:latin typeface="Calibri"/>
                          <a:ea typeface="Times New Roman"/>
                          <a:cs typeface="Times New Roman"/>
                        </a:rPr>
                        <a:t>3</a:t>
                      </a:r>
                      <a:r>
                        <a:rPr lang="en-US" sz="2800" b="1" dirty="0" smtClean="0">
                          <a:solidFill>
                            <a:schemeClr val="accent5"/>
                          </a:solidFill>
                          <a:latin typeface="+mn-lt"/>
                          <a:ea typeface="Times New Roman"/>
                          <a:cs typeface="Times New Roman"/>
                        </a:rPr>
                        <a:t>+1</a:t>
                      </a:r>
                      <a:endParaRPr lang="en-US" sz="2800" b="1" dirty="0" smtClean="0">
                        <a:latin typeface="+mn-lt"/>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0000"/>
                          </a:solidFill>
                          <a:latin typeface="Calibri"/>
                          <a:ea typeface="Times New Roman"/>
                          <a:cs typeface="Times New Roman"/>
                        </a:rPr>
                        <a:t>34</a:t>
                      </a:r>
                      <a:r>
                        <a:rPr lang="en-US" sz="2800" b="1" dirty="0" smtClean="0">
                          <a:solidFill>
                            <a:schemeClr val="accent5"/>
                          </a:solidFill>
                          <a:latin typeface="+mn-lt"/>
                          <a:ea typeface="Times New Roman"/>
                          <a:cs typeface="Times New Roman"/>
                        </a:rPr>
                        <a:t>+1</a:t>
                      </a:r>
                      <a:endParaRPr lang="en-US" sz="2800" b="1" dirty="0" smtClean="0">
                        <a:latin typeface="+mn-lt"/>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r>
            </a:tbl>
          </a:graphicData>
        </a:graphic>
      </p:graphicFrame>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5" name="Rectangle 3"/>
          <p:cNvSpPr>
            <a:spLocks noChangeArrowheads="1"/>
          </p:cNvSpPr>
          <p:nvPr/>
        </p:nvSpPr>
        <p:spPr bwMode="auto">
          <a:xfrm>
            <a:off x="0" y="1771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884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38795" y="4304805"/>
            <a:ext cx="2076450" cy="1247775"/>
          </a:xfrm>
          <a:prstGeom prst="rect">
            <a:avLst/>
          </a:prstGeom>
          <a:solidFill>
            <a:schemeClr val="bg1"/>
          </a:solidFill>
          <a:ln w="19050">
            <a:noFill/>
          </a:ln>
        </p:spPr>
      </p:pic>
      <p:cxnSp>
        <p:nvCxnSpPr>
          <p:cNvPr id="33" name="Straight Connector 32"/>
          <p:cNvCxnSpPr/>
          <p:nvPr/>
        </p:nvCxnSpPr>
        <p:spPr>
          <a:xfrm>
            <a:off x="1638795" y="4304805"/>
            <a:ext cx="2076450" cy="124777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638795" y="4304805"/>
            <a:ext cx="2076450" cy="124777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294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2945"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343896" y="4295280"/>
            <a:ext cx="4423846" cy="1796762"/>
          </a:xfrm>
          <a:prstGeom prst="rect">
            <a:avLst/>
          </a:prstGeom>
          <a:solidFill>
            <a:srgbClr val="FFFF99"/>
          </a:solidFill>
          <a:ln w="19050">
            <a:solidFill>
              <a:srgbClr val="C00000"/>
            </a:solidFill>
          </a:ln>
        </p:spPr>
      </p:pic>
    </p:spTree>
    <p:extLst>
      <p:ext uri="{BB962C8B-B14F-4D97-AF65-F5344CB8AC3E}">
        <p14:creationId xmlns:p14="http://schemas.microsoft.com/office/powerpoint/2010/main" val="772531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38795" y="4304805"/>
            <a:ext cx="3095625" cy="1257300"/>
          </a:xfrm>
          <a:prstGeom prst="rect">
            <a:avLst/>
          </a:prstGeom>
          <a:noFill/>
          <a:ln w="19050">
            <a:noFill/>
          </a:ln>
        </p:spPr>
      </p:pic>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Division by Zero</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Table 20"/>
          <p:cNvGraphicFramePr>
            <a:graphicFrameLocks noGrp="1"/>
          </p:cNvGraphicFramePr>
          <p:nvPr/>
        </p:nvGraphicFramePr>
        <p:xfrm>
          <a:off x="1638795" y="737061"/>
          <a:ext cx="9025247" cy="2987040"/>
        </p:xfrm>
        <a:graphic>
          <a:graphicData uri="http://schemas.openxmlformats.org/drawingml/2006/table">
            <a:tbl>
              <a:tblPr/>
              <a:tblGrid>
                <a:gridCol w="3438872"/>
                <a:gridCol w="2006008"/>
                <a:gridCol w="2183326"/>
                <a:gridCol w="1397041"/>
              </a:tblGrid>
              <a:tr h="228600">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c gridSpan="2">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Column Labels </a:t>
                      </a:r>
                      <a:br>
                        <a:rPr lang="en-US" sz="2800" b="1" dirty="0" smtClean="0">
                          <a:solidFill>
                            <a:srgbClr val="000000"/>
                          </a:solidFill>
                          <a:latin typeface="Calibri"/>
                          <a:ea typeface="Times New Roman"/>
                          <a:cs typeface="Times New Roman"/>
                        </a:rPr>
                      </a:br>
                      <a:r>
                        <a:rPr lang="en-US" sz="2800" b="1" dirty="0" smtClean="0">
                          <a:solidFill>
                            <a:srgbClr val="000000"/>
                          </a:solidFill>
                          <a:latin typeface="Calibri"/>
                          <a:ea typeface="Times New Roman"/>
                          <a:cs typeface="Times New Roman"/>
                        </a:rPr>
                        <a:t>Neuropathy</a:t>
                      </a:r>
                      <a:endParaRPr lang="en-US" sz="2800" dirty="0">
                        <a:latin typeface="Calibri"/>
                        <a:ea typeface="Calibri"/>
                        <a:cs typeface="Times New Roman"/>
                      </a:endParaRPr>
                    </a:p>
                  </a:txBody>
                  <a:tcPr marL="68580" marR="68580" marT="0" marB="0" anchor="b">
                    <a:lnL>
                      <a:noFill/>
                    </a:lnL>
                    <a:lnR>
                      <a:noFill/>
                    </a:lnR>
                    <a:lnT>
                      <a:noFill/>
                    </a:lnT>
                    <a:lnB>
                      <a:noFill/>
                    </a:lnB>
                    <a:solidFill>
                      <a:srgbClr val="DBE5F1"/>
                    </a:solidFill>
                  </a:tcPr>
                </a:tc>
                <a:tc hMerge="1">
                  <a:txBody>
                    <a:bodyPr/>
                    <a:lstStyle/>
                    <a:p>
                      <a:endParaRPr lang="en-US"/>
                    </a:p>
                  </a:txBody>
                  <a:tcPr/>
                </a:tc>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r>
              <a:tr h="3905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Row Labels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No</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Yes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noFill/>
                  </a:tcPr>
                </a:tc>
                <a:tc>
                  <a:txBody>
                    <a:bodyPr/>
                    <a:lstStyle/>
                    <a:p>
                      <a:pPr marL="0" marR="0" indent="0" algn="ctr">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Diabetes</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1</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3</a:t>
                      </a:r>
                      <a:endParaRPr lang="en-US" sz="2800" b="1" dirty="0">
                        <a:solidFill>
                          <a:schemeClr val="accent5"/>
                        </a:solidFill>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chemeClr val="bg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4</a:t>
                      </a:r>
                      <a:endParaRPr lang="en-US" sz="2800" b="1"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r>
              <a:tr h="200025">
                <a:tc>
                  <a:txBody>
                    <a:bodyPr/>
                    <a:lstStyle/>
                    <a:p>
                      <a:pPr marL="0" marR="0" indent="0">
                        <a:spcBef>
                          <a:spcPts val="0"/>
                        </a:spcBef>
                        <a:spcAft>
                          <a:spcPts val="0"/>
                        </a:spcAft>
                      </a:pPr>
                      <a:r>
                        <a:rPr lang="en-US" sz="2800" dirty="0" smtClean="0">
                          <a:solidFill>
                            <a:srgbClr val="000000"/>
                          </a:solidFill>
                          <a:latin typeface="Calibri"/>
                          <a:ea typeface="Times New Roman"/>
                          <a:cs typeface="Times New Roman"/>
                        </a:rPr>
                        <a:t>Not Diabetes</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chemeClr val="tx2"/>
                          </a:solidFill>
                          <a:latin typeface="Calibri"/>
                          <a:ea typeface="Calibri"/>
                          <a:cs typeface="Times New Roman"/>
                        </a:rPr>
                        <a:t>30</a:t>
                      </a:r>
                      <a:endParaRPr lang="en-US" sz="2800" dirty="0">
                        <a:solidFill>
                          <a:schemeClr val="tx2"/>
                        </a:solidFill>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smtClean="0">
                          <a:solidFill>
                            <a:srgbClr val="000000"/>
                          </a:solidFill>
                          <a:latin typeface="Calibri"/>
                          <a:ea typeface="Times New Roman"/>
                          <a:cs typeface="Times New Roman"/>
                        </a:rPr>
                        <a:t>0</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30</a:t>
                      </a:r>
                      <a:endParaRPr lang="en-US" sz="2800" b="1"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r>
              <a:tr h="200025">
                <a:tc>
                  <a:txBody>
                    <a:bodyPr/>
                    <a:lstStyle/>
                    <a:p>
                      <a:pPr marL="0" marR="0" indent="0">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31</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3</a:t>
                      </a:r>
                      <a:endParaRPr lang="en-US" sz="2800" b="1"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no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34</a:t>
                      </a:r>
                      <a:endParaRPr lang="en-US" sz="2800" b="1"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r>
            </a:tbl>
          </a:graphicData>
        </a:graphic>
      </p:graphicFrame>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5" name="Rectangle 3"/>
          <p:cNvSpPr>
            <a:spLocks noChangeArrowheads="1"/>
          </p:cNvSpPr>
          <p:nvPr/>
        </p:nvSpPr>
        <p:spPr bwMode="auto">
          <a:xfrm>
            <a:off x="0" y="1771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33" name="Straight Connector 32"/>
          <p:cNvCxnSpPr/>
          <p:nvPr/>
        </p:nvCxnSpPr>
        <p:spPr>
          <a:xfrm>
            <a:off x="1638795" y="4304805"/>
            <a:ext cx="3095625" cy="12573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638795" y="4304805"/>
            <a:ext cx="3095625" cy="12477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90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0901" name="Picture 5"/>
          <p:cNvPicPr>
            <a:picLocks noChangeAspect="1" noChangeArrowheads="1"/>
          </p:cNvPicPr>
          <p:nvPr/>
        </p:nvPicPr>
        <p:blipFill>
          <a:blip r:embed="rId4"/>
          <a:srcRect/>
          <a:stretch>
            <a:fillRect/>
          </a:stretch>
        </p:blipFill>
        <p:spPr bwMode="auto">
          <a:xfrm>
            <a:off x="5110685" y="4465122"/>
            <a:ext cx="6371318" cy="1294410"/>
          </a:xfrm>
          <a:prstGeom prst="rect">
            <a:avLst/>
          </a:prstGeom>
          <a:solidFill>
            <a:srgbClr val="FFFF99"/>
          </a:solidFill>
          <a:ln w="9525">
            <a:noFill/>
            <a:miter lim="800000"/>
            <a:headEnd/>
            <a:tailEnd/>
          </a:ln>
          <a:effectLst/>
        </p:spPr>
      </p:pic>
    </p:spTree>
    <p:extLst>
      <p:ext uri="{BB962C8B-B14F-4D97-AF65-F5344CB8AC3E}">
        <p14:creationId xmlns:p14="http://schemas.microsoft.com/office/powerpoint/2010/main" val="772531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Odds Form of Bayes Formula</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5" name="Rectangle 3"/>
          <p:cNvSpPr>
            <a:spLocks noChangeArrowheads="1"/>
          </p:cNvSpPr>
          <p:nvPr/>
        </p:nvSpPr>
        <p:spPr bwMode="auto">
          <a:xfrm>
            <a:off x="0" y="1771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90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4"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8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98187" y="1847850"/>
            <a:ext cx="9054445" cy="2118508"/>
          </a:xfrm>
          <a:prstGeom prst="rect">
            <a:avLst/>
          </a:prstGeom>
          <a:solidFill>
            <a:srgbClr val="FFFF99"/>
          </a:solidFill>
          <a:ln>
            <a:solidFill>
              <a:srgbClr val="C00000"/>
            </a:solidFill>
          </a:ln>
        </p:spPr>
      </p:pic>
      <p:sp>
        <p:nvSpPr>
          <p:cNvPr id="20485" name="Rectangle 5"/>
          <p:cNvSpPr>
            <a:spLocks noChangeArrowheads="1"/>
          </p:cNvSpPr>
          <p:nvPr/>
        </p:nvSpPr>
        <p:spPr bwMode="auto">
          <a:xfrm>
            <a:off x="0" y="18478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Explosion 2 41"/>
          <p:cNvSpPr/>
          <p:nvPr/>
        </p:nvSpPr>
        <p:spPr>
          <a:xfrm>
            <a:off x="9820892" y="1603168"/>
            <a:ext cx="1733797" cy="1235033"/>
          </a:xfrm>
          <a:prstGeom prst="irregularSeal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Bayes</a:t>
            </a:r>
            <a:endParaRPr lang="en-US" b="1" dirty="0"/>
          </a:p>
        </p:txBody>
      </p:sp>
    </p:spTree>
    <p:extLst>
      <p:ext uri="{BB962C8B-B14F-4D97-AF65-F5344CB8AC3E}">
        <p14:creationId xmlns:p14="http://schemas.microsoft.com/office/powerpoint/2010/main" val="772531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Odds Form of Bayes Formula</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5" name="Rectangle 3"/>
          <p:cNvSpPr>
            <a:spLocks noChangeArrowheads="1"/>
          </p:cNvSpPr>
          <p:nvPr/>
        </p:nvSpPr>
        <p:spPr bwMode="auto">
          <a:xfrm>
            <a:off x="0" y="1771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90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4"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8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98187" y="1847850"/>
            <a:ext cx="9054445" cy="2118508"/>
          </a:xfrm>
          <a:prstGeom prst="rect">
            <a:avLst/>
          </a:prstGeom>
          <a:solidFill>
            <a:schemeClr val="bg2">
              <a:lumMod val="60000"/>
              <a:lumOff val="40000"/>
            </a:schemeClr>
          </a:solidFill>
        </p:spPr>
      </p:pic>
      <p:sp>
        <p:nvSpPr>
          <p:cNvPr id="20485" name="Rectangle 5"/>
          <p:cNvSpPr>
            <a:spLocks noChangeArrowheads="1"/>
          </p:cNvSpPr>
          <p:nvPr/>
        </p:nvSpPr>
        <p:spPr bwMode="auto">
          <a:xfrm>
            <a:off x="0" y="18478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Oval Callout 37"/>
          <p:cNvSpPr/>
          <p:nvPr/>
        </p:nvSpPr>
        <p:spPr>
          <a:xfrm>
            <a:off x="5545776" y="771525"/>
            <a:ext cx="4963886" cy="1576326"/>
          </a:xfrm>
          <a:prstGeom prst="wedgeEllipseCallout">
            <a:avLst>
              <a:gd name="adj1" fmla="val -62699"/>
              <a:gd name="adj2" fmla="val 81334"/>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425"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890161" y="1076325"/>
            <a:ext cx="3990975" cy="857250"/>
          </a:xfrm>
          <a:prstGeom prst="rect">
            <a:avLst/>
          </a:prstGeom>
          <a:noFill/>
        </p:spPr>
      </p:pic>
    </p:spTree>
    <p:extLst>
      <p:ext uri="{BB962C8B-B14F-4D97-AF65-F5344CB8AC3E}">
        <p14:creationId xmlns:p14="http://schemas.microsoft.com/office/powerpoint/2010/main" val="772531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C00000"/>
                </a:solidFill>
              </a:rPr>
              <a:t>Helps with Inference</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Oval 12"/>
          <p:cNvSpPr/>
          <p:nvPr/>
        </p:nvSpPr>
        <p:spPr>
          <a:xfrm>
            <a:off x="2945081" y="2137558"/>
            <a:ext cx="3063833" cy="1484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Clue / Datum</a:t>
            </a:r>
            <a:endParaRPr lang="en-US" sz="4000" dirty="0"/>
          </a:p>
        </p:txBody>
      </p:sp>
      <p:sp>
        <p:nvSpPr>
          <p:cNvPr id="14" name="Oval 13"/>
          <p:cNvSpPr/>
          <p:nvPr/>
        </p:nvSpPr>
        <p:spPr>
          <a:xfrm>
            <a:off x="6802481" y="2137558"/>
            <a:ext cx="3564677" cy="1484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Inference</a:t>
            </a:r>
            <a:endParaRPr lang="en-US" sz="4000" dirty="0"/>
          </a:p>
        </p:txBody>
      </p:sp>
      <p:cxnSp>
        <p:nvCxnSpPr>
          <p:cNvPr id="16" name="Straight Arrow Connector 15"/>
          <p:cNvCxnSpPr>
            <a:stCxn id="13" idx="6"/>
            <a:endCxn id="14" idx="2"/>
          </p:cNvCxnSpPr>
          <p:nvPr/>
        </p:nvCxnSpPr>
        <p:spPr>
          <a:xfrm>
            <a:off x="6008914" y="2879766"/>
            <a:ext cx="793567" cy="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531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Odds Form of Bayes Formula</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5" name="Rectangle 3"/>
          <p:cNvSpPr>
            <a:spLocks noChangeArrowheads="1"/>
          </p:cNvSpPr>
          <p:nvPr/>
        </p:nvSpPr>
        <p:spPr bwMode="auto">
          <a:xfrm>
            <a:off x="0" y="1771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90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4"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8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98187" y="1847850"/>
            <a:ext cx="9054445" cy="2118508"/>
          </a:xfrm>
          <a:prstGeom prst="rect">
            <a:avLst/>
          </a:prstGeom>
          <a:solidFill>
            <a:schemeClr val="bg2">
              <a:lumMod val="60000"/>
              <a:lumOff val="40000"/>
            </a:schemeClr>
          </a:solidFill>
        </p:spPr>
      </p:pic>
      <p:sp>
        <p:nvSpPr>
          <p:cNvPr id="20485" name="Rectangle 5"/>
          <p:cNvSpPr>
            <a:spLocks noChangeArrowheads="1"/>
          </p:cNvSpPr>
          <p:nvPr/>
        </p:nvSpPr>
        <p:spPr bwMode="auto">
          <a:xfrm>
            <a:off x="0" y="18478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Oval Callout 37"/>
          <p:cNvSpPr/>
          <p:nvPr/>
        </p:nvSpPr>
        <p:spPr>
          <a:xfrm>
            <a:off x="4667868" y="4168238"/>
            <a:ext cx="4963886" cy="1576326"/>
          </a:xfrm>
          <a:prstGeom prst="wedgeEllipseCallout">
            <a:avLst>
              <a:gd name="adj1" fmla="val -51933"/>
              <a:gd name="adj2" fmla="val -6933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How to re-think </a:t>
            </a:r>
            <a:r>
              <a:rPr lang="en-US" sz="2400" b="1" dirty="0">
                <a:solidFill>
                  <a:schemeClr val="tx1"/>
                </a:solidFill>
              </a:rPr>
              <a:t>the odds of an event in light of </a:t>
            </a:r>
            <a:r>
              <a:rPr lang="en-US" sz="2400" b="1" dirty="0" smtClean="0">
                <a:solidFill>
                  <a:schemeClr val="tx1"/>
                </a:solidFill>
              </a:rPr>
              <a:t>the new  information  </a:t>
            </a:r>
            <a:endParaRPr lang="en-US" sz="2400" b="1" dirty="0">
              <a:solidFill>
                <a:schemeClr val="tx1"/>
              </a:solidFill>
            </a:endParaRPr>
          </a:p>
        </p:txBody>
      </p:sp>
      <p:sp>
        <p:nvSpPr>
          <p:cNvPr id="10342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72531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Odds Form of Bayes Formula</a:t>
            </a:r>
            <a:endParaRPr lang="en-US" sz="2300" b="1" dirty="0">
              <a:solidFill>
                <a:schemeClr val="accent4">
                  <a:lumMod val="75000"/>
                </a:schemeClr>
              </a:solidFill>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5" name="Rectangle 3"/>
          <p:cNvSpPr>
            <a:spLocks noChangeArrowheads="1"/>
          </p:cNvSpPr>
          <p:nvPr/>
        </p:nvSpPr>
        <p:spPr bwMode="auto">
          <a:xfrm>
            <a:off x="0" y="1771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90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4"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5" name="Rectangle 5"/>
          <p:cNvSpPr>
            <a:spLocks noChangeArrowheads="1"/>
          </p:cNvSpPr>
          <p:nvPr/>
        </p:nvSpPr>
        <p:spPr bwMode="auto">
          <a:xfrm>
            <a:off x="0" y="18478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2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sp>
            <p:nvSpPr>
              <p:cNvPr id="6" name="Rectangle 5"/>
              <p:cNvSpPr/>
              <p:nvPr/>
            </p:nvSpPr>
            <p:spPr>
              <a:xfrm>
                <a:off x="972457" y="2801104"/>
                <a:ext cx="10058400" cy="1004955"/>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f>
                        <m:fPr>
                          <m:ctrlPr>
                            <a:rPr lang="en-US" sz="2800">
                              <a:latin typeface="Cambria Math" panose="02040503050406030204" pitchFamily="18" charset="0"/>
                            </a:rPr>
                          </m:ctrlPr>
                        </m:fPr>
                        <m:num>
                          <m:d>
                            <m:dPr>
                              <m:begChr m:val=""/>
                              <m:ctrlPr>
                                <a:rPr lang="en-US" sz="2800">
                                  <a:latin typeface="Cambria Math" panose="02040503050406030204" pitchFamily="18" charset="0"/>
                                </a:rPr>
                              </m:ctrlPr>
                            </m:dPr>
                            <m:e>
                              <m:r>
                                <a:rPr lang="en-US" sz="2800" i="1">
                                  <a:latin typeface="Cambria Math" panose="02040503050406030204" pitchFamily="18" charset="0"/>
                                </a:rPr>
                                <m:t>𝑝</m:t>
                              </m:r>
                              <m:r>
                                <a:rPr lang="en-US" sz="2800" i="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0">
                                      <a:latin typeface="Cambria Math" panose="02040503050406030204" pitchFamily="18" charset="0"/>
                                    </a:rPr>
                                    <m:t>1</m:t>
                                  </m:r>
                                </m:sub>
                              </m:sSub>
                              <m:r>
                                <a:rPr lang="en-US" sz="2800" i="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0">
                                      <a:latin typeface="Cambria Math" panose="02040503050406030204" pitchFamily="18" charset="0"/>
                                    </a:rPr>
                                    <m:t>2</m:t>
                                  </m:r>
                                </m:sub>
                              </m:sSub>
                              <m:r>
                                <a:rPr lang="en-US" sz="2800" i="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0">
                                      <a:latin typeface="Cambria Math" panose="02040503050406030204" pitchFamily="18" charset="0"/>
                                    </a:rPr>
                                    <m:t>3</m:t>
                                  </m:r>
                                </m:sub>
                              </m:sSub>
                              <m:r>
                                <a:rPr lang="en-US" sz="2800" i="0">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𝑛</m:t>
                                  </m:r>
                                </m:sub>
                              </m:sSub>
                              <m:r>
                                <a:rPr lang="en-US" sz="2800" i="0">
                                  <a:latin typeface="Cambria Math" panose="02040503050406030204" pitchFamily="18" charset="0"/>
                                </a:rPr>
                                <m:t>|</m:t>
                              </m:r>
                              <m:r>
                                <a:rPr lang="en-US" sz="2800" i="1">
                                  <a:latin typeface="Cambria Math" panose="02040503050406030204" pitchFamily="18" charset="0"/>
                                </a:rPr>
                                <m:t>𝐻</m:t>
                              </m:r>
                            </m:e>
                          </m:d>
                        </m:num>
                        <m:den>
                          <m:r>
                            <a:rPr lang="en-US" sz="2800" i="1">
                              <a:latin typeface="Cambria Math" panose="02040503050406030204" pitchFamily="18" charset="0"/>
                            </a:rPr>
                            <m:t>𝑝</m:t>
                          </m:r>
                          <m:r>
                            <a:rPr lang="en-US" sz="2800" i="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0">
                                  <a:latin typeface="Cambria Math" panose="02040503050406030204" pitchFamily="18" charset="0"/>
                                </a:rPr>
                                <m:t>1</m:t>
                              </m:r>
                            </m:sub>
                          </m:sSub>
                          <m:r>
                            <a:rPr lang="en-US" sz="2800" i="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0">
                                  <a:latin typeface="Cambria Math" panose="02040503050406030204" pitchFamily="18" charset="0"/>
                                </a:rPr>
                                <m:t>2</m:t>
                              </m:r>
                            </m:sub>
                          </m:sSub>
                          <m:r>
                            <a:rPr lang="en-US" sz="2800" i="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0">
                                  <a:latin typeface="Cambria Math" panose="02040503050406030204" pitchFamily="18" charset="0"/>
                                </a:rPr>
                                <m:t>3</m:t>
                              </m:r>
                            </m:sub>
                          </m:sSub>
                          <m:r>
                            <a:rPr lang="en-US" sz="2800" i="0">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𝑛</m:t>
                              </m:r>
                            </m:sub>
                          </m:sSub>
                          <m:r>
                            <a:rPr lang="en-US" sz="2800" i="0">
                              <a:latin typeface="Cambria Math" panose="02040503050406030204" pitchFamily="18" charset="0"/>
                            </a:rPr>
                            <m:t>|</m:t>
                          </m:r>
                          <m:r>
                            <a:rPr lang="en-US" sz="2800" i="1">
                              <a:latin typeface="Cambria Math" panose="02040503050406030204" pitchFamily="18" charset="0"/>
                            </a:rPr>
                            <m:t>𝑁</m:t>
                          </m:r>
                          <m:r>
                            <a:rPr lang="en-US" sz="2800" i="0">
                              <a:latin typeface="Cambria Math" panose="02040503050406030204" pitchFamily="18" charset="0"/>
                            </a:rPr>
                            <m:t>) </m:t>
                          </m:r>
                        </m:den>
                      </m:f>
                      <m:r>
                        <a:rPr lang="en-US" sz="2800" i="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𝑝</m:t>
                          </m:r>
                          <m:r>
                            <a:rPr lang="en-US" sz="2800" i="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0">
                                  <a:latin typeface="Cambria Math" panose="02040503050406030204" pitchFamily="18" charset="0"/>
                                </a:rPr>
                                <m:t>1</m:t>
                              </m:r>
                            </m:sub>
                          </m:sSub>
                          <m:r>
                            <a:rPr lang="en-US" sz="2800" i="0">
                              <a:latin typeface="Cambria Math" panose="02040503050406030204" pitchFamily="18" charset="0"/>
                            </a:rPr>
                            <m:t>|</m:t>
                          </m:r>
                          <m:r>
                            <a:rPr lang="en-US" sz="2800" i="1">
                              <a:latin typeface="Cambria Math" panose="02040503050406030204" pitchFamily="18" charset="0"/>
                            </a:rPr>
                            <m:t>𝐻</m:t>
                          </m:r>
                          <m:r>
                            <a:rPr lang="en-US" sz="2800" i="0">
                              <a:latin typeface="Cambria Math" panose="02040503050406030204" pitchFamily="18" charset="0"/>
                            </a:rPr>
                            <m:t>) </m:t>
                          </m:r>
                        </m:num>
                        <m:den>
                          <m:r>
                            <a:rPr lang="en-US" sz="2800" i="1">
                              <a:latin typeface="Cambria Math" panose="02040503050406030204" pitchFamily="18" charset="0"/>
                            </a:rPr>
                            <m:t>𝑝</m:t>
                          </m:r>
                          <m:r>
                            <a:rPr lang="en-US" sz="2800" i="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0">
                                  <a:latin typeface="Cambria Math" panose="02040503050406030204" pitchFamily="18" charset="0"/>
                                </a:rPr>
                                <m:t>1</m:t>
                              </m:r>
                            </m:sub>
                          </m:sSub>
                          <m:r>
                            <a:rPr lang="en-US" sz="2800" i="0">
                              <a:latin typeface="Cambria Math" panose="02040503050406030204" pitchFamily="18" charset="0"/>
                            </a:rPr>
                            <m:t>|</m:t>
                          </m:r>
                          <m:r>
                            <a:rPr lang="en-US" sz="2800" i="1">
                              <a:latin typeface="Cambria Math" panose="02040503050406030204" pitchFamily="18" charset="0"/>
                            </a:rPr>
                            <m:t>𝑁</m:t>
                          </m:r>
                          <m:r>
                            <a:rPr lang="en-US" sz="2800" i="0">
                              <a:latin typeface="Cambria Math" panose="02040503050406030204" pitchFamily="18" charset="0"/>
                            </a:rPr>
                            <m:t>) </m:t>
                          </m:r>
                        </m:den>
                      </m:f>
                      <m:r>
                        <a:rPr lang="en-US" sz="2800" i="0">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𝑝</m:t>
                          </m:r>
                          <m:r>
                            <a:rPr lang="en-US" sz="2800" i="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0">
                                  <a:latin typeface="Cambria Math" panose="02040503050406030204" pitchFamily="18" charset="0"/>
                                </a:rPr>
                                <m:t>2</m:t>
                              </m:r>
                            </m:sub>
                          </m:sSub>
                          <m:r>
                            <a:rPr lang="en-US" sz="2800" i="0">
                              <a:latin typeface="Cambria Math" panose="02040503050406030204" pitchFamily="18" charset="0"/>
                            </a:rPr>
                            <m:t>|</m:t>
                          </m:r>
                          <m:r>
                            <a:rPr lang="en-US" sz="2800" i="1">
                              <a:latin typeface="Cambria Math" panose="02040503050406030204" pitchFamily="18" charset="0"/>
                            </a:rPr>
                            <m:t>𝐻</m:t>
                          </m:r>
                          <m:r>
                            <a:rPr lang="en-US" sz="2800" i="0">
                              <a:latin typeface="Cambria Math" panose="02040503050406030204" pitchFamily="18" charset="0"/>
                            </a:rPr>
                            <m:t>) </m:t>
                          </m:r>
                        </m:num>
                        <m:den>
                          <m:r>
                            <a:rPr lang="en-US" sz="2800" i="1">
                              <a:latin typeface="Cambria Math" panose="02040503050406030204" pitchFamily="18" charset="0"/>
                            </a:rPr>
                            <m:t>𝑝</m:t>
                          </m:r>
                          <m:r>
                            <a:rPr lang="en-US" sz="2800" i="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0">
                                  <a:latin typeface="Cambria Math" panose="02040503050406030204" pitchFamily="18" charset="0"/>
                                </a:rPr>
                                <m:t>2</m:t>
                              </m:r>
                            </m:sub>
                          </m:sSub>
                          <m:r>
                            <a:rPr lang="en-US" sz="2800" i="0">
                              <a:latin typeface="Cambria Math" panose="02040503050406030204" pitchFamily="18" charset="0"/>
                            </a:rPr>
                            <m:t>|</m:t>
                          </m:r>
                          <m:r>
                            <a:rPr lang="en-US" sz="2800" i="1">
                              <a:latin typeface="Cambria Math" panose="02040503050406030204" pitchFamily="18" charset="0"/>
                            </a:rPr>
                            <m:t>𝑁</m:t>
                          </m:r>
                          <m:r>
                            <a:rPr lang="en-US" sz="2800" i="0">
                              <a:latin typeface="Cambria Math" panose="02040503050406030204" pitchFamily="18" charset="0"/>
                            </a:rPr>
                            <m:t>) </m:t>
                          </m:r>
                        </m:den>
                      </m:f>
                      <m:r>
                        <a:rPr lang="en-US" sz="2800" i="0">
                          <a:latin typeface="Cambria Math" panose="02040503050406030204" pitchFamily="18" charset="0"/>
                        </a:rPr>
                        <m:t> … </m:t>
                      </m:r>
                      <m:f>
                        <m:fPr>
                          <m:ctrlPr>
                            <a:rPr lang="en-US" sz="2800" i="1">
                              <a:latin typeface="Cambria Math" panose="02040503050406030204" pitchFamily="18" charset="0"/>
                            </a:rPr>
                          </m:ctrlPr>
                        </m:fPr>
                        <m:num>
                          <m:r>
                            <a:rPr lang="en-US" sz="2800" i="1">
                              <a:latin typeface="Cambria Math" panose="02040503050406030204" pitchFamily="18" charset="0"/>
                            </a:rPr>
                            <m:t>𝑝</m:t>
                          </m:r>
                          <m:r>
                            <a:rPr lang="en-US" sz="2800" i="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𝑛</m:t>
                              </m:r>
                            </m:sub>
                          </m:sSub>
                          <m:r>
                            <a:rPr lang="en-US" sz="2800" i="0">
                              <a:latin typeface="Cambria Math" panose="02040503050406030204" pitchFamily="18" charset="0"/>
                            </a:rPr>
                            <m:t>|</m:t>
                          </m:r>
                          <m:r>
                            <a:rPr lang="en-US" sz="2800" i="1">
                              <a:latin typeface="Cambria Math" panose="02040503050406030204" pitchFamily="18" charset="0"/>
                            </a:rPr>
                            <m:t>𝐻</m:t>
                          </m:r>
                          <m:r>
                            <a:rPr lang="en-US" sz="2800" i="0">
                              <a:latin typeface="Cambria Math" panose="02040503050406030204" pitchFamily="18" charset="0"/>
                            </a:rPr>
                            <m:t>) </m:t>
                          </m:r>
                        </m:num>
                        <m:den>
                          <m:r>
                            <a:rPr lang="en-US" sz="2800" i="1">
                              <a:latin typeface="Cambria Math" panose="02040503050406030204" pitchFamily="18" charset="0"/>
                            </a:rPr>
                            <m:t>𝑝</m:t>
                          </m:r>
                          <m:r>
                            <a:rPr lang="en-US" sz="2800" i="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𝑛</m:t>
                              </m:r>
                            </m:sub>
                          </m:sSub>
                          <m:r>
                            <a:rPr lang="en-US" sz="2800" i="0">
                              <a:latin typeface="Cambria Math" panose="02040503050406030204" pitchFamily="18" charset="0"/>
                            </a:rPr>
                            <m:t>|</m:t>
                          </m:r>
                          <m:r>
                            <a:rPr lang="en-US" sz="2800" i="1">
                              <a:latin typeface="Cambria Math" panose="02040503050406030204" pitchFamily="18" charset="0"/>
                            </a:rPr>
                            <m:t>𝑁</m:t>
                          </m:r>
                          <m:r>
                            <a:rPr lang="en-US" sz="2800" i="0">
                              <a:latin typeface="Cambria Math" panose="02040503050406030204" pitchFamily="18" charset="0"/>
                            </a:rPr>
                            <m:t>) </m:t>
                          </m:r>
                        </m:den>
                      </m:f>
                      <m:r>
                        <a:rPr lang="en-US" sz="2800" i="0">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𝑝</m:t>
                          </m:r>
                          <m:r>
                            <a:rPr lang="en-US" sz="2800" i="0">
                              <a:latin typeface="Cambria Math" panose="02040503050406030204" pitchFamily="18" charset="0"/>
                            </a:rPr>
                            <m:t>(</m:t>
                          </m:r>
                          <m:r>
                            <a:rPr lang="en-US" sz="2800" i="1">
                              <a:latin typeface="Cambria Math" panose="02040503050406030204" pitchFamily="18" charset="0"/>
                            </a:rPr>
                            <m:t>𝐻</m:t>
                          </m:r>
                          <m:r>
                            <a:rPr lang="en-US" sz="2800" i="0">
                              <a:latin typeface="Cambria Math" panose="02040503050406030204" pitchFamily="18" charset="0"/>
                            </a:rPr>
                            <m:t>) </m:t>
                          </m:r>
                        </m:num>
                        <m:den>
                          <m:r>
                            <a:rPr lang="en-US" sz="2800" i="1">
                              <a:latin typeface="Cambria Math" panose="02040503050406030204" pitchFamily="18" charset="0"/>
                            </a:rPr>
                            <m:t>𝑝</m:t>
                          </m:r>
                          <m:r>
                            <a:rPr lang="en-US" sz="2800" i="0">
                              <a:latin typeface="Cambria Math" panose="02040503050406030204" pitchFamily="18" charset="0"/>
                            </a:rPr>
                            <m:t>(</m:t>
                          </m:r>
                          <m:r>
                            <a:rPr lang="en-US" sz="2800" i="1">
                              <a:latin typeface="Cambria Math" panose="02040503050406030204" pitchFamily="18" charset="0"/>
                            </a:rPr>
                            <m:t>𝑁</m:t>
                          </m:r>
                          <m:r>
                            <a:rPr lang="en-US" sz="2800" i="0">
                              <a:latin typeface="Cambria Math" panose="02040503050406030204" pitchFamily="18" charset="0"/>
                            </a:rPr>
                            <m:t>) </m:t>
                          </m:r>
                        </m:den>
                      </m:f>
                    </m:oMath>
                  </m:oMathPara>
                </a14:m>
                <a:endParaRPr lang="en-US" sz="2800" dirty="0"/>
              </a:p>
            </p:txBody>
          </p:sp>
        </mc:Choice>
        <mc:Fallback>
          <p:sp>
            <p:nvSpPr>
              <p:cNvPr id="6" name="Rectangle 5"/>
              <p:cNvSpPr>
                <a:spLocks noRot="1" noChangeAspect="1" noMove="1" noResize="1" noEditPoints="1" noAdjustHandles="1" noChangeArrowheads="1" noChangeShapeType="1" noTextEdit="1"/>
              </p:cNvSpPr>
              <p:nvPr/>
            </p:nvSpPr>
            <p:spPr>
              <a:xfrm>
                <a:off x="972457" y="2801104"/>
                <a:ext cx="10058400" cy="1004955"/>
              </a:xfrm>
              <a:prstGeom prst="rect">
                <a:avLst/>
              </a:prstGeom>
              <a:blipFill rotWithShape="0">
                <a:blip r:embed="rId3"/>
                <a:stretch>
                  <a:fillRect/>
                </a:stretch>
              </a:blipFill>
            </p:spPr>
            <p:txBody>
              <a:bodyPr/>
              <a:lstStyle/>
              <a:p>
                <a:r>
                  <a:rPr lang="en-US">
                    <a:noFill/>
                  </a:rPr>
                  <a:t> </a:t>
                </a:r>
              </a:p>
            </p:txBody>
          </p:sp>
        </mc:Fallback>
      </mc:AlternateContent>
      <p:sp>
        <p:nvSpPr>
          <p:cNvPr id="7" name="Right Brace 6"/>
          <p:cNvSpPr/>
          <p:nvPr/>
        </p:nvSpPr>
        <p:spPr>
          <a:xfrm rot="5400000">
            <a:off x="6770914" y="1820015"/>
            <a:ext cx="1030513" cy="4789715"/>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Oval Callout 37"/>
          <p:cNvSpPr/>
          <p:nvPr/>
        </p:nvSpPr>
        <p:spPr>
          <a:xfrm>
            <a:off x="4406610" y="4956401"/>
            <a:ext cx="6043675" cy="1576326"/>
          </a:xfrm>
          <a:prstGeom prst="wedgeEllipseCallout">
            <a:avLst>
              <a:gd name="adj1" fmla="val -2435"/>
              <a:gd name="adj2" fmla="val -81307"/>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50000"/>
                  </a:schemeClr>
                </a:solidFill>
              </a:rPr>
              <a:t>If Independent, </a:t>
            </a:r>
            <a:r>
              <a:rPr lang="en-US" sz="2400" b="1" dirty="0" smtClean="0">
                <a:solidFill>
                  <a:schemeClr val="accent1">
                    <a:lumMod val="50000"/>
                  </a:schemeClr>
                </a:solidFill>
              </a:rPr>
              <a:t>combined likelihood ratio is product of </a:t>
            </a:r>
            <a:r>
              <a:rPr lang="en-US" sz="2400" b="1" dirty="0" smtClean="0">
                <a:solidFill>
                  <a:schemeClr val="accent1">
                    <a:lumMod val="50000"/>
                  </a:schemeClr>
                </a:solidFill>
              </a:rPr>
              <a:t>likelihood ratio for each datum</a:t>
            </a:r>
            <a:endParaRPr lang="en-US" sz="2400" dirty="0">
              <a:solidFill>
                <a:schemeClr val="tx2"/>
              </a:solidFill>
            </a:endParaRPr>
          </a:p>
        </p:txBody>
      </p:sp>
      <p:sp>
        <p:nvSpPr>
          <p:cNvPr id="42" name="Oval Callout 41"/>
          <p:cNvSpPr/>
          <p:nvPr/>
        </p:nvSpPr>
        <p:spPr>
          <a:xfrm>
            <a:off x="770947" y="649607"/>
            <a:ext cx="2393167" cy="1576326"/>
          </a:xfrm>
          <a:prstGeom prst="wedgeEllipseCallout">
            <a:avLst>
              <a:gd name="adj1" fmla="val 22630"/>
              <a:gd name="adj2" fmla="val 86273"/>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50000"/>
                  </a:schemeClr>
                </a:solidFill>
              </a:rPr>
              <a:t>Posterior Odds</a:t>
            </a:r>
            <a:endParaRPr lang="en-US" sz="2400" dirty="0">
              <a:solidFill>
                <a:schemeClr val="tx2"/>
              </a:solidFill>
            </a:endParaRPr>
          </a:p>
        </p:txBody>
      </p:sp>
      <p:sp>
        <p:nvSpPr>
          <p:cNvPr id="43" name="Oval Callout 42"/>
          <p:cNvSpPr/>
          <p:nvPr/>
        </p:nvSpPr>
        <p:spPr>
          <a:xfrm>
            <a:off x="8484444" y="575172"/>
            <a:ext cx="2393167" cy="1576326"/>
          </a:xfrm>
          <a:prstGeom prst="wedgeEllipseCallout">
            <a:avLst>
              <a:gd name="adj1" fmla="val 22630"/>
              <a:gd name="adj2" fmla="val 86273"/>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50000"/>
                  </a:schemeClr>
                </a:solidFill>
              </a:rPr>
              <a:t>Prior Odds</a:t>
            </a:r>
            <a:endParaRPr lang="en-US" sz="2400" dirty="0">
              <a:solidFill>
                <a:schemeClr val="tx2"/>
              </a:solidFill>
            </a:endParaRPr>
          </a:p>
        </p:txBody>
      </p:sp>
    </p:spTree>
    <p:extLst>
      <p:ext uri="{BB962C8B-B14F-4D97-AF65-F5344CB8AC3E}">
        <p14:creationId xmlns:p14="http://schemas.microsoft.com/office/powerpoint/2010/main" val="533189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Naïve Bayes</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5" name="Rectangle 3"/>
          <p:cNvSpPr>
            <a:spLocks noChangeArrowheads="1"/>
          </p:cNvSpPr>
          <p:nvPr/>
        </p:nvSpPr>
        <p:spPr bwMode="auto">
          <a:xfrm>
            <a:off x="0" y="1771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90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499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11281" y="1771650"/>
            <a:ext cx="9848447" cy="1565316"/>
          </a:xfrm>
          <a:prstGeom prst="rect">
            <a:avLst/>
          </a:prstGeom>
          <a:solidFill>
            <a:srgbClr val="FFFF99"/>
          </a:solidFill>
          <a:ln>
            <a:solidFill>
              <a:srgbClr val="C00000"/>
            </a:solidFill>
          </a:ln>
        </p:spPr>
      </p:pic>
      <p:sp>
        <p:nvSpPr>
          <p:cNvPr id="8499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 name="Right Arrow 42"/>
          <p:cNvSpPr/>
          <p:nvPr/>
        </p:nvSpPr>
        <p:spPr>
          <a:xfrm rot="16200000">
            <a:off x="564577" y="2630383"/>
            <a:ext cx="1531917" cy="1413164"/>
          </a:xfrm>
          <a:prstGeom prst="righ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5"/>
                </a:solidFill>
              </a:rPr>
              <a:t>Change</a:t>
            </a:r>
            <a:endParaRPr lang="en-US" sz="2400" b="1" dirty="0">
              <a:solidFill>
                <a:schemeClr val="accent5"/>
              </a:solidFill>
            </a:endParaRPr>
          </a:p>
        </p:txBody>
      </p:sp>
    </p:spTree>
    <p:extLst>
      <p:ext uri="{BB962C8B-B14F-4D97-AF65-F5344CB8AC3E}">
        <p14:creationId xmlns:p14="http://schemas.microsoft.com/office/powerpoint/2010/main" val="772531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Naïve Bayes</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5" name="Rectangle 3"/>
          <p:cNvSpPr>
            <a:spLocks noChangeArrowheads="1"/>
          </p:cNvSpPr>
          <p:nvPr/>
        </p:nvSpPr>
        <p:spPr bwMode="auto">
          <a:xfrm>
            <a:off x="0" y="1771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90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499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11281" y="1771650"/>
            <a:ext cx="9848447" cy="1565316"/>
          </a:xfrm>
          <a:prstGeom prst="rect">
            <a:avLst/>
          </a:prstGeom>
          <a:solidFill>
            <a:srgbClr val="FFFF99"/>
          </a:solidFill>
          <a:ln>
            <a:solidFill>
              <a:srgbClr val="C00000"/>
            </a:solidFill>
          </a:ln>
        </p:spPr>
      </p:pic>
      <p:sp>
        <p:nvSpPr>
          <p:cNvPr id="8499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 name="Right Arrow 35"/>
          <p:cNvSpPr/>
          <p:nvPr/>
        </p:nvSpPr>
        <p:spPr>
          <a:xfrm rot="3149845">
            <a:off x="5700156" y="569769"/>
            <a:ext cx="1531917" cy="1413164"/>
          </a:xfrm>
          <a:prstGeom prst="righ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5"/>
                </a:solidFill>
              </a:rPr>
              <a:t>Product</a:t>
            </a:r>
            <a:endParaRPr lang="en-US" sz="2400" b="1" dirty="0">
              <a:solidFill>
                <a:schemeClr val="accent5"/>
              </a:solidFill>
            </a:endParaRPr>
          </a:p>
        </p:txBody>
      </p:sp>
    </p:spTree>
    <p:extLst>
      <p:ext uri="{BB962C8B-B14F-4D97-AF65-F5344CB8AC3E}">
        <p14:creationId xmlns:p14="http://schemas.microsoft.com/office/powerpoint/2010/main" val="772531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Naïve Bayes</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5" name="Rectangle 3"/>
          <p:cNvSpPr>
            <a:spLocks noChangeArrowheads="1"/>
          </p:cNvSpPr>
          <p:nvPr/>
        </p:nvSpPr>
        <p:spPr bwMode="auto">
          <a:xfrm>
            <a:off x="0" y="1771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90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499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11281" y="1771650"/>
            <a:ext cx="9848447" cy="1565316"/>
          </a:xfrm>
          <a:prstGeom prst="rect">
            <a:avLst/>
          </a:prstGeom>
          <a:solidFill>
            <a:srgbClr val="FFFF99"/>
          </a:solidFill>
          <a:ln>
            <a:solidFill>
              <a:srgbClr val="C00000"/>
            </a:solidFill>
          </a:ln>
        </p:spPr>
      </p:pic>
      <p:sp>
        <p:nvSpPr>
          <p:cNvPr id="8499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4995"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11281" y="4025735"/>
            <a:ext cx="5476875" cy="457200"/>
          </a:xfrm>
          <a:prstGeom prst="rect">
            <a:avLst/>
          </a:prstGeom>
          <a:solidFill>
            <a:srgbClr val="FFFF99"/>
          </a:solidFill>
          <a:ln>
            <a:solidFill>
              <a:srgbClr val="C00000"/>
            </a:solidFill>
          </a:ln>
        </p:spPr>
      </p:pic>
      <p:sp>
        <p:nvSpPr>
          <p:cNvPr id="8499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4997"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211281" y="5035138"/>
            <a:ext cx="2886075" cy="419100"/>
          </a:xfrm>
          <a:prstGeom prst="rect">
            <a:avLst/>
          </a:prstGeom>
          <a:solidFill>
            <a:srgbClr val="FFFF99"/>
          </a:solidFill>
          <a:ln>
            <a:solidFill>
              <a:srgbClr val="C00000"/>
            </a:solidFill>
          </a:ln>
        </p:spPr>
      </p:pic>
    </p:spTree>
    <p:extLst>
      <p:ext uri="{BB962C8B-B14F-4D97-AF65-F5344CB8AC3E}">
        <p14:creationId xmlns:p14="http://schemas.microsoft.com/office/powerpoint/2010/main" val="772531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Naïve Bayes</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5" name="Rectangle 3"/>
          <p:cNvSpPr>
            <a:spLocks noChangeArrowheads="1"/>
          </p:cNvSpPr>
          <p:nvPr/>
        </p:nvSpPr>
        <p:spPr bwMode="auto">
          <a:xfrm>
            <a:off x="0" y="1771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90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6019" name="Picture 3" descr="C:\Users\Farrokh\AppData\Local\Microsoft\Windows\Temporary Internet Files\Content.IE5\K5HN749S\600px-Stop_hand_nuvola.svg[1].png"/>
          <p:cNvPicPr>
            <a:picLocks noChangeAspect="1" noChangeArrowheads="1"/>
          </p:cNvPicPr>
          <p:nvPr/>
        </p:nvPicPr>
        <p:blipFill>
          <a:blip r:embed="rId3"/>
          <a:srcRect/>
          <a:stretch>
            <a:fillRect/>
          </a:stretch>
        </p:blipFill>
        <p:spPr bwMode="auto">
          <a:xfrm>
            <a:off x="3238500" y="571500"/>
            <a:ext cx="5715000" cy="5715000"/>
          </a:xfrm>
          <a:prstGeom prst="rect">
            <a:avLst/>
          </a:prstGeom>
          <a:noFill/>
        </p:spPr>
      </p:pic>
    </p:spTree>
    <p:extLst>
      <p:ext uri="{BB962C8B-B14F-4D97-AF65-F5344CB8AC3E}">
        <p14:creationId xmlns:p14="http://schemas.microsoft.com/office/powerpoint/2010/main" val="772531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ight Arrow 60"/>
          <p:cNvSpPr/>
          <p:nvPr/>
        </p:nvSpPr>
        <p:spPr>
          <a:xfrm rot="14094686">
            <a:off x="4604939" y="2383607"/>
            <a:ext cx="432486" cy="444844"/>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rot="13208224">
            <a:off x="4298633" y="2039385"/>
            <a:ext cx="432486" cy="444844"/>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Naïve Bayes</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5" name="Rectangle 3"/>
          <p:cNvSpPr>
            <a:spLocks noChangeArrowheads="1"/>
          </p:cNvSpPr>
          <p:nvPr/>
        </p:nvSpPr>
        <p:spPr bwMode="auto">
          <a:xfrm>
            <a:off x="0" y="1771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90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7" name="Rectangle 56"/>
          <p:cNvSpPr/>
          <p:nvPr/>
        </p:nvSpPr>
        <p:spPr>
          <a:xfrm rot="18875756">
            <a:off x="4050664" y="4649097"/>
            <a:ext cx="2730837" cy="396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Reasoning Steps</a:t>
            </a:r>
            <a:endParaRPr lang="en-US" b="1" dirty="0">
              <a:solidFill>
                <a:schemeClr val="tx2"/>
              </a:solidFill>
            </a:endParaRPr>
          </a:p>
        </p:txBody>
      </p:sp>
      <p:grpSp>
        <p:nvGrpSpPr>
          <p:cNvPr id="6" name="Group 58"/>
          <p:cNvGrpSpPr/>
          <p:nvPr/>
        </p:nvGrpSpPr>
        <p:grpSpPr>
          <a:xfrm>
            <a:off x="3648030" y="1181286"/>
            <a:ext cx="4410041" cy="3892379"/>
            <a:chOff x="2670381" y="2014151"/>
            <a:chExt cx="4410041" cy="3892379"/>
          </a:xfrm>
        </p:grpSpPr>
        <p:sp>
          <p:nvSpPr>
            <p:cNvPr id="39" name="Right Arrow 38"/>
            <p:cNvSpPr/>
            <p:nvPr/>
          </p:nvSpPr>
          <p:spPr>
            <a:xfrm rot="19127243">
              <a:off x="3608173" y="5461686"/>
              <a:ext cx="432486" cy="444844"/>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rot="16956144">
              <a:off x="5063345" y="3724939"/>
              <a:ext cx="432486" cy="444844"/>
            </a:xfrm>
            <a:prstGeom prst="rightArrow">
              <a:avLst/>
            </a:prstGeom>
            <a:solidFill>
              <a:srgbClr val="00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9127243">
              <a:off x="4531406" y="4541448"/>
              <a:ext cx="432486" cy="444844"/>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18253322">
              <a:off x="4234839" y="4845344"/>
              <a:ext cx="432486" cy="444844"/>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19715213">
              <a:off x="3933863" y="5155139"/>
              <a:ext cx="432486" cy="444844"/>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Up Arrow 43"/>
            <p:cNvSpPr/>
            <p:nvPr/>
          </p:nvSpPr>
          <p:spPr>
            <a:xfrm rot="2971064">
              <a:off x="4588609" y="4003449"/>
              <a:ext cx="606283" cy="642551"/>
            </a:xfrm>
            <a:prstGeom prst="lef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9127243">
              <a:off x="5327591" y="3353360"/>
              <a:ext cx="432486" cy="444844"/>
            </a:xfrm>
            <a:prstGeom prst="rightArrow">
              <a:avLst/>
            </a:prstGeom>
            <a:solidFill>
              <a:srgbClr val="00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rot="19127243">
              <a:off x="5636808" y="3043565"/>
              <a:ext cx="432486" cy="444844"/>
            </a:xfrm>
            <a:prstGeom prst="rightArrow">
              <a:avLst/>
            </a:prstGeom>
            <a:solidFill>
              <a:srgbClr val="00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rot="14776827">
              <a:off x="4199265" y="3776572"/>
              <a:ext cx="432486" cy="444844"/>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rot="18249897">
              <a:off x="4180500" y="3021217"/>
              <a:ext cx="432486" cy="444844"/>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rot="19526636">
              <a:off x="4468076" y="2628035"/>
              <a:ext cx="432486" cy="444844"/>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rot="20072111">
              <a:off x="4890052" y="2366992"/>
              <a:ext cx="432486" cy="444844"/>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347734" y="2014151"/>
              <a:ext cx="1337271" cy="616968"/>
            </a:xfrm>
            <a:prstGeom prst="rect">
              <a:avLst/>
            </a:prstGeom>
            <a:solidFill>
              <a:srgbClr val="00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Correct Conclusions</a:t>
              </a:r>
              <a:endParaRPr lang="en-US" b="1" dirty="0">
                <a:solidFill>
                  <a:schemeClr val="tx2"/>
                </a:solidFill>
              </a:endParaRPr>
            </a:p>
          </p:txBody>
        </p:sp>
        <p:sp>
          <p:nvSpPr>
            <p:cNvPr id="53" name="Rectangle 52"/>
            <p:cNvSpPr/>
            <p:nvPr/>
          </p:nvSpPr>
          <p:spPr>
            <a:xfrm>
              <a:off x="2670381" y="2295625"/>
              <a:ext cx="1337271" cy="661719"/>
            </a:xfrm>
            <a:prstGeom prst="rect">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Wrong Conclusions</a:t>
              </a:r>
              <a:endParaRPr lang="en-US" b="1" dirty="0">
                <a:solidFill>
                  <a:schemeClr val="bg1">
                    <a:lumMod val="75000"/>
                  </a:schemeClr>
                </a:solidFill>
              </a:endParaRPr>
            </a:p>
          </p:txBody>
        </p:sp>
        <p:sp>
          <p:nvSpPr>
            <p:cNvPr id="48" name="Right Arrow 47"/>
            <p:cNvSpPr/>
            <p:nvPr/>
          </p:nvSpPr>
          <p:spPr>
            <a:xfrm rot="14095924">
              <a:off x="3972803" y="3430555"/>
              <a:ext cx="432486" cy="444844"/>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184415" y="4262692"/>
              <a:ext cx="1896007" cy="396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Wrong Assumption of Independence</a:t>
              </a:r>
              <a:endParaRPr lang="en-US" b="1" dirty="0">
                <a:solidFill>
                  <a:srgbClr val="C00000"/>
                </a:solidFill>
              </a:endParaRPr>
            </a:p>
          </p:txBody>
        </p:sp>
        <p:sp>
          <p:nvSpPr>
            <p:cNvPr id="58" name="Right Arrow 57"/>
            <p:cNvSpPr/>
            <p:nvPr/>
          </p:nvSpPr>
          <p:spPr>
            <a:xfrm rot="17208645">
              <a:off x="5847169" y="2671986"/>
              <a:ext cx="432486" cy="444844"/>
            </a:xfrm>
            <a:prstGeom prst="rightArrow">
              <a:avLst/>
            </a:prstGeom>
            <a:solidFill>
              <a:srgbClr val="00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ectangle 58"/>
          <p:cNvSpPr/>
          <p:nvPr/>
        </p:nvSpPr>
        <p:spPr>
          <a:xfrm>
            <a:off x="5129938" y="1462760"/>
            <a:ext cx="1180630" cy="1059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rot="1696637">
            <a:off x="5183482" y="2329122"/>
            <a:ext cx="510739" cy="370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2729329">
            <a:off x="4087989" y="3051663"/>
            <a:ext cx="1657124" cy="396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Naïve </a:t>
            </a:r>
            <a:br>
              <a:rPr lang="en-US" b="1" dirty="0" smtClean="0">
                <a:solidFill>
                  <a:srgbClr val="C00000"/>
                </a:solidFill>
              </a:rPr>
            </a:br>
            <a:r>
              <a:rPr lang="en-US" b="1" dirty="0" smtClean="0">
                <a:solidFill>
                  <a:srgbClr val="C00000"/>
                </a:solidFill>
              </a:rPr>
              <a:t>Bayes</a:t>
            </a:r>
            <a:endParaRPr lang="en-US" b="1" dirty="0">
              <a:solidFill>
                <a:srgbClr val="C00000"/>
              </a:solidFill>
            </a:endParaRPr>
          </a:p>
        </p:txBody>
      </p:sp>
    </p:spTree>
    <p:extLst>
      <p:ext uri="{BB962C8B-B14F-4D97-AF65-F5344CB8AC3E}">
        <p14:creationId xmlns:p14="http://schemas.microsoft.com/office/powerpoint/2010/main" val="772531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Naïve Bayes</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5" name="Rectangle 3"/>
          <p:cNvSpPr>
            <a:spLocks noChangeArrowheads="1"/>
          </p:cNvSpPr>
          <p:nvPr/>
        </p:nvSpPr>
        <p:spPr bwMode="auto">
          <a:xfrm>
            <a:off x="0" y="1771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90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7" name="Rectangle 56"/>
          <p:cNvSpPr/>
          <p:nvPr/>
        </p:nvSpPr>
        <p:spPr>
          <a:xfrm rot="18487128">
            <a:off x="4050664" y="4649097"/>
            <a:ext cx="2730837" cy="396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Reasoning Steps</a:t>
            </a:r>
            <a:endParaRPr lang="en-US" b="1" dirty="0">
              <a:solidFill>
                <a:schemeClr val="tx2"/>
              </a:solidFill>
            </a:endParaRPr>
          </a:p>
        </p:txBody>
      </p:sp>
      <p:grpSp>
        <p:nvGrpSpPr>
          <p:cNvPr id="6" name="Group 58"/>
          <p:cNvGrpSpPr/>
          <p:nvPr/>
        </p:nvGrpSpPr>
        <p:grpSpPr>
          <a:xfrm>
            <a:off x="3648030" y="1181286"/>
            <a:ext cx="4217556" cy="4088075"/>
            <a:chOff x="2670381" y="2014151"/>
            <a:chExt cx="4217556" cy="4088075"/>
          </a:xfrm>
        </p:grpSpPr>
        <p:sp>
          <p:nvSpPr>
            <p:cNvPr id="39" name="Right Arrow 38"/>
            <p:cNvSpPr/>
            <p:nvPr/>
          </p:nvSpPr>
          <p:spPr>
            <a:xfrm rot="18273493">
              <a:off x="3631923" y="5663561"/>
              <a:ext cx="432486" cy="444844"/>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rot="18338065">
              <a:off x="5063345" y="3724939"/>
              <a:ext cx="432486" cy="444844"/>
            </a:xfrm>
            <a:prstGeom prst="rightArrow">
              <a:avLst/>
            </a:prstGeom>
            <a:solidFill>
              <a:srgbClr val="00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888743">
              <a:off x="4531406" y="4541448"/>
              <a:ext cx="432486" cy="444844"/>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18253322">
              <a:off x="4270464" y="4916594"/>
              <a:ext cx="432486" cy="444844"/>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18411248">
              <a:off x="3957613" y="5273889"/>
              <a:ext cx="432486" cy="444844"/>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Up Arrow 43"/>
            <p:cNvSpPr/>
            <p:nvPr/>
          </p:nvSpPr>
          <p:spPr>
            <a:xfrm rot="2971064">
              <a:off x="4529234" y="3991574"/>
              <a:ext cx="606283" cy="642551"/>
            </a:xfrm>
            <a:prstGeom prst="lef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8727920">
              <a:off x="5327591" y="3353360"/>
              <a:ext cx="432486" cy="444844"/>
            </a:xfrm>
            <a:prstGeom prst="rightArrow">
              <a:avLst/>
            </a:prstGeom>
            <a:solidFill>
              <a:srgbClr val="00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rot="18347245">
              <a:off x="5589308" y="2996065"/>
              <a:ext cx="432486" cy="444844"/>
            </a:xfrm>
            <a:prstGeom prst="rightArrow">
              <a:avLst/>
            </a:prstGeom>
            <a:solidFill>
              <a:srgbClr val="00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rot="14776827">
              <a:off x="4199265" y="3752822"/>
              <a:ext cx="432486" cy="444844"/>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rot="18249897">
              <a:off x="4144875" y="2973717"/>
              <a:ext cx="432486" cy="444844"/>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rot="19526636">
              <a:off x="4468076" y="2628035"/>
              <a:ext cx="432486" cy="444844"/>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rot="20072111">
              <a:off x="4890052" y="2366992"/>
              <a:ext cx="432486" cy="444844"/>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347734" y="2014151"/>
              <a:ext cx="1337271" cy="616968"/>
            </a:xfrm>
            <a:prstGeom prst="rect">
              <a:avLst/>
            </a:prstGeom>
            <a:solidFill>
              <a:srgbClr val="00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Correct Conclusions</a:t>
              </a:r>
              <a:endParaRPr lang="en-US" b="1" dirty="0">
                <a:solidFill>
                  <a:schemeClr val="tx2"/>
                </a:solidFill>
              </a:endParaRPr>
            </a:p>
          </p:txBody>
        </p:sp>
        <p:sp>
          <p:nvSpPr>
            <p:cNvPr id="53" name="Rectangle 52"/>
            <p:cNvSpPr/>
            <p:nvPr/>
          </p:nvSpPr>
          <p:spPr>
            <a:xfrm>
              <a:off x="2670381" y="2295625"/>
              <a:ext cx="1337271" cy="661719"/>
            </a:xfrm>
            <a:prstGeom prst="rect">
              <a:avLst/>
            </a:pr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75000"/>
                    </a:schemeClr>
                  </a:solidFill>
                </a:rPr>
                <a:t>Wrong Conclusions</a:t>
              </a:r>
              <a:endParaRPr lang="en-US" b="1" dirty="0">
                <a:solidFill>
                  <a:schemeClr val="bg1">
                    <a:lumMod val="75000"/>
                  </a:schemeClr>
                </a:solidFill>
              </a:endParaRPr>
            </a:p>
          </p:txBody>
        </p:sp>
        <p:sp>
          <p:nvSpPr>
            <p:cNvPr id="54" name="Right Arrow 53"/>
            <p:cNvSpPr/>
            <p:nvPr/>
          </p:nvSpPr>
          <p:spPr>
            <a:xfrm rot="14431339">
              <a:off x="3636007" y="3212552"/>
              <a:ext cx="432486" cy="444844"/>
            </a:xfrm>
            <a:prstGeom prst="rightArrow">
              <a:avLst/>
            </a:prstGeom>
            <a:solidFill>
              <a:schemeClr val="bg1">
                <a:lumMod val="85000"/>
              </a:schemeClr>
            </a:solid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13389393">
              <a:off x="3314271" y="2822659"/>
              <a:ext cx="432486" cy="444844"/>
            </a:xfrm>
            <a:prstGeom prst="rightArrow">
              <a:avLst/>
            </a:prstGeom>
            <a:solidFill>
              <a:schemeClr val="bg1">
                <a:lumMod val="85000"/>
              </a:schemeClr>
            </a:solid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rot="16200000">
              <a:off x="3972803" y="3383055"/>
              <a:ext cx="432486" cy="444844"/>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991930" y="3879160"/>
              <a:ext cx="1896007" cy="1149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Wrong Assumption of Independence</a:t>
              </a:r>
              <a:endParaRPr lang="en-US" b="1" dirty="0">
                <a:solidFill>
                  <a:srgbClr val="C00000"/>
                </a:solidFill>
              </a:endParaRPr>
            </a:p>
          </p:txBody>
        </p:sp>
        <p:sp>
          <p:nvSpPr>
            <p:cNvPr id="58" name="Right Arrow 57"/>
            <p:cNvSpPr/>
            <p:nvPr/>
          </p:nvSpPr>
          <p:spPr>
            <a:xfrm rot="18624261">
              <a:off x="5835294" y="2624486"/>
              <a:ext cx="432486" cy="444844"/>
            </a:xfrm>
            <a:prstGeom prst="rightArrow">
              <a:avLst/>
            </a:prstGeom>
            <a:solidFill>
              <a:srgbClr val="00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p:cNvSpPr/>
          <p:nvPr/>
        </p:nvSpPr>
        <p:spPr>
          <a:xfrm rot="2729329">
            <a:off x="4087989" y="3051663"/>
            <a:ext cx="1657124" cy="396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Naïve </a:t>
            </a:r>
            <a:br>
              <a:rPr lang="en-US" b="1" dirty="0" smtClean="0">
                <a:solidFill>
                  <a:srgbClr val="C00000"/>
                </a:solidFill>
              </a:rPr>
            </a:br>
            <a:r>
              <a:rPr lang="en-US" b="1" dirty="0" smtClean="0">
                <a:solidFill>
                  <a:srgbClr val="C00000"/>
                </a:solidFill>
              </a:rPr>
              <a:t>Bayes</a:t>
            </a:r>
            <a:endParaRPr lang="en-US" b="1" dirty="0">
              <a:solidFill>
                <a:srgbClr val="C00000"/>
              </a:solidFill>
            </a:endParaRPr>
          </a:p>
        </p:txBody>
      </p:sp>
    </p:spTree>
    <p:extLst>
      <p:ext uri="{BB962C8B-B14F-4D97-AF65-F5344CB8AC3E}">
        <p14:creationId xmlns:p14="http://schemas.microsoft.com/office/powerpoint/2010/main" val="772531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Naïve Bayes</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19" name="Rectangle 3"/>
          <p:cNvSpPr>
            <a:spLocks noChangeArrowheads="1"/>
          </p:cNvSpPr>
          <p:nvPr/>
        </p:nvSpPr>
        <p:spPr bwMode="auto">
          <a:xfrm>
            <a:off x="0" y="10763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5" name="Rectangle 3"/>
          <p:cNvSpPr>
            <a:spLocks noChangeArrowheads="1"/>
          </p:cNvSpPr>
          <p:nvPr/>
        </p:nvSpPr>
        <p:spPr bwMode="auto">
          <a:xfrm>
            <a:off x="0" y="1771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90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7" name="Rectangle 56"/>
          <p:cNvSpPr/>
          <p:nvPr/>
        </p:nvSpPr>
        <p:spPr>
          <a:xfrm rot="18875756">
            <a:off x="4050664" y="4649097"/>
            <a:ext cx="2730837" cy="396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Reasoning Steps</a:t>
            </a:r>
            <a:endParaRPr lang="en-US" b="1" dirty="0">
              <a:solidFill>
                <a:schemeClr val="tx2"/>
              </a:solidFill>
            </a:endParaRPr>
          </a:p>
        </p:txBody>
      </p:sp>
      <p:grpSp>
        <p:nvGrpSpPr>
          <p:cNvPr id="6" name="Group 58"/>
          <p:cNvGrpSpPr/>
          <p:nvPr/>
        </p:nvGrpSpPr>
        <p:grpSpPr>
          <a:xfrm>
            <a:off x="3648030" y="1181286"/>
            <a:ext cx="4410041" cy="3892379"/>
            <a:chOff x="2670381" y="2014151"/>
            <a:chExt cx="4410041" cy="3892379"/>
          </a:xfrm>
        </p:grpSpPr>
        <p:sp>
          <p:nvSpPr>
            <p:cNvPr id="39" name="Right Arrow 38"/>
            <p:cNvSpPr/>
            <p:nvPr/>
          </p:nvSpPr>
          <p:spPr>
            <a:xfrm rot="19127243">
              <a:off x="3608173" y="5461686"/>
              <a:ext cx="432486" cy="444844"/>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rot="16956144">
              <a:off x="5063345" y="3724939"/>
              <a:ext cx="432486" cy="444844"/>
            </a:xfrm>
            <a:prstGeom prst="rightArrow">
              <a:avLst/>
            </a:prstGeom>
            <a:solidFill>
              <a:srgbClr val="00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9127243">
              <a:off x="4531406" y="4541448"/>
              <a:ext cx="432486" cy="444844"/>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18253322">
              <a:off x="4234839" y="4845344"/>
              <a:ext cx="432486" cy="444844"/>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19715213">
              <a:off x="3933863" y="5155139"/>
              <a:ext cx="432486" cy="444844"/>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Up Arrow 43"/>
            <p:cNvSpPr/>
            <p:nvPr/>
          </p:nvSpPr>
          <p:spPr>
            <a:xfrm rot="2971064">
              <a:off x="4588609" y="4003449"/>
              <a:ext cx="606283" cy="642551"/>
            </a:xfrm>
            <a:prstGeom prst="lef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9127243">
              <a:off x="5327591" y="3353360"/>
              <a:ext cx="432486" cy="444844"/>
            </a:xfrm>
            <a:prstGeom prst="rightArrow">
              <a:avLst/>
            </a:prstGeom>
            <a:solidFill>
              <a:srgbClr val="00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rot="19127243">
              <a:off x="5636808" y="3043565"/>
              <a:ext cx="432486" cy="444844"/>
            </a:xfrm>
            <a:prstGeom prst="rightArrow">
              <a:avLst/>
            </a:prstGeom>
            <a:solidFill>
              <a:srgbClr val="00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rot="14776827">
              <a:off x="4199265" y="3752822"/>
              <a:ext cx="432486" cy="444844"/>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rot="18249897">
              <a:off x="4180500" y="3021217"/>
              <a:ext cx="432486" cy="444844"/>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rot="19526636">
              <a:off x="4468076" y="2628035"/>
              <a:ext cx="432486" cy="444844"/>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rot="20072111">
              <a:off x="4890052" y="2366992"/>
              <a:ext cx="432486" cy="444844"/>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347734" y="2014151"/>
              <a:ext cx="1337271" cy="616968"/>
            </a:xfrm>
            <a:prstGeom prst="rect">
              <a:avLst/>
            </a:prstGeom>
            <a:solidFill>
              <a:srgbClr val="00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Correct Conclusions</a:t>
              </a:r>
              <a:endParaRPr lang="en-US" b="1" dirty="0">
                <a:solidFill>
                  <a:schemeClr val="tx2"/>
                </a:solidFill>
              </a:endParaRPr>
            </a:p>
          </p:txBody>
        </p:sp>
        <p:sp>
          <p:nvSpPr>
            <p:cNvPr id="53" name="Rectangle 52"/>
            <p:cNvSpPr/>
            <p:nvPr/>
          </p:nvSpPr>
          <p:spPr>
            <a:xfrm>
              <a:off x="2670381" y="2295625"/>
              <a:ext cx="1337271" cy="661719"/>
            </a:xfrm>
            <a:prstGeom prst="rect">
              <a:avLst/>
            </a:pr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75000"/>
                    </a:schemeClr>
                  </a:solidFill>
                </a:rPr>
                <a:t>Wrong Conclusions</a:t>
              </a:r>
              <a:endParaRPr lang="en-US" b="1" dirty="0">
                <a:solidFill>
                  <a:schemeClr val="bg1">
                    <a:lumMod val="75000"/>
                  </a:schemeClr>
                </a:solidFill>
              </a:endParaRPr>
            </a:p>
          </p:txBody>
        </p:sp>
        <p:sp>
          <p:nvSpPr>
            <p:cNvPr id="54" name="Right Arrow 53"/>
            <p:cNvSpPr/>
            <p:nvPr/>
          </p:nvSpPr>
          <p:spPr>
            <a:xfrm rot="14431339">
              <a:off x="3636007" y="3212552"/>
              <a:ext cx="432486" cy="444844"/>
            </a:xfrm>
            <a:prstGeom prst="rightArrow">
              <a:avLst/>
            </a:prstGeom>
            <a:solidFill>
              <a:schemeClr val="bg1">
                <a:lumMod val="85000"/>
              </a:schemeClr>
            </a:solid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13389393">
              <a:off x="3314271" y="2822659"/>
              <a:ext cx="432486" cy="444844"/>
            </a:xfrm>
            <a:prstGeom prst="rightArrow">
              <a:avLst/>
            </a:prstGeom>
            <a:solidFill>
              <a:schemeClr val="bg1">
                <a:lumMod val="85000"/>
              </a:schemeClr>
            </a:solid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rot="15202069">
              <a:off x="3972803" y="3430555"/>
              <a:ext cx="432486" cy="444844"/>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184415" y="4262692"/>
              <a:ext cx="1896007" cy="396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Wrong Assumption of Independence</a:t>
              </a:r>
              <a:endParaRPr lang="en-US" b="1" dirty="0">
                <a:solidFill>
                  <a:srgbClr val="C00000"/>
                </a:solidFill>
              </a:endParaRPr>
            </a:p>
          </p:txBody>
        </p:sp>
        <p:sp>
          <p:nvSpPr>
            <p:cNvPr id="58" name="Right Arrow 57"/>
            <p:cNvSpPr/>
            <p:nvPr/>
          </p:nvSpPr>
          <p:spPr>
            <a:xfrm rot="17208645">
              <a:off x="5847169" y="2671986"/>
              <a:ext cx="432486" cy="444844"/>
            </a:xfrm>
            <a:prstGeom prst="rightArrow">
              <a:avLst/>
            </a:prstGeom>
            <a:solidFill>
              <a:srgbClr val="00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ectangle 58"/>
          <p:cNvSpPr/>
          <p:nvPr/>
        </p:nvSpPr>
        <p:spPr>
          <a:xfrm>
            <a:off x="804019" y="406160"/>
            <a:ext cx="2557019" cy="1149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b="1" dirty="0" smtClean="0">
                <a:solidFill>
                  <a:srgbClr val="C00000"/>
                </a:solidFill>
              </a:rPr>
              <a:t>Sparse data</a:t>
            </a:r>
          </a:p>
          <a:p>
            <a:pPr marL="342900" indent="-342900">
              <a:buAutoNum type="arabicPeriod"/>
            </a:pPr>
            <a:r>
              <a:rPr lang="en-US" b="1" dirty="0" smtClean="0">
                <a:solidFill>
                  <a:srgbClr val="C00000"/>
                </a:solidFill>
              </a:rPr>
              <a:t>Many correlated predictors</a:t>
            </a:r>
            <a:endParaRPr lang="en-US" b="1" dirty="0">
              <a:solidFill>
                <a:srgbClr val="C00000"/>
              </a:solidFill>
            </a:endParaRPr>
          </a:p>
        </p:txBody>
      </p:sp>
      <p:sp>
        <p:nvSpPr>
          <p:cNvPr id="60" name="Rectangle 59"/>
          <p:cNvSpPr/>
          <p:nvPr/>
        </p:nvSpPr>
        <p:spPr>
          <a:xfrm rot="2729329">
            <a:off x="4087989" y="3051663"/>
            <a:ext cx="1657124" cy="396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Naïve </a:t>
            </a:r>
            <a:br>
              <a:rPr lang="en-US" b="1" dirty="0" smtClean="0">
                <a:solidFill>
                  <a:srgbClr val="C00000"/>
                </a:solidFill>
              </a:rPr>
            </a:br>
            <a:r>
              <a:rPr lang="en-US" b="1" dirty="0" smtClean="0">
                <a:solidFill>
                  <a:srgbClr val="C00000"/>
                </a:solidFill>
              </a:rPr>
              <a:t>Bayes</a:t>
            </a:r>
            <a:endParaRPr lang="en-US" b="1" dirty="0">
              <a:solidFill>
                <a:srgbClr val="C00000"/>
              </a:solidFill>
            </a:endParaRPr>
          </a:p>
        </p:txBody>
      </p:sp>
    </p:spTree>
    <p:extLst>
      <p:ext uri="{BB962C8B-B14F-4D97-AF65-F5344CB8AC3E}">
        <p14:creationId xmlns:p14="http://schemas.microsoft.com/office/powerpoint/2010/main" val="772531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946" y="1983355"/>
            <a:ext cx="9908875" cy="2899913"/>
          </a:xfrm>
        </p:spPr>
        <p:txBody>
          <a:bodyPr>
            <a:noAutofit/>
          </a:bodyPr>
          <a:lstStyle/>
          <a:p>
            <a:r>
              <a:rPr lang="en-US" sz="4000" b="1" dirty="0" smtClean="0">
                <a:solidFill>
                  <a:srgbClr val="FF0000"/>
                </a:solidFill>
              </a:rPr>
              <a:t>Likelihood ratios measure how many times odds of an event should change because of observed data.  </a:t>
            </a:r>
            <a:endParaRPr lang="en-US" sz="4000" b="1" dirty="0"/>
          </a:p>
        </p:txBody>
      </p:sp>
    </p:spTree>
    <p:extLst>
      <p:ext uri="{BB962C8B-B14F-4D97-AF65-F5344CB8AC3E}">
        <p14:creationId xmlns:p14="http://schemas.microsoft.com/office/powerpoint/2010/main" val="25642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C00000"/>
                </a:solidFill>
              </a:rPr>
              <a:t>Definition</a:t>
            </a:r>
            <a:endParaRPr lang="en-US" sz="2300" b="1" kern="1200" dirty="0">
              <a:solidFill>
                <a:schemeClr val="accent4">
                  <a:lumMod val="75000"/>
                </a:schemeClr>
              </a:solidFill>
            </a:endParaRPr>
          </a:p>
        </p:txBody>
      </p:sp>
      <p:pic>
        <p:nvPicPr>
          <p:cNvPr id="7372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40031" y="2161310"/>
            <a:ext cx="9613973" cy="661184"/>
          </a:xfrm>
          <a:prstGeom prst="rect">
            <a:avLst/>
          </a:prstGeom>
          <a:noFill/>
        </p:spPr>
      </p:pic>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3372592" y="1935678"/>
            <a:ext cx="7766463" cy="486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Numerator Conditional Probability</a:t>
            </a:r>
            <a:endParaRPr lang="en-US" dirty="0">
              <a:solidFill>
                <a:schemeClr val="tx2"/>
              </a:solidFill>
            </a:endParaRPr>
          </a:p>
        </p:txBody>
      </p:sp>
      <p:sp>
        <p:nvSpPr>
          <p:cNvPr id="9" name="Rectangle 8"/>
          <p:cNvSpPr/>
          <p:nvPr/>
        </p:nvSpPr>
        <p:spPr>
          <a:xfrm>
            <a:off x="3382492" y="2515578"/>
            <a:ext cx="7766463" cy="486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Denominator Conditional Probability</a:t>
            </a:r>
            <a:endParaRPr lang="en-US" dirty="0">
              <a:solidFill>
                <a:schemeClr val="tx2"/>
              </a:solidFill>
            </a:endParaRPr>
          </a:p>
        </p:txBody>
      </p:sp>
    </p:spTree>
    <p:extLst>
      <p:ext uri="{BB962C8B-B14F-4D97-AF65-F5344CB8AC3E}">
        <p14:creationId xmlns:p14="http://schemas.microsoft.com/office/powerpoint/2010/main" val="77253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Definition</a:t>
            </a:r>
            <a:endParaRPr lang="en-US" sz="2300" b="1" dirty="0">
              <a:solidFill>
                <a:schemeClr val="accent4">
                  <a:lumMod val="75000"/>
                </a:schemeClr>
              </a:solidFill>
            </a:endParaRPr>
          </a:p>
        </p:txBody>
      </p:sp>
      <p:pic>
        <p:nvPicPr>
          <p:cNvPr id="7372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40031" y="2161310"/>
            <a:ext cx="9613973" cy="661184"/>
          </a:xfrm>
          <a:prstGeom prst="rect">
            <a:avLst/>
          </a:prstGeom>
          <a:noFill/>
        </p:spPr>
      </p:pic>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3382492" y="2515578"/>
            <a:ext cx="7766463" cy="486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Denominator Conditional Probability</a:t>
            </a:r>
            <a:endParaRPr lang="en-US" dirty="0">
              <a:solidFill>
                <a:schemeClr val="tx2"/>
              </a:solidFill>
            </a:endParaRPr>
          </a:p>
        </p:txBody>
      </p:sp>
    </p:spTree>
    <p:extLst>
      <p:ext uri="{BB962C8B-B14F-4D97-AF65-F5344CB8AC3E}">
        <p14:creationId xmlns:p14="http://schemas.microsoft.com/office/powerpoint/2010/main" val="77253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Definition</a:t>
            </a:r>
            <a:endParaRPr lang="en-US" sz="2300" b="1" dirty="0">
              <a:solidFill>
                <a:schemeClr val="accent4">
                  <a:lumMod val="75000"/>
                </a:schemeClr>
              </a:solidFill>
            </a:endParaRPr>
          </a:p>
        </p:txBody>
      </p:sp>
      <p:pic>
        <p:nvPicPr>
          <p:cNvPr id="7372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40031" y="2161310"/>
            <a:ext cx="9613973" cy="661184"/>
          </a:xfrm>
          <a:prstGeom prst="rect">
            <a:avLst/>
          </a:prstGeom>
          <a:solidFill>
            <a:srgbClr val="FFFF99"/>
          </a:solidFill>
        </p:spPr>
      </p:pic>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253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Definition</a:t>
            </a:r>
            <a:endParaRPr lang="en-US" sz="2300" b="1"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9091" name="Picture 3"/>
          <p:cNvPicPr>
            <a:picLocks noChangeAspect="1" noChangeArrowheads="1"/>
          </p:cNvPicPr>
          <p:nvPr/>
        </p:nvPicPr>
        <p:blipFill>
          <a:blip r:embed="rId3">
            <a:clrChange>
              <a:clrFrom>
                <a:srgbClr val="FFFFFF"/>
              </a:clrFrom>
              <a:clrTo>
                <a:srgbClr val="FFFFFF">
                  <a:alpha val="0"/>
                </a:srgbClr>
              </a:clrTo>
            </a:clrChange>
          </a:blip>
          <a:srcRect t="27805"/>
          <a:stretch>
            <a:fillRect/>
          </a:stretch>
        </p:blipFill>
        <p:spPr bwMode="auto">
          <a:xfrm>
            <a:off x="3835730" y="2648197"/>
            <a:ext cx="6696075" cy="955840"/>
          </a:xfrm>
          <a:prstGeom prst="rect">
            <a:avLst/>
          </a:prstGeom>
          <a:noFill/>
        </p:spPr>
      </p:pic>
      <p:sp>
        <p:nvSpPr>
          <p:cNvPr id="89094"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9093" name="Picture 5"/>
          <p:cNvPicPr>
            <a:picLocks noChangeAspect="1" noChangeArrowheads="1"/>
          </p:cNvPicPr>
          <p:nvPr/>
        </p:nvPicPr>
        <p:blipFill>
          <a:blip r:embed="rId3">
            <a:clrChange>
              <a:clrFrom>
                <a:srgbClr val="FFFFFF"/>
              </a:clrFrom>
              <a:clrTo>
                <a:srgbClr val="FFFFFF">
                  <a:alpha val="0"/>
                </a:srgbClr>
              </a:clrTo>
            </a:clrChange>
          </a:blip>
          <a:srcRect b="70401"/>
          <a:stretch>
            <a:fillRect/>
          </a:stretch>
        </p:blipFill>
        <p:spPr bwMode="auto">
          <a:xfrm>
            <a:off x="997527" y="2933205"/>
            <a:ext cx="6696075" cy="391886"/>
          </a:xfrm>
          <a:prstGeom prst="rect">
            <a:avLst/>
          </a:prstGeom>
          <a:noFill/>
        </p:spPr>
      </p:pic>
      <p:sp>
        <p:nvSpPr>
          <p:cNvPr id="14" name="Rectangle 13"/>
          <p:cNvSpPr/>
          <p:nvPr/>
        </p:nvSpPr>
        <p:spPr>
          <a:xfrm>
            <a:off x="4285036" y="2648197"/>
            <a:ext cx="6246769" cy="425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Numerator Conditional Probability</a:t>
            </a:r>
            <a:endParaRPr lang="en-US" dirty="0">
              <a:solidFill>
                <a:schemeClr val="tx2"/>
              </a:solidFill>
            </a:endParaRPr>
          </a:p>
        </p:txBody>
      </p:sp>
      <p:sp>
        <p:nvSpPr>
          <p:cNvPr id="15" name="Rectangle 14"/>
          <p:cNvSpPr/>
          <p:nvPr/>
        </p:nvSpPr>
        <p:spPr>
          <a:xfrm>
            <a:off x="4259311" y="3216214"/>
            <a:ext cx="6246769" cy="674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Conditional Probability</a:t>
            </a:r>
            <a:endParaRPr lang="en-US" dirty="0">
              <a:solidFill>
                <a:schemeClr val="tx2"/>
              </a:solidFill>
            </a:endParaRPr>
          </a:p>
        </p:txBody>
      </p:sp>
      <p:sp>
        <p:nvSpPr>
          <p:cNvPr id="16" name="Rectangle 15"/>
          <p:cNvSpPr/>
          <p:nvPr/>
        </p:nvSpPr>
        <p:spPr>
          <a:xfrm>
            <a:off x="4411711" y="3202364"/>
            <a:ext cx="6246769" cy="522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Denominator Conditional Probability</a:t>
            </a:r>
            <a:endParaRPr lang="en-US" dirty="0">
              <a:solidFill>
                <a:schemeClr val="tx2"/>
              </a:solidFill>
            </a:endParaRPr>
          </a:p>
        </p:txBody>
      </p:sp>
    </p:spTree>
    <p:extLst>
      <p:ext uri="{BB962C8B-B14F-4D97-AF65-F5344CB8AC3E}">
        <p14:creationId xmlns:p14="http://schemas.microsoft.com/office/powerpoint/2010/main" val="772531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Definition</a:t>
            </a:r>
            <a:endParaRPr lang="en-US" sz="2300" b="1"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9091" name="Picture 3"/>
          <p:cNvPicPr>
            <a:picLocks noChangeAspect="1" noChangeArrowheads="1"/>
          </p:cNvPicPr>
          <p:nvPr/>
        </p:nvPicPr>
        <p:blipFill>
          <a:blip r:embed="rId3">
            <a:clrChange>
              <a:clrFrom>
                <a:srgbClr val="FFFFFF"/>
              </a:clrFrom>
              <a:clrTo>
                <a:srgbClr val="FFFFFF">
                  <a:alpha val="0"/>
                </a:srgbClr>
              </a:clrTo>
            </a:clrChange>
          </a:blip>
          <a:srcRect t="27805"/>
          <a:stretch>
            <a:fillRect/>
          </a:stretch>
        </p:blipFill>
        <p:spPr bwMode="auto">
          <a:xfrm>
            <a:off x="3835730" y="2648197"/>
            <a:ext cx="6696075" cy="955840"/>
          </a:xfrm>
          <a:prstGeom prst="rect">
            <a:avLst/>
          </a:prstGeom>
          <a:noFill/>
        </p:spPr>
      </p:pic>
      <p:sp>
        <p:nvSpPr>
          <p:cNvPr id="89094"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9093" name="Picture 5"/>
          <p:cNvPicPr>
            <a:picLocks noChangeAspect="1" noChangeArrowheads="1"/>
          </p:cNvPicPr>
          <p:nvPr/>
        </p:nvPicPr>
        <p:blipFill>
          <a:blip r:embed="rId3">
            <a:clrChange>
              <a:clrFrom>
                <a:srgbClr val="FFFFFF"/>
              </a:clrFrom>
              <a:clrTo>
                <a:srgbClr val="FFFFFF">
                  <a:alpha val="0"/>
                </a:srgbClr>
              </a:clrTo>
            </a:clrChange>
          </a:blip>
          <a:srcRect b="70401"/>
          <a:stretch>
            <a:fillRect/>
          </a:stretch>
        </p:blipFill>
        <p:spPr bwMode="auto">
          <a:xfrm>
            <a:off x="997527" y="2933205"/>
            <a:ext cx="6696075" cy="391886"/>
          </a:xfrm>
          <a:prstGeom prst="rect">
            <a:avLst/>
          </a:prstGeom>
          <a:noFill/>
        </p:spPr>
      </p:pic>
      <p:sp>
        <p:nvSpPr>
          <p:cNvPr id="13" name="Rectangle 12"/>
          <p:cNvSpPr/>
          <p:nvPr/>
        </p:nvSpPr>
        <p:spPr>
          <a:xfrm>
            <a:off x="4285036" y="3216201"/>
            <a:ext cx="6578919" cy="1151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59311" y="3216214"/>
            <a:ext cx="6246769" cy="674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Denominator Conditional Probability</a:t>
            </a:r>
            <a:endParaRPr lang="en-US" dirty="0">
              <a:solidFill>
                <a:schemeClr val="tx2"/>
              </a:solidFill>
            </a:endParaRPr>
          </a:p>
        </p:txBody>
      </p:sp>
    </p:spTree>
    <p:extLst>
      <p:ext uri="{BB962C8B-B14F-4D97-AF65-F5344CB8AC3E}">
        <p14:creationId xmlns:p14="http://schemas.microsoft.com/office/powerpoint/2010/main" val="772531835"/>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8389</TotalTime>
  <Words>3117</Words>
  <Application>Microsoft Office PowerPoint</Application>
  <PresentationFormat>Widescreen</PresentationFormat>
  <Paragraphs>558</Paragraphs>
  <Slides>49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ＭＳ Ｐゴシック</vt:lpstr>
      <vt:lpstr>Arial</vt:lpstr>
      <vt:lpstr>Calibri</vt:lpstr>
      <vt:lpstr>Cambria Math</vt:lpstr>
      <vt:lpstr>Times New Roman</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Likelihood ratios measure how many times odds of an event should change because of observed data.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235</cp:revision>
  <dcterms:created xsi:type="dcterms:W3CDTF">2017-05-23T16:09:18Z</dcterms:created>
  <dcterms:modified xsi:type="dcterms:W3CDTF">2018-06-29T13:29:34Z</dcterms:modified>
</cp:coreProperties>
</file>