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4"/>
  </p:notesMasterIdLst>
  <p:sldIdLst>
    <p:sldId id="268" r:id="rId2"/>
    <p:sldId id="453" r:id="rId3"/>
    <p:sldId id="497" r:id="rId4"/>
    <p:sldId id="498" r:id="rId5"/>
    <p:sldId id="499" r:id="rId6"/>
    <p:sldId id="455" r:id="rId7"/>
    <p:sldId id="500" r:id="rId8"/>
    <p:sldId id="501" r:id="rId9"/>
    <p:sldId id="502" r:id="rId10"/>
    <p:sldId id="457" r:id="rId11"/>
    <p:sldId id="458" r:id="rId12"/>
    <p:sldId id="459" r:id="rId13"/>
    <p:sldId id="460" r:id="rId14"/>
    <p:sldId id="461" r:id="rId15"/>
    <p:sldId id="463" r:id="rId16"/>
    <p:sldId id="464" r:id="rId17"/>
    <p:sldId id="465" r:id="rId18"/>
    <p:sldId id="503" r:id="rId19"/>
    <p:sldId id="469" r:id="rId20"/>
    <p:sldId id="470" r:id="rId21"/>
    <p:sldId id="471" r:id="rId22"/>
    <p:sldId id="472" r:id="rId23"/>
    <p:sldId id="473" r:id="rId24"/>
    <p:sldId id="504" r:id="rId25"/>
    <p:sldId id="475" r:id="rId26"/>
    <p:sldId id="476" r:id="rId27"/>
    <p:sldId id="505" r:id="rId28"/>
    <p:sldId id="480" r:id="rId29"/>
    <p:sldId id="506" r:id="rId30"/>
    <p:sldId id="485" r:id="rId31"/>
    <p:sldId id="486" r:id="rId32"/>
    <p:sldId id="26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FFCC"/>
    <a:srgbClr val="00FF00"/>
    <a:srgbClr val="66FFCC"/>
    <a:srgbClr val="FFFF00"/>
    <a:srgbClr val="7D1219"/>
    <a:srgbClr val="006873"/>
    <a:srgbClr val="FFFF66"/>
    <a:srgbClr val="FFCC33"/>
    <a:srgbClr val="0067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51"/>
    <p:restoredTop sz="71141" autoAdjust="0"/>
  </p:normalViewPr>
  <p:slideViewPr>
    <p:cSldViewPr snapToGrid="0" snapToObjects="1">
      <p:cViewPr varScale="1">
        <p:scale>
          <a:sx n="66" d="100"/>
          <a:sy n="66" d="100"/>
        </p:scale>
        <p:origin x="822" y="7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63"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11A40-E5A1-4AC3-BB8C-E70DC803907B}" type="datetimeFigureOut">
              <a:rPr lang="en-US" smtClean="0"/>
              <a:pPr/>
              <a:t>8/15/2018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CA3DE-F054-4279-AD1E-75CF0FCB9BEE}" type="slidenum">
              <a:rPr lang="en-US" smtClean="0"/>
              <a:pPr/>
              <a:t>‹#›</a:t>
            </a:fld>
            <a:endParaRPr lang="en-US"/>
          </a:p>
        </p:txBody>
      </p:sp>
    </p:spTree>
    <p:extLst>
      <p:ext uri="{BB962C8B-B14F-4D97-AF65-F5344CB8AC3E}">
        <p14:creationId xmlns:p14="http://schemas.microsoft.com/office/powerpoint/2010/main" val="163785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 provides a brief introduction to normalization of databases</a:t>
            </a:r>
            <a:r>
              <a:rPr lang="en-US" baseline="0" dirty="0" smtClean="0"/>
              <a:t>.  This brief presentation was organized by Dr. </a:t>
            </a:r>
            <a:r>
              <a:rPr lang="en-US" baseline="0" dirty="0" smtClean="0"/>
              <a:t>Alemi</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a:t>
            </a:fld>
            <a:endParaRPr lang="en-US"/>
          </a:p>
        </p:txBody>
      </p:sp>
    </p:spTree>
    <p:extLst>
      <p:ext uri="{BB962C8B-B14F-4D97-AF65-F5344CB8AC3E}">
        <p14:creationId xmlns:p14="http://schemas.microsoft.com/office/powerpoint/2010/main" val="204885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dt" sz="quarter" idx="1"/>
          </p:nvPr>
        </p:nvSpPr>
        <p:spPr>
          <a:noFill/>
        </p:spPr>
        <p:txBody>
          <a:bodyPr/>
          <a:lstStyle/>
          <a:p>
            <a:fld id="{EACD57C3-4C80-420C-83DB-E0E691E2AF7E}" type="datetime3">
              <a:rPr lang="en-US" smtClean="0"/>
              <a:pPr/>
              <a:t>15 August 2018</a:t>
            </a:fld>
            <a:endParaRPr lang="en-US" smtClean="0"/>
          </a:p>
        </p:txBody>
      </p:sp>
      <p:sp>
        <p:nvSpPr>
          <p:cNvPr id="32773" name="Rectangle 7"/>
          <p:cNvSpPr>
            <a:spLocks noGrp="1" noChangeArrowheads="1"/>
          </p:cNvSpPr>
          <p:nvPr>
            <p:ph type="sldNum" sz="quarter" idx="5"/>
          </p:nvPr>
        </p:nvSpPr>
        <p:spPr>
          <a:noFill/>
        </p:spPr>
        <p:txBody>
          <a:bodyPr/>
          <a:lstStyle/>
          <a:p>
            <a:fld id="{003B5BE6-3433-4F74-B7C6-66401A7CB99B}" type="slidenum">
              <a:rPr lang="en-US" smtClean="0"/>
              <a:pPr/>
              <a:t>10</a:t>
            </a:fld>
            <a:endParaRPr lang="en-US" smtClean="0"/>
          </a:p>
        </p:txBody>
      </p:sp>
      <p:sp>
        <p:nvSpPr>
          <p:cNvPr id="32774" name="Rectangle 2"/>
          <p:cNvSpPr>
            <a:spLocks noGrp="1" noRot="1" noChangeAspect="1" noChangeArrowheads="1" noTextEdit="1"/>
          </p:cNvSpPr>
          <p:nvPr>
            <p:ph type="sldImg"/>
          </p:nvPr>
        </p:nvSpPr>
        <p:spPr>
          <a:xfrm>
            <a:off x="393700" y="692150"/>
            <a:ext cx="6070600" cy="3416300"/>
          </a:xfrm>
          <a:ln/>
        </p:spPr>
      </p:sp>
      <p:sp>
        <p:nvSpPr>
          <p:cNvPr id="32775" name="Rectangle 3"/>
          <p:cNvSpPr>
            <a:spLocks noGrp="1" noChangeArrowheads="1"/>
          </p:cNvSpPr>
          <p:nvPr>
            <p:ph type="body" idx="1"/>
          </p:nvPr>
        </p:nvSpPr>
        <p:spPr>
          <a:noFill/>
          <a:ln/>
        </p:spPr>
        <p:txBody>
          <a:bodyPr/>
          <a:lstStyle/>
          <a:p>
            <a:r>
              <a:rPr lang="en-US" dirty="0" smtClean="0"/>
              <a:t>The first rule we would like you to remember is that each table correspond to a single entity or a single relationship.  You cannot have a table containing information about both the patients and the providers.  Doing so unnecessary adds confusion about where data might be found.  It also forces us to add provider information when adding patient information, increasing the redundancy of the data.  Always ask yourself what is the table about.  If you can tell it is about one entity and one entity alone, then you are on a good start to design of databases.</a:t>
            </a:r>
          </a:p>
          <a:p>
            <a:endParaRPr lang="en-US" dirty="0" smtClean="0"/>
          </a:p>
        </p:txBody>
      </p:sp>
    </p:spTree>
    <p:extLst>
      <p:ext uri="{BB962C8B-B14F-4D97-AF65-F5344CB8AC3E}">
        <p14:creationId xmlns:p14="http://schemas.microsoft.com/office/powerpoint/2010/main" val="2529413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dt" sz="quarter" idx="1"/>
          </p:nvPr>
        </p:nvSpPr>
        <p:spPr>
          <a:noFill/>
        </p:spPr>
        <p:txBody>
          <a:bodyPr/>
          <a:lstStyle/>
          <a:p>
            <a:fld id="{92FFD371-BE11-425C-B6B3-2F985641337E}" type="datetime3">
              <a:rPr lang="en-US" smtClean="0"/>
              <a:pPr/>
              <a:t>15 August 2018</a:t>
            </a:fld>
            <a:endParaRPr lang="en-US" smtClean="0"/>
          </a:p>
        </p:txBody>
      </p:sp>
      <p:sp>
        <p:nvSpPr>
          <p:cNvPr id="33797" name="Rectangle 7"/>
          <p:cNvSpPr>
            <a:spLocks noGrp="1" noChangeArrowheads="1"/>
          </p:cNvSpPr>
          <p:nvPr>
            <p:ph type="sldNum" sz="quarter" idx="5"/>
          </p:nvPr>
        </p:nvSpPr>
        <p:spPr>
          <a:noFill/>
        </p:spPr>
        <p:txBody>
          <a:bodyPr/>
          <a:lstStyle/>
          <a:p>
            <a:fld id="{768E39B7-056D-44AF-9561-7AA013CDC914}" type="slidenum">
              <a:rPr lang="en-US" smtClean="0"/>
              <a:pPr/>
              <a:t>11</a:t>
            </a:fld>
            <a:endParaRPr lang="en-US" smtClean="0"/>
          </a:p>
        </p:txBody>
      </p:sp>
      <p:sp>
        <p:nvSpPr>
          <p:cNvPr id="33798" name="Rectangle 2"/>
          <p:cNvSpPr>
            <a:spLocks noGrp="1" noRot="1" noChangeAspect="1" noChangeArrowheads="1" noTextEdit="1"/>
          </p:cNvSpPr>
          <p:nvPr>
            <p:ph type="sldImg"/>
          </p:nvPr>
        </p:nvSpPr>
        <p:spPr>
          <a:xfrm>
            <a:off x="393700" y="692150"/>
            <a:ext cx="6070600" cy="3416300"/>
          </a:xfrm>
          <a:ln/>
        </p:spPr>
      </p:sp>
      <p:sp>
        <p:nvSpPr>
          <p:cNvPr id="33799" name="Rectangle 3"/>
          <p:cNvSpPr>
            <a:spLocks noGrp="1" noChangeArrowheads="1"/>
          </p:cNvSpPr>
          <p:nvPr>
            <p:ph type="body" idx="1"/>
          </p:nvPr>
        </p:nvSpPr>
        <p:spPr>
          <a:noFill/>
          <a:ln/>
        </p:spPr>
        <p:txBody>
          <a:bodyPr/>
          <a:lstStyle/>
          <a:p>
            <a:r>
              <a:rPr lang="en-US" dirty="0" smtClean="0"/>
              <a:t>The second rule makes sure that each row in the table is an occurrence of the entity and nothing else.  A row in a table often is referred to as a record.   Every record should be an occurrence of the entity.  So for example, in the patient table, each record should be one patient.  In the provider table, each record should be a provider.  This seems very simple rule but I have seen it violated.  Consider a table of visits. Each record should be about one visit.  I have seen occasions where multiple records are given to the same visit or some records in the visit table are about the provider's characteristics.  These are not reasonable ways to construct a table.  Always check the rows of the table to see each is an example of the entity.</a:t>
            </a:r>
          </a:p>
        </p:txBody>
      </p:sp>
    </p:spTree>
    <p:extLst>
      <p:ext uri="{BB962C8B-B14F-4D97-AF65-F5344CB8AC3E}">
        <p14:creationId xmlns:p14="http://schemas.microsoft.com/office/powerpoint/2010/main" val="718071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dt" sz="quarter" idx="1"/>
          </p:nvPr>
        </p:nvSpPr>
        <p:spPr>
          <a:noFill/>
        </p:spPr>
        <p:txBody>
          <a:bodyPr/>
          <a:lstStyle/>
          <a:p>
            <a:fld id="{97C37B6E-DFCF-429D-9D15-0A565F350C25}" type="datetime3">
              <a:rPr lang="en-US" smtClean="0"/>
              <a:pPr/>
              <a:t>15 August 2018</a:t>
            </a:fld>
            <a:endParaRPr lang="en-US" smtClean="0"/>
          </a:p>
        </p:txBody>
      </p:sp>
      <p:sp>
        <p:nvSpPr>
          <p:cNvPr id="34821" name="Rectangle 7"/>
          <p:cNvSpPr>
            <a:spLocks noGrp="1" noChangeArrowheads="1"/>
          </p:cNvSpPr>
          <p:nvPr>
            <p:ph type="sldNum" sz="quarter" idx="5"/>
          </p:nvPr>
        </p:nvSpPr>
        <p:spPr>
          <a:noFill/>
        </p:spPr>
        <p:txBody>
          <a:bodyPr/>
          <a:lstStyle/>
          <a:p>
            <a:fld id="{BDDB9E1D-4F0E-4B8B-BF0D-F873AE7BA807}" type="slidenum">
              <a:rPr lang="en-US" smtClean="0"/>
              <a:pPr/>
              <a:t>12</a:t>
            </a:fld>
            <a:endParaRPr lang="en-US" smtClean="0"/>
          </a:p>
        </p:txBody>
      </p:sp>
      <p:sp>
        <p:nvSpPr>
          <p:cNvPr id="34822" name="Rectangle 2"/>
          <p:cNvSpPr>
            <a:spLocks noGrp="1" noRot="1" noChangeAspect="1" noChangeArrowheads="1" noTextEdit="1"/>
          </p:cNvSpPr>
          <p:nvPr>
            <p:ph type="sldImg"/>
          </p:nvPr>
        </p:nvSpPr>
        <p:spPr>
          <a:xfrm>
            <a:off x="393700" y="692150"/>
            <a:ext cx="6070600" cy="3416300"/>
          </a:xfrm>
          <a:ln/>
        </p:spPr>
      </p:sp>
      <p:sp>
        <p:nvSpPr>
          <p:cNvPr id="34823" name="Rectangle 3"/>
          <p:cNvSpPr>
            <a:spLocks noGrp="1" noChangeArrowheads="1"/>
          </p:cNvSpPr>
          <p:nvPr>
            <p:ph type="body" idx="1"/>
          </p:nvPr>
        </p:nvSpPr>
        <p:spPr>
          <a:noFill/>
          <a:ln/>
        </p:spPr>
        <p:txBody>
          <a:bodyPr/>
          <a:lstStyle/>
          <a:p>
            <a:r>
              <a:rPr lang="en-US" dirty="0" smtClean="0"/>
              <a:t>The third rule makes sure that the primary key uniquely identifies the occurrences of the entity.  If we know the primary key, we should know which row in the table is involved.  A primary key should not be used for two rows in the same table.  For example, first name and last name are often insufficient for uniquely identify a patient as many patients have same names.  But a combination of first, middle, last name and date of birth might uniquely identify the patient.  A social security number uniquely identifies the patient.  </a:t>
            </a:r>
          </a:p>
        </p:txBody>
      </p:sp>
    </p:spTree>
    <p:extLst>
      <p:ext uri="{BB962C8B-B14F-4D97-AF65-F5344CB8AC3E}">
        <p14:creationId xmlns:p14="http://schemas.microsoft.com/office/powerpoint/2010/main" val="491719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dt" sz="quarter" idx="1"/>
          </p:nvPr>
        </p:nvSpPr>
        <p:spPr>
          <a:noFill/>
        </p:spPr>
        <p:txBody>
          <a:bodyPr/>
          <a:lstStyle/>
          <a:p>
            <a:fld id="{84460D55-7D30-49EE-B492-7BFAFEB873CB}" type="datetime3">
              <a:rPr lang="en-US" smtClean="0"/>
              <a:pPr/>
              <a:t>15 August 2018</a:t>
            </a:fld>
            <a:endParaRPr lang="en-US" smtClean="0"/>
          </a:p>
        </p:txBody>
      </p:sp>
      <p:sp>
        <p:nvSpPr>
          <p:cNvPr id="35845" name="Rectangle 7"/>
          <p:cNvSpPr>
            <a:spLocks noGrp="1" noChangeArrowheads="1"/>
          </p:cNvSpPr>
          <p:nvPr>
            <p:ph type="sldNum" sz="quarter" idx="5"/>
          </p:nvPr>
        </p:nvSpPr>
        <p:spPr>
          <a:noFill/>
        </p:spPr>
        <p:txBody>
          <a:bodyPr/>
          <a:lstStyle/>
          <a:p>
            <a:fld id="{700C4994-B59E-4C6A-9512-CFEE40FE8BED}" type="slidenum">
              <a:rPr lang="en-US" smtClean="0"/>
              <a:pPr/>
              <a:t>13</a:t>
            </a:fld>
            <a:endParaRPr lang="en-US" smtClean="0"/>
          </a:p>
        </p:txBody>
      </p:sp>
      <p:sp>
        <p:nvSpPr>
          <p:cNvPr id="35846" name="Rectangle 2"/>
          <p:cNvSpPr>
            <a:spLocks noGrp="1" noRot="1" noChangeAspect="1" noChangeArrowheads="1" noTextEdit="1"/>
          </p:cNvSpPr>
          <p:nvPr>
            <p:ph type="sldImg"/>
          </p:nvPr>
        </p:nvSpPr>
        <p:spPr>
          <a:xfrm>
            <a:off x="393700" y="692150"/>
            <a:ext cx="6070600" cy="3416300"/>
          </a:xfrm>
          <a:ln/>
        </p:spPr>
      </p:sp>
      <p:sp>
        <p:nvSpPr>
          <p:cNvPr id="35847" name="Rectangle 3"/>
          <p:cNvSpPr>
            <a:spLocks noGrp="1" noChangeArrowheads="1"/>
          </p:cNvSpPr>
          <p:nvPr>
            <p:ph type="body" idx="1"/>
          </p:nvPr>
        </p:nvSpPr>
        <p:spPr>
          <a:noFill/>
          <a:ln/>
        </p:spPr>
        <p:txBody>
          <a:bodyPr/>
          <a:lstStyle/>
          <a:p>
            <a:r>
              <a:rPr lang="en-US" dirty="0" smtClean="0"/>
              <a:t>Rule 4 is to make sure that all fields in the table are facts about the primary key.  If the fact is about something else, it does not belong to the table.  For example, a name belongs to a table about patients.  It is a fact about the primary key that reflects individual patients.  Likewise, date of birth is another fact about the patient and belongs to the table.  But is diagnosis a fact about the patient?  At some level yes, but in reality it is not just about the patient.  A patient may have many different diagnosis at different times, so in reality diagnosis is a feature of the patient’s visit and not really the patient.  It is not a persistent fact about the patient.  Therefore, diagnosis belongs to the table of visits and not to the table of patients.  </a:t>
            </a:r>
          </a:p>
        </p:txBody>
      </p:sp>
    </p:spTree>
    <p:extLst>
      <p:ext uri="{BB962C8B-B14F-4D97-AF65-F5344CB8AC3E}">
        <p14:creationId xmlns:p14="http://schemas.microsoft.com/office/powerpoint/2010/main" val="2511097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dt" sz="quarter" idx="1"/>
          </p:nvPr>
        </p:nvSpPr>
        <p:spPr>
          <a:noFill/>
        </p:spPr>
        <p:txBody>
          <a:bodyPr/>
          <a:lstStyle/>
          <a:p>
            <a:fld id="{2F0BAEA1-7FDC-46A8-9337-A01A9B6222CA}" type="datetime3">
              <a:rPr lang="en-US" smtClean="0"/>
              <a:pPr/>
              <a:t>15 August 2018</a:t>
            </a:fld>
            <a:endParaRPr lang="en-US" smtClean="0"/>
          </a:p>
        </p:txBody>
      </p:sp>
      <p:sp>
        <p:nvSpPr>
          <p:cNvPr id="36869" name="Rectangle 7"/>
          <p:cNvSpPr>
            <a:spLocks noGrp="1" noChangeArrowheads="1"/>
          </p:cNvSpPr>
          <p:nvPr>
            <p:ph type="sldNum" sz="quarter" idx="5"/>
          </p:nvPr>
        </p:nvSpPr>
        <p:spPr>
          <a:noFill/>
        </p:spPr>
        <p:txBody>
          <a:bodyPr/>
          <a:lstStyle/>
          <a:p>
            <a:fld id="{C391B152-8E67-4E57-BB14-F11075C0C4DB}" type="slidenum">
              <a:rPr lang="en-US" smtClean="0"/>
              <a:pPr/>
              <a:t>14</a:t>
            </a:fld>
            <a:endParaRPr lang="en-US" smtClean="0"/>
          </a:p>
        </p:txBody>
      </p:sp>
      <p:sp>
        <p:nvSpPr>
          <p:cNvPr id="36870" name="Rectangle 2"/>
          <p:cNvSpPr>
            <a:spLocks noGrp="1" noRot="1" noChangeAspect="1" noChangeArrowheads="1" noTextEdit="1"/>
          </p:cNvSpPr>
          <p:nvPr>
            <p:ph type="sldImg"/>
          </p:nvPr>
        </p:nvSpPr>
        <p:spPr>
          <a:xfrm>
            <a:off x="393700" y="692150"/>
            <a:ext cx="6070600" cy="3416300"/>
          </a:xfrm>
          <a:ln/>
        </p:spPr>
      </p:sp>
      <p:sp>
        <p:nvSpPr>
          <p:cNvPr id="36871" name="Rectangle 3"/>
          <p:cNvSpPr>
            <a:spLocks noGrp="1" noChangeArrowheads="1"/>
          </p:cNvSpPr>
          <p:nvPr>
            <p:ph type="body" idx="1"/>
          </p:nvPr>
        </p:nvSpPr>
        <p:spPr>
          <a:noFill/>
          <a:ln/>
        </p:spPr>
        <p:txBody>
          <a:bodyPr/>
          <a:lstStyle/>
          <a:p>
            <a:r>
              <a:rPr lang="en-US" dirty="0" smtClean="0"/>
              <a:t>Rule 5 is to make sure that we do not present a fact more than once anywhere in the database.  Many students think that data should be presented in the sequence found or reported so that it is convenient to do use the data.  But Standard Query Language makes all data in the database available at all times.  There is no need to duplicate the information.  For example, it is not reasonable to list the name of the patient's provider in the visit table, when the name is available in the provider table.  We collect and often report who took care of which patient, but the information gets stored in different places.  It is comfortable to have everything we want in a table -- it feels that the data is accessible.  But in reality we are talking of a machine and all data from all tables are accessible.  Therefore, there is no need to duplicate the data.  .  </a:t>
            </a:r>
          </a:p>
        </p:txBody>
      </p:sp>
    </p:spTree>
    <p:extLst>
      <p:ext uri="{BB962C8B-B14F-4D97-AF65-F5344CB8AC3E}">
        <p14:creationId xmlns:p14="http://schemas.microsoft.com/office/powerpoint/2010/main" val="264823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dt" sz="quarter" idx="1"/>
          </p:nvPr>
        </p:nvSpPr>
        <p:spPr>
          <a:noFill/>
        </p:spPr>
        <p:txBody>
          <a:bodyPr/>
          <a:lstStyle/>
          <a:p>
            <a:fld id="{4E2066ED-8298-4474-9B4B-C499F1B8CAD2}" type="datetime3">
              <a:rPr lang="en-US" smtClean="0"/>
              <a:pPr/>
              <a:t>15 August 2018</a:t>
            </a:fld>
            <a:endParaRPr lang="en-US" smtClean="0"/>
          </a:p>
        </p:txBody>
      </p:sp>
      <p:sp>
        <p:nvSpPr>
          <p:cNvPr id="39941" name="Rectangle 7"/>
          <p:cNvSpPr>
            <a:spLocks noGrp="1" noChangeArrowheads="1"/>
          </p:cNvSpPr>
          <p:nvPr>
            <p:ph type="sldNum" sz="quarter" idx="5"/>
          </p:nvPr>
        </p:nvSpPr>
        <p:spPr>
          <a:noFill/>
        </p:spPr>
        <p:txBody>
          <a:bodyPr/>
          <a:lstStyle/>
          <a:p>
            <a:fld id="{6EAD7502-89A2-4A5C-ACDB-0DA25F96399C}" type="slidenum">
              <a:rPr lang="en-US" smtClean="0"/>
              <a:pPr/>
              <a:t>15</a:t>
            </a:fld>
            <a:endParaRPr lang="en-US" smtClean="0"/>
          </a:p>
        </p:txBody>
      </p:sp>
      <p:sp>
        <p:nvSpPr>
          <p:cNvPr id="39942" name="Rectangle 2"/>
          <p:cNvSpPr>
            <a:spLocks noGrp="1" noRot="1" noChangeAspect="1" noChangeArrowheads="1" noTextEdit="1"/>
          </p:cNvSpPr>
          <p:nvPr>
            <p:ph type="sldImg"/>
          </p:nvPr>
        </p:nvSpPr>
        <p:spPr>
          <a:xfrm>
            <a:off x="393700" y="692150"/>
            <a:ext cx="6070600" cy="3416300"/>
          </a:xfrm>
          <a:ln/>
        </p:spPr>
      </p:sp>
      <p:sp>
        <p:nvSpPr>
          <p:cNvPr id="39943" name="Rectangle 3"/>
          <p:cNvSpPr>
            <a:spLocks noGrp="1" noChangeArrowheads="1"/>
          </p:cNvSpPr>
          <p:nvPr>
            <p:ph type="body" idx="1"/>
          </p:nvPr>
        </p:nvSpPr>
        <p:spPr>
          <a:noFill/>
          <a:ln/>
        </p:spPr>
        <p:txBody>
          <a:bodyPr/>
          <a:lstStyle/>
          <a:p>
            <a:r>
              <a:rPr lang="en-US" dirty="0" smtClean="0"/>
              <a:t>We can avoid data anomalies by putting tables in the first Normal form.  A table is said to be in the first Normal form if and only if all fields contain only atomic values and there are no repeating fields in a row.  By atomic we mean that it is not composite of two facts, e.g. total charges is a composite of hospital and outpatient charges and cannot be a field in a table in first Normal form.  By non-repeating fields, we mean that the same information should not be stored in two different fields. The first Normal form does not allow this.  For another example, if the patient has 2 diagnosis during a hospital visit, it is not reasonable to list them as in the same row.  In these circumstance, the recommendation is to list each diagnosis as separate record.  </a:t>
            </a:r>
          </a:p>
          <a:p>
            <a:endParaRPr lang="en-US" dirty="0" smtClean="0"/>
          </a:p>
        </p:txBody>
      </p:sp>
    </p:spTree>
    <p:extLst>
      <p:ext uri="{BB962C8B-B14F-4D97-AF65-F5344CB8AC3E}">
        <p14:creationId xmlns:p14="http://schemas.microsoft.com/office/powerpoint/2010/main" val="3225814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r>
              <a:rPr lang="en-US" dirty="0" smtClean="0">
                <a:latin typeface="Times New Roman" pitchFamily="18" charset="0"/>
              </a:rPr>
              <a:t>Notice that each employee corresponds to a single row. Because a employee can participate more than one projects, you have to put in few cells more than one projects and their time. Notice that</a:t>
            </a:r>
            <a:r>
              <a:rPr lang="en-US" baseline="0" dirty="0" smtClean="0">
                <a:latin typeface="Times New Roman" pitchFamily="18" charset="0"/>
              </a:rPr>
              <a:t> the table lists the projects of Sean in one field.  </a:t>
            </a:r>
            <a:r>
              <a:rPr lang="en-US" dirty="0" smtClean="0">
                <a:latin typeface="Times New Roman" pitchFamily="18" charset="0"/>
              </a:rPr>
              <a:t>Not a big deal, as a human you can still read most information from the table and answer this question. Now imagine that you are a computer, how can you tell that “</a:t>
            </a:r>
            <a:r>
              <a:rPr lang="en-US" dirty="0" smtClean="0"/>
              <a:t>P31, P32, P34</a:t>
            </a:r>
            <a:r>
              <a:rPr lang="en-US" dirty="0" smtClean="0">
                <a:latin typeface="Times New Roman" pitchFamily="18" charset="0"/>
              </a:rPr>
              <a:t>” means 3 projects?  First normal form is violated in this table.  </a:t>
            </a:r>
            <a:endParaRPr lang="en-US" dirty="0" smtClean="0"/>
          </a:p>
        </p:txBody>
      </p:sp>
      <p:sp>
        <p:nvSpPr>
          <p:cNvPr id="5" name="Date Placeholder 4"/>
          <p:cNvSpPr>
            <a:spLocks noGrp="1"/>
          </p:cNvSpPr>
          <p:nvPr>
            <p:ph type="dt" idx="11"/>
          </p:nvPr>
        </p:nvSpPr>
        <p:spPr/>
        <p:txBody>
          <a:bodyPr/>
          <a:lstStyle/>
          <a:p>
            <a:pPr>
              <a:defRPr/>
            </a:pPr>
            <a:fld id="{19514B5B-70E5-4DD5-8BCA-58A4E0DA9BF7}" type="datetime3">
              <a:rPr lang="en-US" smtClean="0"/>
              <a:pPr>
                <a:defRPr/>
              </a:pPr>
              <a:t>15 August 2018</a:t>
            </a:fld>
            <a:endParaRPr lang="en-US"/>
          </a:p>
        </p:txBody>
      </p:sp>
      <p:sp>
        <p:nvSpPr>
          <p:cNvPr id="7" name="Slide Number Placeholder 6"/>
          <p:cNvSpPr>
            <a:spLocks noGrp="1"/>
          </p:cNvSpPr>
          <p:nvPr>
            <p:ph type="sldNum" sz="quarter" idx="13"/>
          </p:nvPr>
        </p:nvSpPr>
        <p:spPr/>
        <p:txBody>
          <a:bodyPr/>
          <a:lstStyle/>
          <a:p>
            <a:pPr>
              <a:defRPr/>
            </a:pPr>
            <a:fld id="{3C03B24E-19F8-4BCF-BF83-EFBDA1CA23C6}" type="slidenum">
              <a:rPr lang="en-US" smtClean="0"/>
              <a:pPr>
                <a:defRPr/>
              </a:pPr>
              <a:t>16</a:t>
            </a:fld>
            <a:endParaRPr lang="en-US"/>
          </a:p>
        </p:txBody>
      </p:sp>
    </p:spTree>
    <p:extLst>
      <p:ext uri="{BB962C8B-B14F-4D97-AF65-F5344CB8AC3E}">
        <p14:creationId xmlns:p14="http://schemas.microsoft.com/office/powerpoint/2010/main" val="1277326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r>
              <a:rPr lang="en-US" dirty="0" smtClean="0"/>
              <a:t>When a database table does not have repeating groups, it is in 1st Normal form. In other words,</a:t>
            </a:r>
            <a:r>
              <a:rPr lang="en-US" baseline="0" dirty="0" smtClean="0"/>
              <a:t> each cell stores only one value. </a:t>
            </a:r>
            <a:r>
              <a:rPr lang="en-US" dirty="0" smtClean="0">
                <a:latin typeface="Times New Roman" pitchFamily="18" charset="0"/>
              </a:rPr>
              <a:t>You notice that in this table, some information is repeated such as employee id, name and so on. So this table is not good enough but it is still better than the previous table because at least some simple questions can be answered</a:t>
            </a:r>
            <a:endParaRPr lang="en-US" dirty="0" smtClean="0"/>
          </a:p>
        </p:txBody>
      </p:sp>
      <p:sp>
        <p:nvSpPr>
          <p:cNvPr id="5" name="Date Placeholder 4"/>
          <p:cNvSpPr>
            <a:spLocks noGrp="1"/>
          </p:cNvSpPr>
          <p:nvPr>
            <p:ph type="dt" idx="11"/>
          </p:nvPr>
        </p:nvSpPr>
        <p:spPr/>
        <p:txBody>
          <a:bodyPr/>
          <a:lstStyle/>
          <a:p>
            <a:pPr>
              <a:defRPr/>
            </a:pPr>
            <a:fld id="{19514B5B-70E5-4DD5-8BCA-58A4E0DA9BF7}" type="datetime3">
              <a:rPr lang="en-US" smtClean="0"/>
              <a:pPr>
                <a:defRPr/>
              </a:pPr>
              <a:t>15 August 2018</a:t>
            </a:fld>
            <a:endParaRPr lang="en-US"/>
          </a:p>
        </p:txBody>
      </p:sp>
      <p:sp>
        <p:nvSpPr>
          <p:cNvPr id="7" name="Slide Number Placeholder 6"/>
          <p:cNvSpPr>
            <a:spLocks noGrp="1"/>
          </p:cNvSpPr>
          <p:nvPr>
            <p:ph type="sldNum" sz="quarter" idx="13"/>
          </p:nvPr>
        </p:nvSpPr>
        <p:spPr/>
        <p:txBody>
          <a:bodyPr/>
          <a:lstStyle/>
          <a:p>
            <a:pPr>
              <a:defRPr/>
            </a:pPr>
            <a:fld id="{3C03B24E-19F8-4BCF-BF83-EFBDA1CA23C6}" type="slidenum">
              <a:rPr lang="en-US" smtClean="0"/>
              <a:pPr>
                <a:defRPr/>
              </a:pPr>
              <a:t>17</a:t>
            </a:fld>
            <a:endParaRPr lang="en-US"/>
          </a:p>
        </p:txBody>
      </p:sp>
    </p:spTree>
    <p:extLst>
      <p:ext uri="{BB962C8B-B14F-4D97-AF65-F5344CB8AC3E}">
        <p14:creationId xmlns:p14="http://schemas.microsoft.com/office/powerpoint/2010/main" val="2644280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discussion of the second Normal form requires us to introduce the concept of dependency.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18</a:t>
            </a:fld>
            <a:endParaRPr lang="en-US"/>
          </a:p>
        </p:txBody>
      </p:sp>
    </p:spTree>
    <p:extLst>
      <p:ext uri="{BB962C8B-B14F-4D97-AF65-F5344CB8AC3E}">
        <p14:creationId xmlns:p14="http://schemas.microsoft.com/office/powerpoint/2010/main" val="1991479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dt" sz="quarter" idx="1"/>
          </p:nvPr>
        </p:nvSpPr>
        <p:spPr>
          <a:noFill/>
        </p:spPr>
        <p:txBody>
          <a:bodyPr/>
          <a:lstStyle/>
          <a:p>
            <a:fld id="{C4653456-660C-4E9E-9E69-1B6C319D02DD}" type="datetime3">
              <a:rPr lang="en-US" smtClean="0"/>
              <a:pPr/>
              <a:t>15 August 2018</a:t>
            </a:fld>
            <a:endParaRPr lang="en-US" smtClean="0"/>
          </a:p>
        </p:txBody>
      </p:sp>
      <p:sp>
        <p:nvSpPr>
          <p:cNvPr id="44037" name="Rectangle 7"/>
          <p:cNvSpPr>
            <a:spLocks noGrp="1" noChangeArrowheads="1"/>
          </p:cNvSpPr>
          <p:nvPr>
            <p:ph type="sldNum" sz="quarter" idx="5"/>
          </p:nvPr>
        </p:nvSpPr>
        <p:spPr>
          <a:noFill/>
        </p:spPr>
        <p:txBody>
          <a:bodyPr/>
          <a:lstStyle/>
          <a:p>
            <a:fld id="{BE1479B4-BA54-4E84-A7D1-DAB5D73982A5}" type="slidenum">
              <a:rPr lang="en-US" smtClean="0"/>
              <a:pPr/>
              <a:t>19</a:t>
            </a:fld>
            <a:endParaRPr lang="en-US" smtClean="0"/>
          </a:p>
        </p:txBody>
      </p:sp>
      <p:sp>
        <p:nvSpPr>
          <p:cNvPr id="44038" name="Rectangle 2"/>
          <p:cNvSpPr>
            <a:spLocks noGrp="1" noRot="1" noChangeAspect="1" noChangeArrowheads="1" noTextEdit="1"/>
          </p:cNvSpPr>
          <p:nvPr>
            <p:ph type="sldImg"/>
          </p:nvPr>
        </p:nvSpPr>
        <p:spPr>
          <a:xfrm>
            <a:off x="393700" y="692150"/>
            <a:ext cx="6070600" cy="3416300"/>
          </a:xfrm>
          <a:ln/>
        </p:spPr>
      </p:sp>
      <p:sp>
        <p:nvSpPr>
          <p:cNvPr id="44039" name="Rectangle 3"/>
          <p:cNvSpPr>
            <a:spLocks noGrp="1" noChangeArrowheads="1"/>
          </p:cNvSpPr>
          <p:nvPr>
            <p:ph type="body" idx="1"/>
          </p:nvPr>
        </p:nvSpPr>
        <p:spPr>
          <a:noFill/>
          <a:ln/>
        </p:spPr>
        <p:txBody>
          <a:bodyPr/>
          <a:lstStyle/>
          <a:p>
            <a:r>
              <a:rPr lang="en-US" dirty="0" smtClean="0"/>
              <a:t>An Attribute Y is Functionally Dependent on an Attribute X, if a Value for X Determines a Unique Value for Y.  X may be a Set of Attributes or a single attribute.  We show this as an arrow going from X to Y and read it as X determines Y.  </a:t>
            </a:r>
          </a:p>
          <a:p>
            <a:pPr lvl="1"/>
            <a:endParaRPr lang="en-US" dirty="0" smtClean="0"/>
          </a:p>
          <a:p>
            <a:pPr lvl="1"/>
            <a:endParaRPr lang="en-US" dirty="0" smtClean="0"/>
          </a:p>
        </p:txBody>
      </p:sp>
    </p:spTree>
    <p:extLst>
      <p:ext uri="{BB962C8B-B14F-4D97-AF65-F5344CB8AC3E}">
        <p14:creationId xmlns:p14="http://schemas.microsoft.com/office/powerpoint/2010/main" val="1510964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objective of this lecture is to learn about rules of good design.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2</a:t>
            </a:fld>
            <a:endParaRPr lang="en-US"/>
          </a:p>
        </p:txBody>
      </p:sp>
    </p:spTree>
    <p:extLst>
      <p:ext uri="{BB962C8B-B14F-4D97-AF65-F5344CB8AC3E}">
        <p14:creationId xmlns:p14="http://schemas.microsoft.com/office/powerpoint/2010/main" val="1283882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dt" sz="quarter" idx="1"/>
          </p:nvPr>
        </p:nvSpPr>
        <p:spPr>
          <a:noFill/>
        </p:spPr>
        <p:txBody>
          <a:bodyPr/>
          <a:lstStyle/>
          <a:p>
            <a:fld id="{516C0BA5-9887-4771-AD32-8B3FFBE7FE22}" type="datetime3">
              <a:rPr lang="en-US" smtClean="0"/>
              <a:pPr/>
              <a:t>15 August 2018</a:t>
            </a:fld>
            <a:endParaRPr lang="en-US" smtClean="0"/>
          </a:p>
        </p:txBody>
      </p:sp>
      <p:sp>
        <p:nvSpPr>
          <p:cNvPr id="45061" name="Rectangle 7"/>
          <p:cNvSpPr>
            <a:spLocks noGrp="1" noChangeArrowheads="1"/>
          </p:cNvSpPr>
          <p:nvPr>
            <p:ph type="sldNum" sz="quarter" idx="5"/>
          </p:nvPr>
        </p:nvSpPr>
        <p:spPr>
          <a:noFill/>
        </p:spPr>
        <p:txBody>
          <a:bodyPr/>
          <a:lstStyle/>
          <a:p>
            <a:fld id="{4752601D-75FF-4A6B-98C4-CAC2DEAC9E43}" type="slidenum">
              <a:rPr lang="en-US" smtClean="0"/>
              <a:pPr/>
              <a:t>20</a:t>
            </a:fld>
            <a:endParaRPr lang="en-US" smtClean="0"/>
          </a:p>
        </p:txBody>
      </p:sp>
      <p:sp>
        <p:nvSpPr>
          <p:cNvPr id="45062" name="Rectangle 2"/>
          <p:cNvSpPr>
            <a:spLocks noGrp="1" noRot="1" noChangeAspect="1" noChangeArrowheads="1" noTextEdit="1"/>
          </p:cNvSpPr>
          <p:nvPr>
            <p:ph type="sldImg"/>
          </p:nvPr>
        </p:nvSpPr>
        <p:spPr>
          <a:xfrm>
            <a:off x="393700" y="692150"/>
            <a:ext cx="6070600" cy="3416300"/>
          </a:xfrm>
          <a:ln/>
        </p:spPr>
      </p:sp>
      <p:sp>
        <p:nvSpPr>
          <p:cNvPr id="45063" name="Rectangle 3"/>
          <p:cNvSpPr>
            <a:spLocks noGrp="1" noChangeArrowheads="1"/>
          </p:cNvSpPr>
          <p:nvPr>
            <p:ph type="body" idx="1"/>
          </p:nvPr>
        </p:nvSpPr>
        <p:spPr>
          <a:noFill/>
          <a:ln/>
        </p:spPr>
        <p:txBody>
          <a:bodyPr/>
          <a:lstStyle/>
          <a:p>
            <a:r>
              <a:rPr lang="en-US" dirty="0" smtClean="0"/>
              <a:t>For example, we could say that an employee number functionally determines the employee name.  This is the same as to say if we know the employee number we will know his name.  The reverse is not always true.  Knowing an employee name is not sufficient for guessing the employee number.  So “Employee name” is functionally dependent on employee number but not vice versa.</a:t>
            </a:r>
          </a:p>
          <a:p>
            <a:endParaRPr lang="en-US" dirty="0" smtClean="0"/>
          </a:p>
        </p:txBody>
      </p:sp>
    </p:spTree>
    <p:extLst>
      <p:ext uri="{BB962C8B-B14F-4D97-AF65-F5344CB8AC3E}">
        <p14:creationId xmlns:p14="http://schemas.microsoft.com/office/powerpoint/2010/main" val="312102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dt" sz="quarter" idx="1"/>
          </p:nvPr>
        </p:nvSpPr>
        <p:spPr>
          <a:noFill/>
        </p:spPr>
        <p:txBody>
          <a:bodyPr/>
          <a:lstStyle/>
          <a:p>
            <a:fld id="{99FAD6A6-C945-4594-9D62-37991957B5DE}" type="datetime3">
              <a:rPr lang="en-US" smtClean="0"/>
              <a:pPr/>
              <a:t>15 August 2018</a:t>
            </a:fld>
            <a:endParaRPr lang="en-US" smtClean="0"/>
          </a:p>
        </p:txBody>
      </p:sp>
      <p:sp>
        <p:nvSpPr>
          <p:cNvPr id="46085" name="Rectangle 7"/>
          <p:cNvSpPr>
            <a:spLocks noGrp="1" noChangeArrowheads="1"/>
          </p:cNvSpPr>
          <p:nvPr>
            <p:ph type="sldNum" sz="quarter" idx="5"/>
          </p:nvPr>
        </p:nvSpPr>
        <p:spPr>
          <a:noFill/>
        </p:spPr>
        <p:txBody>
          <a:bodyPr/>
          <a:lstStyle/>
          <a:p>
            <a:fld id="{43A63FE7-8E76-43F3-8FAB-3D648B2C830D}" type="slidenum">
              <a:rPr lang="en-US" smtClean="0"/>
              <a:pPr/>
              <a:t>21</a:t>
            </a:fld>
            <a:endParaRPr lang="en-US" smtClean="0"/>
          </a:p>
        </p:txBody>
      </p:sp>
      <p:sp>
        <p:nvSpPr>
          <p:cNvPr id="46086" name="Rectangle 2"/>
          <p:cNvSpPr>
            <a:spLocks noGrp="1" noRot="1" noChangeAspect="1" noChangeArrowheads="1" noTextEdit="1"/>
          </p:cNvSpPr>
          <p:nvPr>
            <p:ph type="sldImg"/>
          </p:nvPr>
        </p:nvSpPr>
        <p:spPr>
          <a:xfrm>
            <a:off x="393700" y="692150"/>
            <a:ext cx="6070600" cy="3416300"/>
          </a:xfrm>
          <a:ln/>
        </p:spPr>
      </p:sp>
      <p:sp>
        <p:nvSpPr>
          <p:cNvPr id="46087" name="Rectangle 3"/>
          <p:cNvSpPr>
            <a:spLocks noGrp="1" noChangeArrowheads="1"/>
          </p:cNvSpPr>
          <p:nvPr>
            <p:ph type="body" idx="1"/>
          </p:nvPr>
        </p:nvSpPr>
        <p:spPr>
          <a:noFill/>
          <a:ln/>
        </p:spPr>
        <p:txBody>
          <a:bodyPr/>
          <a:lstStyle/>
          <a:p>
            <a:r>
              <a:rPr lang="en-US" dirty="0" smtClean="0"/>
              <a:t>We need one more definition before we can state the second Normal form.  We say that an attribute is fully functionally dependent on another set of attributes, if and only if it is not dependent on any smaller subset of attributes.  An employee number may be fully functionally dependent on employee name and date of birth as it is not dependent on either the name or date of birth by themselves.   </a:t>
            </a:r>
          </a:p>
        </p:txBody>
      </p:sp>
    </p:spTree>
    <p:extLst>
      <p:ext uri="{BB962C8B-B14F-4D97-AF65-F5344CB8AC3E}">
        <p14:creationId xmlns:p14="http://schemas.microsoft.com/office/powerpoint/2010/main" val="2484409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dt" sz="quarter" idx="1"/>
          </p:nvPr>
        </p:nvSpPr>
        <p:spPr>
          <a:noFill/>
        </p:spPr>
        <p:txBody>
          <a:bodyPr/>
          <a:lstStyle/>
          <a:p>
            <a:fld id="{CA721E46-744E-449B-A7A5-C9FDB63E9D94}" type="datetime3">
              <a:rPr lang="en-US" smtClean="0"/>
              <a:pPr/>
              <a:t>15 August 2018</a:t>
            </a:fld>
            <a:endParaRPr lang="en-US" smtClean="0"/>
          </a:p>
        </p:txBody>
      </p:sp>
      <p:sp>
        <p:nvSpPr>
          <p:cNvPr id="47109" name="Rectangle 7"/>
          <p:cNvSpPr>
            <a:spLocks noGrp="1" noChangeArrowheads="1"/>
          </p:cNvSpPr>
          <p:nvPr>
            <p:ph type="sldNum" sz="quarter" idx="5"/>
          </p:nvPr>
        </p:nvSpPr>
        <p:spPr>
          <a:noFill/>
        </p:spPr>
        <p:txBody>
          <a:bodyPr/>
          <a:lstStyle/>
          <a:p>
            <a:fld id="{512ACEDB-DA03-4B40-B741-D93E65B189DE}" type="slidenum">
              <a:rPr lang="en-US" smtClean="0"/>
              <a:pPr/>
              <a:t>22</a:t>
            </a:fld>
            <a:endParaRPr lang="en-US" smtClean="0"/>
          </a:p>
        </p:txBody>
      </p:sp>
      <p:sp>
        <p:nvSpPr>
          <p:cNvPr id="47110" name="Rectangle 2"/>
          <p:cNvSpPr>
            <a:spLocks noGrp="1" noRot="1" noChangeAspect="1" noChangeArrowheads="1" noTextEdit="1"/>
          </p:cNvSpPr>
          <p:nvPr>
            <p:ph type="sldImg"/>
          </p:nvPr>
        </p:nvSpPr>
        <p:spPr>
          <a:xfrm>
            <a:off x="393700" y="692150"/>
            <a:ext cx="6070600" cy="3416300"/>
          </a:xfrm>
          <a:ln/>
        </p:spPr>
      </p:sp>
      <p:sp>
        <p:nvSpPr>
          <p:cNvPr id="47111" name="Rectangle 3"/>
          <p:cNvSpPr>
            <a:spLocks noGrp="1" noChangeArrowheads="1"/>
          </p:cNvSpPr>
          <p:nvPr>
            <p:ph type="body" idx="1"/>
          </p:nvPr>
        </p:nvSpPr>
        <p:spPr>
          <a:noFill/>
          <a:ln/>
        </p:spPr>
        <p:txBody>
          <a:bodyPr/>
          <a:lstStyle/>
          <a:p>
            <a:r>
              <a:rPr lang="en-US" dirty="0" smtClean="0"/>
              <a:t>In this example, employee name is not fully functionally dependent on the attributes employee number and department as it is functionally dependent on just employee number.  Just knowing the employee number by itself is sufficient to know employee name.  We do not need the additional information about the department.  In essence, a fully functional dependency is the smallest subset need to establish functional dependency.  </a:t>
            </a:r>
          </a:p>
        </p:txBody>
      </p:sp>
    </p:spTree>
    <p:extLst>
      <p:ext uri="{BB962C8B-B14F-4D97-AF65-F5344CB8AC3E}">
        <p14:creationId xmlns:p14="http://schemas.microsoft.com/office/powerpoint/2010/main" val="972092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example ask yourself if street name is fully</a:t>
            </a:r>
            <a:r>
              <a:rPr lang="en-US" baseline="0" dirty="0" smtClean="0"/>
              <a:t> functionally dependent on employee ID? No it is not.  If we know the employee ID we </a:t>
            </a:r>
            <a:r>
              <a:rPr lang="en-US" baseline="0" dirty="0" err="1" smtClean="0"/>
              <a:t>sill</a:t>
            </a:r>
            <a:r>
              <a:rPr lang="en-US" baseline="0" dirty="0" smtClean="0"/>
              <a:t> do not know where he lives.  We would need to know both employee ID and address type to know where he lives.</a:t>
            </a:r>
            <a:endParaRPr lang="en-US" dirty="0"/>
          </a:p>
        </p:txBody>
      </p:sp>
      <p:sp>
        <p:nvSpPr>
          <p:cNvPr id="5" name="Date Placeholder 4"/>
          <p:cNvSpPr>
            <a:spLocks noGrp="1"/>
          </p:cNvSpPr>
          <p:nvPr>
            <p:ph type="dt" idx="11"/>
          </p:nvPr>
        </p:nvSpPr>
        <p:spPr/>
        <p:txBody>
          <a:bodyPr/>
          <a:lstStyle/>
          <a:p>
            <a:pPr>
              <a:defRPr/>
            </a:pPr>
            <a:fld id="{19514B5B-70E5-4DD5-8BCA-58A4E0DA9BF7}" type="datetime3">
              <a:rPr lang="en-US" smtClean="0"/>
              <a:pPr>
                <a:defRPr/>
              </a:pPr>
              <a:t>15 August 2018</a:t>
            </a:fld>
            <a:endParaRPr lang="en-US"/>
          </a:p>
        </p:txBody>
      </p:sp>
      <p:sp>
        <p:nvSpPr>
          <p:cNvPr id="7" name="Slide Number Placeholder 6"/>
          <p:cNvSpPr>
            <a:spLocks noGrp="1"/>
          </p:cNvSpPr>
          <p:nvPr>
            <p:ph type="sldNum" sz="quarter" idx="13"/>
          </p:nvPr>
        </p:nvSpPr>
        <p:spPr/>
        <p:txBody>
          <a:bodyPr/>
          <a:lstStyle/>
          <a:p>
            <a:pPr>
              <a:defRPr/>
            </a:pPr>
            <a:fld id="{3C03B24E-19F8-4BCF-BF83-EFBDA1CA23C6}" type="slidenum">
              <a:rPr lang="en-US" smtClean="0"/>
              <a:pPr>
                <a:defRPr/>
              </a:pPr>
              <a:t>23</a:t>
            </a:fld>
            <a:endParaRPr lang="en-US"/>
          </a:p>
        </p:txBody>
      </p:sp>
    </p:spTree>
    <p:extLst>
      <p:ext uri="{BB962C8B-B14F-4D97-AF65-F5344CB8AC3E}">
        <p14:creationId xmlns:p14="http://schemas.microsoft.com/office/powerpoint/2010/main" val="3362940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we are ready to state the second Normal form.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24</a:t>
            </a:fld>
            <a:endParaRPr lang="en-US"/>
          </a:p>
        </p:txBody>
      </p:sp>
    </p:spTree>
    <p:extLst>
      <p:ext uri="{BB962C8B-B14F-4D97-AF65-F5344CB8AC3E}">
        <p14:creationId xmlns:p14="http://schemas.microsoft.com/office/powerpoint/2010/main" val="101609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dt" sz="quarter" idx="1"/>
          </p:nvPr>
        </p:nvSpPr>
        <p:spPr>
          <a:noFill/>
        </p:spPr>
        <p:txBody>
          <a:bodyPr/>
          <a:lstStyle/>
          <a:p>
            <a:fld id="{AED6F76B-B694-48C5-A2A1-97CAA5D4B808}" type="datetime3">
              <a:rPr lang="en-US" smtClean="0"/>
              <a:pPr/>
              <a:t>15 August 2018</a:t>
            </a:fld>
            <a:endParaRPr lang="en-US" smtClean="0"/>
          </a:p>
        </p:txBody>
      </p:sp>
      <p:sp>
        <p:nvSpPr>
          <p:cNvPr id="48133" name="Rectangle 7"/>
          <p:cNvSpPr>
            <a:spLocks noGrp="1" noChangeArrowheads="1"/>
          </p:cNvSpPr>
          <p:nvPr>
            <p:ph type="sldNum" sz="quarter" idx="5"/>
          </p:nvPr>
        </p:nvSpPr>
        <p:spPr>
          <a:noFill/>
        </p:spPr>
        <p:txBody>
          <a:bodyPr/>
          <a:lstStyle/>
          <a:p>
            <a:fld id="{89601FFD-11EC-4FC0-A370-BEC04F200B0D}" type="slidenum">
              <a:rPr lang="en-US" smtClean="0"/>
              <a:pPr/>
              <a:t>25</a:t>
            </a:fld>
            <a:endParaRPr lang="en-US" smtClean="0"/>
          </a:p>
        </p:txBody>
      </p:sp>
      <p:sp>
        <p:nvSpPr>
          <p:cNvPr id="48134" name="Rectangle 2"/>
          <p:cNvSpPr>
            <a:spLocks noGrp="1" noRot="1" noChangeAspect="1" noChangeArrowheads="1" noTextEdit="1"/>
          </p:cNvSpPr>
          <p:nvPr>
            <p:ph type="sldImg"/>
          </p:nvPr>
        </p:nvSpPr>
        <p:spPr>
          <a:xfrm>
            <a:off x="393700" y="692150"/>
            <a:ext cx="6070600" cy="3416300"/>
          </a:xfrm>
          <a:ln/>
        </p:spPr>
      </p:sp>
      <p:sp>
        <p:nvSpPr>
          <p:cNvPr id="48135" name="Rectangle 3"/>
          <p:cNvSpPr>
            <a:spLocks noGrp="1" noChangeArrowheads="1"/>
          </p:cNvSpPr>
          <p:nvPr>
            <p:ph type="body" idx="1"/>
          </p:nvPr>
        </p:nvSpPr>
        <p:spPr>
          <a:noFill/>
          <a:ln/>
        </p:spPr>
        <p:txBody>
          <a:bodyPr/>
          <a:lstStyle/>
          <a:p>
            <a:r>
              <a:rPr lang="en-US" dirty="0" smtClean="0"/>
              <a:t>A Table is in Second Normal Form if and only if facts in the table are fully functional dependent on the primary key.  This is a very important principle.  It says that the primary key is the minimum subset necessary to determine each fact in the table.  </a:t>
            </a:r>
          </a:p>
        </p:txBody>
      </p:sp>
    </p:spTree>
    <p:extLst>
      <p:ext uri="{BB962C8B-B14F-4D97-AF65-F5344CB8AC3E}">
        <p14:creationId xmlns:p14="http://schemas.microsoft.com/office/powerpoint/2010/main" val="3879118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is an example of violation of 2</a:t>
            </a:r>
            <a:r>
              <a:rPr lang="en-US" baseline="30000" dirty="0" smtClean="0"/>
              <a:t>nd</a:t>
            </a:r>
            <a:r>
              <a:rPr lang="en-US" dirty="0" smtClean="0"/>
              <a:t> normal form.  Employment &amp;  address cannot be in the same table as the id does not fully functionally determines either one.  In two separate table, this is not a problem.  </a:t>
            </a:r>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26</a:t>
            </a:fld>
            <a:endParaRPr lang="en-US"/>
          </a:p>
        </p:txBody>
      </p:sp>
    </p:spTree>
    <p:extLst>
      <p:ext uri="{BB962C8B-B14F-4D97-AF65-F5344CB8AC3E}">
        <p14:creationId xmlns:p14="http://schemas.microsoft.com/office/powerpoint/2010/main" val="4113171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third normal form focuses on whether combination of facts can determine another fact</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27</a:t>
            </a:fld>
            <a:endParaRPr lang="en-US"/>
          </a:p>
        </p:txBody>
      </p:sp>
    </p:spTree>
    <p:extLst>
      <p:ext uri="{BB962C8B-B14F-4D97-AF65-F5344CB8AC3E}">
        <p14:creationId xmlns:p14="http://schemas.microsoft.com/office/powerpoint/2010/main" val="3674132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dt" sz="quarter" idx="1"/>
          </p:nvPr>
        </p:nvSpPr>
        <p:spPr>
          <a:noFill/>
        </p:spPr>
        <p:txBody>
          <a:bodyPr/>
          <a:lstStyle/>
          <a:p>
            <a:fld id="{C63DD616-2D92-45C7-A70E-60C1BC768A11}" type="datetime3">
              <a:rPr lang="en-US" smtClean="0"/>
              <a:pPr/>
              <a:t>15 August 2018</a:t>
            </a:fld>
            <a:endParaRPr lang="en-US" smtClean="0"/>
          </a:p>
        </p:txBody>
      </p:sp>
      <p:sp>
        <p:nvSpPr>
          <p:cNvPr id="52229" name="Rectangle 7"/>
          <p:cNvSpPr>
            <a:spLocks noGrp="1" noChangeArrowheads="1"/>
          </p:cNvSpPr>
          <p:nvPr>
            <p:ph type="sldNum" sz="quarter" idx="5"/>
          </p:nvPr>
        </p:nvSpPr>
        <p:spPr>
          <a:noFill/>
        </p:spPr>
        <p:txBody>
          <a:bodyPr/>
          <a:lstStyle/>
          <a:p>
            <a:fld id="{CE619E10-A7CA-4D15-84CD-235D6B20BC0D}" type="slidenum">
              <a:rPr lang="en-US" smtClean="0"/>
              <a:pPr/>
              <a:t>28</a:t>
            </a:fld>
            <a:endParaRPr lang="en-US" smtClean="0"/>
          </a:p>
        </p:txBody>
      </p:sp>
      <p:sp>
        <p:nvSpPr>
          <p:cNvPr id="52230" name="Rectangle 2"/>
          <p:cNvSpPr>
            <a:spLocks noGrp="1" noRot="1" noChangeAspect="1" noChangeArrowheads="1" noTextEdit="1"/>
          </p:cNvSpPr>
          <p:nvPr>
            <p:ph type="sldImg"/>
          </p:nvPr>
        </p:nvSpPr>
        <p:spPr>
          <a:xfrm>
            <a:off x="393700" y="692150"/>
            <a:ext cx="6070600" cy="3416300"/>
          </a:xfrm>
          <a:ln/>
        </p:spPr>
      </p:sp>
      <p:sp>
        <p:nvSpPr>
          <p:cNvPr id="52231" name="Rectangle 3"/>
          <p:cNvSpPr>
            <a:spLocks noGrp="1" noChangeArrowheads="1"/>
          </p:cNvSpPr>
          <p:nvPr>
            <p:ph type="body" idx="1"/>
          </p:nvPr>
        </p:nvSpPr>
        <p:spPr>
          <a:noFill/>
          <a:ln/>
        </p:spPr>
        <p:txBody>
          <a:bodyPr/>
          <a:lstStyle/>
          <a:p>
            <a:r>
              <a:rPr lang="en-US" dirty="0" smtClean="0"/>
              <a:t>A Table is in Third Normal form if and only if there are no combination of strictly informational fields (i.e. not the primary or foreign keys) determines the value of another field.  </a:t>
            </a:r>
          </a:p>
          <a:p>
            <a:endParaRPr lang="en-US" dirty="0" smtClean="0"/>
          </a:p>
        </p:txBody>
      </p:sp>
    </p:spTree>
    <p:extLst>
      <p:ext uri="{BB962C8B-B14F-4D97-AF65-F5344CB8AC3E}">
        <p14:creationId xmlns:p14="http://schemas.microsoft.com/office/powerpoint/2010/main" val="2676305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dt" sz="quarter" idx="1"/>
          </p:nvPr>
        </p:nvSpPr>
        <p:spPr>
          <a:noFill/>
        </p:spPr>
        <p:txBody>
          <a:bodyPr/>
          <a:lstStyle/>
          <a:p>
            <a:fld id="{C63DD616-2D92-45C7-A70E-60C1BC768A11}" type="datetime3">
              <a:rPr lang="en-US" smtClean="0"/>
              <a:pPr/>
              <a:t>15 August 2018</a:t>
            </a:fld>
            <a:endParaRPr lang="en-US" smtClean="0"/>
          </a:p>
        </p:txBody>
      </p:sp>
      <p:sp>
        <p:nvSpPr>
          <p:cNvPr id="52229" name="Rectangle 7"/>
          <p:cNvSpPr>
            <a:spLocks noGrp="1" noChangeArrowheads="1"/>
          </p:cNvSpPr>
          <p:nvPr>
            <p:ph type="sldNum" sz="quarter" idx="5"/>
          </p:nvPr>
        </p:nvSpPr>
        <p:spPr>
          <a:noFill/>
        </p:spPr>
        <p:txBody>
          <a:bodyPr/>
          <a:lstStyle/>
          <a:p>
            <a:fld id="{CE619E10-A7CA-4D15-84CD-235D6B20BC0D}" type="slidenum">
              <a:rPr lang="en-US" smtClean="0"/>
              <a:pPr/>
              <a:t>29</a:t>
            </a:fld>
            <a:endParaRPr lang="en-US" smtClean="0"/>
          </a:p>
        </p:txBody>
      </p:sp>
      <p:sp>
        <p:nvSpPr>
          <p:cNvPr id="52230" name="Rectangle 2"/>
          <p:cNvSpPr>
            <a:spLocks noGrp="1" noRot="1" noChangeAspect="1" noChangeArrowheads="1" noTextEdit="1"/>
          </p:cNvSpPr>
          <p:nvPr>
            <p:ph type="sldImg"/>
          </p:nvPr>
        </p:nvSpPr>
        <p:spPr>
          <a:xfrm>
            <a:off x="393700" y="692150"/>
            <a:ext cx="6070600" cy="3416300"/>
          </a:xfrm>
          <a:ln/>
        </p:spPr>
      </p:sp>
      <p:sp>
        <p:nvSpPr>
          <p:cNvPr id="52231" name="Rectangle 3"/>
          <p:cNvSpPr>
            <a:spLocks noGrp="1" noChangeArrowheads="1"/>
          </p:cNvSpPr>
          <p:nvPr>
            <p:ph type="body" idx="1"/>
          </p:nvPr>
        </p:nvSpPr>
        <p:spPr>
          <a:noFill/>
          <a:ln/>
        </p:spPr>
        <p:txBody>
          <a:bodyPr/>
          <a:lstStyle/>
          <a:p>
            <a:r>
              <a:rPr lang="en-US" dirty="0" smtClean="0"/>
              <a:t>Here we see that the net deductible is functionally dependent on the other facts in the table.  So to put this table into 3</a:t>
            </a:r>
            <a:r>
              <a:rPr lang="en-US" baseline="30000" dirty="0" smtClean="0"/>
              <a:t>rd</a:t>
            </a:r>
            <a:r>
              <a:rPr lang="en-US" baseline="0" dirty="0" smtClean="0"/>
              <a:t> normal form we need to drop this composite piece of information.  </a:t>
            </a:r>
            <a:endParaRPr lang="en-US" dirty="0" smtClean="0"/>
          </a:p>
          <a:p>
            <a:endParaRPr lang="en-US" dirty="0" smtClean="0"/>
          </a:p>
        </p:txBody>
      </p:sp>
    </p:spTree>
    <p:extLst>
      <p:ext uri="{BB962C8B-B14F-4D97-AF65-F5344CB8AC3E}">
        <p14:creationId xmlns:p14="http://schemas.microsoft.com/office/powerpoint/2010/main" val="2676305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If</a:t>
            </a:r>
            <a:r>
              <a:rPr lang="en-US" baseline="0" dirty="0" smtClean="0"/>
              <a:t> the database is not well designed then updates, insertions and deletions could lead to anomalies in the data structure that could make the use of the database difficult.</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3</a:t>
            </a:fld>
            <a:endParaRPr lang="en-US"/>
          </a:p>
        </p:txBody>
      </p:sp>
    </p:spTree>
    <p:extLst>
      <p:ext uri="{BB962C8B-B14F-4D97-AF65-F5344CB8AC3E}">
        <p14:creationId xmlns:p14="http://schemas.microsoft.com/office/powerpoint/2010/main" val="2807496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dt" sz="quarter" idx="1"/>
          </p:nvPr>
        </p:nvSpPr>
        <p:spPr>
          <a:noFill/>
        </p:spPr>
        <p:txBody>
          <a:bodyPr/>
          <a:lstStyle/>
          <a:p>
            <a:fld id="{778E6D7D-29BD-4957-BF16-8B25E694B2C7}" type="datetime3">
              <a:rPr lang="en-US" smtClean="0"/>
              <a:pPr/>
              <a:t>15 August 2018</a:t>
            </a:fld>
            <a:endParaRPr lang="en-US" smtClean="0"/>
          </a:p>
        </p:txBody>
      </p:sp>
      <p:sp>
        <p:nvSpPr>
          <p:cNvPr id="55301" name="Rectangle 7"/>
          <p:cNvSpPr>
            <a:spLocks noGrp="1" noChangeArrowheads="1"/>
          </p:cNvSpPr>
          <p:nvPr>
            <p:ph type="sldNum" sz="quarter" idx="5"/>
          </p:nvPr>
        </p:nvSpPr>
        <p:spPr>
          <a:noFill/>
        </p:spPr>
        <p:txBody>
          <a:bodyPr/>
          <a:lstStyle/>
          <a:p>
            <a:fld id="{B33C3490-C5EB-4249-9B0D-6CA2F6877AB1}" type="slidenum">
              <a:rPr lang="en-US" smtClean="0"/>
              <a:pPr/>
              <a:t>30</a:t>
            </a:fld>
            <a:endParaRPr lang="en-US" smtClean="0"/>
          </a:p>
        </p:txBody>
      </p:sp>
      <p:sp>
        <p:nvSpPr>
          <p:cNvPr id="55302" name="Rectangle 2"/>
          <p:cNvSpPr>
            <a:spLocks noGrp="1" noRot="1" noChangeAspect="1" noChangeArrowheads="1" noTextEdit="1"/>
          </p:cNvSpPr>
          <p:nvPr>
            <p:ph type="sldImg"/>
          </p:nvPr>
        </p:nvSpPr>
        <p:spPr>
          <a:xfrm>
            <a:off x="393700" y="692150"/>
            <a:ext cx="6070600" cy="3416300"/>
          </a:xfrm>
          <a:ln/>
        </p:spPr>
      </p:sp>
      <p:sp>
        <p:nvSpPr>
          <p:cNvPr id="55303" name="Rectangle 3"/>
          <p:cNvSpPr>
            <a:spLocks noGrp="1" noChangeArrowheads="1"/>
          </p:cNvSpPr>
          <p:nvPr>
            <p:ph type="body" idx="1"/>
          </p:nvPr>
        </p:nvSpPr>
        <p:spPr>
          <a:noFill/>
          <a:ln/>
        </p:spPr>
        <p:txBody>
          <a:bodyPr/>
          <a:lstStyle/>
          <a:p>
            <a:r>
              <a:rPr lang="en-US" dirty="0" smtClean="0"/>
              <a:t>Normalization is the process of applying principles of design to data structures so that they conform to our expectations. In this lecture we discuss different rules that put a database in Normal form. </a:t>
            </a:r>
          </a:p>
          <a:p>
            <a:pPr defTabSz="914350"/>
            <a:endParaRPr lang="en-US" dirty="0" smtClean="0"/>
          </a:p>
          <a:p>
            <a:endParaRPr lang="en-US" dirty="0" smtClean="0"/>
          </a:p>
        </p:txBody>
      </p:sp>
    </p:spTree>
    <p:extLst>
      <p:ext uri="{BB962C8B-B14F-4D97-AF65-F5344CB8AC3E}">
        <p14:creationId xmlns:p14="http://schemas.microsoft.com/office/powerpoint/2010/main" val="11781974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dt" sz="quarter" idx="1"/>
          </p:nvPr>
        </p:nvSpPr>
        <p:spPr>
          <a:noFill/>
        </p:spPr>
        <p:txBody>
          <a:bodyPr/>
          <a:lstStyle/>
          <a:p>
            <a:fld id="{3B2D1A57-87E0-4B50-9BAE-BE193EC6C3CE}" type="datetime3">
              <a:rPr lang="en-US" smtClean="0"/>
              <a:pPr/>
              <a:t>15 August 2018</a:t>
            </a:fld>
            <a:endParaRPr lang="en-US" smtClean="0"/>
          </a:p>
        </p:txBody>
      </p:sp>
      <p:sp>
        <p:nvSpPr>
          <p:cNvPr id="56325" name="Rectangle 7"/>
          <p:cNvSpPr>
            <a:spLocks noGrp="1" noChangeArrowheads="1"/>
          </p:cNvSpPr>
          <p:nvPr>
            <p:ph type="sldNum" sz="quarter" idx="5"/>
          </p:nvPr>
        </p:nvSpPr>
        <p:spPr>
          <a:noFill/>
        </p:spPr>
        <p:txBody>
          <a:bodyPr/>
          <a:lstStyle/>
          <a:p>
            <a:fld id="{AD1C4BE3-5A61-4E87-A497-ABD96422CDB3}" type="slidenum">
              <a:rPr lang="en-US" smtClean="0"/>
              <a:pPr/>
              <a:t>31</a:t>
            </a:fld>
            <a:endParaRPr lang="en-US" smtClean="0"/>
          </a:p>
        </p:txBody>
      </p:sp>
      <p:sp>
        <p:nvSpPr>
          <p:cNvPr id="56326" name="Rectangle 2"/>
          <p:cNvSpPr>
            <a:spLocks noGrp="1" noRot="1" noChangeAspect="1" noChangeArrowheads="1" noTextEdit="1"/>
          </p:cNvSpPr>
          <p:nvPr>
            <p:ph type="sldImg"/>
          </p:nvPr>
        </p:nvSpPr>
        <p:spPr>
          <a:xfrm>
            <a:off x="393700" y="692150"/>
            <a:ext cx="6070600" cy="3416300"/>
          </a:xfrm>
          <a:ln/>
        </p:spPr>
      </p:sp>
      <p:sp>
        <p:nvSpPr>
          <p:cNvPr id="56327" name="Rectangle 3"/>
          <p:cNvSpPr>
            <a:spLocks noGrp="1" noChangeArrowheads="1"/>
          </p:cNvSpPr>
          <p:nvPr>
            <p:ph type="body" idx="1"/>
          </p:nvPr>
        </p:nvSpPr>
        <p:spPr>
          <a:noFill/>
          <a:ln/>
        </p:spPr>
        <p:txBody>
          <a:bodyPr/>
          <a:lstStyle/>
          <a:p>
            <a:pPr marL="228587" indent="-228587"/>
            <a:r>
              <a:rPr lang="en-US" dirty="0" smtClean="0"/>
              <a:t>Database design is more than listing of fields and includes judicious decisions about tables and their relationships.  Tables that are properly normalized can be exploited by a wide variety of end users, who do not have to be familiar with the structure of the data.  We provide five rules of design and 3 principles of Normalization that we encourage you to follow.  </a:t>
            </a:r>
          </a:p>
        </p:txBody>
      </p:sp>
    </p:spTree>
    <p:extLst>
      <p:ext uri="{BB962C8B-B14F-4D97-AF65-F5344CB8AC3E}">
        <p14:creationId xmlns:p14="http://schemas.microsoft.com/office/powerpoint/2010/main" val="2489236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rgbClr val="FF0000"/>
                </a:solidFill>
              </a:rPr>
              <a:t>Normalize data structures </a:t>
            </a:r>
            <a:r>
              <a:rPr lang="en-US" sz="1200" b="1" dirty="0" smtClean="0">
                <a:solidFill>
                  <a:srgbClr val="FF0000"/>
                </a:solidFill>
              </a:rPr>
              <a:t>improve </a:t>
            </a:r>
            <a:r>
              <a:rPr lang="en-US" sz="1200" b="1" dirty="0" smtClean="0">
                <a:solidFill>
                  <a:srgbClr val="FF0000"/>
                </a:solidFill>
              </a:rPr>
              <a:t>efficiency</a:t>
            </a:r>
            <a:endParaRPr lang="en-US" b="0"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32</a:t>
            </a:fld>
            <a:endParaRPr lang="en-US"/>
          </a:p>
        </p:txBody>
      </p:sp>
    </p:spTree>
    <p:extLst>
      <p:ext uri="{BB962C8B-B14F-4D97-AF65-F5344CB8AC3E}">
        <p14:creationId xmlns:p14="http://schemas.microsoft.com/office/powerpoint/2010/main" val="2948649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Normalized design improves efficiency.  Allows faster processing of the data.  It reduces redundant data or data entered in different places.  It reduces the need to enter missing data for situation where the data entry is not appropriate. </a:t>
            </a:r>
            <a:r>
              <a:rPr lang="en-US" dirty="0" smtClean="0"/>
              <a:t>For example, since a pregnant male is not possible, we would like to have pregnancy information kept in a different table than gender information so that we do not need to enter blanks for pregnancy field for males.</a:t>
            </a:r>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4</a:t>
            </a:fld>
            <a:endParaRPr lang="en-US"/>
          </a:p>
        </p:txBody>
      </p:sp>
    </p:spTree>
    <p:extLst>
      <p:ext uri="{BB962C8B-B14F-4D97-AF65-F5344CB8AC3E}">
        <p14:creationId xmlns:p14="http://schemas.microsoft.com/office/powerpoint/2010/main" val="2046453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Good design allows users to manipulate the database without knowing the physical location of the data. </a:t>
            </a:r>
            <a:r>
              <a:rPr lang="en-US" dirty="0" smtClean="0"/>
              <a:t>It should be possible for a user to search for a piece of information in one field and not have to guess what other fields may contain the same information.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5</a:t>
            </a:fld>
            <a:endParaRPr lang="en-US"/>
          </a:p>
        </p:txBody>
      </p:sp>
    </p:spTree>
    <p:extLst>
      <p:ext uri="{BB962C8B-B14F-4D97-AF65-F5344CB8AC3E}">
        <p14:creationId xmlns:p14="http://schemas.microsoft.com/office/powerpoint/2010/main" val="416844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dt" sz="quarter" idx="1"/>
          </p:nvPr>
        </p:nvSpPr>
        <p:spPr>
          <a:noFill/>
        </p:spPr>
        <p:txBody>
          <a:bodyPr/>
          <a:lstStyle/>
          <a:p>
            <a:fld id="{2F54CE79-995D-4486-BFD6-07AF03486A98}" type="datetime3">
              <a:rPr lang="en-US" smtClean="0"/>
              <a:pPr/>
              <a:t>15 August 2018</a:t>
            </a:fld>
            <a:endParaRPr lang="en-US" smtClean="0"/>
          </a:p>
        </p:txBody>
      </p:sp>
      <p:sp>
        <p:nvSpPr>
          <p:cNvPr id="31749" name="Rectangle 7"/>
          <p:cNvSpPr>
            <a:spLocks noGrp="1" noChangeArrowheads="1"/>
          </p:cNvSpPr>
          <p:nvPr>
            <p:ph type="sldNum" sz="quarter" idx="5"/>
          </p:nvPr>
        </p:nvSpPr>
        <p:spPr>
          <a:noFill/>
        </p:spPr>
        <p:txBody>
          <a:bodyPr/>
          <a:lstStyle/>
          <a:p>
            <a:fld id="{BECD0E0F-9317-45AE-BF58-03733B7674AB}" type="slidenum">
              <a:rPr lang="en-US" smtClean="0"/>
              <a:pPr/>
              <a:t>6</a:t>
            </a:fld>
            <a:endParaRPr lang="en-US" smtClean="0"/>
          </a:p>
        </p:txBody>
      </p:sp>
      <p:sp>
        <p:nvSpPr>
          <p:cNvPr id="31750" name="Rectangle 2"/>
          <p:cNvSpPr>
            <a:spLocks noGrp="1" noRot="1" noChangeAspect="1" noChangeArrowheads="1" noTextEdit="1"/>
          </p:cNvSpPr>
          <p:nvPr>
            <p:ph type="sldImg"/>
          </p:nvPr>
        </p:nvSpPr>
        <p:spPr>
          <a:xfrm>
            <a:off x="393700" y="692150"/>
            <a:ext cx="6070600" cy="3416300"/>
          </a:xfrm>
          <a:ln/>
        </p:spPr>
      </p:sp>
      <p:sp>
        <p:nvSpPr>
          <p:cNvPr id="31751" name="Rectangle 3"/>
          <p:cNvSpPr>
            <a:spLocks noGrp="1" noChangeArrowheads="1"/>
          </p:cNvSpPr>
          <p:nvPr>
            <p:ph type="body" idx="1"/>
          </p:nvPr>
        </p:nvSpPr>
        <p:spPr>
          <a:noFill/>
          <a:ln/>
        </p:spPr>
        <p:txBody>
          <a:bodyPr/>
          <a:lstStyle/>
          <a:p>
            <a:pPr defTabSz="914350"/>
            <a:r>
              <a:rPr lang="en-US" dirty="0" smtClean="0">
                <a:latin typeface="Arial" pitchFamily="34" charset="0"/>
                <a:cs typeface="Arial" pitchFamily="34" charset="0"/>
              </a:rPr>
              <a:t>Update anomaly refers to a</a:t>
            </a:r>
            <a:r>
              <a:rPr lang="en-US" baseline="0" dirty="0" smtClean="0">
                <a:latin typeface="Arial" pitchFamily="34" charset="0"/>
                <a:cs typeface="Arial" pitchFamily="34" charset="0"/>
              </a:rPr>
              <a:t> situation where t</a:t>
            </a:r>
            <a:r>
              <a:rPr lang="en-US" dirty="0" smtClean="0">
                <a:latin typeface="Arial" pitchFamily="34" charset="0"/>
                <a:cs typeface="Arial" pitchFamily="34" charset="0"/>
              </a:rPr>
              <a:t>he same information can be expressed on multiple rows; therefore updates to the table may result in logical inconsistencies. For example, each record in an "Employees' Skills" table might contain an Employee ID, Employee Address, and Skill; thus a change of address for a particular employee will potentially need to be applied to multiple records (one for each of his skills). In this example once for </a:t>
            </a:r>
            <a:r>
              <a:rPr lang="en-US" dirty="0" smtClean="0">
                <a:latin typeface="Arial" pitchFamily="34" charset="0"/>
                <a:cs typeface="Arial" pitchFamily="34" charset="0"/>
              </a:rPr>
              <a:t>public</a:t>
            </a:r>
            <a:r>
              <a:rPr lang="en-US" baseline="0" dirty="0" smtClean="0">
                <a:latin typeface="Arial" pitchFamily="34" charset="0"/>
                <a:cs typeface="Arial" pitchFamily="34" charset="0"/>
              </a:rPr>
              <a:t> </a:t>
            </a:r>
            <a:r>
              <a:rPr lang="en-US" baseline="0" dirty="0" smtClean="0">
                <a:latin typeface="Arial" pitchFamily="34" charset="0"/>
                <a:cs typeface="Arial" pitchFamily="34" charset="0"/>
              </a:rPr>
              <a:t>speaking and another time for carpentry skills. </a:t>
            </a:r>
            <a:r>
              <a:rPr lang="en-US" dirty="0" smtClean="0">
                <a:latin typeface="Arial" pitchFamily="34" charset="0"/>
                <a:cs typeface="Arial" pitchFamily="34" charset="0"/>
              </a:rPr>
              <a:t>If the update is not carried through successfully—if, that is, the employee's address is updated on some records but not others—then the table is left in an inconsistent state. Specifically, the table provides conflicting answers to the question of what this particular employee's address is. </a:t>
            </a:r>
            <a:endParaRPr lang="en-US" dirty="0" smtClean="0"/>
          </a:p>
        </p:txBody>
      </p:sp>
    </p:spTree>
    <p:extLst>
      <p:ext uri="{BB962C8B-B14F-4D97-AF65-F5344CB8AC3E}">
        <p14:creationId xmlns:p14="http://schemas.microsoft.com/office/powerpoint/2010/main" val="904639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dt" sz="quarter" idx="1"/>
          </p:nvPr>
        </p:nvSpPr>
        <p:spPr>
          <a:noFill/>
        </p:spPr>
        <p:txBody>
          <a:bodyPr/>
          <a:lstStyle/>
          <a:p>
            <a:fld id="{2F54CE79-995D-4486-BFD6-07AF03486A98}" type="datetime3">
              <a:rPr lang="en-US" smtClean="0"/>
              <a:pPr/>
              <a:t>15 August 2018</a:t>
            </a:fld>
            <a:endParaRPr lang="en-US" smtClean="0"/>
          </a:p>
        </p:txBody>
      </p:sp>
      <p:sp>
        <p:nvSpPr>
          <p:cNvPr id="31749" name="Rectangle 7"/>
          <p:cNvSpPr>
            <a:spLocks noGrp="1" noChangeArrowheads="1"/>
          </p:cNvSpPr>
          <p:nvPr>
            <p:ph type="sldNum" sz="quarter" idx="5"/>
          </p:nvPr>
        </p:nvSpPr>
        <p:spPr>
          <a:noFill/>
        </p:spPr>
        <p:txBody>
          <a:bodyPr/>
          <a:lstStyle/>
          <a:p>
            <a:fld id="{BECD0E0F-9317-45AE-BF58-03733B7674AB}" type="slidenum">
              <a:rPr lang="en-US" smtClean="0"/>
              <a:pPr/>
              <a:t>7</a:t>
            </a:fld>
            <a:endParaRPr lang="en-US" smtClean="0"/>
          </a:p>
        </p:txBody>
      </p:sp>
      <p:sp>
        <p:nvSpPr>
          <p:cNvPr id="31750" name="Rectangle 2"/>
          <p:cNvSpPr>
            <a:spLocks noGrp="1" noRot="1" noChangeAspect="1" noChangeArrowheads="1" noTextEdit="1"/>
          </p:cNvSpPr>
          <p:nvPr>
            <p:ph type="sldImg"/>
          </p:nvPr>
        </p:nvSpPr>
        <p:spPr>
          <a:xfrm>
            <a:off x="393700" y="692150"/>
            <a:ext cx="6070600" cy="3416300"/>
          </a:xfrm>
          <a:ln/>
        </p:spPr>
      </p:sp>
      <p:sp>
        <p:nvSpPr>
          <p:cNvPr id="31751" name="Rectangle 3"/>
          <p:cNvSpPr>
            <a:spLocks noGrp="1" noChangeArrowheads="1"/>
          </p:cNvSpPr>
          <p:nvPr>
            <p:ph type="body" idx="1"/>
          </p:nvPr>
        </p:nvSpPr>
        <p:spPr>
          <a:noFill/>
          <a:ln/>
        </p:spPr>
        <p:txBody>
          <a:bodyPr/>
          <a:lstStyle/>
          <a:p>
            <a:pPr defTabSz="914350"/>
            <a:r>
              <a:rPr lang="en-US" dirty="0" smtClean="0">
                <a:latin typeface="Arial" pitchFamily="34" charset="0"/>
                <a:cs typeface="Arial" pitchFamily="34" charset="0"/>
              </a:rPr>
              <a:t>Insertion anomaly</a:t>
            </a:r>
            <a:r>
              <a:rPr lang="en-US" baseline="0" dirty="0" smtClean="0">
                <a:latin typeface="Arial" pitchFamily="34" charset="0"/>
                <a:cs typeface="Arial" pitchFamily="34" charset="0"/>
              </a:rPr>
              <a:t> refers to </a:t>
            </a:r>
            <a:r>
              <a:rPr lang="en-US" dirty="0" smtClean="0">
                <a:latin typeface="Arial" pitchFamily="34" charset="0"/>
                <a:cs typeface="Arial" pitchFamily="34" charset="0"/>
              </a:rPr>
              <a:t>circumstances in which certain facts cannot be recorded at all. For example, each record in a "Faculty and Their Courses" table might contain a Faculty ID, Faculty Name, Faculty Hire Date, and Course Code.  Thus, we can record the details of any faculty member who teaches at least one course, but we cannot record the details of a newly-hired faculty member who has not yet been assigned to teach any courses except by setting the Course Code to null. This phenomenon is known as an </a:t>
            </a:r>
            <a:r>
              <a:rPr lang="en-US" b="1" dirty="0" smtClean="0">
                <a:latin typeface="Arial" pitchFamily="34" charset="0"/>
                <a:cs typeface="Arial" pitchFamily="34" charset="0"/>
              </a:rPr>
              <a:t>insertion anomaly</a:t>
            </a:r>
            <a:r>
              <a:rPr lang="en-US" dirty="0" smtClean="0">
                <a:latin typeface="Arial" pitchFamily="34" charset="0"/>
                <a:cs typeface="Arial" pitchFamily="34" charset="0"/>
              </a:rPr>
              <a:t>.</a:t>
            </a:r>
            <a:r>
              <a:rPr lang="en-US" baseline="0" dirty="0" smtClean="0">
                <a:latin typeface="+mn-lt"/>
                <a:cs typeface="+mn-cs"/>
              </a:rPr>
              <a:t>  Entry in the course table requires knowledge of faculty member who may not be even hired yet.</a:t>
            </a:r>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904639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dt" sz="quarter" idx="1"/>
          </p:nvPr>
        </p:nvSpPr>
        <p:spPr>
          <a:noFill/>
        </p:spPr>
        <p:txBody>
          <a:bodyPr/>
          <a:lstStyle/>
          <a:p>
            <a:fld id="{2F54CE79-995D-4486-BFD6-07AF03486A98}" type="datetime3">
              <a:rPr lang="en-US" smtClean="0"/>
              <a:pPr/>
              <a:t>15 August 2018</a:t>
            </a:fld>
            <a:endParaRPr lang="en-US" smtClean="0"/>
          </a:p>
        </p:txBody>
      </p:sp>
      <p:sp>
        <p:nvSpPr>
          <p:cNvPr id="31749" name="Rectangle 7"/>
          <p:cNvSpPr>
            <a:spLocks noGrp="1" noChangeArrowheads="1"/>
          </p:cNvSpPr>
          <p:nvPr>
            <p:ph type="sldNum" sz="quarter" idx="5"/>
          </p:nvPr>
        </p:nvSpPr>
        <p:spPr>
          <a:noFill/>
        </p:spPr>
        <p:txBody>
          <a:bodyPr/>
          <a:lstStyle/>
          <a:p>
            <a:fld id="{BECD0E0F-9317-45AE-BF58-03733B7674AB}" type="slidenum">
              <a:rPr lang="en-US" smtClean="0"/>
              <a:pPr/>
              <a:t>8</a:t>
            </a:fld>
            <a:endParaRPr lang="en-US" smtClean="0"/>
          </a:p>
        </p:txBody>
      </p:sp>
      <p:sp>
        <p:nvSpPr>
          <p:cNvPr id="31750" name="Rectangle 2"/>
          <p:cNvSpPr>
            <a:spLocks noGrp="1" noRot="1" noChangeAspect="1" noChangeArrowheads="1" noTextEdit="1"/>
          </p:cNvSpPr>
          <p:nvPr>
            <p:ph type="sldImg"/>
          </p:nvPr>
        </p:nvSpPr>
        <p:spPr>
          <a:xfrm>
            <a:off x="393700" y="692150"/>
            <a:ext cx="6070600" cy="3416300"/>
          </a:xfrm>
          <a:ln/>
        </p:spPr>
      </p:sp>
      <p:sp>
        <p:nvSpPr>
          <p:cNvPr id="31751" name="Rectangle 3"/>
          <p:cNvSpPr>
            <a:spLocks noGrp="1" noChangeArrowheads="1"/>
          </p:cNvSpPr>
          <p:nvPr>
            <p:ph type="body" idx="1"/>
          </p:nvPr>
        </p:nvSpPr>
        <p:spPr>
          <a:noFill/>
          <a:ln/>
        </p:spPr>
        <p:txBody>
          <a:bodyPr/>
          <a:lstStyle/>
          <a:p>
            <a:pPr defTabSz="914350"/>
            <a:r>
              <a:rPr lang="en-US" dirty="0" smtClean="0">
                <a:latin typeface="Arial" pitchFamily="34" charset="0"/>
                <a:cs typeface="Arial" pitchFamily="34" charset="0"/>
              </a:rPr>
              <a:t> There are circumstances in which the deletion of data representing certain facts necessitates the deletion of data representing completely different facts. The "Faculty and Their Courses" table described in the previous example suffers from this type of anomaly, for if a faculty member temporarily ceases to be assigned to any courses, we must delete the last of the records on which that faculty member appears, effectively also deleting the faculty member. This phenomenon is known as a </a:t>
            </a:r>
            <a:r>
              <a:rPr lang="en-US" b="1" dirty="0" smtClean="0">
                <a:latin typeface="Arial" pitchFamily="34" charset="0"/>
                <a:cs typeface="Arial" pitchFamily="34" charset="0"/>
              </a:rPr>
              <a:t>deletion anomaly</a:t>
            </a:r>
            <a:r>
              <a:rPr lang="en-US" dirty="0" smtClean="0">
                <a:latin typeface="Arial" pitchFamily="34" charset="0"/>
                <a:cs typeface="Arial" pitchFamily="34" charset="0"/>
              </a:rPr>
              <a:t>.</a:t>
            </a:r>
          </a:p>
          <a:p>
            <a:endParaRPr lang="en-US" dirty="0" smtClean="0"/>
          </a:p>
        </p:txBody>
      </p:sp>
    </p:spTree>
    <p:extLst>
      <p:ext uri="{BB962C8B-B14F-4D97-AF65-F5344CB8AC3E}">
        <p14:creationId xmlns:p14="http://schemas.microsoft.com/office/powerpoint/2010/main" val="904639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these slides,</a:t>
            </a:r>
            <a:r>
              <a:rPr lang="en-US" baseline="0" dirty="0" smtClean="0"/>
              <a:t> w</a:t>
            </a:r>
            <a:r>
              <a:rPr lang="en-US" dirty="0" smtClean="0"/>
              <a:t>e will review several rules for normalization. Normalization is the process of applying principles of design to data structures so that they conform to our expectations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9</a:t>
            </a:fld>
            <a:endParaRPr lang="en-US"/>
          </a:p>
        </p:txBody>
      </p:sp>
    </p:spTree>
    <p:extLst>
      <p:ext uri="{BB962C8B-B14F-4D97-AF65-F5344CB8AC3E}">
        <p14:creationId xmlns:p14="http://schemas.microsoft.com/office/powerpoint/2010/main" val="20860698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9008919-68F2-482F-A03E-DE1EFBAE2574}"/>
              </a:ext>
            </a:extLst>
          </p:cNvPr>
          <p:cNvSpPr/>
          <p:nvPr userDrawn="1"/>
        </p:nvSpPr>
        <p:spPr>
          <a:xfrm>
            <a:off x="8935656" y="5231757"/>
            <a:ext cx="3256344" cy="1626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descr="GMUgreengold.eps">
            <a:extLst>
              <a:ext uri="{FF2B5EF4-FFF2-40B4-BE49-F238E27FC236}">
                <a16:creationId xmlns:a16="http://schemas.microsoft.com/office/drawing/2014/main" xmlns="" id="{CDBFBABF-9963-4FA6-9F42-C471F9F704B4}"/>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71077" y="5334000"/>
            <a:ext cx="2075688"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4">
            <a:extLst>
              <a:ext uri="{FF2B5EF4-FFF2-40B4-BE49-F238E27FC236}">
                <a16:creationId xmlns:a16="http://schemas.microsoft.com/office/drawing/2014/main" xmlns="" id="{81D61894-07CA-4A1C-82D6-ED7F312F69BF}"/>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
        <p:nvSpPr>
          <p:cNvPr id="12" name="Text Placeholder 11"/>
          <p:cNvSpPr>
            <a:spLocks noGrp="1"/>
          </p:cNvSpPr>
          <p:nvPr>
            <p:ph type="body" sz="quarter" idx="10" hasCustomPrompt="1"/>
          </p:nvPr>
        </p:nvSpPr>
        <p:spPr>
          <a:xfrm>
            <a:off x="823331" y="536575"/>
            <a:ext cx="4648200" cy="2409825"/>
          </a:xfrm>
        </p:spPr>
        <p:txBody>
          <a:bodyPr/>
          <a:lstStyle>
            <a:lvl1pPr>
              <a:defRPr sz="4000" baseline="0">
                <a:ln>
                  <a:noFill/>
                </a:ln>
                <a:solidFill>
                  <a:schemeClr val="bg1"/>
                </a:solidFill>
              </a:defRPr>
            </a:lvl1pPr>
            <a:lvl2pPr>
              <a:defRPr sz="3200">
                <a:ln>
                  <a:noFill/>
                </a:ln>
                <a:solidFill>
                  <a:schemeClr val="bg1"/>
                </a:solidFill>
              </a:defRPr>
            </a:lvl2pPr>
            <a:lvl3pPr>
              <a:defRPr sz="3200">
                <a:ln>
                  <a:noFill/>
                </a:ln>
                <a:solidFill>
                  <a:schemeClr val="bg1"/>
                </a:solidFill>
              </a:defRPr>
            </a:lvl3pPr>
            <a:lvl4pPr>
              <a:defRPr sz="3200">
                <a:ln>
                  <a:noFill/>
                </a:ln>
                <a:solidFill>
                  <a:schemeClr val="bg1"/>
                </a:solidFill>
              </a:defRPr>
            </a:lvl4pPr>
            <a:lvl5pPr>
              <a:defRPr sz="3200">
                <a:ln>
                  <a:noFill/>
                </a:ln>
                <a:solidFill>
                  <a:schemeClr val="bg1"/>
                </a:solidFill>
              </a:defRPr>
            </a:lvl5pPr>
          </a:lstStyle>
          <a:p>
            <a:pPr lvl="0"/>
            <a:r>
              <a:rPr lang="en-US" dirty="0" smtClean="0"/>
              <a:t>Click to edit title text</a:t>
            </a:r>
            <a:endParaRPr lang="en-US" dirty="0"/>
          </a:p>
        </p:txBody>
      </p:sp>
      <p:sp>
        <p:nvSpPr>
          <p:cNvPr id="15" name="Text Placeholder 14"/>
          <p:cNvSpPr>
            <a:spLocks noGrp="1"/>
          </p:cNvSpPr>
          <p:nvPr>
            <p:ph type="body" sz="quarter" idx="11" hasCustomPrompt="1"/>
          </p:nvPr>
        </p:nvSpPr>
        <p:spPr>
          <a:xfrm>
            <a:off x="823913" y="3287713"/>
            <a:ext cx="4648200" cy="1362075"/>
          </a:xfrm>
        </p:spPr>
        <p:txBody>
          <a:bodyPr/>
          <a:lstStyle>
            <a:lvl1pPr>
              <a:defRPr sz="2400">
                <a:solidFill>
                  <a:srgbClr val="FFCC33"/>
                </a:solidFill>
              </a:defRPr>
            </a:lvl1pPr>
          </a:lstStyle>
          <a:p>
            <a:pPr lvl="0"/>
            <a:r>
              <a:rPr lang="en-US" dirty="0" smtClean="0"/>
              <a:t>Click to edit </a:t>
            </a:r>
            <a:r>
              <a:rPr lang="en-US" dirty="0" err="1" smtClean="0"/>
              <a:t>subheader</a:t>
            </a:r>
            <a:r>
              <a:rPr lang="en-US" dirty="0" smtClean="0"/>
              <a:t> text</a:t>
            </a:r>
          </a:p>
        </p:txBody>
      </p:sp>
    </p:spTree>
    <p:extLst>
      <p:ext uri="{BB962C8B-B14F-4D97-AF65-F5344CB8AC3E}">
        <p14:creationId xmlns:p14="http://schemas.microsoft.com/office/powerpoint/2010/main" val="149390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02167" y="6019800"/>
            <a:ext cx="3052233" cy="476250"/>
          </a:xfrm>
          <a:prstGeom prst="rect">
            <a:avLst/>
          </a:prstGeom>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xfrm>
            <a:off x="4165600" y="6019800"/>
            <a:ext cx="3860800" cy="476250"/>
          </a:xfrm>
          <a:prstGeom prst="rect">
            <a:avLst/>
          </a:prstGeom>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8737601" y="6019800"/>
            <a:ext cx="3052233" cy="476250"/>
          </a:xfrm>
          <a:prstGeom prst="rect">
            <a:avLst/>
          </a:prstGeom>
          <a:ln/>
        </p:spPr>
        <p:txBody>
          <a:bodyPr/>
          <a:lstStyle>
            <a:lvl1pPr>
              <a:defRPr/>
            </a:lvl1pPr>
          </a:lstStyle>
          <a:p>
            <a:pPr>
              <a:defRPr/>
            </a:pPr>
            <a:fld id="{31F9F4BE-724E-4386-8758-8E7015BF6A6F}"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02167" y="6019800"/>
            <a:ext cx="3052233" cy="476250"/>
          </a:xfrm>
          <a:prstGeom prst="rect">
            <a:avLst/>
          </a:prstGeom>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xfrm>
            <a:off x="4165600" y="6019800"/>
            <a:ext cx="3860800" cy="476250"/>
          </a:xfrm>
          <a:prstGeom prst="rect">
            <a:avLst/>
          </a:prstGeom>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xfrm>
            <a:off x="8737601" y="6019800"/>
            <a:ext cx="3052233" cy="476250"/>
          </a:xfrm>
          <a:prstGeom prst="rect">
            <a:avLst/>
          </a:prstGeom>
          <a:ln/>
        </p:spPr>
        <p:txBody>
          <a:bodyPr/>
          <a:lstStyle>
            <a:lvl1pPr>
              <a:defRPr/>
            </a:lvl1pPr>
          </a:lstStyle>
          <a:p>
            <a:pPr>
              <a:defRPr/>
            </a:pPr>
            <a:fld id="{063EC51F-8629-4315-A6C6-BE875B65D514}"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69"/>
          <p:cNvSpPr>
            <a:spLocks noGrp="1" noChangeArrowheads="1"/>
          </p:cNvSpPr>
          <p:nvPr>
            <p:ph type="dt" sz="half" idx="10"/>
          </p:nvPr>
        </p:nvSpPr>
        <p:spPr>
          <a:xfrm>
            <a:off x="609600" y="6356351"/>
            <a:ext cx="2844800" cy="365125"/>
          </a:xfrm>
          <a:prstGeom prst="rect">
            <a:avLst/>
          </a:prstGeom>
          <a:ln/>
        </p:spPr>
        <p:txBody>
          <a:bodyPr/>
          <a:lstStyle>
            <a:lvl1pPr>
              <a:defRPr/>
            </a:lvl1pPr>
          </a:lstStyle>
          <a:p>
            <a:pPr>
              <a:defRPr/>
            </a:pPr>
            <a:r>
              <a:rPr lang="en-US" smtClean="0"/>
              <a:t>1/18/2005</a:t>
            </a:r>
            <a:endParaRPr lang="en-US"/>
          </a:p>
        </p:txBody>
      </p:sp>
      <p:sp>
        <p:nvSpPr>
          <p:cNvPr id="5" name="Rectangle 70"/>
          <p:cNvSpPr>
            <a:spLocks noGrp="1" noChangeArrowheads="1"/>
          </p:cNvSpPr>
          <p:nvPr>
            <p:ph type="ftr" sz="quarter" idx="11"/>
          </p:nvPr>
        </p:nvSpPr>
        <p:spPr>
          <a:xfrm>
            <a:off x="4165600" y="6356351"/>
            <a:ext cx="3860800" cy="365125"/>
          </a:xfrm>
          <a:prstGeom prst="rect">
            <a:avLst/>
          </a:prstGeom>
          <a:ln/>
        </p:spPr>
        <p:txBody>
          <a:bodyPr/>
          <a:lstStyle>
            <a:lvl1pPr>
              <a:defRPr/>
            </a:lvl1pPr>
          </a:lstStyle>
          <a:p>
            <a:pPr>
              <a:defRPr/>
            </a:pPr>
            <a:r>
              <a:rPr lang="en-US"/>
              <a:t>Normalization of Databases</a:t>
            </a:r>
          </a:p>
        </p:txBody>
      </p:sp>
      <p:sp>
        <p:nvSpPr>
          <p:cNvPr id="6" name="Rectangle 71"/>
          <p:cNvSpPr>
            <a:spLocks noGrp="1" noChangeArrowheads="1"/>
          </p:cNvSpPr>
          <p:nvPr>
            <p:ph type="sldNum" sz="quarter" idx="12"/>
          </p:nvPr>
        </p:nvSpPr>
        <p:spPr>
          <a:xfrm>
            <a:off x="8737600" y="6356351"/>
            <a:ext cx="2844800" cy="365125"/>
          </a:xfrm>
          <a:prstGeom prst="rect">
            <a:avLst/>
          </a:prstGeom>
          <a:ln/>
        </p:spPr>
        <p:txBody>
          <a:bodyPr/>
          <a:lstStyle>
            <a:lvl1pPr>
              <a:defRPr/>
            </a:lvl1pPr>
          </a:lstStyle>
          <a:p>
            <a:pPr>
              <a:defRPr/>
            </a:pPr>
            <a:fld id="{DA0B7E83-CB5E-4D7A-BBA7-267144ED5D8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amp;W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dirty="0"/>
              <a:t>Click to edit Master title style</a:t>
            </a:r>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
        <p:nvSpPr>
          <p:cNvPr id="8" name="Rectangle 34">
            <a:extLst>
              <a:ext uri="{FF2B5EF4-FFF2-40B4-BE49-F238E27FC236}">
                <a16:creationId xmlns:a16="http://schemas.microsoft.com/office/drawing/2014/main" xmlns="" id="{20FB55CB-28CF-4BA5-A14C-68AAF2C69257}"/>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tudents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8" name="Rectangle 34">
            <a:extLst>
              <a:ext uri="{FF2B5EF4-FFF2-40B4-BE49-F238E27FC236}">
                <a16:creationId xmlns:a16="http://schemas.microsoft.com/office/drawing/2014/main" xmlns="" id="{E5CF39DD-EB27-458E-B080-C2C095C05281}"/>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838200"/>
            <a:ext cx="4876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838200"/>
            <a:ext cx="5003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dirty="0" smtClean="0">
                <a:solidFill>
                  <a:schemeClr val="tx2"/>
                </a:solidFill>
              </a:defRPr>
            </a:lvl1pPr>
          </a:lstStyle>
          <a:p>
            <a:pPr marL="0" lvl="0" indent="0">
              <a:spcBef>
                <a:spcPts val="0"/>
              </a:spcBef>
            </a:pPr>
            <a:r>
              <a:rPr lang="en-US" dirty="0"/>
              <a:t>Click to 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Graphic, Caption">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12800" y="4343400"/>
            <a:ext cx="10363200" cy="1981200"/>
          </a:xfrm>
        </p:spPr>
        <p:txBody>
          <a:bodyPr numCol="3"/>
          <a:lstStyle>
            <a:lvl1pPr>
              <a:defRPr baseline="0">
                <a:solidFill>
                  <a:schemeClr val="tx2"/>
                </a:solidFill>
              </a:defRPr>
            </a:lvl1pPr>
            <a:lvl2pPr marL="0" indent="0">
              <a:defRPr>
                <a:solidFill>
                  <a:schemeClr val="tx2"/>
                </a:solidFill>
              </a:defRPr>
            </a:lvl2pPr>
          </a:lstStyle>
          <a:p>
            <a:pPr lvl="0"/>
            <a:r>
              <a:rPr lang="en-US" dirty="0"/>
              <a:t>Click to edit Master text styles</a:t>
            </a:r>
          </a:p>
          <a:p>
            <a:pPr lvl="1"/>
            <a:r>
              <a:rPr lang="en-US" dirty="0"/>
              <a:t>Second level</a:t>
            </a:r>
          </a:p>
        </p:txBody>
      </p:sp>
      <p:sp>
        <p:nvSpPr>
          <p:cNvPr id="12" name="Picture Placeholder 11"/>
          <p:cNvSpPr>
            <a:spLocks noGrp="1"/>
          </p:cNvSpPr>
          <p:nvPr>
            <p:ph type="pic" sz="quarter" idx="14"/>
          </p:nvPr>
        </p:nvSpPr>
        <p:spPr>
          <a:xfrm>
            <a:off x="812800" y="838200"/>
            <a:ext cx="10363200" cy="3200400"/>
          </a:xfrm>
        </p:spPr>
        <p:txBody>
          <a:bodyPr/>
          <a:lstStyle>
            <a:lvl1pPr>
              <a:defRPr>
                <a:solidFill>
                  <a:schemeClr val="tx2"/>
                </a:solidFill>
              </a:defRPr>
            </a:lvl1pPr>
          </a:lstStyle>
          <a:p>
            <a:r>
              <a:rPr lang="en-US"/>
              <a:t>Drag picture to placeholder or click icon to add</a:t>
            </a:r>
            <a:endParaRPr lang="en-US" dirty="0"/>
          </a:p>
        </p:txBody>
      </p:sp>
      <p:sp>
        <p:nvSpPr>
          <p:cNvPr id="5" name="Rectangle 8"/>
          <p:cNvSpPr>
            <a:spLocks noGrp="1"/>
          </p:cNvSpPr>
          <p:nvPr>
            <p:ph type="body" sz="quarter" idx="15"/>
          </p:nvPr>
        </p:nvSpPr>
        <p:spPr>
          <a:xfrm>
            <a:off x="812800" y="381000"/>
            <a:ext cx="10363200" cy="228600"/>
          </a:xfrm>
          <a:solidFill>
            <a:schemeClr val="bg1">
              <a:lumMod val="85000"/>
            </a:schemeClr>
          </a:solidFill>
        </p:spPr>
        <p:txBody>
          <a:bodyPr tIns="0" bIns="0" anchor="t" anchorCtr="0"/>
          <a:lstStyle>
            <a:lvl1pPr marL="0" indent="0">
              <a:spcBef>
                <a:spcPts val="0"/>
              </a:spcBef>
              <a:defRPr sz="1400" b="1" i="0" cap="all" spc="120">
                <a:solidFill>
                  <a:schemeClr val="tx2"/>
                </a:solidFill>
              </a:defRPr>
            </a:lvl1pPr>
            <a:extLst/>
          </a:lstStyle>
          <a:p>
            <a:pPr lvl="0"/>
            <a:r>
              <a:rPr lang="en-US" dirty="0"/>
              <a:t>Click to edit Master text styles</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ing w/single col text">
    <p:spTree>
      <p:nvGrpSpPr>
        <p:cNvPr id="1" name=""/>
        <p:cNvGrpSpPr/>
        <p:nvPr/>
      </p:nvGrpSpPr>
      <p:grpSpPr>
        <a:xfrm>
          <a:off x="0" y="0"/>
          <a:ext cx="0" cy="0"/>
          <a:chOff x="0" y="0"/>
          <a:chExt cx="0" cy="0"/>
        </a:xfrm>
      </p:grpSpPr>
      <p:sp>
        <p:nvSpPr>
          <p:cNvPr id="1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smtClean="0">
                <a:solidFill>
                  <a:schemeClr val="tx2"/>
                </a:solidFill>
              </a:defRPr>
            </a:lvl1pPr>
          </a:lstStyle>
          <a:p>
            <a:pPr marL="0" lvl="0" indent="0">
              <a:spcBef>
                <a:spcPts val="0"/>
              </a:spcBef>
            </a:pPr>
            <a:r>
              <a:rPr lang="en-US" dirty="0"/>
              <a:t>Click to edit Master text styles</a:t>
            </a:r>
          </a:p>
        </p:txBody>
      </p:sp>
      <p:sp>
        <p:nvSpPr>
          <p:cNvPr id="3" name="Text Placeholder 2"/>
          <p:cNvSpPr>
            <a:spLocks noGrp="1"/>
          </p:cNvSpPr>
          <p:nvPr>
            <p:ph type="body" sz="quarter" idx="14"/>
          </p:nvPr>
        </p:nvSpPr>
        <p:spPr>
          <a:xfrm>
            <a:off x="812800" y="838200"/>
            <a:ext cx="10363200" cy="518160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One Element (text, graphic, video)">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381000"/>
            <a:ext cx="103632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812800" y="533400"/>
            <a:ext cx="10363200" cy="5715000"/>
          </a:xfrm>
        </p:spPr>
        <p:txBody>
          <a:bodyPr/>
          <a:lstStyle>
            <a:lvl1pPr>
              <a:defRPr>
                <a:solidFill>
                  <a:schemeClr val="tx2"/>
                </a:solidFill>
              </a:defRPr>
            </a:lvl1pPr>
          </a:lstStyle>
          <a:p>
            <a:r>
              <a:rPr lang="en-US" dirty="0"/>
              <a:t>Click icon to </a:t>
            </a:r>
            <a:r>
              <a:rPr lang="en-US"/>
              <a:t>add chart</a:t>
            </a:r>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3"/>
          <p:cNvSpPr>
            <a:spLocks noGrp="1"/>
          </p:cNvSpPr>
          <p:nvPr>
            <p:ph type="ctrTitle"/>
          </p:nvPr>
        </p:nvSpPr>
        <p:spPr>
          <a:xfrm>
            <a:off x="304800" y="5334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11785600" y="0"/>
            <a:ext cx="406400" cy="6858000"/>
          </a:xfrm>
          <a:prstGeom prst="rect">
            <a:avLst/>
          </a:prstGeom>
          <a:solidFill>
            <a:schemeClr val="bg1">
              <a:lumMod val="8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027" name="Rectangle 3"/>
          <p:cNvSpPr>
            <a:spLocks noGrp="1"/>
          </p:cNvSpPr>
          <p:nvPr>
            <p:ph type="body" idx="1"/>
          </p:nvPr>
        </p:nvSpPr>
        <p:spPr bwMode="auto">
          <a:xfrm>
            <a:off x="508000" y="381000"/>
            <a:ext cx="10668000" cy="58674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10"/>
          <p:cNvSpPr/>
          <p:nvPr/>
        </p:nvSpPr>
        <p:spPr>
          <a:xfrm>
            <a:off x="0" y="0"/>
            <a:ext cx="101600" cy="6858000"/>
          </a:xfrm>
          <a:prstGeom prst="rect">
            <a:avLst/>
          </a:prstGeom>
          <a:solidFill>
            <a:schemeClr val="tx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3" name="Rectangle 34"/>
          <p:cNvSpPr txBox="1">
            <a:spLocks/>
          </p:cNvSpPr>
          <p:nvPr/>
        </p:nvSpPr>
        <p:spPr>
          <a:xfrm>
            <a:off x="9028252" y="6477000"/>
            <a:ext cx="2147747"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r" fontAlgn="auto">
              <a:spcBef>
                <a:spcPts val="0"/>
              </a:spcBef>
              <a:spcAft>
                <a:spcPts val="0"/>
              </a:spcAft>
              <a:defRPr/>
            </a:pPr>
            <a:r>
              <a:rPr lang="en-US" sz="900" kern="0" spc="150" dirty="0">
                <a:solidFill>
                  <a:srgbClr val="000000"/>
                </a:solidFill>
              </a:rPr>
              <a:t>GEORGE MASON UNIVERSITY</a:t>
            </a:r>
          </a:p>
        </p:txBody>
      </p:sp>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7" name="Rectangle 34">
            <a:extLst>
              <a:ext uri="{FF2B5EF4-FFF2-40B4-BE49-F238E27FC236}">
                <a16:creationId xmlns:a16="http://schemas.microsoft.com/office/drawing/2014/main" xmlns="" id="{894A7767-E094-483E-9582-5A512B559400}"/>
              </a:ext>
            </a:extLst>
          </p:cNvPr>
          <p:cNvSpPr txBox="1">
            <a:spLocks/>
          </p:cNvSpPr>
          <p:nvPr/>
        </p:nvSpPr>
        <p:spPr>
          <a:xfrm>
            <a:off x="754292" y="6477000"/>
            <a:ext cx="2324583"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900" kern="0" spc="150" dirty="0">
                <a:solidFill>
                  <a:srgbClr val="000000"/>
                </a:solidFill>
              </a:rPr>
              <a:t>Health Informatics Program</a:t>
            </a:r>
          </a:p>
        </p:txBody>
      </p:sp>
    </p:spTree>
    <p:extLst>
      <p:ext uri="{BB962C8B-B14F-4D97-AF65-F5344CB8AC3E}">
        <p14:creationId xmlns:p14="http://schemas.microsoft.com/office/powerpoint/2010/main" val="1472503480"/>
      </p:ext>
    </p:extLst>
  </p:cSld>
  <p:clrMap bg1="lt1" tx1="dk1" bg2="lt2" tx2="dk2" accent1="accent1" accent2="accent2" accent3="accent3" accent4="accent4" accent5="accent5" accent6="accent6" hlink="hlink" folHlink="folHlink"/>
  <p:sldLayoutIdLst>
    <p:sldLayoutId id="2147483685" r:id="rId1"/>
    <p:sldLayoutId id="2147483673" r:id="rId2"/>
    <p:sldLayoutId id="2147483674" r:id="rId3"/>
    <p:sldLayoutId id="2147483676" r:id="rId4"/>
    <p:sldLayoutId id="2147483677" r:id="rId5"/>
    <p:sldLayoutId id="2147483678" r:id="rId6"/>
    <p:sldLayoutId id="2147483679" r:id="rId7"/>
    <p:sldLayoutId id="2147483680" r:id="rId8"/>
    <p:sldLayoutId id="2147483681" r:id="rId9"/>
    <p:sldLayoutId id="2147483686" r:id="rId10"/>
    <p:sldLayoutId id="2147483687" r:id="rId11"/>
    <p:sldLayoutId id="2147483688" r:id="rId12"/>
  </p:sldLayoutIdLst>
  <p:txStyles>
    <p:titleStyle>
      <a:lvl1pPr algn="l" rtl="0" eaLnBrk="1" fontAlgn="base" hangingPunct="1">
        <a:spcBef>
          <a:spcPct val="0"/>
        </a:spcBef>
        <a:spcAft>
          <a:spcPct val="0"/>
        </a:spcAft>
        <a:defRPr sz="2400" cap="small">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p:titleStyle>
    <p:bodyStyle>
      <a:lvl1pPr marL="342900" indent="-342900" algn="l" rtl="0" eaLnBrk="1" fontAlgn="base" hangingPunct="1">
        <a:spcBef>
          <a:spcPct val="20000"/>
        </a:spcBef>
        <a:spcAft>
          <a:spcPct val="0"/>
        </a:spcAft>
        <a:defRPr sz="18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chemeClr val="tx2"/>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chemeClr val="tx2"/>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3331" y="536575"/>
            <a:ext cx="6247170" cy="2409825"/>
          </a:xfrm>
        </p:spPr>
        <p:txBody>
          <a:bodyPr/>
          <a:lstStyle/>
          <a:p>
            <a:pPr marL="0" indent="0"/>
            <a:r>
              <a:rPr lang="en-US" sz="4800" dirty="0" smtClean="0"/>
              <a:t>Normalization</a:t>
            </a:r>
            <a:endParaRPr lang="en-US" sz="4800" dirty="0"/>
          </a:p>
        </p:txBody>
      </p:sp>
      <p:sp>
        <p:nvSpPr>
          <p:cNvPr id="4" name="Text Placeholder 3"/>
          <p:cNvSpPr>
            <a:spLocks noGrp="1"/>
          </p:cNvSpPr>
          <p:nvPr>
            <p:ph type="body" sz="quarter" idx="11"/>
          </p:nvPr>
        </p:nvSpPr>
        <p:spPr>
          <a:xfrm>
            <a:off x="823912" y="3287713"/>
            <a:ext cx="6246589" cy="1362075"/>
          </a:xfrm>
        </p:spPr>
        <p:txBody>
          <a:bodyPr/>
          <a:lstStyle/>
          <a:p>
            <a:r>
              <a:rPr lang="en-US" sz="2800" dirty="0" smtClean="0"/>
              <a:t>Organized by Farrokh Alemi, Ph.D</a:t>
            </a:r>
            <a:r>
              <a:rPr lang="en-US" sz="2800" dirty="0" smtClean="0"/>
              <a:t>.</a:t>
            </a:r>
            <a:endParaRPr lang="en-US" sz="2800" dirty="0" smtClean="0"/>
          </a:p>
        </p:txBody>
      </p:sp>
    </p:spTree>
    <p:extLst>
      <p:ext uri="{BB962C8B-B14F-4D97-AF65-F5344CB8AC3E}">
        <p14:creationId xmlns:p14="http://schemas.microsoft.com/office/powerpoint/2010/main" val="1184826547"/>
      </p:ext>
    </p:extLst>
  </p:cSld>
  <p:clrMapOvr>
    <a:masterClrMapping/>
  </p:clrMapOvr>
  <mc:AlternateContent xmlns:mc="http://schemas.openxmlformats.org/markup-compatibility/2006">
    <mc:Choice xmlns:p14="http://schemas.microsoft.com/office/powerpoint/2010/main" Requires="p14">
      <p:transition spd="slow" p14:dur="2000" advTm="10169"/>
    </mc:Choice>
    <mc:Fallback>
      <p:transition spd="slow" advTm="1016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lIns="92075" tIns="46038" rIns="92075" bIns="46038" anchorCtr="0"/>
          <a:lstStyle/>
          <a:p>
            <a:pPr eaLnBrk="1" hangingPunct="1">
              <a:defRPr/>
            </a:pPr>
            <a:r>
              <a:rPr lang="en-US" smtClean="0"/>
              <a:t>Design Principles</a:t>
            </a:r>
          </a:p>
        </p:txBody>
      </p:sp>
      <p:sp>
        <p:nvSpPr>
          <p:cNvPr id="7" name="Rectangle 6"/>
          <p:cNvSpPr/>
          <p:nvPr/>
        </p:nvSpPr>
        <p:spPr>
          <a:xfrm>
            <a:off x="1033153" y="1045029"/>
            <a:ext cx="10094026" cy="1569660"/>
          </a:xfrm>
          <a:prstGeom prst="rect">
            <a:avLst/>
          </a:prstGeom>
        </p:spPr>
        <p:txBody>
          <a:bodyPr wrap="square">
            <a:spAutoFit/>
          </a:bodyPr>
          <a:lstStyle/>
          <a:p>
            <a:pPr marL="609600" lvl="0" indent="-609600" fontAlgn="base">
              <a:spcBef>
                <a:spcPct val="20000"/>
              </a:spcBef>
              <a:spcAft>
                <a:spcPct val="0"/>
              </a:spcAft>
              <a:buFont typeface="Wingdings" pitchFamily="2" charset="2"/>
              <a:buAutoNum type="arabicPeriod"/>
              <a:defRPr/>
            </a:pPr>
            <a:r>
              <a:rPr lang="en-US" sz="4800" kern="0" dirty="0" smtClean="0">
                <a:solidFill>
                  <a:srgbClr val="000000"/>
                </a:solidFill>
                <a:ea typeface="ＭＳ Ｐゴシック" charset="0"/>
              </a:rPr>
              <a:t>Each table should correspond to a </a:t>
            </a:r>
            <a:r>
              <a:rPr lang="en-US" sz="4800" u="sng" kern="0" dirty="0" smtClean="0">
                <a:solidFill>
                  <a:schemeClr val="accent5"/>
                </a:solidFill>
                <a:ea typeface="ＭＳ Ｐゴシック" charset="0"/>
              </a:rPr>
              <a:t>single</a:t>
            </a:r>
            <a:r>
              <a:rPr lang="en-US" sz="4800" kern="0" dirty="0" smtClean="0">
                <a:solidFill>
                  <a:srgbClr val="000000"/>
                </a:solidFill>
                <a:ea typeface="ＭＳ Ｐゴシック" charset="0"/>
              </a:rPr>
              <a:t> entity or a </a:t>
            </a:r>
            <a:r>
              <a:rPr lang="en-US" sz="4800" u="sng" kern="0" dirty="0" smtClean="0">
                <a:solidFill>
                  <a:schemeClr val="accent5"/>
                </a:solidFill>
                <a:ea typeface="ＭＳ Ｐゴシック" charset="0"/>
              </a:rPr>
              <a:t>single</a:t>
            </a:r>
            <a:r>
              <a:rPr lang="en-US" sz="4800" kern="0" dirty="0" smtClean="0">
                <a:solidFill>
                  <a:srgbClr val="000000"/>
                </a:solidFill>
                <a:ea typeface="ＭＳ Ｐゴシック" charset="0"/>
              </a:rPr>
              <a:t> relationship</a:t>
            </a:r>
          </a:p>
        </p:txBody>
      </p:sp>
      <p:sp>
        <p:nvSpPr>
          <p:cNvPr id="8" name="Explosion 2 7"/>
          <p:cNvSpPr/>
          <p:nvPr/>
        </p:nvSpPr>
        <p:spPr>
          <a:xfrm>
            <a:off x="4726380" y="3087584"/>
            <a:ext cx="6400800" cy="293221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Each to  His Own</a:t>
            </a:r>
            <a:endParaRPr lang="en-US" sz="4800" b="1" dirty="0"/>
          </a:p>
        </p:txBody>
      </p:sp>
    </p:spTree>
  </p:cSld>
  <p:clrMapOvr>
    <a:masterClrMapping/>
  </p:clrMapOvr>
  <mc:AlternateContent xmlns:mc="http://schemas.openxmlformats.org/markup-compatibility/2006">
    <mc:Choice xmlns:p14="http://schemas.microsoft.com/office/powerpoint/2010/main" Requires="p14">
      <p:transition spd="slow" p14:dur="2000" advTm="45287"/>
    </mc:Choice>
    <mc:Fallback>
      <p:transition spd="slow" advTm="45287"/>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lIns="92075" tIns="46038" rIns="92075" bIns="46038" anchorCtr="0"/>
          <a:lstStyle/>
          <a:p>
            <a:pPr eaLnBrk="1" hangingPunct="1">
              <a:defRPr/>
            </a:pPr>
            <a:r>
              <a:rPr lang="en-US" smtClean="0"/>
              <a:t>Design Principles</a:t>
            </a:r>
          </a:p>
        </p:txBody>
      </p:sp>
      <p:sp>
        <p:nvSpPr>
          <p:cNvPr id="7" name="Rectangle 6"/>
          <p:cNvSpPr/>
          <p:nvPr/>
        </p:nvSpPr>
        <p:spPr>
          <a:xfrm>
            <a:off x="676894" y="797511"/>
            <a:ext cx="10676906" cy="2308324"/>
          </a:xfrm>
          <a:prstGeom prst="rect">
            <a:avLst/>
          </a:prstGeom>
        </p:spPr>
        <p:txBody>
          <a:bodyPr wrap="square">
            <a:spAutoFit/>
          </a:bodyPr>
          <a:lstStyle/>
          <a:p>
            <a:pPr marL="914400" lvl="0" indent="-914400" fontAlgn="base">
              <a:spcBef>
                <a:spcPct val="20000"/>
              </a:spcBef>
              <a:spcAft>
                <a:spcPct val="0"/>
              </a:spcAft>
              <a:buFont typeface="+mj-lt"/>
              <a:buAutoNum type="arabicPeriod" startAt="2"/>
              <a:defRPr/>
            </a:pPr>
            <a:r>
              <a:rPr lang="en-US" sz="4800" u="sng" kern="0" dirty="0" smtClean="0">
                <a:solidFill>
                  <a:schemeClr val="accent5"/>
                </a:solidFill>
                <a:ea typeface="ＭＳ Ｐゴシック" charset="0"/>
              </a:rPr>
              <a:t>Rows</a:t>
            </a:r>
            <a:r>
              <a:rPr lang="en-US" sz="4800" kern="0" dirty="0" smtClean="0">
                <a:solidFill>
                  <a:srgbClr val="000000"/>
                </a:solidFill>
                <a:ea typeface="ＭＳ Ｐゴシック" charset="0"/>
              </a:rPr>
              <a:t> in the table should correspond to </a:t>
            </a:r>
            <a:r>
              <a:rPr lang="en-US" sz="4800" u="sng" kern="0" dirty="0" smtClean="0">
                <a:solidFill>
                  <a:schemeClr val="accent5"/>
                </a:solidFill>
                <a:ea typeface="ＭＳ Ｐゴシック" charset="0"/>
              </a:rPr>
              <a:t>individual occurrences </a:t>
            </a:r>
            <a:r>
              <a:rPr lang="en-US" sz="4800" kern="0" dirty="0" smtClean="0">
                <a:solidFill>
                  <a:srgbClr val="000000"/>
                </a:solidFill>
                <a:ea typeface="ＭＳ Ｐゴシック" charset="0"/>
              </a:rPr>
              <a:t>of that entity or relationship</a:t>
            </a:r>
          </a:p>
        </p:txBody>
      </p:sp>
      <p:sp>
        <p:nvSpPr>
          <p:cNvPr id="8" name="Explosion 2 7"/>
          <p:cNvSpPr/>
          <p:nvPr/>
        </p:nvSpPr>
        <p:spPr>
          <a:xfrm>
            <a:off x="4096987" y="2529444"/>
            <a:ext cx="9393382" cy="396660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Each Row One Instance</a:t>
            </a:r>
            <a:endParaRPr lang="en-US" sz="4800" b="1" dirty="0"/>
          </a:p>
        </p:txBody>
      </p:sp>
    </p:spTree>
  </p:cSld>
  <p:clrMapOvr>
    <a:masterClrMapping/>
  </p:clrMapOvr>
  <mc:AlternateContent xmlns:mc="http://schemas.openxmlformats.org/markup-compatibility/2006">
    <mc:Choice xmlns:p14="http://schemas.microsoft.com/office/powerpoint/2010/main" Requires="p14">
      <p:transition spd="slow" p14:dur="2000" advTm="60324"/>
    </mc:Choice>
    <mc:Fallback>
      <p:transition spd="slow" advTm="60324"/>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lIns="92075" tIns="46038" rIns="92075" bIns="46038" anchorCtr="0"/>
          <a:lstStyle/>
          <a:p>
            <a:pPr eaLnBrk="1" hangingPunct="1">
              <a:defRPr/>
            </a:pPr>
            <a:r>
              <a:rPr lang="en-US" smtClean="0"/>
              <a:t>Design Principles</a:t>
            </a:r>
          </a:p>
        </p:txBody>
      </p:sp>
      <p:sp>
        <p:nvSpPr>
          <p:cNvPr id="7" name="Rectangle 6"/>
          <p:cNvSpPr/>
          <p:nvPr/>
        </p:nvSpPr>
        <p:spPr>
          <a:xfrm>
            <a:off x="838200" y="797511"/>
            <a:ext cx="11172317" cy="2308324"/>
          </a:xfrm>
          <a:prstGeom prst="rect">
            <a:avLst/>
          </a:prstGeom>
        </p:spPr>
        <p:txBody>
          <a:bodyPr wrap="square">
            <a:spAutoFit/>
          </a:bodyPr>
          <a:lstStyle/>
          <a:p>
            <a:pPr marL="609600" lvl="0" indent="-609600" fontAlgn="base">
              <a:spcBef>
                <a:spcPct val="20000"/>
              </a:spcBef>
              <a:spcAft>
                <a:spcPct val="0"/>
              </a:spcAft>
              <a:buFont typeface="+mj-lt"/>
              <a:buAutoNum type="arabicPeriod" startAt="3"/>
              <a:defRPr/>
            </a:pPr>
            <a:r>
              <a:rPr lang="en-US" sz="4800" kern="0" dirty="0" smtClean="0">
                <a:solidFill>
                  <a:srgbClr val="000000"/>
                </a:solidFill>
                <a:ea typeface="ＭＳ Ｐゴシック" charset="0"/>
              </a:rPr>
              <a:t>The primary key should </a:t>
            </a:r>
            <a:r>
              <a:rPr lang="en-US" sz="4800" u="sng" kern="0" dirty="0" smtClean="0">
                <a:solidFill>
                  <a:schemeClr val="accent5"/>
                </a:solidFill>
                <a:ea typeface="ＭＳ Ｐゴシック" charset="0"/>
              </a:rPr>
              <a:t>uniquely</a:t>
            </a:r>
            <a:r>
              <a:rPr lang="en-US" sz="4800" kern="0" dirty="0" smtClean="0">
                <a:solidFill>
                  <a:srgbClr val="000000"/>
                </a:solidFill>
                <a:ea typeface="ＭＳ Ｐゴシック" charset="0"/>
              </a:rPr>
              <a:t> identify individual occurrences of the entity or relationship</a:t>
            </a:r>
          </a:p>
        </p:txBody>
      </p:sp>
    </p:spTree>
  </p:cSld>
  <p:clrMapOvr>
    <a:masterClrMapping/>
  </p:clrMapOvr>
  <mc:AlternateContent xmlns:mc="http://schemas.openxmlformats.org/markup-compatibility/2006">
    <mc:Choice xmlns:p14="http://schemas.microsoft.com/office/powerpoint/2010/main" Requires="p14">
      <p:transition spd="slow" p14:dur="2000" advTm="40073"/>
    </mc:Choice>
    <mc:Fallback>
      <p:transition spd="slow" advTm="40073"/>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lIns="92075" tIns="46038" rIns="92075" bIns="46038" anchorCtr="0"/>
          <a:lstStyle/>
          <a:p>
            <a:pPr eaLnBrk="1" hangingPunct="1">
              <a:defRPr/>
            </a:pPr>
            <a:r>
              <a:rPr lang="en-US" smtClean="0"/>
              <a:t>Principles of Design (Continued)</a:t>
            </a:r>
          </a:p>
        </p:txBody>
      </p:sp>
      <p:sp>
        <p:nvSpPr>
          <p:cNvPr id="7" name="Rectangle 6"/>
          <p:cNvSpPr/>
          <p:nvPr/>
        </p:nvSpPr>
        <p:spPr>
          <a:xfrm>
            <a:off x="838200" y="1690691"/>
            <a:ext cx="10515600" cy="2308324"/>
          </a:xfrm>
          <a:prstGeom prst="rect">
            <a:avLst/>
          </a:prstGeom>
        </p:spPr>
        <p:txBody>
          <a:bodyPr wrap="square">
            <a:spAutoFit/>
          </a:bodyPr>
          <a:lstStyle/>
          <a:p>
            <a:pPr marL="609600" lvl="0" indent="-609600" fontAlgn="base">
              <a:spcBef>
                <a:spcPct val="20000"/>
              </a:spcBef>
              <a:spcAft>
                <a:spcPct val="0"/>
              </a:spcAft>
              <a:buFont typeface="Wingdings" pitchFamily="2" charset="2"/>
              <a:buAutoNum type="arabicPeriod" startAt="4"/>
              <a:defRPr/>
            </a:pPr>
            <a:r>
              <a:rPr lang="en-US" sz="4800" kern="0" dirty="0" smtClean="0">
                <a:solidFill>
                  <a:srgbClr val="000000"/>
                </a:solidFill>
                <a:ea typeface="ＭＳ Ｐゴシック" charset="0"/>
              </a:rPr>
              <a:t>Non-key fields should be </a:t>
            </a:r>
            <a:r>
              <a:rPr lang="en-US" sz="4800" u="sng" kern="0" dirty="0" smtClean="0">
                <a:solidFill>
                  <a:schemeClr val="accent5"/>
                </a:solidFill>
                <a:ea typeface="ＭＳ Ｐゴシック" charset="0"/>
              </a:rPr>
              <a:t>facts</a:t>
            </a:r>
            <a:r>
              <a:rPr lang="en-US" sz="4800" u="sng" kern="0" dirty="0" smtClean="0">
                <a:solidFill>
                  <a:srgbClr val="000000"/>
                </a:solidFill>
                <a:ea typeface="ＭＳ Ｐゴシック" charset="0"/>
              </a:rPr>
              <a:t> </a:t>
            </a:r>
            <a:r>
              <a:rPr lang="en-US" sz="4800" u="sng" kern="0" dirty="0" smtClean="0">
                <a:solidFill>
                  <a:schemeClr val="accent5"/>
                </a:solidFill>
                <a:ea typeface="ＭＳ Ｐゴシック" charset="0"/>
              </a:rPr>
              <a:t>about</a:t>
            </a:r>
            <a:r>
              <a:rPr lang="en-US" sz="4800" u="sng" kern="0" dirty="0" smtClean="0">
                <a:solidFill>
                  <a:srgbClr val="000000"/>
                </a:solidFill>
                <a:ea typeface="ＭＳ Ｐゴシック" charset="0"/>
              </a:rPr>
              <a:t> </a:t>
            </a:r>
            <a:r>
              <a:rPr lang="en-US" sz="4800" kern="0" dirty="0" smtClean="0">
                <a:solidFill>
                  <a:srgbClr val="000000"/>
                </a:solidFill>
                <a:ea typeface="ＭＳ Ｐゴシック" charset="0"/>
              </a:rPr>
              <a:t>the occurrence identified by the </a:t>
            </a:r>
            <a:r>
              <a:rPr lang="en-US" sz="4800" u="sng" kern="0" dirty="0" smtClean="0">
                <a:solidFill>
                  <a:schemeClr val="accent5"/>
                </a:solidFill>
                <a:ea typeface="ＭＳ Ｐゴシック" charset="0"/>
              </a:rPr>
              <a:t>Primary Key</a:t>
            </a:r>
          </a:p>
        </p:txBody>
      </p:sp>
    </p:spTree>
  </p:cSld>
  <p:clrMapOvr>
    <a:masterClrMapping/>
  </p:clrMapOvr>
  <mc:AlternateContent xmlns:mc="http://schemas.openxmlformats.org/markup-compatibility/2006">
    <mc:Choice xmlns:p14="http://schemas.microsoft.com/office/powerpoint/2010/main" Requires="p14">
      <p:transition spd="slow" p14:dur="2000" advTm="62707"/>
    </mc:Choice>
    <mc:Fallback>
      <p:transition spd="slow" advTm="62707"/>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lIns="92075" tIns="46038" rIns="92075" bIns="46038" anchorCtr="0"/>
          <a:lstStyle/>
          <a:p>
            <a:pPr eaLnBrk="1" hangingPunct="1">
              <a:defRPr/>
            </a:pPr>
            <a:r>
              <a:rPr lang="en-US" smtClean="0"/>
              <a:t>Principles of Design (Continued)</a:t>
            </a:r>
          </a:p>
        </p:txBody>
      </p:sp>
      <p:sp>
        <p:nvSpPr>
          <p:cNvPr id="7" name="Rectangle 6"/>
          <p:cNvSpPr/>
          <p:nvPr/>
        </p:nvSpPr>
        <p:spPr>
          <a:xfrm>
            <a:off x="838201" y="1840675"/>
            <a:ext cx="9944594" cy="1569660"/>
          </a:xfrm>
          <a:prstGeom prst="rect">
            <a:avLst/>
          </a:prstGeom>
        </p:spPr>
        <p:txBody>
          <a:bodyPr wrap="square">
            <a:spAutoFit/>
          </a:bodyPr>
          <a:lstStyle/>
          <a:p>
            <a:pPr marL="514350" lvl="0" indent="-514350" fontAlgn="base">
              <a:spcBef>
                <a:spcPct val="20000"/>
              </a:spcBef>
              <a:spcAft>
                <a:spcPct val="0"/>
              </a:spcAft>
              <a:buFont typeface="+mj-lt"/>
              <a:buAutoNum type="arabicPeriod" startAt="5"/>
              <a:defRPr/>
            </a:pPr>
            <a:r>
              <a:rPr lang="en-US" sz="4800" kern="0" dirty="0" smtClean="0">
                <a:solidFill>
                  <a:srgbClr val="000000"/>
                </a:solidFill>
                <a:ea typeface="ＭＳ Ｐゴシック" charset="0"/>
              </a:rPr>
              <a:t>Each fact should be represented </a:t>
            </a:r>
            <a:r>
              <a:rPr lang="en-US" sz="4800" u="sng" kern="0" dirty="0" smtClean="0">
                <a:solidFill>
                  <a:schemeClr val="accent5"/>
                </a:solidFill>
                <a:ea typeface="ＭＳ Ｐゴシック" charset="0"/>
              </a:rPr>
              <a:t>only once</a:t>
            </a:r>
            <a:r>
              <a:rPr lang="en-US" sz="4800" kern="0" dirty="0" smtClean="0">
                <a:solidFill>
                  <a:srgbClr val="000000"/>
                </a:solidFill>
                <a:ea typeface="ＭＳ Ｐゴシック" charset="0"/>
              </a:rPr>
              <a:t> in the database</a:t>
            </a:r>
          </a:p>
        </p:txBody>
      </p:sp>
    </p:spTree>
  </p:cSld>
  <p:clrMapOvr>
    <a:masterClrMapping/>
  </p:clrMapOvr>
  <mc:AlternateContent xmlns:mc="http://schemas.openxmlformats.org/markup-compatibility/2006">
    <mc:Choice xmlns:p14="http://schemas.microsoft.com/office/powerpoint/2010/main" Requires="p14">
      <p:transition spd="slow" p14:dur="2000" advTm="66791"/>
    </mc:Choice>
    <mc:Fallback>
      <p:transition spd="slow" advTm="6679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609600" y="1"/>
            <a:ext cx="10972800" cy="1139825"/>
          </a:xfrm>
        </p:spPr>
        <p:txBody>
          <a:bodyPr lIns="92075" tIns="46038" rIns="92075" bIns="46038" anchorCtr="0"/>
          <a:lstStyle/>
          <a:p>
            <a:pPr eaLnBrk="1" hangingPunct="1">
              <a:defRPr/>
            </a:pPr>
            <a:r>
              <a:rPr lang="en-US" dirty="0" smtClean="0"/>
              <a:t>First Normal Form</a:t>
            </a:r>
          </a:p>
        </p:txBody>
      </p:sp>
      <p:graphicFrame>
        <p:nvGraphicFramePr>
          <p:cNvPr id="2" name="Table 1"/>
          <p:cNvGraphicFramePr>
            <a:graphicFrameLocks noGrp="1"/>
          </p:cNvGraphicFramePr>
          <p:nvPr>
            <p:extLst>
              <p:ext uri="{D42A27DB-BD31-4B8C-83A1-F6EECF244321}">
                <p14:modId xmlns:p14="http://schemas.microsoft.com/office/powerpoint/2010/main" val="1160420294"/>
              </p:ext>
            </p:extLst>
          </p:nvPr>
        </p:nvGraphicFramePr>
        <p:xfrm>
          <a:off x="2212769" y="2719449"/>
          <a:ext cx="6908800" cy="741680"/>
        </p:xfrm>
        <a:graphic>
          <a:graphicData uri="http://schemas.openxmlformats.org/drawingml/2006/table">
            <a:tbl>
              <a:tblPr firstRow="1" bandRow="1">
                <a:tableStyleId>{5C22544A-7EE6-4342-B048-85BDC9FD1C3A}</a:tableStyleId>
              </a:tblPr>
              <a:tblGrid>
                <a:gridCol w="2418080"/>
                <a:gridCol w="4490720"/>
              </a:tblGrid>
              <a:tr h="370840">
                <a:tc>
                  <a:txBody>
                    <a:bodyPr/>
                    <a:lstStyle/>
                    <a:p>
                      <a:r>
                        <a:rPr lang="en-US" dirty="0" smtClean="0"/>
                        <a:t>Patient ID</a:t>
                      </a:r>
                      <a:endParaRPr lang="en-US" dirty="0"/>
                    </a:p>
                  </a:txBody>
                  <a:tcPr marL="121920" marR="121920"/>
                </a:tc>
                <a:tc>
                  <a:txBody>
                    <a:bodyPr/>
                    <a:lstStyle/>
                    <a:p>
                      <a:r>
                        <a:rPr lang="en-US" dirty="0" smtClean="0"/>
                        <a:t>Diagnoses</a:t>
                      </a:r>
                      <a:r>
                        <a:rPr lang="en-US" baseline="0" dirty="0" smtClean="0"/>
                        <a:t> During Hospitalization</a:t>
                      </a:r>
                      <a:endParaRPr lang="en-US" dirty="0"/>
                    </a:p>
                  </a:txBody>
                  <a:tcPr marL="121920" marR="121920"/>
                </a:tc>
              </a:tr>
              <a:tr h="370840">
                <a:tc>
                  <a:txBody>
                    <a:bodyPr/>
                    <a:lstStyle/>
                    <a:p>
                      <a:r>
                        <a:rPr lang="en-US" dirty="0" smtClean="0"/>
                        <a:t>11134</a:t>
                      </a:r>
                      <a:endParaRPr lang="en-US" dirty="0"/>
                    </a:p>
                  </a:txBody>
                  <a:tcPr marL="121920" marR="121920"/>
                </a:tc>
                <a:tc>
                  <a:txBody>
                    <a:bodyPr/>
                    <a:lstStyle/>
                    <a:p>
                      <a:r>
                        <a:rPr lang="en-US" dirty="0" smtClean="0"/>
                        <a:t>Hypertension,</a:t>
                      </a:r>
                      <a:r>
                        <a:rPr lang="en-US" baseline="0" dirty="0" smtClean="0"/>
                        <a:t> Diabetes</a:t>
                      </a:r>
                      <a:endParaRPr lang="en-US" dirty="0"/>
                    </a:p>
                  </a:txBody>
                  <a:tcPr marL="121920" marR="121920"/>
                </a:tc>
              </a:tr>
            </a:tbl>
          </a:graphicData>
        </a:graphic>
      </p:graphicFrame>
      <p:sp>
        <p:nvSpPr>
          <p:cNvPr id="7" name="Rectangle 6"/>
          <p:cNvSpPr/>
          <p:nvPr/>
        </p:nvSpPr>
        <p:spPr>
          <a:xfrm>
            <a:off x="808475" y="724395"/>
            <a:ext cx="9867441" cy="1569660"/>
          </a:xfrm>
          <a:prstGeom prst="rect">
            <a:avLst/>
          </a:prstGeom>
        </p:spPr>
        <p:txBody>
          <a:bodyPr wrap="square">
            <a:spAutoFit/>
          </a:bodyPr>
          <a:lstStyle/>
          <a:p>
            <a:pPr marL="342900" lvl="0" fontAlgn="base">
              <a:spcBef>
                <a:spcPct val="20000"/>
              </a:spcBef>
              <a:spcAft>
                <a:spcPct val="0"/>
              </a:spcAft>
              <a:defRPr/>
            </a:pPr>
            <a:r>
              <a:rPr lang="en-US" sz="4800" kern="0" dirty="0" smtClean="0">
                <a:solidFill>
                  <a:srgbClr val="000000"/>
                </a:solidFill>
                <a:ea typeface="ＭＳ Ｐゴシック" charset="0"/>
              </a:rPr>
              <a:t>1NF </a:t>
            </a:r>
            <a:r>
              <a:rPr lang="en-US" sz="4800" kern="0" dirty="0" smtClean="0">
                <a:solidFill>
                  <a:srgbClr val="FF0000"/>
                </a:solidFill>
                <a:ea typeface="ＭＳ Ｐゴシック" charset="0"/>
              </a:rPr>
              <a:t>if and only if </a:t>
            </a:r>
            <a:r>
              <a:rPr lang="en-US" sz="4800" kern="0" dirty="0" smtClean="0">
                <a:solidFill>
                  <a:srgbClr val="000000"/>
                </a:solidFill>
                <a:ea typeface="ＭＳ Ｐゴシック" charset="0"/>
              </a:rPr>
              <a:t>all fields contain only atomic non-repeating values</a:t>
            </a:r>
          </a:p>
        </p:txBody>
      </p:sp>
    </p:spTree>
  </p:cSld>
  <p:clrMapOvr>
    <a:masterClrMapping/>
  </p:clrMapOvr>
  <mc:AlternateContent xmlns:mc="http://schemas.openxmlformats.org/markup-compatibility/2006">
    <mc:Choice xmlns:p14="http://schemas.microsoft.com/office/powerpoint/2010/main" Requires="p14">
      <p:transition spd="slow" p14:dur="2000" advTm="65927"/>
    </mc:Choice>
    <mc:Fallback>
      <p:transition spd="slow" advTm="65927"/>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p:cNvGraphicFramePr>
            <a:graphicFrameLocks noGrp="1"/>
          </p:cNvGraphicFramePr>
          <p:nvPr>
            <p:ph type="tbl" idx="1"/>
            <p:extLst>
              <p:ext uri="{D42A27DB-BD31-4B8C-83A1-F6EECF244321}">
                <p14:modId xmlns:p14="http://schemas.microsoft.com/office/powerpoint/2010/main" val="3578068875"/>
              </p:ext>
            </p:extLst>
          </p:nvPr>
        </p:nvGraphicFramePr>
        <p:xfrm>
          <a:off x="711201" y="1676400"/>
          <a:ext cx="10810156" cy="3434636"/>
        </p:xfrm>
        <a:graphic>
          <a:graphicData uri="http://schemas.openxmlformats.org/drawingml/2006/table">
            <a:tbl>
              <a:tblPr firstRow="1" bandRow="1">
                <a:tableStyleId>{5C22544A-7EE6-4342-B048-85BDC9FD1C3A}</a:tableStyleId>
              </a:tblPr>
              <a:tblGrid>
                <a:gridCol w="2359915"/>
                <a:gridCol w="2999401"/>
                <a:gridCol w="2580640"/>
                <a:gridCol w="2870200"/>
              </a:tblGrid>
              <a:tr h="583696">
                <a:tc>
                  <a:txBody>
                    <a:bodyPr/>
                    <a:lstStyle/>
                    <a:p>
                      <a:r>
                        <a:rPr lang="en-US" sz="3200" dirty="0"/>
                        <a:t>EmployeeID</a:t>
                      </a:r>
                    </a:p>
                  </a:txBody>
                  <a:tcPr marL="121920" marR="121920" anchor="ctr"/>
                </a:tc>
                <a:tc>
                  <a:txBody>
                    <a:bodyPr/>
                    <a:lstStyle/>
                    <a:p>
                      <a:r>
                        <a:rPr lang="en-US" sz="3200"/>
                        <a:t>Name</a:t>
                      </a:r>
                    </a:p>
                  </a:txBody>
                  <a:tcPr marL="121920" marR="121920" anchor="ctr"/>
                </a:tc>
                <a:tc>
                  <a:txBody>
                    <a:bodyPr/>
                    <a:lstStyle/>
                    <a:p>
                      <a:r>
                        <a:rPr lang="en-US" sz="3200" dirty="0"/>
                        <a:t>Project</a:t>
                      </a:r>
                    </a:p>
                  </a:txBody>
                  <a:tcPr marL="121920" marR="121920" anchor="ctr"/>
                </a:tc>
                <a:tc>
                  <a:txBody>
                    <a:bodyPr/>
                    <a:lstStyle/>
                    <a:p>
                      <a:r>
                        <a:rPr lang="en-US" sz="3200" dirty="0"/>
                        <a:t>Time</a:t>
                      </a:r>
                    </a:p>
                  </a:txBody>
                  <a:tcPr marL="121920" marR="121920" anchor="ctr"/>
                </a:tc>
              </a:tr>
              <a:tr h="841774">
                <a:tc>
                  <a:txBody>
                    <a:bodyPr/>
                    <a:lstStyle/>
                    <a:p>
                      <a:r>
                        <a:rPr lang="en-US" sz="3200" dirty="0"/>
                        <a:t>EN1-26</a:t>
                      </a:r>
                    </a:p>
                  </a:txBody>
                  <a:tcPr marL="121920" marR="121920" anchor="ctr"/>
                </a:tc>
                <a:tc>
                  <a:txBody>
                    <a:bodyPr/>
                    <a:lstStyle/>
                    <a:p>
                      <a:r>
                        <a:rPr lang="en-US" sz="3200" dirty="0"/>
                        <a:t>Sean O'Brien</a:t>
                      </a:r>
                    </a:p>
                  </a:txBody>
                  <a:tcPr marL="121920" marR="121920" anchor="ctr"/>
                </a:tc>
                <a:tc>
                  <a:txBody>
                    <a:bodyPr/>
                    <a:lstStyle/>
                    <a:p>
                      <a:r>
                        <a:rPr lang="en-US" sz="3200" dirty="0" smtClean="0"/>
                        <a:t>P31, P32, P34</a:t>
                      </a:r>
                      <a:endParaRPr lang="en-US" sz="3200" dirty="0"/>
                    </a:p>
                  </a:txBody>
                  <a:tcPr marL="121920" marR="121920" anchor="ctr"/>
                </a:tc>
                <a:tc>
                  <a:txBody>
                    <a:bodyPr/>
                    <a:lstStyle/>
                    <a:p>
                      <a:r>
                        <a:rPr lang="en-US" sz="3200" dirty="0"/>
                        <a:t>0.25, 0.40, 0.30</a:t>
                      </a:r>
                    </a:p>
                  </a:txBody>
                  <a:tcPr marL="121920" marR="121920" anchor="ctr"/>
                </a:tc>
              </a:tr>
              <a:tr h="841774">
                <a:tc>
                  <a:txBody>
                    <a:bodyPr/>
                    <a:lstStyle/>
                    <a:p>
                      <a:r>
                        <a:rPr lang="en-US" sz="3200" dirty="0"/>
                        <a:t>EN1-35</a:t>
                      </a:r>
                    </a:p>
                  </a:txBody>
                  <a:tcPr marL="121920" marR="121920" anchor="ctr"/>
                </a:tc>
                <a:tc>
                  <a:txBody>
                    <a:bodyPr/>
                    <a:lstStyle/>
                    <a:p>
                      <a:r>
                        <a:rPr lang="en-US" sz="3200"/>
                        <a:t>Steven Baranco</a:t>
                      </a:r>
                    </a:p>
                  </a:txBody>
                  <a:tcPr marL="121920" marR="121920" anchor="ctr"/>
                </a:tc>
                <a:tc>
                  <a:txBody>
                    <a:bodyPr/>
                    <a:lstStyle/>
                    <a:p>
                      <a:r>
                        <a:rPr lang="en-US" sz="3200" dirty="0" smtClean="0"/>
                        <a:t>P31, P30</a:t>
                      </a:r>
                      <a:endParaRPr lang="en-US" sz="3200" dirty="0"/>
                    </a:p>
                  </a:txBody>
                  <a:tcPr marL="121920" marR="121920" anchor="ctr"/>
                </a:tc>
                <a:tc>
                  <a:txBody>
                    <a:bodyPr/>
                    <a:lstStyle/>
                    <a:p>
                      <a:r>
                        <a:rPr lang="en-US" sz="3200"/>
                        <a:t>0.15, 0.80</a:t>
                      </a:r>
                    </a:p>
                  </a:txBody>
                  <a:tcPr marL="121920" marR="121920" anchor="ctr"/>
                </a:tc>
              </a:tr>
              <a:tr h="583696">
                <a:tc>
                  <a:txBody>
                    <a:bodyPr/>
                    <a:lstStyle/>
                    <a:p>
                      <a:r>
                        <a:rPr lang="en-US" sz="3200"/>
                        <a:t>EN1-36</a:t>
                      </a:r>
                    </a:p>
                  </a:txBody>
                  <a:tcPr marL="121920" marR="121920" anchor="ctr"/>
                </a:tc>
                <a:tc>
                  <a:txBody>
                    <a:bodyPr/>
                    <a:lstStyle/>
                    <a:p>
                      <a:r>
                        <a:rPr lang="en-US" sz="3200"/>
                        <a:t>Elizabeth Roslyn</a:t>
                      </a:r>
                    </a:p>
                  </a:txBody>
                  <a:tcPr marL="121920" marR="121920" anchor="ctr"/>
                </a:tc>
                <a:tc>
                  <a:txBody>
                    <a:bodyPr/>
                    <a:lstStyle/>
                    <a:p>
                      <a:r>
                        <a:rPr lang="en-US" sz="3200" dirty="0" smtClean="0"/>
                        <a:t>P25</a:t>
                      </a:r>
                      <a:endParaRPr lang="en-US" sz="3200" dirty="0"/>
                    </a:p>
                  </a:txBody>
                  <a:tcPr marL="121920" marR="121920" anchor="ctr"/>
                </a:tc>
                <a:tc>
                  <a:txBody>
                    <a:bodyPr/>
                    <a:lstStyle/>
                    <a:p>
                      <a:r>
                        <a:rPr lang="en-US" sz="3200" dirty="0"/>
                        <a:t>0.90</a:t>
                      </a:r>
                    </a:p>
                  </a:txBody>
                  <a:tcPr marL="121920" marR="121920" anchor="ctr"/>
                </a:tc>
              </a:tr>
              <a:tr h="583696">
                <a:tc>
                  <a:txBody>
                    <a:bodyPr/>
                    <a:lstStyle/>
                    <a:p>
                      <a:r>
                        <a:rPr lang="en-US" sz="3200" dirty="0"/>
                        <a:t>EN1-38</a:t>
                      </a:r>
                    </a:p>
                  </a:txBody>
                  <a:tcPr marL="121920" marR="121920" anchor="ctr"/>
                </a:tc>
                <a:tc>
                  <a:txBody>
                    <a:bodyPr/>
                    <a:lstStyle/>
                    <a:p>
                      <a:r>
                        <a:rPr lang="en-US" sz="3200" dirty="0"/>
                        <a:t>Carol </a:t>
                      </a:r>
                      <a:r>
                        <a:rPr lang="en-US" sz="3200" dirty="0" err="1"/>
                        <a:t>Schaaf</a:t>
                      </a:r>
                      <a:endParaRPr lang="en-US" sz="3200" dirty="0"/>
                    </a:p>
                  </a:txBody>
                  <a:tcPr marL="121920" marR="121920" anchor="ctr"/>
                </a:tc>
                <a:tc>
                  <a:txBody>
                    <a:bodyPr/>
                    <a:lstStyle/>
                    <a:p>
                      <a:r>
                        <a:rPr lang="en-US" sz="3200" dirty="0" smtClean="0"/>
                        <a:t>P26</a:t>
                      </a:r>
                      <a:endParaRPr lang="en-US" sz="3200" dirty="0"/>
                    </a:p>
                  </a:txBody>
                  <a:tcPr marL="121920" marR="121920" anchor="ctr"/>
                </a:tc>
                <a:tc>
                  <a:txBody>
                    <a:bodyPr/>
                    <a:lstStyle/>
                    <a:p>
                      <a:r>
                        <a:rPr lang="en-US" sz="3200" dirty="0"/>
                        <a:t>0.75</a:t>
                      </a:r>
                    </a:p>
                  </a:txBody>
                  <a:tcPr marL="121920" marR="121920" anchor="ctr"/>
                </a:tc>
              </a:tr>
            </a:tbl>
          </a:graphicData>
        </a:graphic>
      </p:graphicFrame>
      <p:sp>
        <p:nvSpPr>
          <p:cNvPr id="6" name="Slide Number Placeholder 5"/>
          <p:cNvSpPr>
            <a:spLocks noGrp="1"/>
          </p:cNvSpPr>
          <p:nvPr>
            <p:ph type="sldNum" sz="quarter" idx="12"/>
          </p:nvPr>
        </p:nvSpPr>
        <p:spPr/>
        <p:txBody>
          <a:bodyPr/>
          <a:lstStyle/>
          <a:p>
            <a:pPr>
              <a:defRPr/>
            </a:pPr>
            <a:fld id="{DA0B7E83-CB5E-4D7A-BBA7-267144ED5D8D}" type="slidenum">
              <a:rPr lang="en-US" smtClean="0"/>
              <a:pPr>
                <a:defRPr/>
              </a:pPr>
              <a:t>16</a:t>
            </a:fld>
            <a:endParaRPr lang="en-US"/>
          </a:p>
        </p:txBody>
      </p:sp>
      <p:sp>
        <p:nvSpPr>
          <p:cNvPr id="5" name="Title 4"/>
          <p:cNvSpPr>
            <a:spLocks noGrp="1"/>
          </p:cNvSpPr>
          <p:nvPr>
            <p:ph type="title"/>
          </p:nvPr>
        </p:nvSpPr>
        <p:spPr/>
        <p:txBody>
          <a:body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Tm="41830"/>
    </mc:Choice>
    <mc:Fallback>
      <p:transition spd="slow" advTm="4183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NF</a:t>
            </a:r>
            <a:endParaRPr lang="en-US" dirty="0"/>
          </a:p>
        </p:txBody>
      </p:sp>
      <p:graphicFrame>
        <p:nvGraphicFramePr>
          <p:cNvPr id="7" name="Table Placeholder 6"/>
          <p:cNvGraphicFramePr>
            <a:graphicFrameLocks noGrp="1"/>
          </p:cNvGraphicFramePr>
          <p:nvPr>
            <p:ph type="tbl" idx="1"/>
            <p:extLst>
              <p:ext uri="{D42A27DB-BD31-4B8C-83A1-F6EECF244321}">
                <p14:modId xmlns:p14="http://schemas.microsoft.com/office/powerpoint/2010/main" val="915685972"/>
              </p:ext>
            </p:extLst>
          </p:nvPr>
        </p:nvGraphicFramePr>
        <p:xfrm>
          <a:off x="943429" y="1371601"/>
          <a:ext cx="9651999" cy="4930710"/>
        </p:xfrm>
        <a:graphic>
          <a:graphicData uri="http://schemas.openxmlformats.org/drawingml/2006/table">
            <a:tbl>
              <a:tblPr firstRow="1" bandRow="1">
                <a:tableStyleId>{5C22544A-7EE6-4342-B048-85BDC9FD1C3A}</a:tableStyleId>
              </a:tblPr>
              <a:tblGrid>
                <a:gridCol w="2680410"/>
                <a:gridCol w="2045346"/>
                <a:gridCol w="2027280"/>
                <a:gridCol w="1561494"/>
                <a:gridCol w="1337469"/>
              </a:tblGrid>
              <a:tr h="443839">
                <a:tc>
                  <a:txBody>
                    <a:bodyPr/>
                    <a:lstStyle/>
                    <a:p>
                      <a:r>
                        <a:rPr lang="en-US" sz="3200" dirty="0"/>
                        <a:t>EmployeeID</a:t>
                      </a:r>
                    </a:p>
                  </a:txBody>
                  <a:tcPr marL="121920" marR="121920" anchor="ctr"/>
                </a:tc>
                <a:tc>
                  <a:txBody>
                    <a:bodyPr/>
                    <a:lstStyle/>
                    <a:p>
                      <a:r>
                        <a:rPr lang="en-US" sz="3200" dirty="0" smtClean="0"/>
                        <a:t>FirstName</a:t>
                      </a:r>
                      <a:endParaRPr lang="en-US" sz="3200" dirty="0"/>
                    </a:p>
                  </a:txBody>
                  <a:tcPr marL="121920" marR="121920" anchor="ctr"/>
                </a:tc>
                <a:tc>
                  <a:txBody>
                    <a:bodyPr/>
                    <a:lstStyle/>
                    <a:p>
                      <a:r>
                        <a:rPr lang="en-US" sz="3200" dirty="0" smtClean="0"/>
                        <a:t>LastName</a:t>
                      </a:r>
                      <a:endParaRPr lang="en-US" sz="3200" dirty="0"/>
                    </a:p>
                  </a:txBody>
                  <a:tcPr marL="121920" marR="121920" anchor="ctr"/>
                </a:tc>
                <a:tc>
                  <a:txBody>
                    <a:bodyPr/>
                    <a:lstStyle/>
                    <a:p>
                      <a:r>
                        <a:rPr lang="en-US" sz="3200" dirty="0"/>
                        <a:t>Project</a:t>
                      </a:r>
                    </a:p>
                  </a:txBody>
                  <a:tcPr marL="121920" marR="121920" anchor="ctr"/>
                </a:tc>
                <a:tc>
                  <a:txBody>
                    <a:bodyPr/>
                    <a:lstStyle/>
                    <a:p>
                      <a:r>
                        <a:rPr lang="en-US" sz="3200" dirty="0"/>
                        <a:t>Time</a:t>
                      </a:r>
                    </a:p>
                  </a:txBody>
                  <a:tcPr marL="121920" marR="121920" anchor="ctr"/>
                </a:tc>
              </a:tr>
              <a:tr h="638670">
                <a:tc>
                  <a:txBody>
                    <a:bodyPr/>
                    <a:lstStyle/>
                    <a:p>
                      <a:r>
                        <a:rPr lang="en-US" sz="3200" dirty="0"/>
                        <a:t>EN1-26</a:t>
                      </a:r>
                    </a:p>
                  </a:txBody>
                  <a:tcPr marL="121920" marR="121920" anchor="ctr"/>
                </a:tc>
                <a:tc>
                  <a:txBody>
                    <a:bodyPr/>
                    <a:lstStyle/>
                    <a:p>
                      <a:r>
                        <a:rPr lang="en-US" sz="3200" dirty="0" smtClean="0"/>
                        <a:t>Sean</a:t>
                      </a:r>
                      <a:endParaRPr lang="en-US" sz="3200" dirty="0"/>
                    </a:p>
                  </a:txBody>
                  <a:tcPr marL="121920" marR="121920" anchor="ctr"/>
                </a:tc>
                <a:tc>
                  <a:txBody>
                    <a:bodyPr/>
                    <a:lstStyle/>
                    <a:p>
                      <a:r>
                        <a:rPr lang="en-US" sz="3200" dirty="0" smtClean="0"/>
                        <a:t>O'Brien</a:t>
                      </a:r>
                      <a:endParaRPr lang="en-US" sz="3200" dirty="0"/>
                    </a:p>
                  </a:txBody>
                  <a:tcPr marL="121920" marR="121920" anchor="ctr"/>
                </a:tc>
                <a:tc>
                  <a:txBody>
                    <a:bodyPr/>
                    <a:lstStyle/>
                    <a:p>
                      <a:r>
                        <a:rPr lang="en-US" sz="3200" dirty="0" smtClean="0"/>
                        <a:t>P31</a:t>
                      </a:r>
                      <a:endParaRPr lang="en-US" sz="3200" dirty="0"/>
                    </a:p>
                  </a:txBody>
                  <a:tcPr marL="121920" marR="121920" anchor="ctr"/>
                </a:tc>
                <a:tc>
                  <a:txBody>
                    <a:bodyPr/>
                    <a:lstStyle/>
                    <a:p>
                      <a:r>
                        <a:rPr lang="en-US" sz="3200" dirty="0" smtClean="0"/>
                        <a:t>0.25</a:t>
                      </a:r>
                      <a:endParaRPr lang="en-US" sz="3200" dirty="0"/>
                    </a:p>
                  </a:txBody>
                  <a:tcPr marL="121920" marR="121920" anchor="ctr"/>
                </a:tc>
              </a:tr>
              <a:tr h="638670">
                <a:tc>
                  <a:txBody>
                    <a:bodyPr/>
                    <a:lstStyle/>
                    <a:p>
                      <a:r>
                        <a:rPr lang="en-US" sz="3200" dirty="0"/>
                        <a:t>EN1-26</a:t>
                      </a:r>
                    </a:p>
                  </a:txBody>
                  <a:tcPr marL="121920" marR="121920" anchor="ctr"/>
                </a:tc>
                <a:tc>
                  <a:txBody>
                    <a:bodyPr/>
                    <a:lstStyle/>
                    <a:p>
                      <a:r>
                        <a:rPr lang="en-US" sz="3200" dirty="0" smtClean="0"/>
                        <a:t>Sean</a:t>
                      </a:r>
                      <a:endParaRPr lang="en-US" sz="3200" dirty="0"/>
                    </a:p>
                  </a:txBody>
                  <a:tcPr marL="121920" marR="121920" anchor="ctr"/>
                </a:tc>
                <a:tc>
                  <a:txBody>
                    <a:bodyPr/>
                    <a:lstStyle/>
                    <a:p>
                      <a:r>
                        <a:rPr lang="en-US" sz="3200" dirty="0" smtClean="0"/>
                        <a:t>O'Brien</a:t>
                      </a:r>
                      <a:endParaRPr lang="en-US" sz="3200" dirty="0"/>
                    </a:p>
                  </a:txBody>
                  <a:tcPr marL="121920" marR="121920" anchor="ctr"/>
                </a:tc>
                <a:tc>
                  <a:txBody>
                    <a:bodyPr/>
                    <a:lstStyle/>
                    <a:p>
                      <a:r>
                        <a:rPr lang="en-US" sz="3200" dirty="0" smtClean="0"/>
                        <a:t>P32</a:t>
                      </a:r>
                      <a:endParaRPr lang="en-US" sz="3200" dirty="0"/>
                    </a:p>
                  </a:txBody>
                  <a:tcPr marL="121920" marR="121920" anchor="ctr"/>
                </a:tc>
                <a:tc>
                  <a:txBody>
                    <a:bodyPr/>
                    <a:lstStyle/>
                    <a:p>
                      <a:r>
                        <a:rPr lang="en-US" sz="3200" dirty="0" smtClean="0"/>
                        <a:t>0.40</a:t>
                      </a:r>
                      <a:endParaRPr lang="en-US" sz="3200" dirty="0"/>
                    </a:p>
                  </a:txBody>
                  <a:tcPr marL="121920" marR="121920" anchor="ctr"/>
                </a:tc>
              </a:tr>
              <a:tr h="638670">
                <a:tc>
                  <a:txBody>
                    <a:bodyPr/>
                    <a:lstStyle/>
                    <a:p>
                      <a:r>
                        <a:rPr lang="en-US" sz="3200" dirty="0"/>
                        <a:t>EN1-26</a:t>
                      </a:r>
                    </a:p>
                  </a:txBody>
                  <a:tcPr marL="121920" marR="121920" anchor="ctr"/>
                </a:tc>
                <a:tc>
                  <a:txBody>
                    <a:bodyPr/>
                    <a:lstStyle/>
                    <a:p>
                      <a:r>
                        <a:rPr lang="en-US" sz="3200" dirty="0" smtClean="0"/>
                        <a:t>Sean</a:t>
                      </a:r>
                      <a:endParaRPr lang="en-US" sz="3200" dirty="0"/>
                    </a:p>
                  </a:txBody>
                  <a:tcPr marL="121920" marR="121920" anchor="ctr"/>
                </a:tc>
                <a:tc>
                  <a:txBody>
                    <a:bodyPr/>
                    <a:lstStyle/>
                    <a:p>
                      <a:r>
                        <a:rPr lang="en-US" sz="3200" dirty="0" smtClean="0"/>
                        <a:t>O'Brien</a:t>
                      </a:r>
                      <a:endParaRPr lang="en-US" sz="3200" dirty="0"/>
                    </a:p>
                  </a:txBody>
                  <a:tcPr marL="121920" marR="121920" anchor="ctr"/>
                </a:tc>
                <a:tc>
                  <a:txBody>
                    <a:bodyPr/>
                    <a:lstStyle/>
                    <a:p>
                      <a:r>
                        <a:rPr lang="en-US" sz="3200" dirty="0" smtClean="0"/>
                        <a:t>P34</a:t>
                      </a:r>
                      <a:endParaRPr lang="en-US" sz="3200" dirty="0"/>
                    </a:p>
                  </a:txBody>
                  <a:tcPr marL="121920" marR="121920" anchor="ctr"/>
                </a:tc>
                <a:tc>
                  <a:txBody>
                    <a:bodyPr/>
                    <a:lstStyle/>
                    <a:p>
                      <a:r>
                        <a:rPr lang="en-US" sz="3200" dirty="0" smtClean="0"/>
                        <a:t>0.30</a:t>
                      </a:r>
                      <a:endParaRPr lang="en-US" sz="3200" dirty="0"/>
                    </a:p>
                  </a:txBody>
                  <a:tcPr marL="121920" marR="121920" anchor="ctr"/>
                </a:tc>
              </a:tr>
              <a:tr h="638670">
                <a:tc>
                  <a:txBody>
                    <a:bodyPr/>
                    <a:lstStyle/>
                    <a:p>
                      <a:r>
                        <a:rPr lang="en-US" sz="3200" dirty="0"/>
                        <a:t>EN1-35</a:t>
                      </a:r>
                    </a:p>
                  </a:txBody>
                  <a:tcPr marL="121920" marR="121920" anchor="ctr"/>
                </a:tc>
                <a:tc>
                  <a:txBody>
                    <a:bodyPr/>
                    <a:lstStyle/>
                    <a:p>
                      <a:r>
                        <a:rPr lang="en-US" sz="3200" dirty="0" smtClean="0"/>
                        <a:t>Steven</a:t>
                      </a:r>
                      <a:endParaRPr lang="en-US" sz="3200" dirty="0"/>
                    </a:p>
                  </a:txBody>
                  <a:tcPr marL="121920" marR="121920" anchor="ctr"/>
                </a:tc>
                <a:tc>
                  <a:txBody>
                    <a:bodyPr/>
                    <a:lstStyle/>
                    <a:p>
                      <a:r>
                        <a:rPr lang="en-US" sz="3200" dirty="0" err="1" smtClean="0"/>
                        <a:t>Baranco</a:t>
                      </a:r>
                      <a:endParaRPr lang="en-US" sz="3200" dirty="0"/>
                    </a:p>
                  </a:txBody>
                  <a:tcPr marL="121920" marR="121920" anchor="ctr"/>
                </a:tc>
                <a:tc>
                  <a:txBody>
                    <a:bodyPr/>
                    <a:lstStyle/>
                    <a:p>
                      <a:r>
                        <a:rPr lang="en-US" sz="3200" dirty="0" smtClean="0"/>
                        <a:t>P31</a:t>
                      </a:r>
                      <a:endParaRPr lang="en-US" sz="3200" dirty="0"/>
                    </a:p>
                  </a:txBody>
                  <a:tcPr marL="121920" marR="121920" anchor="ctr"/>
                </a:tc>
                <a:tc>
                  <a:txBody>
                    <a:bodyPr/>
                    <a:lstStyle/>
                    <a:p>
                      <a:r>
                        <a:rPr lang="en-US" sz="3200" dirty="0" smtClean="0"/>
                        <a:t>0.15</a:t>
                      </a:r>
                      <a:endParaRPr lang="en-US" sz="3200" dirty="0"/>
                    </a:p>
                  </a:txBody>
                  <a:tcPr marL="121920" marR="121920" anchor="ctr"/>
                </a:tc>
              </a:tr>
              <a:tr h="638670">
                <a:tc>
                  <a:txBody>
                    <a:bodyPr/>
                    <a:lstStyle/>
                    <a:p>
                      <a:r>
                        <a:rPr lang="en-US" sz="3200" dirty="0"/>
                        <a:t>EN1-35</a:t>
                      </a:r>
                    </a:p>
                  </a:txBody>
                  <a:tcPr marL="121920" marR="121920" anchor="ctr"/>
                </a:tc>
                <a:tc>
                  <a:txBody>
                    <a:bodyPr/>
                    <a:lstStyle/>
                    <a:p>
                      <a:r>
                        <a:rPr lang="en-US" sz="3200" dirty="0" smtClean="0"/>
                        <a:t>Steven</a:t>
                      </a:r>
                      <a:endParaRPr lang="en-US" sz="3200" dirty="0"/>
                    </a:p>
                  </a:txBody>
                  <a:tcPr marL="121920" marR="121920" anchor="ctr"/>
                </a:tc>
                <a:tc>
                  <a:txBody>
                    <a:bodyPr/>
                    <a:lstStyle/>
                    <a:p>
                      <a:r>
                        <a:rPr lang="en-US" sz="3200" dirty="0" err="1" smtClean="0"/>
                        <a:t>Baranco</a:t>
                      </a:r>
                      <a:endParaRPr lang="en-US" sz="3200" dirty="0"/>
                    </a:p>
                  </a:txBody>
                  <a:tcPr marL="121920" marR="121920" anchor="ctr"/>
                </a:tc>
                <a:tc>
                  <a:txBody>
                    <a:bodyPr/>
                    <a:lstStyle/>
                    <a:p>
                      <a:r>
                        <a:rPr lang="en-US" sz="3200" dirty="0" smtClean="0"/>
                        <a:t>P30</a:t>
                      </a:r>
                      <a:endParaRPr lang="en-US" sz="3200" dirty="0"/>
                    </a:p>
                  </a:txBody>
                  <a:tcPr marL="121920" marR="121920" anchor="ctr"/>
                </a:tc>
                <a:tc>
                  <a:txBody>
                    <a:bodyPr/>
                    <a:lstStyle/>
                    <a:p>
                      <a:r>
                        <a:rPr lang="en-US" sz="3200" dirty="0" smtClean="0"/>
                        <a:t>0.80</a:t>
                      </a:r>
                      <a:endParaRPr lang="en-US" sz="3200" dirty="0"/>
                    </a:p>
                  </a:txBody>
                  <a:tcPr marL="121920" marR="121920" anchor="ctr"/>
                </a:tc>
              </a:tr>
              <a:tr h="443839">
                <a:tc>
                  <a:txBody>
                    <a:bodyPr/>
                    <a:lstStyle/>
                    <a:p>
                      <a:r>
                        <a:rPr lang="en-US" sz="3200" dirty="0"/>
                        <a:t>EN1-36</a:t>
                      </a:r>
                    </a:p>
                  </a:txBody>
                  <a:tcPr marL="121920" marR="121920" anchor="ctr"/>
                </a:tc>
                <a:tc>
                  <a:txBody>
                    <a:bodyPr/>
                    <a:lstStyle/>
                    <a:p>
                      <a:r>
                        <a:rPr lang="en-US" sz="3200" dirty="0" smtClean="0"/>
                        <a:t>Elizabeth</a:t>
                      </a:r>
                      <a:endParaRPr lang="en-US" sz="3200" dirty="0"/>
                    </a:p>
                  </a:txBody>
                  <a:tcPr marL="121920" marR="121920" anchor="ctr"/>
                </a:tc>
                <a:tc>
                  <a:txBody>
                    <a:bodyPr/>
                    <a:lstStyle/>
                    <a:p>
                      <a:r>
                        <a:rPr lang="en-US" sz="3200" dirty="0" smtClean="0"/>
                        <a:t>Roslyn</a:t>
                      </a:r>
                      <a:endParaRPr lang="en-US" sz="3200" dirty="0"/>
                    </a:p>
                  </a:txBody>
                  <a:tcPr marL="121920" marR="121920" anchor="ctr"/>
                </a:tc>
                <a:tc>
                  <a:txBody>
                    <a:bodyPr/>
                    <a:lstStyle/>
                    <a:p>
                      <a:r>
                        <a:rPr lang="en-US" sz="3200" dirty="0" smtClean="0"/>
                        <a:t>P25</a:t>
                      </a:r>
                      <a:endParaRPr lang="en-US" sz="3200" dirty="0"/>
                    </a:p>
                  </a:txBody>
                  <a:tcPr marL="121920" marR="121920" anchor="ctr"/>
                </a:tc>
                <a:tc>
                  <a:txBody>
                    <a:bodyPr/>
                    <a:lstStyle/>
                    <a:p>
                      <a:r>
                        <a:rPr lang="en-US" sz="3200"/>
                        <a:t>0.90</a:t>
                      </a:r>
                    </a:p>
                  </a:txBody>
                  <a:tcPr marL="121920" marR="121920" anchor="ctr"/>
                </a:tc>
              </a:tr>
              <a:tr h="443839">
                <a:tc>
                  <a:txBody>
                    <a:bodyPr/>
                    <a:lstStyle/>
                    <a:p>
                      <a:r>
                        <a:rPr lang="en-US" sz="3200"/>
                        <a:t>EN1-38</a:t>
                      </a:r>
                    </a:p>
                  </a:txBody>
                  <a:tcPr marL="121920" marR="121920" anchor="ctr"/>
                </a:tc>
                <a:tc>
                  <a:txBody>
                    <a:bodyPr/>
                    <a:lstStyle/>
                    <a:p>
                      <a:r>
                        <a:rPr lang="en-US" sz="3200" dirty="0" smtClean="0"/>
                        <a:t>Carol</a:t>
                      </a:r>
                      <a:endParaRPr lang="en-US" sz="3200" dirty="0"/>
                    </a:p>
                  </a:txBody>
                  <a:tcPr marL="121920" marR="121920" anchor="ctr"/>
                </a:tc>
                <a:tc>
                  <a:txBody>
                    <a:bodyPr/>
                    <a:lstStyle/>
                    <a:p>
                      <a:r>
                        <a:rPr lang="en-US" sz="3200" dirty="0" err="1" smtClean="0"/>
                        <a:t>Schaaf</a:t>
                      </a:r>
                      <a:endParaRPr lang="en-US" sz="3200" dirty="0"/>
                    </a:p>
                  </a:txBody>
                  <a:tcPr marL="121920" marR="121920" anchor="ctr"/>
                </a:tc>
                <a:tc>
                  <a:txBody>
                    <a:bodyPr/>
                    <a:lstStyle/>
                    <a:p>
                      <a:r>
                        <a:rPr lang="en-US" sz="3200" dirty="0" smtClean="0"/>
                        <a:t>P26</a:t>
                      </a:r>
                      <a:endParaRPr lang="en-US" sz="3200" dirty="0"/>
                    </a:p>
                  </a:txBody>
                  <a:tcPr marL="121920" marR="121920" anchor="ctr"/>
                </a:tc>
                <a:tc>
                  <a:txBody>
                    <a:bodyPr/>
                    <a:lstStyle/>
                    <a:p>
                      <a:r>
                        <a:rPr lang="en-US" sz="3200" dirty="0"/>
                        <a:t>0.75</a:t>
                      </a:r>
                    </a:p>
                  </a:txBody>
                  <a:tcPr marL="121920" marR="121920" anchor="ctr"/>
                </a:tc>
              </a:tr>
            </a:tbl>
          </a:graphicData>
        </a:graphic>
      </p:graphicFrame>
      <p:sp>
        <p:nvSpPr>
          <p:cNvPr id="6" name="Slide Number Placeholder 5"/>
          <p:cNvSpPr>
            <a:spLocks noGrp="1"/>
          </p:cNvSpPr>
          <p:nvPr>
            <p:ph type="sldNum" sz="quarter" idx="12"/>
          </p:nvPr>
        </p:nvSpPr>
        <p:spPr/>
        <p:txBody>
          <a:bodyPr/>
          <a:lstStyle/>
          <a:p>
            <a:pPr>
              <a:defRPr/>
            </a:pPr>
            <a:fld id="{DA0B7E83-CB5E-4D7A-BBA7-267144ED5D8D}" type="slidenum">
              <a:rPr lang="en-US" smtClean="0"/>
              <a:pPr>
                <a:defRPr/>
              </a:pPr>
              <a:t>17</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Tm="27030"/>
    </mc:Choice>
    <mc:Fallback>
      <p:transition spd="slow" advTm="2703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a:t>
            </a:r>
            <a:endParaRPr lang="en-US" dirty="0"/>
          </a:p>
        </p:txBody>
      </p:sp>
      <p:sp>
        <p:nvSpPr>
          <p:cNvPr id="6" name="Slide Number Placeholder 5"/>
          <p:cNvSpPr>
            <a:spLocks noGrp="1"/>
          </p:cNvSpPr>
          <p:nvPr>
            <p:ph type="sldNum" sz="quarter" idx="12"/>
          </p:nvPr>
        </p:nvSpPr>
        <p:spPr/>
        <p:txBody>
          <a:bodyPr/>
          <a:lstStyle/>
          <a:p>
            <a:pPr>
              <a:defRPr/>
            </a:pPr>
            <a:fld id="{45E16E1E-9D02-4883-8C02-CA6074CACB36}" type="slidenum">
              <a:rPr lang="en-US" smtClean="0"/>
              <a:pPr>
                <a:defRPr/>
              </a:pPr>
              <a:t>18</a:t>
            </a:fld>
            <a:endParaRPr lang="en-US" dirty="0"/>
          </a:p>
        </p:txBody>
      </p:sp>
      <p:grpSp>
        <p:nvGrpSpPr>
          <p:cNvPr id="3" name="Group 23"/>
          <p:cNvGrpSpPr/>
          <p:nvPr/>
        </p:nvGrpSpPr>
        <p:grpSpPr>
          <a:xfrm>
            <a:off x="3294742" y="2162628"/>
            <a:ext cx="5573487" cy="1378858"/>
            <a:chOff x="3294742" y="2162628"/>
            <a:chExt cx="5573487" cy="1378858"/>
          </a:xfrm>
        </p:grpSpPr>
        <p:sp>
          <p:nvSpPr>
            <p:cNvPr id="7" name="Rectangle 6"/>
            <p:cNvSpPr/>
            <p:nvPr/>
          </p:nvSpPr>
          <p:spPr>
            <a:xfrm>
              <a:off x="3294743" y="2162629"/>
              <a:ext cx="5573486" cy="137885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294742" y="2162628"/>
              <a:ext cx="5367343" cy="13788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2"/>
                  </a:solidFill>
                </a:rPr>
                <a:t>Fully Functional Dependence</a:t>
              </a:r>
              <a:endParaRPr lang="en-US" sz="4400" dirty="0">
                <a:solidFill>
                  <a:schemeClr val="tx2"/>
                </a:solidFill>
              </a:endParaRPr>
            </a:p>
          </p:txBody>
        </p:sp>
      </p:grpSp>
    </p:spTree>
    <p:extLst>
      <p:ext uri="{BB962C8B-B14F-4D97-AF65-F5344CB8AC3E}">
        <p14:creationId xmlns:p14="http://schemas.microsoft.com/office/powerpoint/2010/main" val="3095001610"/>
      </p:ext>
    </p:extLst>
  </p:cSld>
  <p:clrMapOvr>
    <a:masterClrMapping/>
  </p:clrMapOvr>
  <mc:AlternateContent xmlns:mc="http://schemas.openxmlformats.org/markup-compatibility/2006">
    <mc:Choice xmlns:p14="http://schemas.microsoft.com/office/powerpoint/2010/main" Requires="p14">
      <p:transition spd="slow" p14:dur="2000" advTm="8530"/>
    </mc:Choice>
    <mc:Fallback>
      <p:transition spd="slow" advTm="853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lIns="92075" tIns="46038" rIns="92075" bIns="46038" anchorCtr="0"/>
          <a:lstStyle/>
          <a:p>
            <a:pPr eaLnBrk="1" hangingPunct="1">
              <a:defRPr/>
            </a:pPr>
            <a:r>
              <a:rPr lang="en-US" smtClean="0"/>
              <a:t>Functional Dependency</a:t>
            </a:r>
          </a:p>
        </p:txBody>
      </p:sp>
      <p:pic>
        <p:nvPicPr>
          <p:cNvPr id="1026" name="Picture 2"/>
          <p:cNvPicPr>
            <a:picLocks noChangeAspect="1" noChangeArrowheads="1"/>
          </p:cNvPicPr>
          <p:nvPr/>
        </p:nvPicPr>
        <p:blipFill>
          <a:blip r:embed="rId3"/>
          <a:srcRect/>
          <a:stretch>
            <a:fillRect/>
          </a:stretch>
        </p:blipFill>
        <p:spPr bwMode="auto">
          <a:xfrm>
            <a:off x="665018" y="829312"/>
            <a:ext cx="8683679" cy="2426487"/>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2000" advTm="20973"/>
    </mc:Choice>
    <mc:Fallback>
      <p:transition spd="slow" advTm="2097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a:t>
            </a:r>
            <a:endParaRPr lang="en-US" dirty="0"/>
          </a:p>
        </p:txBody>
      </p:sp>
      <p:sp>
        <p:nvSpPr>
          <p:cNvPr id="6" name="Slide Number Placeholder 5"/>
          <p:cNvSpPr>
            <a:spLocks noGrp="1"/>
          </p:cNvSpPr>
          <p:nvPr>
            <p:ph type="sldNum" sz="quarter" idx="12"/>
          </p:nvPr>
        </p:nvSpPr>
        <p:spPr/>
        <p:txBody>
          <a:bodyPr/>
          <a:lstStyle/>
          <a:p>
            <a:pPr>
              <a:defRPr/>
            </a:pPr>
            <a:fld id="{45E16E1E-9D02-4883-8C02-CA6074CACB36}" type="slidenum">
              <a:rPr lang="en-US" smtClean="0"/>
              <a:pPr>
                <a:defRPr/>
              </a:pPr>
              <a:t>2</a:t>
            </a:fld>
            <a:endParaRPr lang="en-US" dirty="0"/>
          </a:p>
        </p:txBody>
      </p:sp>
      <p:grpSp>
        <p:nvGrpSpPr>
          <p:cNvPr id="5" name="Group 23"/>
          <p:cNvGrpSpPr/>
          <p:nvPr/>
        </p:nvGrpSpPr>
        <p:grpSpPr>
          <a:xfrm>
            <a:off x="3294742" y="2162628"/>
            <a:ext cx="5573487" cy="1378858"/>
            <a:chOff x="3294742" y="2162628"/>
            <a:chExt cx="5573487" cy="1378858"/>
          </a:xfrm>
        </p:grpSpPr>
        <p:sp>
          <p:nvSpPr>
            <p:cNvPr id="7" name="Rectangle 6"/>
            <p:cNvSpPr/>
            <p:nvPr/>
          </p:nvSpPr>
          <p:spPr>
            <a:xfrm>
              <a:off x="3294743" y="2162629"/>
              <a:ext cx="5573486" cy="137885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294742" y="2162628"/>
              <a:ext cx="5367343" cy="13788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2"/>
                  </a:solidFill>
                </a:rPr>
                <a:t>Update, Insertion, &amp; Deletion Anomalies</a:t>
              </a:r>
              <a:endParaRPr lang="en-US" sz="4400" dirty="0">
                <a:solidFill>
                  <a:schemeClr val="tx2"/>
                </a:solidFill>
              </a:endParaRPr>
            </a:p>
          </p:txBody>
        </p:sp>
      </p:grpSp>
    </p:spTree>
    <p:extLst>
      <p:ext uri="{BB962C8B-B14F-4D97-AF65-F5344CB8AC3E}">
        <p14:creationId xmlns:p14="http://schemas.microsoft.com/office/powerpoint/2010/main" val="3095001610"/>
      </p:ext>
    </p:extLst>
  </p:cSld>
  <p:clrMapOvr>
    <a:masterClrMapping/>
  </p:clrMapOvr>
  <mc:AlternateContent xmlns:mc="http://schemas.openxmlformats.org/markup-compatibility/2006">
    <mc:Choice xmlns:p14="http://schemas.microsoft.com/office/powerpoint/2010/main" Requires="p14">
      <p:transition spd="slow" p14:dur="2000" advTm="8186"/>
    </mc:Choice>
    <mc:Fallback>
      <p:transition spd="slow" advTm="8186"/>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026"/>
          <p:cNvSpPr>
            <a:spLocks noGrp="1" noChangeArrowheads="1"/>
          </p:cNvSpPr>
          <p:nvPr>
            <p:ph type="title"/>
          </p:nvPr>
        </p:nvSpPr>
        <p:spPr/>
        <p:txBody>
          <a:bodyPr lIns="92075" tIns="46038" rIns="92075" bIns="46038" anchorCtr="0"/>
          <a:lstStyle/>
          <a:p>
            <a:pPr eaLnBrk="1" hangingPunct="1">
              <a:defRPr/>
            </a:pPr>
            <a:r>
              <a:rPr lang="en-US" smtClean="0"/>
              <a:t>Functional Dependency Example</a:t>
            </a:r>
          </a:p>
        </p:txBody>
      </p:sp>
      <p:grpSp>
        <p:nvGrpSpPr>
          <p:cNvPr id="14" name="Group 13"/>
          <p:cNvGrpSpPr/>
          <p:nvPr/>
        </p:nvGrpSpPr>
        <p:grpSpPr>
          <a:xfrm>
            <a:off x="2036508" y="2300288"/>
            <a:ext cx="7640961" cy="523862"/>
            <a:chOff x="2036508" y="2300288"/>
            <a:chExt cx="7640961" cy="523862"/>
          </a:xfrm>
        </p:grpSpPr>
        <p:sp>
          <p:nvSpPr>
            <p:cNvPr id="17413" name="Rectangle 1027"/>
            <p:cNvSpPr>
              <a:spLocks noChangeArrowheads="1"/>
            </p:cNvSpPr>
            <p:nvPr/>
          </p:nvSpPr>
          <p:spPr bwMode="auto">
            <a:xfrm>
              <a:off x="2036508" y="2300288"/>
              <a:ext cx="3145092" cy="523862"/>
            </a:xfrm>
            <a:prstGeom prst="rect">
              <a:avLst/>
            </a:prstGeom>
            <a:noFill/>
            <a:ln w="9525">
              <a:noFill/>
              <a:miter lim="800000"/>
              <a:headEnd/>
              <a:tailEnd/>
            </a:ln>
          </p:spPr>
          <p:txBody>
            <a:bodyPr wrap="none" lIns="92075" tIns="46038" rIns="92075" bIns="46038">
              <a:spAutoFit/>
            </a:bodyPr>
            <a:lstStyle/>
            <a:p>
              <a:r>
                <a:rPr lang="en-US" sz="2800" b="1" dirty="0">
                  <a:latin typeface="Times New Roman" pitchFamily="18" charset="0"/>
                </a:rPr>
                <a:t>Employee Number</a:t>
              </a:r>
              <a:r>
                <a:rPr lang="en-US" sz="2400" dirty="0">
                  <a:latin typeface="Times New Roman" pitchFamily="18" charset="0"/>
                </a:rPr>
                <a:t> </a:t>
              </a:r>
            </a:p>
          </p:txBody>
        </p:sp>
        <p:sp>
          <p:nvSpPr>
            <p:cNvPr id="17414" name="Rectangle 1028"/>
            <p:cNvSpPr>
              <a:spLocks noChangeArrowheads="1"/>
            </p:cNvSpPr>
            <p:nvPr/>
          </p:nvSpPr>
          <p:spPr bwMode="auto">
            <a:xfrm>
              <a:off x="6989233" y="2300288"/>
              <a:ext cx="2688236" cy="523862"/>
            </a:xfrm>
            <a:prstGeom prst="rect">
              <a:avLst/>
            </a:prstGeom>
            <a:noFill/>
            <a:ln w="9525">
              <a:noFill/>
              <a:miter lim="800000"/>
              <a:headEnd/>
              <a:tailEnd/>
            </a:ln>
          </p:spPr>
          <p:txBody>
            <a:bodyPr wrap="none" lIns="92075" tIns="46038" rIns="92075" bIns="46038">
              <a:spAutoFit/>
            </a:bodyPr>
            <a:lstStyle/>
            <a:p>
              <a:r>
                <a:rPr lang="en-US" sz="2800" b="1">
                  <a:latin typeface="Times New Roman" pitchFamily="18" charset="0"/>
                </a:rPr>
                <a:t>Employee Name</a:t>
              </a:r>
            </a:p>
          </p:txBody>
        </p:sp>
        <p:sp>
          <p:nvSpPr>
            <p:cNvPr id="17415" name="Line 1029"/>
            <p:cNvSpPr>
              <a:spLocks noChangeShapeType="1"/>
            </p:cNvSpPr>
            <p:nvPr/>
          </p:nvSpPr>
          <p:spPr bwMode="auto">
            <a:xfrm>
              <a:off x="5181600" y="2590800"/>
              <a:ext cx="1625600" cy="0"/>
            </a:xfrm>
            <a:prstGeom prst="line">
              <a:avLst/>
            </a:prstGeom>
            <a:noFill/>
            <a:ln w="50800">
              <a:solidFill>
                <a:schemeClr val="tx1"/>
              </a:solidFill>
              <a:round/>
              <a:headEnd type="none" w="sm" len="sm"/>
              <a:tailEnd type="stealth" w="med" len="lg"/>
            </a:ln>
          </p:spPr>
          <p:txBody>
            <a:bodyPr wrap="none" anchor="ctr"/>
            <a:lstStyle/>
            <a:p>
              <a:endParaRPr lang="en-US"/>
            </a:p>
          </p:txBody>
        </p:sp>
      </p:grpSp>
      <p:grpSp>
        <p:nvGrpSpPr>
          <p:cNvPr id="13" name="Group 12"/>
          <p:cNvGrpSpPr/>
          <p:nvPr/>
        </p:nvGrpSpPr>
        <p:grpSpPr>
          <a:xfrm>
            <a:off x="2036508" y="3076832"/>
            <a:ext cx="7560528" cy="641522"/>
            <a:chOff x="2493364" y="4556039"/>
            <a:chExt cx="7560528" cy="641522"/>
          </a:xfrm>
        </p:grpSpPr>
        <p:sp>
          <p:nvSpPr>
            <p:cNvPr id="17417" name="Rectangle 1031"/>
            <p:cNvSpPr>
              <a:spLocks noChangeArrowheads="1"/>
            </p:cNvSpPr>
            <p:nvPr/>
          </p:nvSpPr>
          <p:spPr bwMode="auto">
            <a:xfrm>
              <a:off x="6908800" y="4556039"/>
              <a:ext cx="3145092" cy="523862"/>
            </a:xfrm>
            <a:prstGeom prst="rect">
              <a:avLst/>
            </a:prstGeom>
            <a:noFill/>
            <a:ln w="9525">
              <a:noFill/>
              <a:miter lim="800000"/>
              <a:headEnd/>
              <a:tailEnd/>
            </a:ln>
          </p:spPr>
          <p:txBody>
            <a:bodyPr wrap="none" lIns="92075" tIns="46038" rIns="92075" bIns="46038">
              <a:spAutoFit/>
            </a:bodyPr>
            <a:lstStyle/>
            <a:p>
              <a:r>
                <a:rPr lang="en-US" sz="2800" b="1" dirty="0">
                  <a:latin typeface="Times New Roman" pitchFamily="18" charset="0"/>
                </a:rPr>
                <a:t>Employee Number</a:t>
              </a:r>
              <a:r>
                <a:rPr lang="en-US" sz="2400" dirty="0">
                  <a:latin typeface="Times New Roman" pitchFamily="18" charset="0"/>
                </a:rPr>
                <a:t> </a:t>
              </a:r>
            </a:p>
          </p:txBody>
        </p:sp>
        <p:sp>
          <p:nvSpPr>
            <p:cNvPr id="17418" name="Rectangle 1032"/>
            <p:cNvSpPr>
              <a:spLocks noChangeArrowheads="1"/>
            </p:cNvSpPr>
            <p:nvPr/>
          </p:nvSpPr>
          <p:spPr bwMode="auto">
            <a:xfrm>
              <a:off x="2493364" y="4614869"/>
              <a:ext cx="2688236" cy="523862"/>
            </a:xfrm>
            <a:prstGeom prst="rect">
              <a:avLst/>
            </a:prstGeom>
            <a:noFill/>
            <a:ln w="9525">
              <a:noFill/>
              <a:miter lim="800000"/>
              <a:headEnd/>
              <a:tailEnd/>
            </a:ln>
          </p:spPr>
          <p:txBody>
            <a:bodyPr wrap="none" lIns="92075" tIns="46038" rIns="92075" bIns="46038">
              <a:spAutoFit/>
            </a:bodyPr>
            <a:lstStyle/>
            <a:p>
              <a:r>
                <a:rPr lang="en-US" sz="2800" b="1" dirty="0">
                  <a:latin typeface="Times New Roman" pitchFamily="18" charset="0"/>
                </a:rPr>
                <a:t>Employee Name</a:t>
              </a:r>
            </a:p>
          </p:txBody>
        </p:sp>
        <p:sp>
          <p:nvSpPr>
            <p:cNvPr id="17419" name="Line 1033"/>
            <p:cNvSpPr>
              <a:spLocks noChangeShapeType="1"/>
            </p:cNvSpPr>
            <p:nvPr/>
          </p:nvSpPr>
          <p:spPr bwMode="auto">
            <a:xfrm>
              <a:off x="5283200" y="4876800"/>
              <a:ext cx="1625600" cy="0"/>
            </a:xfrm>
            <a:prstGeom prst="line">
              <a:avLst/>
            </a:prstGeom>
            <a:noFill/>
            <a:ln w="50800">
              <a:solidFill>
                <a:schemeClr val="tx1"/>
              </a:solidFill>
              <a:round/>
              <a:headEnd type="none" w="sm" len="sm"/>
              <a:tailEnd type="stealth" w="med" len="lg"/>
            </a:ln>
          </p:spPr>
          <p:txBody>
            <a:bodyPr wrap="none" anchor="ctr"/>
            <a:lstStyle/>
            <a:p>
              <a:endParaRPr lang="en-US"/>
            </a:p>
          </p:txBody>
        </p:sp>
        <p:pic>
          <p:nvPicPr>
            <p:cNvPr id="2050" name="Picture 2" descr="C:\Users\Farrokh\AppData\Local\Microsoft\Windows\Temporary Internet Files\Content.IE5\W042QIK8\600px-No_sign_Right.svg[1].png"/>
            <p:cNvPicPr>
              <a:picLocks noChangeAspect="1" noChangeArrowheads="1"/>
            </p:cNvPicPr>
            <p:nvPr/>
          </p:nvPicPr>
          <p:blipFill>
            <a:blip r:embed="rId3"/>
            <a:srcRect/>
            <a:stretch>
              <a:fillRect/>
            </a:stretch>
          </p:blipFill>
          <p:spPr bwMode="auto">
            <a:xfrm>
              <a:off x="5685137" y="4556039"/>
              <a:ext cx="641522" cy="641522"/>
            </a:xfrm>
            <a:prstGeom prst="rect">
              <a:avLst/>
            </a:prstGeom>
            <a:noFill/>
          </p:spPr>
        </p:pic>
      </p:grpSp>
    </p:spTree>
  </p:cSld>
  <p:clrMapOvr>
    <a:masterClrMapping/>
  </p:clrMapOvr>
  <mc:AlternateContent xmlns:mc="http://schemas.openxmlformats.org/markup-compatibility/2006">
    <mc:Choice xmlns:p14="http://schemas.microsoft.com/office/powerpoint/2010/main" Requires="p14">
      <p:transition spd="slow" p14:dur="2000" advTm="28718"/>
    </mc:Choice>
    <mc:Fallback>
      <p:transition spd="slow" advTm="28718"/>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lIns="92075" tIns="46038" rIns="92075" bIns="46038" anchorCtr="0"/>
          <a:lstStyle/>
          <a:p>
            <a:pPr eaLnBrk="1" hangingPunct="1">
              <a:defRPr/>
            </a:pPr>
            <a:r>
              <a:rPr lang="en-US" dirty="0" smtClean="0"/>
              <a:t>Full Functional Dependency</a:t>
            </a:r>
          </a:p>
        </p:txBody>
      </p:sp>
      <p:sp>
        <p:nvSpPr>
          <p:cNvPr id="7" name="Rectangle 6"/>
          <p:cNvSpPr/>
          <p:nvPr/>
        </p:nvSpPr>
        <p:spPr>
          <a:xfrm>
            <a:off x="1340866" y="1495168"/>
            <a:ext cx="8590044" cy="1415772"/>
          </a:xfrm>
          <a:prstGeom prst="rect">
            <a:avLst/>
          </a:prstGeom>
        </p:spPr>
        <p:txBody>
          <a:bodyPr wrap="none">
            <a:spAutoFit/>
          </a:bodyPr>
          <a:lstStyle/>
          <a:p>
            <a:r>
              <a:rPr lang="en-US" sz="5400" b="1" dirty="0" smtClean="0"/>
              <a:t>Fully Functional Dependence</a:t>
            </a:r>
          </a:p>
          <a:p>
            <a:r>
              <a:rPr lang="en-US" sz="3200" dirty="0" smtClean="0"/>
              <a:t>Not dependent on any smaller subset of attributes</a:t>
            </a:r>
            <a:endParaRPr lang="en-US" sz="3200" dirty="0"/>
          </a:p>
        </p:txBody>
      </p:sp>
    </p:spTree>
  </p:cSld>
  <p:clrMapOvr>
    <a:masterClrMapping/>
  </p:clrMapOvr>
  <mc:AlternateContent xmlns:mc="http://schemas.openxmlformats.org/markup-compatibility/2006">
    <mc:Choice xmlns:p14="http://schemas.microsoft.com/office/powerpoint/2010/main" Requires="p14">
      <p:transition spd="slow" p14:dur="2000" advTm="32392"/>
    </mc:Choice>
    <mc:Fallback>
      <p:transition spd="slow" advTm="32392"/>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lIns="92075" tIns="46038" rIns="92075" bIns="46038" anchorCtr="0">
            <a:normAutofit/>
          </a:bodyPr>
          <a:lstStyle/>
          <a:p>
            <a:pPr eaLnBrk="1" hangingPunct="1">
              <a:defRPr/>
            </a:pPr>
            <a:r>
              <a:rPr lang="en-US" sz="4000" dirty="0" smtClean="0"/>
              <a:t>Example</a:t>
            </a:r>
          </a:p>
        </p:txBody>
      </p:sp>
      <p:sp>
        <p:nvSpPr>
          <p:cNvPr id="19461" name="Rectangle 3"/>
          <p:cNvSpPr>
            <a:spLocks noChangeArrowheads="1"/>
          </p:cNvSpPr>
          <p:nvPr/>
        </p:nvSpPr>
        <p:spPr bwMode="auto">
          <a:xfrm>
            <a:off x="1940859" y="2224088"/>
            <a:ext cx="4030655" cy="523862"/>
          </a:xfrm>
          <a:prstGeom prst="rect">
            <a:avLst/>
          </a:prstGeom>
          <a:noFill/>
          <a:ln w="9525">
            <a:noFill/>
            <a:miter lim="800000"/>
            <a:headEnd/>
            <a:tailEnd/>
          </a:ln>
        </p:spPr>
        <p:txBody>
          <a:bodyPr wrap="none" lIns="92075" tIns="46038" rIns="92075" bIns="46038">
            <a:spAutoFit/>
          </a:bodyPr>
          <a:lstStyle/>
          <a:p>
            <a:r>
              <a:rPr lang="en-US" sz="2800" b="1" dirty="0">
                <a:latin typeface="Times New Roman" pitchFamily="18" charset="0"/>
              </a:rPr>
              <a:t>Employee Number, Dept</a:t>
            </a:r>
            <a:r>
              <a:rPr lang="en-US" sz="2400" dirty="0">
                <a:latin typeface="Times New Roman" pitchFamily="18" charset="0"/>
              </a:rPr>
              <a:t> </a:t>
            </a:r>
          </a:p>
        </p:txBody>
      </p:sp>
      <p:sp>
        <p:nvSpPr>
          <p:cNvPr id="19462" name="Rectangle 4"/>
          <p:cNvSpPr>
            <a:spLocks noChangeArrowheads="1"/>
          </p:cNvSpPr>
          <p:nvPr/>
        </p:nvSpPr>
        <p:spPr bwMode="auto">
          <a:xfrm>
            <a:off x="7903633" y="2224088"/>
            <a:ext cx="2688236" cy="523862"/>
          </a:xfrm>
          <a:prstGeom prst="rect">
            <a:avLst/>
          </a:prstGeom>
          <a:noFill/>
          <a:ln w="9525">
            <a:noFill/>
            <a:miter lim="800000"/>
            <a:headEnd/>
            <a:tailEnd/>
          </a:ln>
        </p:spPr>
        <p:txBody>
          <a:bodyPr wrap="none" lIns="92075" tIns="46038" rIns="92075" bIns="46038">
            <a:spAutoFit/>
          </a:bodyPr>
          <a:lstStyle/>
          <a:p>
            <a:r>
              <a:rPr lang="en-US" sz="2800" b="1">
                <a:latin typeface="Times New Roman" pitchFamily="18" charset="0"/>
              </a:rPr>
              <a:t>Employee Name</a:t>
            </a:r>
          </a:p>
        </p:txBody>
      </p:sp>
      <p:sp>
        <p:nvSpPr>
          <p:cNvPr id="19463" name="Line 5"/>
          <p:cNvSpPr>
            <a:spLocks noChangeShapeType="1"/>
          </p:cNvSpPr>
          <p:nvPr/>
        </p:nvSpPr>
        <p:spPr bwMode="auto">
          <a:xfrm>
            <a:off x="5994400" y="2514600"/>
            <a:ext cx="1625600" cy="0"/>
          </a:xfrm>
          <a:prstGeom prst="line">
            <a:avLst/>
          </a:prstGeom>
          <a:noFill/>
          <a:ln w="50800">
            <a:solidFill>
              <a:schemeClr val="tx1"/>
            </a:solidFill>
            <a:round/>
            <a:headEnd type="none" w="sm" len="sm"/>
            <a:tailEnd type="stealth" w="med" len="lg"/>
          </a:ln>
        </p:spPr>
        <p:txBody>
          <a:bodyPr wrap="none" anchor="ctr"/>
          <a:lstStyle/>
          <a:p>
            <a:endParaRPr lang="en-US"/>
          </a:p>
        </p:txBody>
      </p:sp>
      <p:grpSp>
        <p:nvGrpSpPr>
          <p:cNvPr id="12" name="Group 11"/>
          <p:cNvGrpSpPr/>
          <p:nvPr/>
        </p:nvGrpSpPr>
        <p:grpSpPr>
          <a:xfrm>
            <a:off x="1951434" y="2902988"/>
            <a:ext cx="7690410" cy="523862"/>
            <a:chOff x="1987059" y="3900488"/>
            <a:chExt cx="7690410" cy="523862"/>
          </a:xfrm>
        </p:grpSpPr>
        <p:sp>
          <p:nvSpPr>
            <p:cNvPr id="19465" name="Rectangle 7"/>
            <p:cNvSpPr>
              <a:spLocks noChangeArrowheads="1"/>
            </p:cNvSpPr>
            <p:nvPr/>
          </p:nvSpPr>
          <p:spPr bwMode="auto">
            <a:xfrm>
              <a:off x="1987059" y="3900488"/>
              <a:ext cx="3145092" cy="523862"/>
            </a:xfrm>
            <a:prstGeom prst="rect">
              <a:avLst/>
            </a:prstGeom>
            <a:noFill/>
            <a:ln w="9525">
              <a:noFill/>
              <a:miter lim="800000"/>
              <a:headEnd/>
              <a:tailEnd/>
            </a:ln>
          </p:spPr>
          <p:txBody>
            <a:bodyPr wrap="none" lIns="92075" tIns="46038" rIns="92075" bIns="46038">
              <a:spAutoFit/>
            </a:bodyPr>
            <a:lstStyle/>
            <a:p>
              <a:r>
                <a:rPr lang="en-US" sz="2800" b="1" dirty="0">
                  <a:latin typeface="Times New Roman" pitchFamily="18" charset="0"/>
                </a:rPr>
                <a:t>Employee Number</a:t>
              </a:r>
              <a:r>
                <a:rPr lang="en-US" sz="2400" dirty="0">
                  <a:latin typeface="Times New Roman" pitchFamily="18" charset="0"/>
                </a:rPr>
                <a:t> </a:t>
              </a:r>
            </a:p>
          </p:txBody>
        </p:sp>
        <p:sp>
          <p:nvSpPr>
            <p:cNvPr id="19466" name="Rectangle 8"/>
            <p:cNvSpPr>
              <a:spLocks noChangeArrowheads="1"/>
            </p:cNvSpPr>
            <p:nvPr/>
          </p:nvSpPr>
          <p:spPr bwMode="auto">
            <a:xfrm>
              <a:off x="6989233" y="3900488"/>
              <a:ext cx="2688236" cy="523862"/>
            </a:xfrm>
            <a:prstGeom prst="rect">
              <a:avLst/>
            </a:prstGeom>
            <a:noFill/>
            <a:ln w="9525">
              <a:noFill/>
              <a:miter lim="800000"/>
              <a:headEnd/>
              <a:tailEnd/>
            </a:ln>
          </p:spPr>
          <p:txBody>
            <a:bodyPr wrap="none" lIns="92075" tIns="46038" rIns="92075" bIns="46038">
              <a:spAutoFit/>
            </a:bodyPr>
            <a:lstStyle/>
            <a:p>
              <a:r>
                <a:rPr lang="en-US" sz="2800" b="1">
                  <a:latin typeface="Times New Roman" pitchFamily="18" charset="0"/>
                </a:rPr>
                <a:t>Employee Name</a:t>
              </a:r>
            </a:p>
          </p:txBody>
        </p:sp>
        <p:sp>
          <p:nvSpPr>
            <p:cNvPr id="19467" name="Line 9"/>
            <p:cNvSpPr>
              <a:spLocks noChangeShapeType="1"/>
            </p:cNvSpPr>
            <p:nvPr/>
          </p:nvSpPr>
          <p:spPr bwMode="auto">
            <a:xfrm>
              <a:off x="5181600" y="4191000"/>
              <a:ext cx="1625600" cy="0"/>
            </a:xfrm>
            <a:prstGeom prst="line">
              <a:avLst/>
            </a:prstGeom>
            <a:noFill/>
            <a:ln w="50800">
              <a:solidFill>
                <a:schemeClr val="tx1"/>
              </a:solidFill>
              <a:round/>
              <a:headEnd type="none" w="sm" len="sm"/>
              <a:tailEnd type="stealth" w="med" len="lg"/>
            </a:ln>
          </p:spPr>
          <p:txBody>
            <a:bodyPr wrap="none" anchor="ctr"/>
            <a:lstStyle/>
            <a:p>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000" advTm="33027"/>
    </mc:Choice>
    <mc:Fallback>
      <p:transition spd="slow" advTm="33027"/>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5E16E1E-9D02-4883-8C02-CA6074CACB36}" type="slidenum">
              <a:rPr lang="en-US" smtClean="0"/>
              <a:pPr>
                <a:defRPr/>
              </a:pPr>
              <a:t>23</a:t>
            </a:fld>
            <a:endParaRPr lang="en-US"/>
          </a:p>
        </p:txBody>
      </p:sp>
      <p:sp>
        <p:nvSpPr>
          <p:cNvPr id="7" name="Rectangle 6"/>
          <p:cNvSpPr/>
          <p:nvPr/>
        </p:nvSpPr>
        <p:spPr>
          <a:xfrm>
            <a:off x="312057" y="3956623"/>
            <a:ext cx="11277600" cy="1077218"/>
          </a:xfrm>
          <a:prstGeom prst="rect">
            <a:avLst/>
          </a:prstGeom>
        </p:spPr>
        <p:txBody>
          <a:bodyPr wrap="square">
            <a:spAutoFit/>
          </a:bodyPr>
          <a:lstStyle/>
          <a:p>
            <a:pPr algn="ctr"/>
            <a:r>
              <a:rPr lang="en-US" sz="3200" dirty="0" smtClean="0"/>
              <a:t>Employee </a:t>
            </a:r>
            <a:r>
              <a:rPr lang="en-US" sz="3200" dirty="0" smtClean="0"/>
              <a:t>ID  </a:t>
            </a:r>
            <a:r>
              <a:rPr lang="en-US" sz="3200" dirty="0" smtClean="0">
                <a:solidFill>
                  <a:srgbClr val="FF0000"/>
                </a:solidFill>
                <a:sym typeface="Wingdings" pitchFamily="2" charset="2"/>
              </a:rPr>
              <a:t></a:t>
            </a:r>
            <a:r>
              <a:rPr lang="en-US" sz="3200" dirty="0" smtClean="0">
                <a:solidFill>
                  <a:srgbClr val="FF0000"/>
                </a:solidFill>
              </a:rPr>
              <a:t>? </a:t>
            </a:r>
            <a:r>
              <a:rPr lang="en-US" sz="3200" dirty="0" smtClean="0">
                <a:sym typeface="Wingdings" pitchFamily="2" charset="2"/>
              </a:rPr>
              <a:t>Street </a:t>
            </a:r>
            <a:r>
              <a:rPr lang="en-US" sz="3200" dirty="0" smtClean="0">
                <a:sym typeface="Wingdings" pitchFamily="2" charset="2"/>
              </a:rPr>
              <a:t>Name </a:t>
            </a:r>
          </a:p>
          <a:p>
            <a:pPr algn="ctr">
              <a:buNone/>
            </a:pPr>
            <a:endParaRPr lang="en-US" sz="3200" dirty="0" smtClean="0"/>
          </a:p>
        </p:txBody>
      </p:sp>
      <p:graphicFrame>
        <p:nvGraphicFramePr>
          <p:cNvPr id="4" name="Table 3"/>
          <p:cNvGraphicFramePr>
            <a:graphicFrameLocks noGrp="1"/>
          </p:cNvGraphicFramePr>
          <p:nvPr>
            <p:extLst>
              <p:ext uri="{D42A27DB-BD31-4B8C-83A1-F6EECF244321}">
                <p14:modId xmlns:p14="http://schemas.microsoft.com/office/powerpoint/2010/main" val="1423479155"/>
              </p:ext>
            </p:extLst>
          </p:nvPr>
        </p:nvGraphicFramePr>
        <p:xfrm>
          <a:off x="740228" y="1698171"/>
          <a:ext cx="9666514" cy="1737360"/>
        </p:xfrm>
        <a:graphic>
          <a:graphicData uri="http://schemas.openxmlformats.org/drawingml/2006/table">
            <a:tbl>
              <a:tblPr firstRow="1" bandRow="1">
                <a:tableStyleId>{5C22544A-7EE6-4342-B048-85BDC9FD1C3A}</a:tableStyleId>
              </a:tblPr>
              <a:tblGrid>
                <a:gridCol w="2583543"/>
                <a:gridCol w="3041368"/>
                <a:gridCol w="4041603"/>
              </a:tblGrid>
              <a:tr h="315180">
                <a:tc>
                  <a:txBody>
                    <a:bodyPr/>
                    <a:lstStyle/>
                    <a:p>
                      <a:r>
                        <a:rPr lang="en-US" sz="3200" dirty="0" err="1" smtClean="0"/>
                        <a:t>EmployeeID</a:t>
                      </a:r>
                      <a:endParaRPr lang="en-US" sz="3200" dirty="0"/>
                    </a:p>
                  </a:txBody>
                  <a:tcPr marL="121920" marR="121920"/>
                </a:tc>
                <a:tc>
                  <a:txBody>
                    <a:bodyPr/>
                    <a:lstStyle/>
                    <a:p>
                      <a:r>
                        <a:rPr lang="en-US" sz="3200" dirty="0" err="1" smtClean="0"/>
                        <a:t>AddressType</a:t>
                      </a:r>
                      <a:endParaRPr lang="en-US" sz="3200" dirty="0"/>
                    </a:p>
                  </a:txBody>
                  <a:tcPr marL="121920" marR="121920"/>
                </a:tc>
                <a:tc>
                  <a:txBody>
                    <a:bodyPr/>
                    <a:lstStyle/>
                    <a:p>
                      <a:r>
                        <a:rPr lang="en-US" sz="3200" dirty="0" err="1" smtClean="0"/>
                        <a:t>StreetName</a:t>
                      </a:r>
                      <a:endParaRPr lang="en-US" sz="3200" dirty="0"/>
                    </a:p>
                  </a:txBody>
                  <a:tcPr marL="121920" marR="121920"/>
                </a:tc>
              </a:tr>
              <a:tr h="370840">
                <a:tc>
                  <a:txBody>
                    <a:bodyPr/>
                    <a:lstStyle/>
                    <a:p>
                      <a:r>
                        <a:rPr lang="en-US" sz="3200" dirty="0" smtClean="0"/>
                        <a:t>123</a:t>
                      </a:r>
                      <a:endParaRPr lang="en-US" sz="3200" dirty="0"/>
                    </a:p>
                  </a:txBody>
                  <a:tcPr marL="121920" marR="121920"/>
                </a:tc>
                <a:tc>
                  <a:txBody>
                    <a:bodyPr/>
                    <a:lstStyle/>
                    <a:p>
                      <a:r>
                        <a:rPr lang="en-US" sz="3200" dirty="0" smtClean="0"/>
                        <a:t>home</a:t>
                      </a:r>
                      <a:endParaRPr lang="en-US" sz="3200" dirty="0"/>
                    </a:p>
                  </a:txBody>
                  <a:tcPr marL="121920" marR="121920"/>
                </a:tc>
                <a:tc>
                  <a:txBody>
                    <a:bodyPr/>
                    <a:lstStyle/>
                    <a:p>
                      <a:r>
                        <a:rPr lang="en-US" sz="3200" dirty="0" smtClean="0"/>
                        <a:t>12345 Lee Hwy</a:t>
                      </a:r>
                      <a:endParaRPr lang="en-US" sz="3200" dirty="0"/>
                    </a:p>
                  </a:txBody>
                  <a:tcPr marL="121920" marR="121920"/>
                </a:tc>
              </a:tr>
              <a:tr h="370840">
                <a:tc>
                  <a:txBody>
                    <a:bodyPr/>
                    <a:lstStyle/>
                    <a:p>
                      <a:r>
                        <a:rPr lang="en-US" sz="3200" dirty="0" smtClean="0"/>
                        <a:t>123</a:t>
                      </a:r>
                      <a:endParaRPr lang="en-US" sz="3200" dirty="0"/>
                    </a:p>
                  </a:txBody>
                  <a:tcPr marL="121920" marR="121920"/>
                </a:tc>
                <a:tc>
                  <a:txBody>
                    <a:bodyPr/>
                    <a:lstStyle/>
                    <a:p>
                      <a:r>
                        <a:rPr lang="en-US" sz="3200" dirty="0" smtClean="0"/>
                        <a:t>office</a:t>
                      </a:r>
                      <a:endParaRPr lang="en-US" sz="3200" dirty="0"/>
                    </a:p>
                  </a:txBody>
                  <a:tcPr marL="121920" marR="121920"/>
                </a:tc>
                <a:tc>
                  <a:txBody>
                    <a:bodyPr/>
                    <a:lstStyle/>
                    <a:p>
                      <a:r>
                        <a:rPr lang="en-US" sz="3200" dirty="0" smtClean="0"/>
                        <a:t>4400 Univ.</a:t>
                      </a:r>
                      <a:r>
                        <a:rPr lang="en-US" sz="3200" baseline="0" dirty="0" smtClean="0"/>
                        <a:t> Dr.</a:t>
                      </a:r>
                      <a:endParaRPr lang="en-US" sz="3200" dirty="0"/>
                    </a:p>
                  </a:txBody>
                  <a:tcPr marL="121920" marR="121920"/>
                </a:tc>
              </a:tr>
            </a:tbl>
          </a:graphicData>
        </a:graphic>
      </p:graphicFrame>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23399"/>
    </mc:Choice>
    <mc:Fallback>
      <p:transition spd="slow" advTm="23399"/>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a:t>
            </a:r>
            <a:endParaRPr lang="en-US" dirty="0"/>
          </a:p>
        </p:txBody>
      </p:sp>
      <p:sp>
        <p:nvSpPr>
          <p:cNvPr id="6" name="Slide Number Placeholder 5"/>
          <p:cNvSpPr>
            <a:spLocks noGrp="1"/>
          </p:cNvSpPr>
          <p:nvPr>
            <p:ph type="sldNum" sz="quarter" idx="12"/>
          </p:nvPr>
        </p:nvSpPr>
        <p:spPr/>
        <p:txBody>
          <a:bodyPr/>
          <a:lstStyle/>
          <a:p>
            <a:pPr>
              <a:defRPr/>
            </a:pPr>
            <a:fld id="{45E16E1E-9D02-4883-8C02-CA6074CACB36}" type="slidenum">
              <a:rPr lang="en-US" smtClean="0"/>
              <a:pPr>
                <a:defRPr/>
              </a:pPr>
              <a:t>24</a:t>
            </a:fld>
            <a:endParaRPr lang="en-US" dirty="0"/>
          </a:p>
        </p:txBody>
      </p:sp>
      <p:grpSp>
        <p:nvGrpSpPr>
          <p:cNvPr id="3" name="Group 23"/>
          <p:cNvGrpSpPr/>
          <p:nvPr/>
        </p:nvGrpSpPr>
        <p:grpSpPr>
          <a:xfrm>
            <a:off x="3294742" y="2162628"/>
            <a:ext cx="5573487" cy="1378858"/>
            <a:chOff x="3294742" y="2162628"/>
            <a:chExt cx="5573487" cy="1378858"/>
          </a:xfrm>
        </p:grpSpPr>
        <p:sp>
          <p:nvSpPr>
            <p:cNvPr id="7" name="Rectangle 6"/>
            <p:cNvSpPr/>
            <p:nvPr/>
          </p:nvSpPr>
          <p:spPr>
            <a:xfrm>
              <a:off x="3294743" y="2162629"/>
              <a:ext cx="5573486" cy="137885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294742" y="2162628"/>
              <a:ext cx="5367343" cy="13788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2"/>
                  </a:solidFill>
                </a:rPr>
                <a:t>2</a:t>
              </a:r>
              <a:r>
                <a:rPr lang="en-US" sz="4400" baseline="30000" dirty="0" smtClean="0">
                  <a:solidFill>
                    <a:schemeClr val="tx2"/>
                  </a:solidFill>
                </a:rPr>
                <a:t>nd</a:t>
              </a:r>
              <a:r>
                <a:rPr lang="en-US" sz="4400" dirty="0" smtClean="0">
                  <a:solidFill>
                    <a:schemeClr val="tx2"/>
                  </a:solidFill>
                </a:rPr>
                <a:t> Normal Form</a:t>
              </a:r>
              <a:endParaRPr lang="en-US" sz="4400" dirty="0">
                <a:solidFill>
                  <a:schemeClr val="tx2"/>
                </a:solidFill>
              </a:endParaRPr>
            </a:p>
          </p:txBody>
        </p:sp>
      </p:grpSp>
    </p:spTree>
    <p:extLst>
      <p:ext uri="{BB962C8B-B14F-4D97-AF65-F5344CB8AC3E}">
        <p14:creationId xmlns:p14="http://schemas.microsoft.com/office/powerpoint/2010/main" val="3095001610"/>
      </p:ext>
    </p:extLst>
  </p:cSld>
  <p:clrMapOvr>
    <a:masterClrMapping/>
  </p:clrMapOvr>
  <mc:AlternateContent xmlns:mc="http://schemas.openxmlformats.org/markup-compatibility/2006">
    <mc:Choice xmlns:p14="http://schemas.microsoft.com/office/powerpoint/2010/main" Requires="p14">
      <p:transition spd="slow" p14:dur="2000" advTm="5661"/>
    </mc:Choice>
    <mc:Fallback>
      <p:transition spd="slow" advTm="5661"/>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lIns="92075" tIns="46038" rIns="92075" bIns="46038" anchorCtr="0"/>
          <a:lstStyle/>
          <a:p>
            <a:pPr eaLnBrk="1" hangingPunct="1">
              <a:defRPr/>
            </a:pPr>
            <a:r>
              <a:rPr lang="en-US" smtClean="0"/>
              <a:t>Second Normal Form</a:t>
            </a:r>
          </a:p>
        </p:txBody>
      </p:sp>
      <p:sp>
        <p:nvSpPr>
          <p:cNvPr id="6" name="Slide Number Placeholder 5"/>
          <p:cNvSpPr>
            <a:spLocks noGrp="1"/>
          </p:cNvSpPr>
          <p:nvPr>
            <p:ph type="sldNum" sz="quarter" idx="12"/>
          </p:nvPr>
        </p:nvSpPr>
        <p:spPr/>
        <p:txBody>
          <a:bodyPr/>
          <a:lstStyle/>
          <a:p>
            <a:pPr>
              <a:defRPr/>
            </a:pPr>
            <a:fld id="{B162BDA1-5557-4C6A-9FB6-1FE4814A60AB}" type="slidenum">
              <a:rPr lang="en-US"/>
              <a:pPr>
                <a:defRPr/>
              </a:pPr>
              <a:t>25</a:t>
            </a:fld>
            <a:endParaRPr lang="en-US"/>
          </a:p>
        </p:txBody>
      </p:sp>
      <p:sp>
        <p:nvSpPr>
          <p:cNvPr id="5" name="Rectangle 4"/>
          <p:cNvSpPr/>
          <p:nvPr/>
        </p:nvSpPr>
        <p:spPr>
          <a:xfrm>
            <a:off x="838200" y="1690691"/>
            <a:ext cx="9571511" cy="1077218"/>
          </a:xfrm>
          <a:prstGeom prst="rect">
            <a:avLst/>
          </a:prstGeom>
        </p:spPr>
        <p:txBody>
          <a:bodyPr wrap="square">
            <a:spAutoFit/>
          </a:bodyPr>
          <a:lstStyle/>
          <a:p>
            <a:pPr lvl="0" fontAlgn="base">
              <a:spcBef>
                <a:spcPct val="20000"/>
              </a:spcBef>
              <a:spcAft>
                <a:spcPct val="0"/>
              </a:spcAft>
              <a:defRPr/>
            </a:pPr>
            <a:r>
              <a:rPr lang="en-US" sz="3200" kern="0" dirty="0" smtClean="0">
                <a:solidFill>
                  <a:srgbClr val="000000"/>
                </a:solidFill>
                <a:ea typeface="ＭＳ Ｐゴシック" charset="0"/>
              </a:rPr>
              <a:t>2</a:t>
            </a:r>
            <a:r>
              <a:rPr lang="en-US" sz="3200" kern="0" baseline="30000" dirty="0" smtClean="0">
                <a:solidFill>
                  <a:srgbClr val="000000"/>
                </a:solidFill>
                <a:ea typeface="ＭＳ Ｐゴシック" charset="0"/>
              </a:rPr>
              <a:t>nd</a:t>
            </a:r>
            <a:r>
              <a:rPr lang="en-US" sz="3200" kern="0" dirty="0" smtClean="0">
                <a:solidFill>
                  <a:srgbClr val="000000"/>
                </a:solidFill>
                <a:ea typeface="ＭＳ Ｐゴシック" charset="0"/>
              </a:rPr>
              <a:t> Normal Form if and only if all facts are </a:t>
            </a:r>
            <a:r>
              <a:rPr lang="en-US" sz="3200" u="sng" kern="0" dirty="0" smtClean="0">
                <a:solidFill>
                  <a:schemeClr val="accent5"/>
                </a:solidFill>
                <a:ea typeface="ＭＳ Ｐゴシック" charset="0"/>
              </a:rPr>
              <a:t>fully functionally dependent</a:t>
            </a:r>
            <a:r>
              <a:rPr lang="en-US" sz="3200" kern="0" dirty="0" smtClean="0">
                <a:solidFill>
                  <a:srgbClr val="000000"/>
                </a:solidFill>
                <a:ea typeface="ＭＳ Ｐゴシック" charset="0"/>
              </a:rPr>
              <a:t> on the </a:t>
            </a:r>
            <a:r>
              <a:rPr lang="en-US" sz="3200" u="sng" kern="0" dirty="0" smtClean="0">
                <a:solidFill>
                  <a:schemeClr val="accent5"/>
                </a:solidFill>
                <a:ea typeface="ＭＳ Ｐゴシック" charset="0"/>
              </a:rPr>
              <a:t>primary key</a:t>
            </a:r>
            <a:r>
              <a:rPr lang="en-US" sz="3200" kern="0" dirty="0" smtClean="0">
                <a:solidFill>
                  <a:srgbClr val="000000"/>
                </a:solidFill>
                <a:ea typeface="ＭＳ Ｐゴシック" charset="0"/>
              </a:rPr>
              <a:t>.</a:t>
            </a:r>
          </a:p>
        </p:txBody>
      </p:sp>
    </p:spTree>
  </p:cSld>
  <p:clrMapOvr>
    <a:masterClrMapping/>
  </p:clrMapOvr>
  <mc:AlternateContent xmlns:mc="http://schemas.openxmlformats.org/markup-compatibility/2006">
    <mc:Choice xmlns:p14="http://schemas.microsoft.com/office/powerpoint/2010/main" Requires="p14">
      <p:transition spd="slow" p14:dur="2000" advTm="21445"/>
    </mc:Choice>
    <mc:Fallback>
      <p:transition spd="slow" advTm="21445"/>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3498234032"/>
              </p:ext>
            </p:extLst>
          </p:nvPr>
        </p:nvGraphicFramePr>
        <p:xfrm>
          <a:off x="5485003" y="863336"/>
          <a:ext cx="5415225" cy="1866900"/>
        </p:xfrm>
        <a:graphic>
          <a:graphicData uri="http://schemas.openxmlformats.org/drawingml/2006/table">
            <a:tbl>
              <a:tblPr/>
              <a:tblGrid>
                <a:gridCol w="1083045"/>
                <a:gridCol w="1083045"/>
                <a:gridCol w="1083045"/>
                <a:gridCol w="839647"/>
                <a:gridCol w="1326443"/>
              </a:tblGrid>
              <a:tr h="190500">
                <a:tc>
                  <a:txBody>
                    <a:bodyPr/>
                    <a:lstStyle/>
                    <a:p>
                      <a:pPr algn="ctr" fontAlgn="b"/>
                      <a:r>
                        <a:rPr lang="en-US" sz="2400" b="0" i="0" u="none" strike="noStrike" dirty="0">
                          <a:solidFill>
                            <a:srgbClr val="000000"/>
                          </a:solidFill>
                          <a:latin typeface="Calibri"/>
                        </a:rPr>
                        <a:t>Person ID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latin typeface="Calibri"/>
                        </a:rPr>
                        <a:t>number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latin typeface="Calibri"/>
                        </a:rPr>
                        <a:t>Street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latin typeface="Calibri"/>
                        </a:rPr>
                        <a:t>Zip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Employed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24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latin typeface="Calibri"/>
                        </a:rPr>
                        <a:t>123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latin typeface="Calibri"/>
                        </a:rPr>
                        <a:t>Yates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latin typeface="Calibri"/>
                        </a:rPr>
                        <a:t>22101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24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latin typeface="Calibri"/>
                        </a:rPr>
                        <a:t>141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latin typeface="Calibri"/>
                        </a:rPr>
                        <a:t>Main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latin typeface="Calibri"/>
                        </a:rPr>
                        <a:t>22102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latin typeface="Calibri"/>
                        </a:rPr>
                        <a:t>No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24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latin typeface="Calibri"/>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latin typeface="Calibri"/>
                        </a:rPr>
                        <a:t>State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latin typeface="Calibri"/>
                        </a:rPr>
                        <a:t>22101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307339734"/>
              </p:ext>
            </p:extLst>
          </p:nvPr>
        </p:nvGraphicFramePr>
        <p:xfrm>
          <a:off x="2438400" y="3601225"/>
          <a:ext cx="4575900" cy="1257300"/>
        </p:xfrm>
        <a:graphic>
          <a:graphicData uri="http://schemas.openxmlformats.org/drawingml/2006/table">
            <a:tbl>
              <a:tblPr/>
              <a:tblGrid>
                <a:gridCol w="1143975"/>
                <a:gridCol w="1143975"/>
                <a:gridCol w="1143975"/>
                <a:gridCol w="1143975"/>
              </a:tblGrid>
              <a:tr h="190500">
                <a:tc>
                  <a:txBody>
                    <a:bodyPr/>
                    <a:lstStyle/>
                    <a:p>
                      <a:pPr algn="ctr" fontAlgn="b"/>
                      <a:r>
                        <a:rPr lang="en-US" sz="2000" b="0" i="0" u="none" strike="noStrike" dirty="0">
                          <a:solidFill>
                            <a:srgbClr val="000000"/>
                          </a:solidFill>
                          <a:latin typeface="Calibri"/>
                        </a:rPr>
                        <a:t>Person ID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number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Street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Zip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20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123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Yates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22101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20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141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Main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22102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20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State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22101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025475431"/>
              </p:ext>
            </p:extLst>
          </p:nvPr>
        </p:nvGraphicFramePr>
        <p:xfrm>
          <a:off x="8299774" y="3599320"/>
          <a:ext cx="2382739" cy="1257300"/>
        </p:xfrm>
        <a:graphic>
          <a:graphicData uri="http://schemas.openxmlformats.org/drawingml/2006/table">
            <a:tbl>
              <a:tblPr/>
              <a:tblGrid>
                <a:gridCol w="1323744"/>
                <a:gridCol w="1058995"/>
              </a:tblGrid>
              <a:tr h="190500">
                <a:tc>
                  <a:txBody>
                    <a:bodyPr/>
                    <a:lstStyle/>
                    <a:p>
                      <a:pPr algn="ctr" fontAlgn="b"/>
                      <a:r>
                        <a:rPr lang="en-US" sz="2000" b="0" i="0" u="none" strike="noStrike">
                          <a:solidFill>
                            <a:srgbClr val="000000"/>
                          </a:solidFill>
                          <a:latin typeface="Calibri"/>
                        </a:rPr>
                        <a:t>Employer ID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Employed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20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20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No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20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6" name="Left-Up Arrow 15"/>
          <p:cNvSpPr/>
          <p:nvPr/>
        </p:nvSpPr>
        <p:spPr>
          <a:xfrm rot="13606674">
            <a:off x="7033951" y="2636204"/>
            <a:ext cx="1204088" cy="1171003"/>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17" name="Cloud Callout 16"/>
          <p:cNvSpPr/>
          <p:nvPr/>
        </p:nvSpPr>
        <p:spPr>
          <a:xfrm>
            <a:off x="725714" y="553225"/>
            <a:ext cx="4581493" cy="1828800"/>
          </a:xfrm>
          <a:prstGeom prst="cloudCallout">
            <a:avLst>
              <a:gd name="adj1" fmla="val -60066"/>
              <a:gd name="adj2" fmla="val 708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Employment &amp;  address cannot be in the same table </a:t>
            </a:r>
            <a:endParaRPr lang="en-US" sz="2400" b="1" dirty="0"/>
          </a:p>
        </p:txBody>
      </p:sp>
    </p:spTree>
  </p:cSld>
  <p:clrMapOvr>
    <a:masterClrMapping/>
  </p:clrMapOvr>
  <mc:AlternateContent xmlns:mc="http://schemas.openxmlformats.org/markup-compatibility/2006">
    <mc:Choice xmlns:p14="http://schemas.microsoft.com/office/powerpoint/2010/main" Requires="p14">
      <p:transition spd="slow" p14:dur="2000" advTm="18016"/>
    </mc:Choice>
    <mc:Fallback>
      <p:transition spd="slow" advTm="18016"/>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a:t>
            </a:r>
            <a:endParaRPr lang="en-US" dirty="0"/>
          </a:p>
        </p:txBody>
      </p:sp>
      <p:sp>
        <p:nvSpPr>
          <p:cNvPr id="6" name="Slide Number Placeholder 5"/>
          <p:cNvSpPr>
            <a:spLocks noGrp="1"/>
          </p:cNvSpPr>
          <p:nvPr>
            <p:ph type="sldNum" sz="quarter" idx="12"/>
          </p:nvPr>
        </p:nvSpPr>
        <p:spPr/>
        <p:txBody>
          <a:bodyPr/>
          <a:lstStyle/>
          <a:p>
            <a:pPr>
              <a:defRPr/>
            </a:pPr>
            <a:fld id="{45E16E1E-9D02-4883-8C02-CA6074CACB36}" type="slidenum">
              <a:rPr lang="en-US" smtClean="0"/>
              <a:pPr>
                <a:defRPr/>
              </a:pPr>
              <a:t>27</a:t>
            </a:fld>
            <a:endParaRPr lang="en-US" dirty="0"/>
          </a:p>
        </p:txBody>
      </p:sp>
      <p:grpSp>
        <p:nvGrpSpPr>
          <p:cNvPr id="3" name="Group 23"/>
          <p:cNvGrpSpPr/>
          <p:nvPr/>
        </p:nvGrpSpPr>
        <p:grpSpPr>
          <a:xfrm>
            <a:off x="3294742" y="2162628"/>
            <a:ext cx="5573487" cy="1378858"/>
            <a:chOff x="3294742" y="2162628"/>
            <a:chExt cx="5573487" cy="1378858"/>
          </a:xfrm>
        </p:grpSpPr>
        <p:sp>
          <p:nvSpPr>
            <p:cNvPr id="7" name="Rectangle 6"/>
            <p:cNvSpPr/>
            <p:nvPr/>
          </p:nvSpPr>
          <p:spPr>
            <a:xfrm>
              <a:off x="3294743" y="2162629"/>
              <a:ext cx="5573486" cy="137885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294742" y="2162628"/>
              <a:ext cx="5367343" cy="13788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2"/>
                  </a:solidFill>
                </a:rPr>
                <a:t>3</a:t>
              </a:r>
              <a:r>
                <a:rPr lang="en-US" sz="4400" baseline="30000" dirty="0" smtClean="0">
                  <a:solidFill>
                    <a:schemeClr val="tx2"/>
                  </a:solidFill>
                </a:rPr>
                <a:t>rd</a:t>
              </a:r>
              <a:r>
                <a:rPr lang="en-US" sz="4400" dirty="0" smtClean="0">
                  <a:solidFill>
                    <a:schemeClr val="tx2"/>
                  </a:solidFill>
                </a:rPr>
                <a:t> Normal Form</a:t>
              </a:r>
              <a:endParaRPr lang="en-US" sz="4400" dirty="0">
                <a:solidFill>
                  <a:schemeClr val="tx2"/>
                </a:solidFill>
              </a:endParaRPr>
            </a:p>
          </p:txBody>
        </p:sp>
      </p:grpSp>
    </p:spTree>
    <p:extLst>
      <p:ext uri="{BB962C8B-B14F-4D97-AF65-F5344CB8AC3E}">
        <p14:creationId xmlns:p14="http://schemas.microsoft.com/office/powerpoint/2010/main" val="3095001610"/>
      </p:ext>
    </p:extLst>
  </p:cSld>
  <p:clrMapOvr>
    <a:masterClrMapping/>
  </p:clrMapOvr>
  <mc:AlternateContent xmlns:mc="http://schemas.openxmlformats.org/markup-compatibility/2006">
    <mc:Choice xmlns:p14="http://schemas.microsoft.com/office/powerpoint/2010/main" Requires="p14">
      <p:transition spd="slow" p14:dur="2000" advTm="8306"/>
    </mc:Choice>
    <mc:Fallback>
      <p:transition spd="slow" advTm="8306"/>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026"/>
          <p:cNvSpPr>
            <a:spLocks noGrp="1" noChangeArrowheads="1"/>
          </p:cNvSpPr>
          <p:nvPr>
            <p:ph type="title"/>
          </p:nvPr>
        </p:nvSpPr>
        <p:spPr/>
        <p:txBody>
          <a:bodyPr lIns="92075" tIns="46038" rIns="92075" bIns="46038" anchorCtr="0"/>
          <a:lstStyle/>
          <a:p>
            <a:pPr eaLnBrk="1" hangingPunct="1">
              <a:defRPr/>
            </a:pPr>
            <a:r>
              <a:rPr lang="en-US" smtClean="0"/>
              <a:t>Third Normal Form</a:t>
            </a:r>
          </a:p>
        </p:txBody>
      </p:sp>
      <p:sp>
        <p:nvSpPr>
          <p:cNvPr id="6" name="Slide Number Placeholder 5"/>
          <p:cNvSpPr>
            <a:spLocks noGrp="1"/>
          </p:cNvSpPr>
          <p:nvPr>
            <p:ph type="sldNum" sz="quarter" idx="12"/>
          </p:nvPr>
        </p:nvSpPr>
        <p:spPr/>
        <p:txBody>
          <a:bodyPr/>
          <a:lstStyle/>
          <a:p>
            <a:pPr>
              <a:defRPr/>
            </a:pPr>
            <a:fld id="{8EB389CC-1925-419E-BC8C-E1B541C17961}" type="slidenum">
              <a:rPr lang="en-US"/>
              <a:pPr>
                <a:defRPr/>
              </a:pPr>
              <a:t>28</a:t>
            </a:fld>
            <a:endParaRPr lang="en-US"/>
          </a:p>
        </p:txBody>
      </p:sp>
      <p:sp>
        <p:nvSpPr>
          <p:cNvPr id="5" name="Rectangle 4"/>
          <p:cNvSpPr/>
          <p:nvPr/>
        </p:nvSpPr>
        <p:spPr>
          <a:xfrm>
            <a:off x="1068779" y="1951673"/>
            <a:ext cx="9951522" cy="2308324"/>
          </a:xfrm>
          <a:prstGeom prst="rect">
            <a:avLst/>
          </a:prstGeom>
        </p:spPr>
        <p:txBody>
          <a:bodyPr wrap="square">
            <a:spAutoFit/>
          </a:bodyPr>
          <a:lstStyle/>
          <a:p>
            <a:pPr>
              <a:defRPr/>
            </a:pPr>
            <a:r>
              <a:rPr lang="en-US" sz="4800" dirty="0" smtClean="0"/>
              <a:t>3</a:t>
            </a:r>
            <a:r>
              <a:rPr lang="en-US" sz="4800" baseline="30000" dirty="0" smtClean="0"/>
              <a:t>rd</a:t>
            </a:r>
            <a:r>
              <a:rPr lang="en-US" sz="4800" dirty="0" smtClean="0"/>
              <a:t> Normal form if and only if  </a:t>
            </a:r>
            <a:r>
              <a:rPr lang="en-US" sz="4800" u="sng" dirty="0" smtClean="0">
                <a:solidFill>
                  <a:schemeClr val="accent5"/>
                </a:solidFill>
              </a:rPr>
              <a:t>no combinations</a:t>
            </a:r>
            <a:r>
              <a:rPr lang="en-US" sz="4800" dirty="0" smtClean="0"/>
              <a:t> of facts </a:t>
            </a:r>
            <a:r>
              <a:rPr lang="en-US" sz="4800" u="sng" dirty="0" smtClean="0">
                <a:solidFill>
                  <a:schemeClr val="accent5"/>
                </a:solidFill>
              </a:rPr>
              <a:t>determine</a:t>
            </a:r>
            <a:r>
              <a:rPr lang="en-US" sz="4800" dirty="0" smtClean="0"/>
              <a:t> the value of </a:t>
            </a:r>
            <a:r>
              <a:rPr lang="en-US" sz="4800" u="sng" dirty="0" smtClean="0">
                <a:solidFill>
                  <a:schemeClr val="accent5"/>
                </a:solidFill>
              </a:rPr>
              <a:t>another</a:t>
            </a:r>
            <a:r>
              <a:rPr lang="en-US" sz="4800" dirty="0" smtClean="0"/>
              <a:t> field</a:t>
            </a:r>
          </a:p>
        </p:txBody>
      </p:sp>
    </p:spTree>
  </p:cSld>
  <p:clrMapOvr>
    <a:masterClrMapping/>
  </p:clrMapOvr>
  <mc:AlternateContent xmlns:mc="http://schemas.openxmlformats.org/markup-compatibility/2006">
    <mc:Choice xmlns:p14="http://schemas.microsoft.com/office/powerpoint/2010/main" Requires="p14">
      <p:transition spd="slow" p14:dur="2000" advTm="16420"/>
    </mc:Choice>
    <mc:Fallback>
      <p:transition spd="slow" advTm="1642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026"/>
          <p:cNvSpPr>
            <a:spLocks noGrp="1" noChangeArrowheads="1"/>
          </p:cNvSpPr>
          <p:nvPr>
            <p:ph type="title"/>
          </p:nvPr>
        </p:nvSpPr>
        <p:spPr/>
        <p:txBody>
          <a:bodyPr lIns="92075" tIns="46038" rIns="92075" bIns="46038" anchorCtr="0"/>
          <a:lstStyle/>
          <a:p>
            <a:pPr eaLnBrk="1" hangingPunct="1">
              <a:defRPr/>
            </a:pPr>
            <a:r>
              <a:rPr lang="en-US" dirty="0" smtClean="0"/>
              <a:t>Third Normal Form</a:t>
            </a:r>
          </a:p>
        </p:txBody>
      </p:sp>
      <p:sp>
        <p:nvSpPr>
          <p:cNvPr id="9" name="Cloud Callout 8"/>
          <p:cNvSpPr/>
          <p:nvPr/>
        </p:nvSpPr>
        <p:spPr>
          <a:xfrm>
            <a:off x="5714999" y="1009403"/>
            <a:ext cx="4497779" cy="2876797"/>
          </a:xfrm>
          <a:prstGeom prst="cloudCallout">
            <a:avLst>
              <a:gd name="adj1" fmla="val 79927"/>
              <a:gd name="adj2" fmla="val 606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We can compute deductible from other facts</a:t>
            </a:r>
            <a:endParaRPr lang="en-US" sz="2800" dirty="0"/>
          </a:p>
        </p:txBody>
      </p:sp>
      <p:pic>
        <p:nvPicPr>
          <p:cNvPr id="10" name="Picture 2"/>
          <p:cNvPicPr>
            <a:picLocks noChangeAspect="1" noChangeArrowheads="1"/>
          </p:cNvPicPr>
          <p:nvPr/>
        </p:nvPicPr>
        <p:blipFill>
          <a:blip r:embed="rId3" cstate="print"/>
          <a:srcRect l="39048" t="35048" r="37619" b="49714"/>
          <a:stretch>
            <a:fillRect/>
          </a:stretch>
        </p:blipFill>
        <p:spPr bwMode="auto">
          <a:xfrm>
            <a:off x="692728" y="2743199"/>
            <a:ext cx="4946072" cy="2018805"/>
          </a:xfrm>
          <a:prstGeom prst="rect">
            <a:avLst/>
          </a:prstGeom>
          <a:noFill/>
          <a:ln w="9525">
            <a:noFill/>
            <a:miter lim="800000"/>
            <a:headEnd/>
            <a:tailEnd/>
          </a:ln>
        </p:spPr>
      </p:pic>
      <p:cxnSp>
        <p:nvCxnSpPr>
          <p:cNvPr id="11" name="Straight Connector 10"/>
          <p:cNvCxnSpPr/>
          <p:nvPr/>
        </p:nvCxnSpPr>
        <p:spPr>
          <a:xfrm>
            <a:off x="4346370" y="3206338"/>
            <a:ext cx="1140030" cy="138941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346370" y="3206338"/>
            <a:ext cx="1140030" cy="138941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Tm="27722"/>
    </mc:Choice>
    <mc:Fallback>
      <p:transition spd="slow" advTm="2772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a:t>
            </a:r>
            <a:endParaRPr lang="en-US" dirty="0"/>
          </a:p>
        </p:txBody>
      </p:sp>
      <p:sp>
        <p:nvSpPr>
          <p:cNvPr id="6" name="Slide Number Placeholder 5"/>
          <p:cNvSpPr>
            <a:spLocks noGrp="1"/>
          </p:cNvSpPr>
          <p:nvPr>
            <p:ph type="sldNum" sz="quarter" idx="12"/>
          </p:nvPr>
        </p:nvSpPr>
        <p:spPr/>
        <p:txBody>
          <a:bodyPr/>
          <a:lstStyle/>
          <a:p>
            <a:pPr>
              <a:defRPr/>
            </a:pPr>
            <a:fld id="{45E16E1E-9D02-4883-8C02-CA6074CACB36}" type="slidenum">
              <a:rPr lang="en-US" smtClean="0"/>
              <a:pPr>
                <a:defRPr/>
              </a:pPr>
              <a:t>3</a:t>
            </a:fld>
            <a:endParaRPr lang="en-US" dirty="0"/>
          </a:p>
        </p:txBody>
      </p:sp>
      <p:grpSp>
        <p:nvGrpSpPr>
          <p:cNvPr id="3" name="Group 23"/>
          <p:cNvGrpSpPr/>
          <p:nvPr/>
        </p:nvGrpSpPr>
        <p:grpSpPr>
          <a:xfrm>
            <a:off x="3294742" y="2162628"/>
            <a:ext cx="5573487" cy="1378858"/>
            <a:chOff x="3294742" y="2162628"/>
            <a:chExt cx="5573487" cy="1378858"/>
          </a:xfrm>
        </p:grpSpPr>
        <p:sp>
          <p:nvSpPr>
            <p:cNvPr id="7" name="Rectangle 6"/>
            <p:cNvSpPr/>
            <p:nvPr/>
          </p:nvSpPr>
          <p:spPr>
            <a:xfrm>
              <a:off x="3294743" y="2162629"/>
              <a:ext cx="5573486" cy="137885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294742" y="2162628"/>
              <a:ext cx="5367343" cy="13788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2"/>
                  </a:solidFill>
                </a:rPr>
                <a:t>Avoid Anomalies</a:t>
              </a:r>
              <a:endParaRPr lang="en-US" sz="4400" dirty="0">
                <a:solidFill>
                  <a:schemeClr val="tx2"/>
                </a:solidFill>
              </a:endParaRPr>
            </a:p>
          </p:txBody>
        </p:sp>
      </p:grpSp>
    </p:spTree>
    <p:extLst>
      <p:ext uri="{BB962C8B-B14F-4D97-AF65-F5344CB8AC3E}">
        <p14:creationId xmlns:p14="http://schemas.microsoft.com/office/powerpoint/2010/main" val="3095001610"/>
      </p:ext>
    </p:extLst>
  </p:cSld>
  <p:clrMapOvr>
    <a:masterClrMapping/>
  </p:clrMapOvr>
  <mc:AlternateContent xmlns:mc="http://schemas.openxmlformats.org/markup-compatibility/2006">
    <mc:Choice xmlns:p14="http://schemas.microsoft.com/office/powerpoint/2010/main" Requires="p14">
      <p:transition spd="slow" p14:dur="2000" advTm="16175"/>
    </mc:Choice>
    <mc:Fallback>
      <p:transition spd="slow" advTm="16175"/>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70660" y="1782396"/>
            <a:ext cx="9322130" cy="1323439"/>
          </a:xfrm>
          <a:prstGeom prst="rect">
            <a:avLst/>
          </a:prstGeom>
        </p:spPr>
        <p:txBody>
          <a:bodyPr wrap="square">
            <a:spAutoFit/>
          </a:bodyPr>
          <a:lstStyle/>
          <a:p>
            <a:pPr defTabSz="914350"/>
            <a:r>
              <a:rPr lang="en-US" sz="4000" dirty="0" smtClean="0"/>
              <a:t>Jovial Remark: </a:t>
            </a:r>
            <a:r>
              <a:rPr lang="en-US" sz="4000" dirty="0" smtClean="0">
                <a:solidFill>
                  <a:srgbClr val="FF0000"/>
                </a:solidFill>
              </a:rPr>
              <a:t>“Normalize until it hurts, and de-normalize until it works”</a:t>
            </a:r>
          </a:p>
        </p:txBody>
      </p:sp>
    </p:spTree>
  </p:cSld>
  <p:clrMapOvr>
    <a:masterClrMapping/>
  </p:clrMapOvr>
  <mc:AlternateContent xmlns:mc="http://schemas.openxmlformats.org/markup-compatibility/2006">
    <mc:Choice xmlns:p14="http://schemas.microsoft.com/office/powerpoint/2010/main" Requires="p14">
      <p:transition spd="slow" p14:dur="2000" advTm="18561"/>
    </mc:Choice>
    <mc:Fallback>
      <p:transition spd="slow" advTm="18561"/>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1026"/>
          <p:cNvSpPr>
            <a:spLocks noGrp="1" noChangeArrowheads="1"/>
          </p:cNvSpPr>
          <p:nvPr>
            <p:ph type="title"/>
          </p:nvPr>
        </p:nvSpPr>
        <p:spPr/>
        <p:txBody>
          <a:bodyPr/>
          <a:lstStyle/>
          <a:p>
            <a:pPr eaLnBrk="1" hangingPunct="1">
              <a:defRPr/>
            </a:pPr>
            <a:r>
              <a:rPr lang="en-US" smtClean="0"/>
              <a:t>Rules for Good Design</a:t>
            </a:r>
          </a:p>
        </p:txBody>
      </p:sp>
      <p:sp>
        <p:nvSpPr>
          <p:cNvPr id="176131" name="Rectangle 1027"/>
          <p:cNvSpPr>
            <a:spLocks noGrp="1" noChangeArrowheads="1"/>
          </p:cNvSpPr>
          <p:nvPr>
            <p:ph idx="1"/>
          </p:nvPr>
        </p:nvSpPr>
        <p:spPr>
          <a:xfrm>
            <a:off x="838200" y="1832429"/>
            <a:ext cx="10668000" cy="5867400"/>
          </a:xfrm>
        </p:spPr>
        <p:txBody>
          <a:bodyPr/>
          <a:lstStyle/>
          <a:p>
            <a:pPr marL="609600" indent="-609600" eaLnBrk="1" hangingPunct="1">
              <a:lnSpc>
                <a:spcPct val="80000"/>
              </a:lnSpc>
              <a:buFont typeface="Wingdings" pitchFamily="2" charset="2"/>
              <a:buAutoNum type="arabicPeriod"/>
              <a:defRPr/>
            </a:pPr>
            <a:r>
              <a:rPr lang="en-US" sz="2800" dirty="0" smtClean="0"/>
              <a:t>Each table should correspond to a single entity </a:t>
            </a:r>
          </a:p>
          <a:p>
            <a:pPr marL="609600" indent="-609600" eaLnBrk="1" hangingPunct="1">
              <a:lnSpc>
                <a:spcPct val="80000"/>
              </a:lnSpc>
              <a:buFont typeface="Wingdings" pitchFamily="2" charset="2"/>
              <a:buAutoNum type="arabicPeriod"/>
              <a:defRPr/>
            </a:pPr>
            <a:r>
              <a:rPr lang="en-US" sz="2800" dirty="0" smtClean="0"/>
              <a:t>Each row should correspond to occurrences of the entity </a:t>
            </a:r>
          </a:p>
          <a:p>
            <a:pPr marL="609600" indent="-609600" eaLnBrk="1" hangingPunct="1">
              <a:lnSpc>
                <a:spcPct val="80000"/>
              </a:lnSpc>
              <a:buFont typeface="Wingdings" pitchFamily="2" charset="2"/>
              <a:buAutoNum type="arabicPeriod"/>
              <a:defRPr/>
            </a:pPr>
            <a:r>
              <a:rPr lang="en-US" sz="2800" dirty="0" smtClean="0"/>
              <a:t>Facts in the table should describe the primary key </a:t>
            </a:r>
          </a:p>
          <a:p>
            <a:pPr marL="609600" indent="-609600" eaLnBrk="1" hangingPunct="1">
              <a:lnSpc>
                <a:spcPct val="80000"/>
              </a:lnSpc>
              <a:buFont typeface="Wingdings" pitchFamily="2" charset="2"/>
              <a:buAutoNum type="arabicPeriod"/>
              <a:defRPr/>
            </a:pPr>
            <a:r>
              <a:rPr lang="en-US" sz="2800" dirty="0" smtClean="0"/>
              <a:t>Each fact should be represented only once in the database </a:t>
            </a:r>
          </a:p>
          <a:p>
            <a:pPr marL="609600" indent="-609600" eaLnBrk="1" hangingPunct="1">
              <a:lnSpc>
                <a:spcPct val="80000"/>
              </a:lnSpc>
              <a:buFont typeface="Wingdings" pitchFamily="2" charset="2"/>
              <a:buAutoNum type="arabicPeriod"/>
              <a:defRPr/>
            </a:pPr>
            <a:r>
              <a:rPr lang="en-US" sz="2800" dirty="0" smtClean="0"/>
              <a:t>No composite or repeating fields should be used </a:t>
            </a:r>
          </a:p>
          <a:p>
            <a:pPr marL="609600" indent="-609600" eaLnBrk="1" hangingPunct="1">
              <a:lnSpc>
                <a:spcPct val="80000"/>
              </a:lnSpc>
              <a:buFont typeface="Wingdings" pitchFamily="2" charset="2"/>
              <a:buAutoNum type="arabicPeriod"/>
              <a:defRPr/>
            </a:pPr>
            <a:r>
              <a:rPr lang="en-US" sz="2800" dirty="0" smtClean="0"/>
              <a:t>The primary key should uniquely identify the entity </a:t>
            </a:r>
          </a:p>
          <a:p>
            <a:pPr marL="609600" indent="-609600">
              <a:lnSpc>
                <a:spcPct val="80000"/>
              </a:lnSpc>
              <a:buFont typeface="Wingdings" pitchFamily="2" charset="2"/>
              <a:buAutoNum type="arabicPeriod"/>
              <a:defRPr/>
            </a:pPr>
            <a:r>
              <a:rPr lang="en-US" sz="2800" dirty="0" smtClean="0"/>
              <a:t>All facts should be fully functionally dependent on the primary key. </a:t>
            </a:r>
          </a:p>
          <a:p>
            <a:pPr marL="609600" indent="-609600">
              <a:lnSpc>
                <a:spcPct val="80000"/>
              </a:lnSpc>
              <a:buFont typeface="Wingdings" pitchFamily="2" charset="2"/>
              <a:buAutoNum type="arabicPeriod"/>
              <a:defRPr/>
            </a:pPr>
            <a:r>
              <a:rPr lang="en-US" sz="2800" dirty="0" smtClean="0"/>
              <a:t>No combination of facts should determine the value of another  </a:t>
            </a:r>
          </a:p>
        </p:txBody>
      </p:sp>
    </p:spTree>
  </p:cSld>
  <p:clrMapOvr>
    <a:masterClrMapping/>
  </p:clrMapOvr>
  <mc:AlternateContent xmlns:mc="http://schemas.openxmlformats.org/markup-compatibility/2006">
    <mc:Choice xmlns:p14="http://schemas.microsoft.com/office/powerpoint/2010/main" Requires="p14">
      <p:transition spd="slow" p14:dur="2000" advTm="28782"/>
    </mc:Choice>
    <mc:Fallback>
      <p:transition spd="slow" advTm="28782"/>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1946" y="1983355"/>
            <a:ext cx="9908875" cy="2899913"/>
          </a:xfrm>
        </p:spPr>
        <p:txBody>
          <a:bodyPr>
            <a:noAutofit/>
          </a:bodyPr>
          <a:lstStyle/>
          <a:p>
            <a:r>
              <a:rPr lang="en-US" sz="4000" b="1" dirty="0" smtClean="0">
                <a:solidFill>
                  <a:srgbClr val="FF0000"/>
                </a:solidFill>
              </a:rPr>
              <a:t>Normalize data structures </a:t>
            </a:r>
            <a:r>
              <a:rPr lang="en-US" sz="4000" b="1" dirty="0" smtClean="0">
                <a:solidFill>
                  <a:srgbClr val="FF0000"/>
                </a:solidFill>
              </a:rPr>
              <a:t>improve </a:t>
            </a:r>
            <a:r>
              <a:rPr lang="en-US" sz="4000" b="1" dirty="0" smtClean="0">
                <a:solidFill>
                  <a:srgbClr val="FF0000"/>
                </a:solidFill>
              </a:rPr>
              <a:t>efficiency</a:t>
            </a:r>
            <a:endParaRPr lang="en-US" sz="4000" b="1" dirty="0"/>
          </a:p>
        </p:txBody>
      </p:sp>
    </p:spTree>
    <p:extLst>
      <p:ext uri="{BB962C8B-B14F-4D97-AF65-F5344CB8AC3E}">
        <p14:creationId xmlns:p14="http://schemas.microsoft.com/office/powerpoint/2010/main" val="256421083"/>
      </p:ext>
    </p:extLst>
  </p:cSld>
  <p:clrMapOvr>
    <a:masterClrMapping/>
  </p:clrMapOvr>
  <mc:AlternateContent xmlns:mc="http://schemas.openxmlformats.org/markup-compatibility/2006">
    <mc:Choice xmlns:p14="http://schemas.microsoft.com/office/powerpoint/2010/main" Requires="p14">
      <p:transition spd="slow" p14:dur="2000" advTm="9220"/>
    </mc:Choice>
    <mc:Fallback>
      <p:transition spd="slow" advTm="922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a:t>
            </a:r>
            <a:endParaRPr lang="en-US" dirty="0"/>
          </a:p>
        </p:txBody>
      </p:sp>
      <p:sp>
        <p:nvSpPr>
          <p:cNvPr id="6" name="Slide Number Placeholder 5"/>
          <p:cNvSpPr>
            <a:spLocks noGrp="1"/>
          </p:cNvSpPr>
          <p:nvPr>
            <p:ph type="sldNum" sz="quarter" idx="12"/>
          </p:nvPr>
        </p:nvSpPr>
        <p:spPr/>
        <p:txBody>
          <a:bodyPr/>
          <a:lstStyle/>
          <a:p>
            <a:pPr>
              <a:defRPr/>
            </a:pPr>
            <a:fld id="{45E16E1E-9D02-4883-8C02-CA6074CACB36}" type="slidenum">
              <a:rPr lang="en-US" smtClean="0"/>
              <a:pPr>
                <a:defRPr/>
              </a:pPr>
              <a:t>4</a:t>
            </a:fld>
            <a:endParaRPr lang="en-US" dirty="0"/>
          </a:p>
        </p:txBody>
      </p:sp>
      <p:grpSp>
        <p:nvGrpSpPr>
          <p:cNvPr id="3" name="Group 23"/>
          <p:cNvGrpSpPr/>
          <p:nvPr/>
        </p:nvGrpSpPr>
        <p:grpSpPr>
          <a:xfrm>
            <a:off x="3294742" y="2162628"/>
            <a:ext cx="5573487" cy="1378858"/>
            <a:chOff x="3294742" y="2162628"/>
            <a:chExt cx="5573487" cy="1378858"/>
          </a:xfrm>
        </p:grpSpPr>
        <p:sp>
          <p:nvSpPr>
            <p:cNvPr id="7" name="Rectangle 6"/>
            <p:cNvSpPr/>
            <p:nvPr/>
          </p:nvSpPr>
          <p:spPr>
            <a:xfrm>
              <a:off x="3294743" y="2162629"/>
              <a:ext cx="5573486" cy="137885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294742" y="2162628"/>
              <a:ext cx="5367343" cy="13788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2"/>
                  </a:solidFill>
                </a:rPr>
                <a:t>Improve Efficiency</a:t>
              </a:r>
              <a:endParaRPr lang="en-US" sz="4400" dirty="0">
                <a:solidFill>
                  <a:schemeClr val="tx2"/>
                </a:solidFill>
              </a:endParaRPr>
            </a:p>
          </p:txBody>
        </p:sp>
      </p:grpSp>
    </p:spTree>
    <p:extLst>
      <p:ext uri="{BB962C8B-B14F-4D97-AF65-F5344CB8AC3E}">
        <p14:creationId xmlns:p14="http://schemas.microsoft.com/office/powerpoint/2010/main" val="3095001610"/>
      </p:ext>
    </p:extLst>
  </p:cSld>
  <p:clrMapOvr>
    <a:masterClrMapping/>
  </p:clrMapOvr>
  <mc:AlternateContent xmlns:mc="http://schemas.openxmlformats.org/markup-compatibility/2006">
    <mc:Choice xmlns:p14="http://schemas.microsoft.com/office/powerpoint/2010/main" Requires="p14">
      <p:transition spd="slow" p14:dur="2000" advTm="38221"/>
    </mc:Choice>
    <mc:Fallback>
      <p:transition spd="slow" advTm="3822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a:t>
            </a:r>
            <a:endParaRPr lang="en-US" dirty="0"/>
          </a:p>
        </p:txBody>
      </p:sp>
      <p:sp>
        <p:nvSpPr>
          <p:cNvPr id="6" name="Slide Number Placeholder 5"/>
          <p:cNvSpPr>
            <a:spLocks noGrp="1"/>
          </p:cNvSpPr>
          <p:nvPr>
            <p:ph type="sldNum" sz="quarter" idx="12"/>
          </p:nvPr>
        </p:nvSpPr>
        <p:spPr/>
        <p:txBody>
          <a:bodyPr/>
          <a:lstStyle/>
          <a:p>
            <a:pPr>
              <a:defRPr/>
            </a:pPr>
            <a:fld id="{45E16E1E-9D02-4883-8C02-CA6074CACB36}" type="slidenum">
              <a:rPr lang="en-US" smtClean="0"/>
              <a:pPr>
                <a:defRPr/>
              </a:pPr>
              <a:t>5</a:t>
            </a:fld>
            <a:endParaRPr lang="en-US" dirty="0"/>
          </a:p>
        </p:txBody>
      </p:sp>
      <p:grpSp>
        <p:nvGrpSpPr>
          <p:cNvPr id="3" name="Group 23"/>
          <p:cNvGrpSpPr/>
          <p:nvPr/>
        </p:nvGrpSpPr>
        <p:grpSpPr>
          <a:xfrm>
            <a:off x="3294742" y="2162628"/>
            <a:ext cx="5573487" cy="1378858"/>
            <a:chOff x="3294742" y="2162628"/>
            <a:chExt cx="5573487" cy="1378858"/>
          </a:xfrm>
        </p:grpSpPr>
        <p:sp>
          <p:nvSpPr>
            <p:cNvPr id="7" name="Rectangle 6"/>
            <p:cNvSpPr/>
            <p:nvPr/>
          </p:nvSpPr>
          <p:spPr>
            <a:xfrm>
              <a:off x="3294743" y="2162629"/>
              <a:ext cx="5573486" cy="137885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294742" y="2162628"/>
              <a:ext cx="5367343" cy="13788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2"/>
                  </a:solidFill>
                </a:rPr>
                <a:t>Increase Access</a:t>
              </a:r>
              <a:endParaRPr lang="en-US" sz="4400" dirty="0">
                <a:solidFill>
                  <a:schemeClr val="tx2"/>
                </a:solidFill>
              </a:endParaRPr>
            </a:p>
          </p:txBody>
        </p:sp>
      </p:grpSp>
    </p:spTree>
    <p:extLst>
      <p:ext uri="{BB962C8B-B14F-4D97-AF65-F5344CB8AC3E}">
        <p14:creationId xmlns:p14="http://schemas.microsoft.com/office/powerpoint/2010/main" val="3095001610"/>
      </p:ext>
    </p:extLst>
  </p:cSld>
  <p:clrMapOvr>
    <a:masterClrMapping/>
  </p:clrMapOvr>
  <mc:AlternateContent xmlns:mc="http://schemas.openxmlformats.org/markup-compatibility/2006">
    <mc:Choice xmlns:p14="http://schemas.microsoft.com/office/powerpoint/2010/main" Requires="p14">
      <p:transition spd="slow" p14:dur="2000" advTm="22129"/>
    </mc:Choice>
    <mc:Fallback>
      <p:transition spd="slow" advTm="22129"/>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09600" y="1"/>
            <a:ext cx="10972800" cy="1139825"/>
          </a:xfrm>
        </p:spPr>
        <p:txBody>
          <a:bodyPr lIns="92075" tIns="46038" rIns="92075" bIns="46038" anchorCtr="0"/>
          <a:lstStyle/>
          <a:p>
            <a:pPr eaLnBrk="1" hangingPunct="1">
              <a:defRPr/>
            </a:pPr>
            <a:r>
              <a:rPr lang="en-US" dirty="0" smtClean="0"/>
              <a:t>Database Anomalies</a:t>
            </a:r>
          </a:p>
        </p:txBody>
      </p:sp>
      <p:sp>
        <p:nvSpPr>
          <p:cNvPr id="6" name="Slide Number Placeholder 5"/>
          <p:cNvSpPr>
            <a:spLocks noGrp="1"/>
          </p:cNvSpPr>
          <p:nvPr>
            <p:ph type="sldNum" sz="quarter" idx="12"/>
          </p:nvPr>
        </p:nvSpPr>
        <p:spPr/>
        <p:txBody>
          <a:bodyPr/>
          <a:lstStyle/>
          <a:p>
            <a:pPr>
              <a:defRPr/>
            </a:pPr>
            <a:fld id="{876C51AF-B930-4D50-ADE6-0469004881D4}" type="slidenum">
              <a:rPr lang="en-US"/>
              <a:pPr>
                <a:defRPr/>
              </a:pPr>
              <a:t>6</a:t>
            </a:fld>
            <a:endParaRPr lang="en-US"/>
          </a:p>
        </p:txBody>
      </p:sp>
      <p:pic>
        <p:nvPicPr>
          <p:cNvPr id="36866" name="Picture 2"/>
          <p:cNvPicPr>
            <a:picLocks noChangeAspect="1" noChangeArrowheads="1"/>
          </p:cNvPicPr>
          <p:nvPr/>
        </p:nvPicPr>
        <p:blipFill>
          <a:blip r:embed="rId4" cstate="print"/>
          <a:srcRect/>
          <a:stretch>
            <a:fillRect/>
          </a:stretch>
        </p:blipFill>
        <p:spPr bwMode="auto">
          <a:xfrm>
            <a:off x="1114961" y="1653844"/>
            <a:ext cx="8379315" cy="2526270"/>
          </a:xfrm>
          <a:prstGeom prst="rect">
            <a:avLst/>
          </a:prstGeom>
          <a:noFill/>
          <a:ln w="9525">
            <a:noFill/>
            <a:miter lim="800000"/>
            <a:headEnd/>
            <a:tailEnd/>
          </a:ln>
        </p:spPr>
      </p:pic>
      <p:sp>
        <p:nvSpPr>
          <p:cNvPr id="8" name="Wave 7"/>
          <p:cNvSpPr/>
          <p:nvPr/>
        </p:nvSpPr>
        <p:spPr>
          <a:xfrm>
            <a:off x="7030192" y="4322618"/>
            <a:ext cx="3823855" cy="1460665"/>
          </a:xfrm>
          <a:prstGeom prst="wave">
            <a:avLst/>
          </a:prstGeom>
          <a:solidFill>
            <a:srgbClr val="FFFF99"/>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accent5"/>
                </a:solidFill>
              </a:rPr>
              <a:t>Update Anomaly</a:t>
            </a:r>
            <a:endParaRPr lang="en-US" sz="4000" b="1" dirty="0">
              <a:solidFill>
                <a:schemeClr val="accent5"/>
              </a:solidFill>
            </a:endParaRPr>
          </a:p>
        </p:txBody>
      </p:sp>
      <p:sp>
        <p:nvSpPr>
          <p:cNvPr id="9" name="Rectangle 8"/>
          <p:cNvSpPr/>
          <p:nvPr/>
        </p:nvSpPr>
        <p:spPr>
          <a:xfrm>
            <a:off x="609600" y="6019800"/>
            <a:ext cx="2202719" cy="369332"/>
          </a:xfrm>
          <a:prstGeom prst="rect">
            <a:avLst/>
          </a:prstGeom>
        </p:spPr>
        <p:txBody>
          <a:bodyPr wrap="none">
            <a:spAutoFit/>
          </a:bodyPr>
          <a:lstStyle/>
          <a:p>
            <a:pPr>
              <a:defRPr/>
            </a:pPr>
            <a:r>
              <a:rPr lang="en-US" dirty="0" smtClean="0"/>
              <a:t>Source: wikipedia.org</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60292"/>
    </mc:Choice>
    <mc:Fallback>
      <p:transition spd="slow" advTm="602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 fill="hold"/>
                                        <p:tgtEl>
                                          <p:spTgt spid="36866"/>
                                        </p:tgtEl>
                                        <p:attrNameLst>
                                          <p:attrName>ppt_x</p:attrName>
                                        </p:attrNameLst>
                                      </p:cBhvr>
                                      <p:tavLst>
                                        <p:tav tm="0">
                                          <p:val>
                                            <p:strVal val="#ppt_x"/>
                                          </p:val>
                                        </p:tav>
                                        <p:tav tm="100000">
                                          <p:val>
                                            <p:strVal val="#ppt_x"/>
                                          </p:val>
                                        </p:tav>
                                      </p:tavLst>
                                    </p:anim>
                                    <p:anim calcmode="lin" valueType="num">
                                      <p:cBhvr additive="base">
                                        <p:cTn id="8" dur="500" fill="hold"/>
                                        <p:tgtEl>
                                          <p:spTgt spid="368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09600" y="1"/>
            <a:ext cx="10972800" cy="1139825"/>
          </a:xfrm>
        </p:spPr>
        <p:txBody>
          <a:bodyPr lIns="92075" tIns="46038" rIns="92075" bIns="46038" anchorCtr="0"/>
          <a:lstStyle/>
          <a:p>
            <a:pPr eaLnBrk="1" hangingPunct="1">
              <a:defRPr/>
            </a:pPr>
            <a:r>
              <a:rPr lang="en-US" dirty="0" smtClean="0"/>
              <a:t>Database Anomalies</a:t>
            </a:r>
          </a:p>
        </p:txBody>
      </p:sp>
      <p:pic>
        <p:nvPicPr>
          <p:cNvPr id="36867" name="Picture 3"/>
          <p:cNvPicPr>
            <a:picLocks noChangeAspect="1" noChangeArrowheads="1"/>
          </p:cNvPicPr>
          <p:nvPr/>
        </p:nvPicPr>
        <p:blipFill>
          <a:blip r:embed="rId4" cstate="print"/>
          <a:srcRect/>
          <a:stretch>
            <a:fillRect/>
          </a:stretch>
        </p:blipFill>
        <p:spPr bwMode="auto">
          <a:xfrm>
            <a:off x="1448789" y="1634984"/>
            <a:ext cx="8415648" cy="3022742"/>
          </a:xfrm>
          <a:prstGeom prst="rect">
            <a:avLst/>
          </a:prstGeom>
          <a:noFill/>
          <a:ln w="9525">
            <a:noFill/>
            <a:miter lim="800000"/>
            <a:headEnd/>
            <a:tailEnd/>
          </a:ln>
        </p:spPr>
      </p:pic>
      <p:sp>
        <p:nvSpPr>
          <p:cNvPr id="9" name="Rectangle 8"/>
          <p:cNvSpPr/>
          <p:nvPr/>
        </p:nvSpPr>
        <p:spPr>
          <a:xfrm>
            <a:off x="767025" y="6056416"/>
            <a:ext cx="2202719" cy="369332"/>
          </a:xfrm>
          <a:prstGeom prst="rect">
            <a:avLst/>
          </a:prstGeom>
        </p:spPr>
        <p:txBody>
          <a:bodyPr wrap="none">
            <a:spAutoFit/>
          </a:bodyPr>
          <a:lstStyle/>
          <a:p>
            <a:pPr>
              <a:defRPr/>
            </a:pPr>
            <a:r>
              <a:rPr lang="en-US" dirty="0" smtClean="0"/>
              <a:t>Source: wikipedia.org</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52196"/>
    </mc:Choice>
    <mc:Fallback>
      <p:transition spd="slow" advTm="52196"/>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09600" y="1"/>
            <a:ext cx="10972800" cy="1139825"/>
          </a:xfrm>
        </p:spPr>
        <p:txBody>
          <a:bodyPr lIns="92075" tIns="46038" rIns="92075" bIns="46038" anchorCtr="0"/>
          <a:lstStyle/>
          <a:p>
            <a:pPr eaLnBrk="1" hangingPunct="1">
              <a:defRPr/>
            </a:pPr>
            <a:r>
              <a:rPr lang="en-US" dirty="0" smtClean="0"/>
              <a:t>Database Anomalies</a:t>
            </a:r>
          </a:p>
        </p:txBody>
      </p:sp>
      <p:sp>
        <p:nvSpPr>
          <p:cNvPr id="6" name="Slide Number Placeholder 5"/>
          <p:cNvSpPr>
            <a:spLocks noGrp="1"/>
          </p:cNvSpPr>
          <p:nvPr>
            <p:ph type="sldNum" sz="quarter" idx="12"/>
          </p:nvPr>
        </p:nvSpPr>
        <p:spPr/>
        <p:txBody>
          <a:bodyPr/>
          <a:lstStyle/>
          <a:p>
            <a:pPr>
              <a:defRPr/>
            </a:pPr>
            <a:fld id="{876C51AF-B930-4D50-ADE6-0469004881D4}" type="slidenum">
              <a:rPr lang="en-US"/>
              <a:pPr>
                <a:defRPr/>
              </a:pPr>
              <a:t>8</a:t>
            </a:fld>
            <a:endParaRPr lang="en-US"/>
          </a:p>
        </p:txBody>
      </p:sp>
      <p:pic>
        <p:nvPicPr>
          <p:cNvPr id="36868" name="Picture 4"/>
          <p:cNvPicPr>
            <a:picLocks noChangeAspect="1" noChangeArrowheads="1"/>
          </p:cNvPicPr>
          <p:nvPr/>
        </p:nvPicPr>
        <p:blipFill>
          <a:blip r:embed="rId3" cstate="print"/>
          <a:srcRect/>
          <a:stretch>
            <a:fillRect/>
          </a:stretch>
        </p:blipFill>
        <p:spPr bwMode="auto">
          <a:xfrm>
            <a:off x="748455" y="1294411"/>
            <a:ext cx="10529145" cy="3287116"/>
          </a:xfrm>
          <a:prstGeom prst="rect">
            <a:avLst/>
          </a:prstGeom>
          <a:noFill/>
          <a:ln w="9525">
            <a:noFill/>
            <a:miter lim="800000"/>
            <a:headEnd/>
            <a:tailEnd/>
          </a:ln>
        </p:spPr>
      </p:pic>
      <p:sp>
        <p:nvSpPr>
          <p:cNvPr id="8" name="Rectangle 7"/>
          <p:cNvSpPr/>
          <p:nvPr/>
        </p:nvSpPr>
        <p:spPr>
          <a:xfrm>
            <a:off x="748455" y="6019800"/>
            <a:ext cx="2202719" cy="369332"/>
          </a:xfrm>
          <a:prstGeom prst="rect">
            <a:avLst/>
          </a:prstGeom>
        </p:spPr>
        <p:txBody>
          <a:bodyPr wrap="none">
            <a:spAutoFit/>
          </a:bodyPr>
          <a:lstStyle/>
          <a:p>
            <a:pPr>
              <a:defRPr/>
            </a:pPr>
            <a:r>
              <a:rPr lang="en-US" dirty="0" smtClean="0"/>
              <a:t>Source: wikipedia.org</a:t>
            </a:r>
          </a:p>
        </p:txBody>
      </p:sp>
    </p:spTree>
  </p:cSld>
  <p:clrMapOvr>
    <a:masterClrMapping/>
  </p:clrMapOvr>
  <mc:AlternateContent xmlns:mc="http://schemas.openxmlformats.org/markup-compatibility/2006">
    <mc:Choice xmlns:p14="http://schemas.microsoft.com/office/powerpoint/2010/main" Requires="p14">
      <p:transition spd="slow" p14:dur="2000" advTm="37588"/>
    </mc:Choice>
    <mc:Fallback>
      <p:transition spd="slow" advTm="3758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a:t>
            </a:r>
            <a:endParaRPr lang="en-US" dirty="0"/>
          </a:p>
        </p:txBody>
      </p:sp>
      <p:sp>
        <p:nvSpPr>
          <p:cNvPr id="6" name="Slide Number Placeholder 5"/>
          <p:cNvSpPr>
            <a:spLocks noGrp="1"/>
          </p:cNvSpPr>
          <p:nvPr>
            <p:ph type="sldNum" sz="quarter" idx="12"/>
          </p:nvPr>
        </p:nvSpPr>
        <p:spPr/>
        <p:txBody>
          <a:bodyPr/>
          <a:lstStyle/>
          <a:p>
            <a:pPr>
              <a:defRPr/>
            </a:pPr>
            <a:fld id="{45E16E1E-9D02-4883-8C02-CA6074CACB36}" type="slidenum">
              <a:rPr lang="en-US" smtClean="0"/>
              <a:pPr>
                <a:defRPr/>
              </a:pPr>
              <a:t>9</a:t>
            </a:fld>
            <a:endParaRPr lang="en-US" dirty="0"/>
          </a:p>
        </p:txBody>
      </p:sp>
      <p:grpSp>
        <p:nvGrpSpPr>
          <p:cNvPr id="3" name="Group 23"/>
          <p:cNvGrpSpPr/>
          <p:nvPr/>
        </p:nvGrpSpPr>
        <p:grpSpPr>
          <a:xfrm>
            <a:off x="3294742" y="2162628"/>
            <a:ext cx="5573487" cy="1378858"/>
            <a:chOff x="3294742" y="2162628"/>
            <a:chExt cx="5573487" cy="1378858"/>
          </a:xfrm>
        </p:grpSpPr>
        <p:sp>
          <p:nvSpPr>
            <p:cNvPr id="7" name="Rectangle 6"/>
            <p:cNvSpPr/>
            <p:nvPr/>
          </p:nvSpPr>
          <p:spPr>
            <a:xfrm>
              <a:off x="3294743" y="2162629"/>
              <a:ext cx="5573486" cy="137885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294742" y="2162628"/>
              <a:ext cx="5367343" cy="13788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2"/>
                  </a:solidFill>
                </a:rPr>
                <a:t>Rule 1 for Normalization</a:t>
              </a:r>
              <a:endParaRPr lang="en-US" sz="4400" dirty="0">
                <a:solidFill>
                  <a:schemeClr val="tx2"/>
                </a:solidFill>
              </a:endParaRPr>
            </a:p>
          </p:txBody>
        </p:sp>
      </p:grpSp>
    </p:spTree>
    <p:extLst>
      <p:ext uri="{BB962C8B-B14F-4D97-AF65-F5344CB8AC3E}">
        <p14:creationId xmlns:p14="http://schemas.microsoft.com/office/powerpoint/2010/main" val="3095001610"/>
      </p:ext>
    </p:extLst>
  </p:cSld>
  <p:clrMapOvr>
    <a:masterClrMapping/>
  </p:clrMapOvr>
  <mc:AlternateContent xmlns:mc="http://schemas.openxmlformats.org/markup-compatibility/2006">
    <mc:Choice xmlns:p14="http://schemas.microsoft.com/office/powerpoint/2010/main" Requires="p14">
      <p:transition spd="slow" p14:dur="2000" advTm="16748"/>
    </mc:Choice>
    <mc:Fallback>
      <p:transition spd="slow" advTm="16748"/>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4"/>
</p:tagLst>
</file>

<file path=ppt/tags/tag2.xml><?xml version="1.0" encoding="utf-8"?>
<p:tagLst xmlns:a="http://schemas.openxmlformats.org/drawingml/2006/main" xmlns:r="http://schemas.openxmlformats.org/officeDocument/2006/relationships" xmlns:p="http://schemas.openxmlformats.org/presentationml/2006/main">
  <p:tag name="TIMING" val="|11"/>
</p:tagLst>
</file>

<file path=ppt/tags/tag3.xml><?xml version="1.0" encoding="utf-8"?>
<p:tagLst xmlns:a="http://schemas.openxmlformats.org/drawingml/2006/main" xmlns:r="http://schemas.openxmlformats.org/officeDocument/2006/relationships" xmlns:p="http://schemas.openxmlformats.org/presentationml/2006/main">
  <p:tag name="TIMING" val="|21.8"/>
</p:tagLst>
</file>

<file path=ppt/theme/theme1.xml><?xml version="1.0" encoding="utf-8"?>
<a:theme xmlns:a="http://schemas.openxmlformats.org/drawingml/2006/main" name="George Mason University 2.0">
  <a:themeElements>
    <a:clrScheme name="George Mason University">
      <a:dk1>
        <a:srgbClr val="006633"/>
      </a:dk1>
      <a:lt1>
        <a:srgbClr val="FFFFFF"/>
      </a:lt1>
      <a:dk2>
        <a:srgbClr val="000000"/>
      </a:dk2>
      <a:lt2>
        <a:srgbClr val="FFCC33"/>
      </a:lt2>
      <a:accent1>
        <a:srgbClr val="00909E"/>
      </a:accent1>
      <a:accent2>
        <a:srgbClr val="415195"/>
      </a:accent2>
      <a:accent3>
        <a:srgbClr val="81902B"/>
      </a:accent3>
      <a:accent4>
        <a:srgbClr val="F7931E"/>
      </a:accent4>
      <a:accent5>
        <a:srgbClr val="AC1D37"/>
      </a:accent5>
      <a:accent6>
        <a:srgbClr val="D8D8C1"/>
      </a:accent6>
      <a:hlink>
        <a:srgbClr val="00909E"/>
      </a:hlink>
      <a:folHlink>
        <a:srgbClr val="41519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extLst>
    <a:ext uri="{05A4C25C-085E-4340-85A3-A5531E510DB2}">
      <thm15:themeFamily xmlns:thm15="http://schemas.microsoft.com/office/thememl/2012/main" name="George Mason University 2.0" id="{AE27463A-FAD6-034C-8FDD-9E4699D44229}" vid="{3385DE02-A880-BB45-9582-0AD879F3B8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11844</TotalTime>
  <Words>2415</Words>
  <Application>Microsoft Office PowerPoint</Application>
  <PresentationFormat>Widescreen</PresentationFormat>
  <Paragraphs>290</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ＭＳ Ｐゴシック</vt:lpstr>
      <vt:lpstr>宋体</vt:lpstr>
      <vt:lpstr>Arial</vt:lpstr>
      <vt:lpstr>Calibri</vt:lpstr>
      <vt:lpstr>Times New Roman</vt:lpstr>
      <vt:lpstr>Wingdings</vt:lpstr>
      <vt:lpstr>George Mason University 2.0</vt:lpstr>
      <vt:lpstr>PowerPoint Presentation</vt:lpstr>
      <vt:lpstr>Goal</vt:lpstr>
      <vt:lpstr>Goal</vt:lpstr>
      <vt:lpstr>Goal</vt:lpstr>
      <vt:lpstr>Goal</vt:lpstr>
      <vt:lpstr>Database Anomalies</vt:lpstr>
      <vt:lpstr>Database Anomalies</vt:lpstr>
      <vt:lpstr>Database Anomalies</vt:lpstr>
      <vt:lpstr>Goal</vt:lpstr>
      <vt:lpstr>Design Principles</vt:lpstr>
      <vt:lpstr>Design Principles</vt:lpstr>
      <vt:lpstr>Design Principles</vt:lpstr>
      <vt:lpstr>Principles of Design (Continued)</vt:lpstr>
      <vt:lpstr>Principles of Design (Continued)</vt:lpstr>
      <vt:lpstr>First Normal Form</vt:lpstr>
      <vt:lpstr>PowerPoint Presentation</vt:lpstr>
      <vt:lpstr>1 NF</vt:lpstr>
      <vt:lpstr>Goal</vt:lpstr>
      <vt:lpstr>Functional Dependency</vt:lpstr>
      <vt:lpstr>Functional Dependency Example</vt:lpstr>
      <vt:lpstr>Full Functional Dependency</vt:lpstr>
      <vt:lpstr>Example</vt:lpstr>
      <vt:lpstr>PowerPoint Presentation</vt:lpstr>
      <vt:lpstr>Goal</vt:lpstr>
      <vt:lpstr>Second Normal Form</vt:lpstr>
      <vt:lpstr>PowerPoint Presentation</vt:lpstr>
      <vt:lpstr>Goal</vt:lpstr>
      <vt:lpstr>Third Normal Form</vt:lpstr>
      <vt:lpstr>Third Normal Form</vt:lpstr>
      <vt:lpstr>PowerPoint Presentation</vt:lpstr>
      <vt:lpstr>Rules for Good Design</vt:lpstr>
      <vt:lpstr>Normalize data structures improve efficiency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Farrokh Alemi</cp:lastModifiedBy>
  <cp:revision>457</cp:revision>
  <dcterms:created xsi:type="dcterms:W3CDTF">2017-05-23T16:09:18Z</dcterms:created>
  <dcterms:modified xsi:type="dcterms:W3CDTF">2018-08-15T18:58:33Z</dcterms:modified>
</cp:coreProperties>
</file>