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8"/>
  </p:notesMasterIdLst>
  <p:sldIdLst>
    <p:sldId id="268" r:id="rId2"/>
    <p:sldId id="260" r:id="rId3"/>
    <p:sldId id="269" r:id="rId4"/>
    <p:sldId id="270" r:id="rId5"/>
    <p:sldId id="271"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33"/>
    <a:srgbClr val="00673B"/>
    <a:srgbClr val="C58942"/>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51"/>
    <p:restoredTop sz="71141" autoAdjust="0"/>
  </p:normalViewPr>
  <p:slideViewPr>
    <p:cSldViewPr snapToGrid="0" snapToObjects="1">
      <p:cViewPr varScale="1">
        <p:scale>
          <a:sx n="56" d="100"/>
          <a:sy n="56" d="100"/>
        </p:scale>
        <p:origin x="10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t>‹#›</a:t>
            </a:fld>
            <a:endParaRPr lang="en-US"/>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we discuss how the</a:t>
            </a:r>
            <a:r>
              <a:rPr lang="en-US" baseline="0" dirty="0" smtClean="0"/>
              <a:t> course on databases is related to additional courses in the program.  This brief presentation was organized by Alemi and narrated by xxx.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a:t>
            </a:fld>
            <a:endParaRPr lang="en-US"/>
          </a:p>
        </p:txBody>
      </p:sp>
    </p:spTree>
    <p:extLst>
      <p:ext uri="{BB962C8B-B14F-4D97-AF65-F5344CB8AC3E}">
        <p14:creationId xmlns:p14="http://schemas.microsoft.com/office/powerpoint/2010/main" val="2048850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know about databases you can move on to the course on process improvement.</a:t>
            </a:r>
            <a:r>
              <a:rPr lang="en-US" baseline="0" dirty="0" smtClean="0"/>
              <a:t>  This course introduces students to use of electronic health data in process and quality improvement.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know about databases you can move on to the course on health data standards.</a:t>
            </a:r>
            <a:r>
              <a:rPr lang="en-US" baseline="0" dirty="0" smtClean="0"/>
              <a:t>  This course introduces students to </a:t>
            </a:r>
            <a:r>
              <a:rPr lang="en-US" sz="1200" b="0" i="0" kern="1200" dirty="0" smtClean="0">
                <a:solidFill>
                  <a:schemeClr val="tx1"/>
                </a:solidFill>
                <a:effectLst/>
                <a:latin typeface="+mn-lt"/>
                <a:ea typeface="+mn-ea"/>
                <a:cs typeface="+mn-cs"/>
              </a:rPr>
              <a:t>data standards applicable in health information technology. Students will learn about standard-making organizations, such as HL7 and Healthcare Information Technology Standards Panel and their standardization processes. The course explains the structure of and relationship between standard terminologies applicable in healthcare, such as International Classification of Diseases (lCD-10-CM), Logical Observation Identifiers Names and Codes (LOINC) and Systematized Nomenclature of Medicine--Clinical Terms (SNOMED-CT).</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3</a:t>
            </a:fld>
            <a:endParaRPr lang="en-US"/>
          </a:p>
        </p:txBody>
      </p:sp>
    </p:spTree>
    <p:extLst>
      <p:ext uri="{BB962C8B-B14F-4D97-AF65-F5344CB8AC3E}">
        <p14:creationId xmlns:p14="http://schemas.microsoft.com/office/powerpoint/2010/main" val="430658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know about databases you can move on to the course on electronic health record configuration and data analysis. This course c</a:t>
            </a:r>
            <a:r>
              <a:rPr lang="en-US" sz="1200" b="0" i="0" kern="1200" dirty="0" smtClean="0">
                <a:solidFill>
                  <a:schemeClr val="tx1"/>
                </a:solidFill>
                <a:effectLst/>
                <a:latin typeface="+mn-lt"/>
                <a:ea typeface="+mn-ea"/>
                <a:cs typeface="+mn-cs"/>
              </a:rPr>
              <a:t>overs basic features of an electronic health record. Introduces methods to access and analyze patient data from an EHR. Provides students with hands-on experience on EHR systems.</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4</a:t>
            </a:fld>
            <a:endParaRPr lang="en-US"/>
          </a:p>
        </p:txBody>
      </p:sp>
    </p:spTree>
    <p:extLst>
      <p:ext uri="{BB962C8B-B14F-4D97-AF65-F5344CB8AC3E}">
        <p14:creationId xmlns:p14="http://schemas.microsoft.com/office/powerpoint/2010/main" val="2908497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you can participate in our boot camp in SQL, where you can get more hands-on experience with data analysis</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5</a:t>
            </a:fld>
            <a:endParaRPr lang="en-US"/>
          </a:p>
        </p:txBody>
      </p:sp>
    </p:spTree>
    <p:extLst>
      <p:ext uri="{BB962C8B-B14F-4D97-AF65-F5344CB8AC3E}">
        <p14:creationId xmlns:p14="http://schemas.microsoft.com/office/powerpoint/2010/main" val="1423699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learn a great deal by using SQL to analyze data within electronic health records.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6</a:t>
            </a:fld>
            <a:endParaRPr lang="en-US"/>
          </a:p>
        </p:txBody>
      </p:sp>
    </p:spTree>
    <p:extLst>
      <p:ext uri="{BB962C8B-B14F-4D97-AF65-F5344CB8AC3E}">
        <p14:creationId xmlns:p14="http://schemas.microsoft.com/office/powerpoint/2010/main" val="2948649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a16="http://schemas.microsoft.com/office/drawing/2014/main" xmlns=""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4">
            <a:extLst>
              <a:ext uri="{FF2B5EF4-FFF2-40B4-BE49-F238E27FC236}">
                <a16:creationId xmlns:a16="http://schemas.microsoft.com/office/drawing/2014/main" xmlns=""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smtClean="0"/>
              <a:t>Click to edit title text</a:t>
            </a:r>
            <a:endParaRPr lang="en-US" dirty="0"/>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smtClean="0"/>
              <a:t>Click to edit </a:t>
            </a:r>
            <a:r>
              <a:rPr lang="en-US" dirty="0" err="1" smtClean="0"/>
              <a:t>subheader</a:t>
            </a:r>
            <a:r>
              <a:rPr lang="en-US" dirty="0" smtClean="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a16="http://schemas.microsoft.com/office/drawing/2014/main" xmlns=""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xmlns=""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Drag picture to placeholder or click icon to add</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t>
            </a:r>
            <a:r>
              <a:rPr lang="en-US"/>
              <a:t>add chart</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a16="http://schemas.microsoft.com/office/drawing/2014/main" xmlns="" id="{894A7767-E094-483E-9582-5A512B559400}"/>
              </a:ext>
            </a:extLst>
          </p:cNvPr>
          <p:cNvSpPr txBox="1">
            <a:spLocks/>
          </p:cNvSpPr>
          <p:nvPr userDrawn="1"/>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r>
              <a:rPr lang="en-US" sz="4800" dirty="0" smtClean="0"/>
              <a:t>Related </a:t>
            </a:r>
          </a:p>
          <a:p>
            <a:r>
              <a:rPr lang="en-US" sz="4800" dirty="0" smtClean="0"/>
              <a:t>Undergraduate Courses </a:t>
            </a:r>
            <a:endParaRPr lang="en-US" sz="4800" dirty="0"/>
          </a:p>
        </p:txBody>
      </p:sp>
      <p:sp>
        <p:nvSpPr>
          <p:cNvPr id="4" name="Text Placeholder 3"/>
          <p:cNvSpPr>
            <a:spLocks noGrp="1"/>
          </p:cNvSpPr>
          <p:nvPr>
            <p:ph type="body" sz="quarter" idx="11"/>
          </p:nvPr>
        </p:nvSpPr>
        <p:spPr>
          <a:xfrm>
            <a:off x="823912" y="3287713"/>
            <a:ext cx="6246589" cy="1362075"/>
          </a:xfrm>
        </p:spPr>
        <p:txBody>
          <a:bodyPr/>
          <a:lstStyle/>
          <a:p>
            <a:r>
              <a:rPr lang="en-US" sz="2800" dirty="0" smtClean="0"/>
              <a:t>Farrokh Alemi, Ph.D.</a:t>
            </a:r>
            <a:endParaRPr lang="en-US" sz="2800" dirty="0"/>
          </a:p>
        </p:txBody>
      </p:sp>
    </p:spTree>
    <p:extLst>
      <p:ext uri="{BB962C8B-B14F-4D97-AF65-F5344CB8AC3E}">
        <p14:creationId xmlns:p14="http://schemas.microsoft.com/office/powerpoint/2010/main" val="1184826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812800" y="381000"/>
            <a:ext cx="10363200" cy="687946"/>
          </a:xfrm>
        </p:spPr>
        <p:txBody>
          <a:bodyPr/>
          <a:lstStyle/>
          <a:p>
            <a:r>
              <a:rPr lang="en-US" sz="3600" dirty="0" smtClean="0"/>
              <a:t>Start Here &amp; Do More Later</a:t>
            </a:r>
            <a:endParaRPr lang="en-US" sz="3600" dirty="0"/>
          </a:p>
        </p:txBody>
      </p:sp>
      <p:sp>
        <p:nvSpPr>
          <p:cNvPr id="2" name="Rectangle 1"/>
          <p:cNvSpPr/>
          <p:nvPr/>
        </p:nvSpPr>
        <p:spPr>
          <a:xfrm>
            <a:off x="2494208" y="2538752"/>
            <a:ext cx="7499798" cy="1323439"/>
          </a:xfrm>
          <a:prstGeom prst="rect">
            <a:avLst/>
          </a:prstGeom>
        </p:spPr>
        <p:txBody>
          <a:bodyPr wrap="square">
            <a:spAutoFit/>
          </a:bodyPr>
          <a:lstStyle/>
          <a:p>
            <a:pPr fontAlgn="base"/>
            <a:r>
              <a:rPr lang="en-US" sz="4000" b="1" dirty="0"/>
              <a:t>HAP 436: Electronic Health Data in Process </a:t>
            </a:r>
            <a:r>
              <a:rPr lang="en-US" sz="4000" b="1" dirty="0" smtClean="0"/>
              <a:t>Improvement</a:t>
            </a:r>
            <a:endParaRPr lang="en-US" sz="4000" b="1" dirty="0"/>
          </a:p>
        </p:txBody>
      </p:sp>
    </p:spTree>
    <p:extLst>
      <p:ext uri="{BB962C8B-B14F-4D97-AF65-F5344CB8AC3E}">
        <p14:creationId xmlns:p14="http://schemas.microsoft.com/office/powerpoint/2010/main" val="77253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812800" y="381000"/>
            <a:ext cx="10363200" cy="687946"/>
          </a:xfrm>
        </p:spPr>
        <p:txBody>
          <a:bodyPr/>
          <a:lstStyle/>
          <a:p>
            <a:r>
              <a:rPr lang="en-US" sz="3600" dirty="0" smtClean="0"/>
              <a:t>Start Here &amp; Do More Later</a:t>
            </a:r>
            <a:endParaRPr lang="en-US" sz="3600" dirty="0"/>
          </a:p>
        </p:txBody>
      </p:sp>
      <p:sp>
        <p:nvSpPr>
          <p:cNvPr id="2" name="Rectangle 1"/>
          <p:cNvSpPr/>
          <p:nvPr/>
        </p:nvSpPr>
        <p:spPr>
          <a:xfrm>
            <a:off x="2494208" y="2538752"/>
            <a:ext cx="7499798" cy="1323439"/>
          </a:xfrm>
          <a:prstGeom prst="rect">
            <a:avLst/>
          </a:prstGeom>
        </p:spPr>
        <p:txBody>
          <a:bodyPr wrap="square">
            <a:spAutoFit/>
          </a:bodyPr>
          <a:lstStyle/>
          <a:p>
            <a:pPr fontAlgn="base"/>
            <a:r>
              <a:rPr lang="en-US" sz="4000" b="1" dirty="0"/>
              <a:t>HAP 459: Health Data Standards and </a:t>
            </a:r>
            <a:r>
              <a:rPr lang="en-US" sz="4000" b="1" dirty="0" smtClean="0"/>
              <a:t>Interoperability</a:t>
            </a:r>
            <a:endParaRPr lang="en-US" sz="4000" dirty="0"/>
          </a:p>
        </p:txBody>
      </p:sp>
      <p:pic>
        <p:nvPicPr>
          <p:cNvPr id="1030" name="Picture 6" descr="Image result for snomed-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1" y="4392187"/>
            <a:ext cx="1681408" cy="16814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icd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7159" y="4226943"/>
            <a:ext cx="3706063" cy="20480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loin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8611" y="4392187"/>
            <a:ext cx="2764815" cy="1639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75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812800" y="381000"/>
            <a:ext cx="10363200" cy="687946"/>
          </a:xfrm>
        </p:spPr>
        <p:txBody>
          <a:bodyPr/>
          <a:lstStyle/>
          <a:p>
            <a:r>
              <a:rPr lang="en-US" sz="3600" dirty="0" smtClean="0"/>
              <a:t>Start Here &amp; Do More Later</a:t>
            </a:r>
            <a:endParaRPr lang="en-US" sz="3600" dirty="0"/>
          </a:p>
        </p:txBody>
      </p:sp>
      <p:sp>
        <p:nvSpPr>
          <p:cNvPr id="2" name="Rectangle 1"/>
          <p:cNvSpPr/>
          <p:nvPr/>
        </p:nvSpPr>
        <p:spPr>
          <a:xfrm>
            <a:off x="2494208" y="2538752"/>
            <a:ext cx="7499798" cy="1323439"/>
          </a:xfrm>
          <a:prstGeom prst="rect">
            <a:avLst/>
          </a:prstGeom>
        </p:spPr>
        <p:txBody>
          <a:bodyPr wrap="square">
            <a:spAutoFit/>
          </a:bodyPr>
          <a:lstStyle/>
          <a:p>
            <a:pPr fontAlgn="base"/>
            <a:r>
              <a:rPr lang="en-US" sz="4000" b="1" dirty="0"/>
              <a:t>HAP 464: Electronic Health Record Configuration and Data </a:t>
            </a:r>
            <a:r>
              <a:rPr lang="en-US" sz="4000" b="1" dirty="0" smtClean="0"/>
              <a:t>Analysis</a:t>
            </a:r>
            <a:endParaRPr lang="en-US" sz="4000" b="1" dirty="0"/>
          </a:p>
        </p:txBody>
      </p:sp>
    </p:spTree>
    <p:extLst>
      <p:ext uri="{BB962C8B-B14F-4D97-AF65-F5344CB8AC3E}">
        <p14:creationId xmlns:p14="http://schemas.microsoft.com/office/powerpoint/2010/main" val="2395870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812800" y="381000"/>
            <a:ext cx="10363200" cy="687946"/>
          </a:xfrm>
        </p:spPr>
        <p:txBody>
          <a:bodyPr/>
          <a:lstStyle/>
          <a:p>
            <a:r>
              <a:rPr lang="en-US" sz="3600" dirty="0" smtClean="0"/>
              <a:t>Start Here &amp; Do More Later</a:t>
            </a:r>
            <a:endParaRPr lang="en-US" sz="3600" dirty="0"/>
          </a:p>
        </p:txBody>
      </p:sp>
      <p:sp>
        <p:nvSpPr>
          <p:cNvPr id="2" name="Rectangle 1"/>
          <p:cNvSpPr/>
          <p:nvPr/>
        </p:nvSpPr>
        <p:spPr>
          <a:xfrm>
            <a:off x="2494208" y="2538752"/>
            <a:ext cx="7499798" cy="1323439"/>
          </a:xfrm>
          <a:prstGeom prst="rect">
            <a:avLst/>
          </a:prstGeom>
        </p:spPr>
        <p:txBody>
          <a:bodyPr wrap="square">
            <a:spAutoFit/>
          </a:bodyPr>
          <a:lstStyle/>
          <a:p>
            <a:pPr fontAlgn="base"/>
            <a:r>
              <a:rPr lang="en-US" sz="4000" b="1" dirty="0" smtClean="0"/>
              <a:t>Boot Camp in SQL:</a:t>
            </a:r>
            <a:br>
              <a:rPr lang="en-US" sz="4000" b="1" dirty="0" smtClean="0"/>
            </a:br>
            <a:r>
              <a:rPr lang="en-US" sz="4000" b="1" dirty="0" smtClean="0"/>
              <a:t>HAP 361 and HAP 464 Combined</a:t>
            </a:r>
            <a:endParaRPr lang="en-US" sz="4000" b="1" dirty="0"/>
          </a:p>
        </p:txBody>
      </p:sp>
    </p:spTree>
    <p:extLst>
      <p:ext uri="{BB962C8B-B14F-4D97-AF65-F5344CB8AC3E}">
        <p14:creationId xmlns:p14="http://schemas.microsoft.com/office/powerpoint/2010/main" val="408383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946" y="1983355"/>
            <a:ext cx="9908875" cy="2899913"/>
          </a:xfrm>
        </p:spPr>
        <p:txBody>
          <a:bodyPr>
            <a:noAutofit/>
          </a:bodyPr>
          <a:lstStyle/>
          <a:p>
            <a:r>
              <a:rPr lang="en-US" sz="4000" b="1" dirty="0" smtClean="0">
                <a:solidFill>
                  <a:srgbClr val="FF0000"/>
                </a:solidFill>
              </a:rPr>
              <a:t>Practical knowledge of databases Can help Your Career</a:t>
            </a:r>
            <a:endParaRPr lang="en-US" sz="4000" b="1" dirty="0">
              <a:solidFill>
                <a:srgbClr val="FF0000"/>
              </a:solidFill>
            </a:endParaRPr>
          </a:p>
        </p:txBody>
      </p:sp>
    </p:spTree>
    <p:extLst>
      <p:ext uri="{BB962C8B-B14F-4D97-AF65-F5344CB8AC3E}">
        <p14:creationId xmlns:p14="http://schemas.microsoft.com/office/powerpoint/2010/main" val="256421083"/>
      </p:ext>
    </p:extLst>
  </p:cSld>
  <p:clrMapOvr>
    <a:masterClrMapping/>
  </p:clrMapOvr>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5618</TotalTime>
  <Words>312</Words>
  <Application>Microsoft Office PowerPoint</Application>
  <PresentationFormat>Widescreen</PresentationFormat>
  <Paragraphs>24</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ＭＳ Ｐゴシック</vt:lpstr>
      <vt:lpstr>Arial</vt:lpstr>
      <vt:lpstr>Calibri</vt:lpstr>
      <vt:lpstr>George Mason University 2.0</vt:lpstr>
      <vt:lpstr>PowerPoint Presentation</vt:lpstr>
      <vt:lpstr>PowerPoint Presentation</vt:lpstr>
      <vt:lpstr>PowerPoint Presentation</vt:lpstr>
      <vt:lpstr>PowerPoint Presentation</vt:lpstr>
      <vt:lpstr>PowerPoint Presentation</vt:lpstr>
      <vt:lpstr>Practical knowledge of databases Can help Your Career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26</cp:revision>
  <dcterms:created xsi:type="dcterms:W3CDTF">2017-05-23T16:09:18Z</dcterms:created>
  <dcterms:modified xsi:type="dcterms:W3CDTF">2018-03-19T15:55:14Z</dcterms:modified>
</cp:coreProperties>
</file>