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68" r:id="rId2"/>
    <p:sldId id="327" r:id="rId3"/>
    <p:sldId id="328" r:id="rId4"/>
    <p:sldId id="329" r:id="rId5"/>
    <p:sldId id="330" r:id="rId6"/>
    <p:sldId id="331" r:id="rId7"/>
    <p:sldId id="332" r:id="rId8"/>
    <p:sldId id="333" r:id="rId9"/>
    <p:sldId id="334" r:id="rId10"/>
    <p:sldId id="336" r:id="rId11"/>
    <p:sldId id="335" r:id="rId12"/>
    <p:sldId id="337" r:id="rId13"/>
    <p:sldId id="338" r:id="rId14"/>
    <p:sldId id="339" r:id="rId15"/>
    <p:sldId id="340" r:id="rId16"/>
    <p:sldId id="341" r:id="rId17"/>
    <p:sldId id="342" r:id="rId18"/>
    <p:sldId id="343" r:id="rId19"/>
    <p:sldId id="344"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00"/>
    <a:srgbClr val="00FFCC"/>
    <a:srgbClr val="66FFCC"/>
    <a:srgbClr val="FFFF00"/>
    <a:srgbClr val="7D1219"/>
    <a:srgbClr val="006873"/>
    <a:srgbClr val="FFFF66"/>
    <a:srgbClr val="FFCC33"/>
    <a:srgbClr val="0067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71141" autoAdjust="0"/>
  </p:normalViewPr>
  <p:slideViewPr>
    <p:cSldViewPr snapToGrid="0" snapToObjects="1">
      <p:cViewPr varScale="1">
        <p:scale>
          <a:sx n="77" d="100"/>
          <a:sy n="77" d="100"/>
        </p:scale>
        <p:origin x="-108" y="-150"/>
      </p:cViewPr>
      <p:guideLst>
        <p:guide orient="horz" pos="2160"/>
        <p:guide pos="3840"/>
      </p:guideLst>
    </p:cSldViewPr>
  </p:slideViewPr>
  <p:notesTextViewPr>
    <p:cViewPr>
      <p:scale>
        <a:sx n="1" d="1"/>
        <a:sy n="1" d="1"/>
      </p:scale>
      <p:origin x="0" y="0"/>
    </p:cViewPr>
  </p:notesTextViewPr>
  <p:sorterViewPr>
    <p:cViewPr>
      <p:scale>
        <a:sx n="66" d="100"/>
        <a:sy n="66" d="100"/>
      </p:scale>
      <p:origin x="0" y="7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19FAA-1F82-4655-BF82-8567F50125E5}"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US"/>
        </a:p>
      </dgm:t>
    </dgm:pt>
    <dgm:pt modelId="{6D851AD8-68E2-4542-96CA-BC71E5A37393}">
      <dgm:prSet phldrT="[Text]"/>
      <dgm:spPr/>
      <dgm:t>
        <a:bodyPr/>
        <a:lstStyle/>
        <a:p>
          <a:r>
            <a:rPr lang="en-US" dirty="0" smtClean="0"/>
            <a:t>2nd</a:t>
          </a:r>
          <a:endParaRPr lang="en-US" dirty="0"/>
        </a:p>
      </dgm:t>
    </dgm:pt>
    <dgm:pt modelId="{C5E2CE6D-5B18-4A57-BCB0-F149EC32BCE7}" type="parTrans" cxnId="{BF9E5383-708C-400C-AC81-A749A446A5C0}">
      <dgm:prSet/>
      <dgm:spPr/>
      <dgm:t>
        <a:bodyPr/>
        <a:lstStyle/>
        <a:p>
          <a:endParaRPr lang="en-US"/>
        </a:p>
      </dgm:t>
    </dgm:pt>
    <dgm:pt modelId="{74CFEA4C-EBB2-425F-9DAF-F12243DBD85D}" type="sibTrans" cxnId="{BF9E5383-708C-400C-AC81-A749A446A5C0}">
      <dgm:prSet/>
      <dgm:spPr/>
      <dgm:t>
        <a:bodyPr/>
        <a:lstStyle/>
        <a:p>
          <a:endParaRPr lang="en-US"/>
        </a:p>
      </dgm:t>
    </dgm:pt>
    <dgm:pt modelId="{BA8A6275-9E73-4FB3-8B55-7D1675D82830}">
      <dgm:prSet phldrT="[Text]"/>
      <dgm:spPr/>
      <dgm:t>
        <a:bodyPr/>
        <a:lstStyle/>
        <a:p>
          <a:r>
            <a:rPr lang="en-US" dirty="0" smtClean="0"/>
            <a:t>1st</a:t>
          </a:r>
          <a:endParaRPr lang="en-US" dirty="0"/>
        </a:p>
      </dgm:t>
    </dgm:pt>
    <dgm:pt modelId="{2E93CF98-6DA5-46C1-A9F8-1C452BBCC760}" type="parTrans" cxnId="{B02D2AD4-C60F-4DB5-8604-880C04B3446B}">
      <dgm:prSet/>
      <dgm:spPr/>
      <dgm:t>
        <a:bodyPr/>
        <a:lstStyle/>
        <a:p>
          <a:endParaRPr lang="en-US"/>
        </a:p>
      </dgm:t>
    </dgm:pt>
    <dgm:pt modelId="{51071D82-A4D5-46B1-B801-064567D4C553}" type="sibTrans" cxnId="{B02D2AD4-C60F-4DB5-8604-880C04B3446B}">
      <dgm:prSet/>
      <dgm:spPr/>
      <dgm:t>
        <a:bodyPr/>
        <a:lstStyle/>
        <a:p>
          <a:endParaRPr lang="en-US"/>
        </a:p>
      </dgm:t>
    </dgm:pt>
    <dgm:pt modelId="{94CF3CB5-B099-4667-A023-2866A49B384A}">
      <dgm:prSet phldrT="[Text]"/>
      <dgm:spPr/>
      <dgm:t>
        <a:bodyPr/>
        <a:lstStyle/>
        <a:p>
          <a:r>
            <a:rPr lang="en-US" dirty="0" smtClean="0"/>
            <a:t>3rd</a:t>
          </a:r>
          <a:endParaRPr lang="en-US" dirty="0"/>
        </a:p>
      </dgm:t>
    </dgm:pt>
    <dgm:pt modelId="{67B4BAFB-D216-4064-832D-37DC3C55308C}" type="parTrans" cxnId="{FEE4943D-F58D-4969-AAD5-6B8F07570BCC}">
      <dgm:prSet/>
      <dgm:spPr/>
      <dgm:t>
        <a:bodyPr/>
        <a:lstStyle/>
        <a:p>
          <a:endParaRPr lang="en-US"/>
        </a:p>
      </dgm:t>
    </dgm:pt>
    <dgm:pt modelId="{D0E35459-5975-4E1A-9630-3CEA31A6C10C}" type="sibTrans" cxnId="{FEE4943D-F58D-4969-AAD5-6B8F07570BCC}">
      <dgm:prSet/>
      <dgm:spPr/>
      <dgm:t>
        <a:bodyPr/>
        <a:lstStyle/>
        <a:p>
          <a:endParaRPr lang="en-US"/>
        </a:p>
      </dgm:t>
    </dgm:pt>
    <dgm:pt modelId="{F6471310-5195-4EAD-A985-36711BE2019E}">
      <dgm:prSet phldrT="[Text]"/>
      <dgm:spPr/>
      <dgm:t>
        <a:bodyPr/>
        <a:lstStyle/>
        <a:p>
          <a:r>
            <a:rPr lang="en-US" b="1" dirty="0" smtClean="0"/>
            <a:t>One Value Reported</a:t>
          </a:r>
          <a:endParaRPr lang="en-US" b="1" dirty="0"/>
        </a:p>
      </dgm:t>
    </dgm:pt>
    <dgm:pt modelId="{8B1D2646-67FB-44FD-8D27-1782F911B461}" type="parTrans" cxnId="{477B6480-2601-4019-A5D1-FE55E7DC9623}">
      <dgm:prSet/>
      <dgm:spPr/>
      <dgm:t>
        <a:bodyPr/>
        <a:lstStyle/>
        <a:p>
          <a:endParaRPr lang="en-US"/>
        </a:p>
      </dgm:t>
    </dgm:pt>
    <dgm:pt modelId="{40289EAC-F20B-4B31-A7C4-45718F54DCDD}" type="sibTrans" cxnId="{477B6480-2601-4019-A5D1-FE55E7DC9623}">
      <dgm:prSet/>
      <dgm:spPr/>
      <dgm:t>
        <a:bodyPr/>
        <a:lstStyle/>
        <a:p>
          <a:endParaRPr lang="en-US"/>
        </a:p>
      </dgm:t>
    </dgm:pt>
    <dgm:pt modelId="{3F635C68-09E7-4F83-B534-C2D9B8281C67}" type="pres">
      <dgm:prSet presAssocID="{44D19FAA-1F82-4655-BF82-8567F50125E5}" presName="Name0" presStyleCnt="0">
        <dgm:presLayoutVars>
          <dgm:chMax val="4"/>
          <dgm:resizeHandles val="exact"/>
        </dgm:presLayoutVars>
      </dgm:prSet>
      <dgm:spPr/>
    </dgm:pt>
    <dgm:pt modelId="{42B44F86-A887-4CED-9D3D-5BEF4556DC00}" type="pres">
      <dgm:prSet presAssocID="{44D19FAA-1F82-4655-BF82-8567F50125E5}" presName="ellipse" presStyleLbl="trBgShp" presStyleIdx="0" presStyleCnt="1"/>
      <dgm:spPr/>
    </dgm:pt>
    <dgm:pt modelId="{E42B121D-27E0-4CBA-9806-F2B7227EDB4D}" type="pres">
      <dgm:prSet presAssocID="{44D19FAA-1F82-4655-BF82-8567F50125E5}" presName="arrow1" presStyleLbl="fgShp" presStyleIdx="0" presStyleCnt="1"/>
      <dgm:spPr/>
    </dgm:pt>
    <dgm:pt modelId="{044F59FB-1802-48CE-A816-09DB45708558}" type="pres">
      <dgm:prSet presAssocID="{44D19FAA-1F82-4655-BF82-8567F50125E5}" presName="rectangle" presStyleLbl="revTx" presStyleIdx="0" presStyleCnt="1">
        <dgm:presLayoutVars>
          <dgm:bulletEnabled val="1"/>
        </dgm:presLayoutVars>
      </dgm:prSet>
      <dgm:spPr/>
    </dgm:pt>
    <dgm:pt modelId="{A46357F1-CEAA-4BB7-9493-5259818BDC0A}" type="pres">
      <dgm:prSet presAssocID="{BA8A6275-9E73-4FB3-8B55-7D1675D82830}" presName="item1" presStyleLbl="node1" presStyleIdx="0" presStyleCnt="3">
        <dgm:presLayoutVars>
          <dgm:bulletEnabled val="1"/>
        </dgm:presLayoutVars>
      </dgm:prSet>
      <dgm:spPr/>
    </dgm:pt>
    <dgm:pt modelId="{DECD02BF-59AC-4900-B0FF-115EC3DC11E9}" type="pres">
      <dgm:prSet presAssocID="{94CF3CB5-B099-4667-A023-2866A49B384A}" presName="item2" presStyleLbl="node1" presStyleIdx="1" presStyleCnt="3">
        <dgm:presLayoutVars>
          <dgm:bulletEnabled val="1"/>
        </dgm:presLayoutVars>
      </dgm:prSet>
      <dgm:spPr/>
    </dgm:pt>
    <dgm:pt modelId="{9487A77A-65C6-419A-9F37-4C7B46D3BDB8}" type="pres">
      <dgm:prSet presAssocID="{F6471310-5195-4EAD-A985-36711BE2019E}" presName="item3" presStyleLbl="node1" presStyleIdx="2" presStyleCnt="3">
        <dgm:presLayoutVars>
          <dgm:bulletEnabled val="1"/>
        </dgm:presLayoutVars>
      </dgm:prSet>
      <dgm:spPr/>
    </dgm:pt>
    <dgm:pt modelId="{BA24840C-0FD5-464F-9A78-D7B72EA16F5B}" type="pres">
      <dgm:prSet presAssocID="{44D19FAA-1F82-4655-BF82-8567F50125E5}" presName="funnel" presStyleLbl="trAlignAcc1" presStyleIdx="0" presStyleCnt="1"/>
      <dgm:spPr/>
    </dgm:pt>
  </dgm:ptLst>
  <dgm:cxnLst>
    <dgm:cxn modelId="{F0B07337-98A4-4945-8B62-AAF21F64812D}" type="presOf" srcId="{F6471310-5195-4EAD-A985-36711BE2019E}" destId="{044F59FB-1802-48CE-A816-09DB45708558}" srcOrd="0" destOrd="0" presId="urn:microsoft.com/office/officeart/2005/8/layout/funnel1"/>
    <dgm:cxn modelId="{D0EBF993-D7E3-489B-BF49-64AE9F175A3A}" type="presOf" srcId="{BA8A6275-9E73-4FB3-8B55-7D1675D82830}" destId="{DECD02BF-59AC-4900-B0FF-115EC3DC11E9}" srcOrd="0" destOrd="0" presId="urn:microsoft.com/office/officeart/2005/8/layout/funnel1"/>
    <dgm:cxn modelId="{477B6480-2601-4019-A5D1-FE55E7DC9623}" srcId="{44D19FAA-1F82-4655-BF82-8567F50125E5}" destId="{F6471310-5195-4EAD-A985-36711BE2019E}" srcOrd="3" destOrd="0" parTransId="{8B1D2646-67FB-44FD-8D27-1782F911B461}" sibTransId="{40289EAC-F20B-4B31-A7C4-45718F54DCDD}"/>
    <dgm:cxn modelId="{0A84847E-DABC-4095-A1DB-76BC78368090}" type="presOf" srcId="{44D19FAA-1F82-4655-BF82-8567F50125E5}" destId="{3F635C68-09E7-4F83-B534-C2D9B8281C67}" srcOrd="0" destOrd="0" presId="urn:microsoft.com/office/officeart/2005/8/layout/funnel1"/>
    <dgm:cxn modelId="{A2176020-10A2-4EF5-A346-C97199B96C93}" type="presOf" srcId="{6D851AD8-68E2-4542-96CA-BC71E5A37393}" destId="{9487A77A-65C6-419A-9F37-4C7B46D3BDB8}" srcOrd="0" destOrd="0" presId="urn:microsoft.com/office/officeart/2005/8/layout/funnel1"/>
    <dgm:cxn modelId="{79C782D7-637C-4DE7-9422-42D6D1401E91}" type="presOf" srcId="{94CF3CB5-B099-4667-A023-2866A49B384A}" destId="{A46357F1-CEAA-4BB7-9493-5259818BDC0A}" srcOrd="0" destOrd="0" presId="urn:microsoft.com/office/officeart/2005/8/layout/funnel1"/>
    <dgm:cxn modelId="{FEE4943D-F58D-4969-AAD5-6B8F07570BCC}" srcId="{44D19FAA-1F82-4655-BF82-8567F50125E5}" destId="{94CF3CB5-B099-4667-A023-2866A49B384A}" srcOrd="2" destOrd="0" parTransId="{67B4BAFB-D216-4064-832D-37DC3C55308C}" sibTransId="{D0E35459-5975-4E1A-9630-3CEA31A6C10C}"/>
    <dgm:cxn modelId="{BF9E5383-708C-400C-AC81-A749A446A5C0}" srcId="{44D19FAA-1F82-4655-BF82-8567F50125E5}" destId="{6D851AD8-68E2-4542-96CA-BC71E5A37393}" srcOrd="0" destOrd="0" parTransId="{C5E2CE6D-5B18-4A57-BCB0-F149EC32BCE7}" sibTransId="{74CFEA4C-EBB2-425F-9DAF-F12243DBD85D}"/>
    <dgm:cxn modelId="{B02D2AD4-C60F-4DB5-8604-880C04B3446B}" srcId="{44D19FAA-1F82-4655-BF82-8567F50125E5}" destId="{BA8A6275-9E73-4FB3-8B55-7D1675D82830}" srcOrd="1" destOrd="0" parTransId="{2E93CF98-6DA5-46C1-A9F8-1C452BBCC760}" sibTransId="{51071D82-A4D5-46B1-B801-064567D4C553}"/>
    <dgm:cxn modelId="{8C11CA1F-EED7-43E0-8C9A-24C803FCF1DC}" type="presParOf" srcId="{3F635C68-09E7-4F83-B534-C2D9B8281C67}" destId="{42B44F86-A887-4CED-9D3D-5BEF4556DC00}" srcOrd="0" destOrd="0" presId="urn:microsoft.com/office/officeart/2005/8/layout/funnel1"/>
    <dgm:cxn modelId="{66FE6A13-7BD0-4D71-AEFA-82627326F359}" type="presParOf" srcId="{3F635C68-09E7-4F83-B534-C2D9B8281C67}" destId="{E42B121D-27E0-4CBA-9806-F2B7227EDB4D}" srcOrd="1" destOrd="0" presId="urn:microsoft.com/office/officeart/2005/8/layout/funnel1"/>
    <dgm:cxn modelId="{40B585C6-C5CB-41AB-99A8-4DC1D2E7B24B}" type="presParOf" srcId="{3F635C68-09E7-4F83-B534-C2D9B8281C67}" destId="{044F59FB-1802-48CE-A816-09DB45708558}" srcOrd="2" destOrd="0" presId="urn:microsoft.com/office/officeart/2005/8/layout/funnel1"/>
    <dgm:cxn modelId="{6E20D074-2114-4CD6-A353-5899D3D9B7D6}" type="presParOf" srcId="{3F635C68-09E7-4F83-B534-C2D9B8281C67}" destId="{A46357F1-CEAA-4BB7-9493-5259818BDC0A}" srcOrd="3" destOrd="0" presId="urn:microsoft.com/office/officeart/2005/8/layout/funnel1"/>
    <dgm:cxn modelId="{7B8A7D2C-1577-4EE0-A9BB-783B34B74D90}" type="presParOf" srcId="{3F635C68-09E7-4F83-B534-C2D9B8281C67}" destId="{DECD02BF-59AC-4900-B0FF-115EC3DC11E9}" srcOrd="4" destOrd="0" presId="urn:microsoft.com/office/officeart/2005/8/layout/funnel1"/>
    <dgm:cxn modelId="{95F0BE95-DA4D-467C-90C4-48E8E4A980CB}" type="presParOf" srcId="{3F635C68-09E7-4F83-B534-C2D9B8281C67}" destId="{9487A77A-65C6-419A-9F37-4C7B46D3BDB8}" srcOrd="5" destOrd="0" presId="urn:microsoft.com/office/officeart/2005/8/layout/funnel1"/>
    <dgm:cxn modelId="{12A75E68-CFA9-4FEF-AE48-B30EBE2FC4D6}" type="presParOf" srcId="{3F635C68-09E7-4F83-B534-C2D9B8281C67}" destId="{BA24840C-0FD5-464F-9A78-D7B72EA16F5B}"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B44F86-A887-4CED-9D3D-5BEF4556DC00}">
      <dsp:nvSpPr>
        <dsp:cNvPr id="0" name=""/>
        <dsp:cNvSpPr/>
      </dsp:nvSpPr>
      <dsp:spPr>
        <a:xfrm>
          <a:off x="1872826" y="220133"/>
          <a:ext cx="4368800" cy="1517226"/>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B121D-27E0-4CBA-9806-F2B7227EDB4D}">
      <dsp:nvSpPr>
        <dsp:cNvPr id="0" name=""/>
        <dsp:cNvSpPr/>
      </dsp:nvSpPr>
      <dsp:spPr>
        <a:xfrm>
          <a:off x="3640666" y="3935306"/>
          <a:ext cx="846666" cy="541866"/>
        </a:xfrm>
        <a:prstGeom prst="downArrow">
          <a:avLst/>
        </a:prstGeom>
        <a:solidFill>
          <a:schemeClr val="accent4">
            <a:tint val="4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F59FB-1802-48CE-A816-09DB45708558}">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t>One Value Reported</a:t>
          </a:r>
          <a:endParaRPr lang="en-US" sz="3300" b="1" kern="1200" dirty="0"/>
        </a:p>
      </dsp:txBody>
      <dsp:txXfrm>
        <a:off x="2031999" y="4368800"/>
        <a:ext cx="4064000" cy="1016000"/>
      </dsp:txXfrm>
    </dsp:sp>
    <dsp:sp modelId="{A46357F1-CEAA-4BB7-9493-5259818BDC0A}">
      <dsp:nvSpPr>
        <dsp:cNvPr id="0" name=""/>
        <dsp:cNvSpPr/>
      </dsp:nvSpPr>
      <dsp:spPr>
        <a:xfrm>
          <a:off x="3461173" y="1854538"/>
          <a:ext cx="1524000" cy="1524000"/>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3rd</a:t>
          </a:r>
          <a:endParaRPr lang="en-US" sz="4800" kern="1200" dirty="0"/>
        </a:p>
      </dsp:txBody>
      <dsp:txXfrm>
        <a:off x="3461173" y="1854538"/>
        <a:ext cx="1524000" cy="1524000"/>
      </dsp:txXfrm>
    </dsp:sp>
    <dsp:sp modelId="{DECD02BF-59AC-4900-B0FF-115EC3DC11E9}">
      <dsp:nvSpPr>
        <dsp:cNvPr id="0" name=""/>
        <dsp:cNvSpPr/>
      </dsp:nvSpPr>
      <dsp:spPr>
        <a:xfrm>
          <a:off x="2370666" y="711200"/>
          <a:ext cx="1524000" cy="1524000"/>
        </a:xfrm>
        <a:prstGeom prst="ellipse">
          <a:avLst/>
        </a:prstGeom>
        <a:solidFill>
          <a:schemeClr val="accent4">
            <a:hueOff val="9502298"/>
            <a:satOff val="-10997"/>
            <a:lumOff val="-745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1st</a:t>
          </a:r>
          <a:endParaRPr lang="en-US" sz="4800" kern="1200" dirty="0"/>
        </a:p>
      </dsp:txBody>
      <dsp:txXfrm>
        <a:off x="2370666" y="711200"/>
        <a:ext cx="1524000" cy="1524000"/>
      </dsp:txXfrm>
    </dsp:sp>
    <dsp:sp modelId="{9487A77A-65C6-419A-9F37-4C7B46D3BDB8}">
      <dsp:nvSpPr>
        <dsp:cNvPr id="0" name=""/>
        <dsp:cNvSpPr/>
      </dsp:nvSpPr>
      <dsp:spPr>
        <a:xfrm>
          <a:off x="3928533" y="342730"/>
          <a:ext cx="1524000" cy="1524000"/>
        </a:xfrm>
        <a:prstGeom prst="ellipse">
          <a:avLst/>
        </a:prstGeom>
        <a:solidFill>
          <a:schemeClr val="accent4">
            <a:hueOff val="19004595"/>
            <a:satOff val="-21993"/>
            <a:lumOff val="-1490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2nd</a:t>
          </a:r>
          <a:endParaRPr lang="en-US" sz="4800" kern="1200" dirty="0"/>
        </a:p>
      </dsp:txBody>
      <dsp:txXfrm>
        <a:off x="3928533" y="342730"/>
        <a:ext cx="1524000" cy="1524000"/>
      </dsp:txXfrm>
    </dsp:sp>
    <dsp:sp modelId="{BA24840C-0FD5-464F-9A78-D7B72EA16F5B}">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xmlns=""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provides a brief introduction to </a:t>
            </a:r>
            <a:r>
              <a:rPr lang="en-US" dirty="0" smtClean="0"/>
              <a:t>the GROUP</a:t>
            </a:r>
            <a:r>
              <a:rPr lang="en-US" baseline="0" dirty="0" smtClean="0"/>
              <a:t> BY command within SQL and shows how it can be used to create summaries of data.  This </a:t>
            </a:r>
            <a:r>
              <a:rPr lang="en-US" baseline="0" dirty="0" smtClean="0"/>
              <a:t>brief presentation was organized by Dr. Alemi.  It was narrated by xxx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xmlns=""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The ORDER BY command lists the data in a particular ascending or descending order of a set of fields.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The WHERE command restricts the data to the situation where the stated condition has been met.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code snippet shows an example of use of</a:t>
            </a:r>
            <a:r>
              <a:rPr lang="en-US" sz="1200" kern="1200" baseline="0" dirty="0" smtClean="0">
                <a:solidFill>
                  <a:schemeClr val="tx1"/>
                </a:solidFill>
                <a:latin typeface="+mn-lt"/>
                <a:ea typeface="+mn-ea"/>
                <a:cs typeface="+mn-cs"/>
              </a:rPr>
              <a:t> GROUP BY command</a:t>
            </a:r>
            <a:r>
              <a:rPr lang="en-US" sz="1200" kern="1200" dirty="0" smtClean="0">
                <a:solidFill>
                  <a:schemeClr val="tx1"/>
                </a:solidFill>
                <a:latin typeface="+mn-lt"/>
                <a:ea typeface="+mn-ea"/>
                <a:cs typeface="+mn-cs"/>
              </a:rPr>
              <a:t>. The code reports the number of distinct diagnoses for patients who have not died. </a:t>
            </a: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FROM and USE parts, the code specifies that the table “final” from database </a:t>
            </a:r>
            <a:r>
              <a:rPr lang="en-US" sz="1200" kern="1200" dirty="0" err="1" smtClean="0">
                <a:solidFill>
                  <a:schemeClr val="tx1"/>
                </a:solidFill>
                <a:latin typeface="+mn-lt"/>
                <a:ea typeface="+mn-ea"/>
                <a:cs typeface="+mn-cs"/>
              </a:rPr>
              <a:t>AgeDx</a:t>
            </a:r>
            <a:r>
              <a:rPr lang="en-US" sz="1200" kern="1200" dirty="0" smtClean="0">
                <a:solidFill>
                  <a:schemeClr val="tx1"/>
                </a:solidFill>
                <a:latin typeface="+mn-lt"/>
                <a:ea typeface="+mn-ea"/>
                <a:cs typeface="+mn-cs"/>
              </a:rPr>
              <a:t> should be used.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GROUP BY command tells it to do separate analysis for each patient.  Since there are several records available for each patient ID, the GROUP BY command tells the computer to return only one value per patient.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SELECT portion of the code, ID is listed without an aggregate function because it is already part of the GROUP BY command. The ICD9 code is not in the GROUP BY command so it must be listed with an aggregate function, in this case the count function.   The same holds true for fields listed in the ORDER BY command.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COUNT command tells the computer to report number of distinct entries in the field ICD9.</a:t>
            </a:r>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WHERE command tells</a:t>
            </a:r>
            <a:r>
              <a:rPr lang="en-US" sz="1200" kern="1200" baseline="0" dirty="0" smtClean="0">
                <a:solidFill>
                  <a:schemeClr val="tx1"/>
                </a:solidFill>
                <a:latin typeface="+mn-lt"/>
                <a:ea typeface="+mn-ea"/>
                <a:cs typeface="+mn-cs"/>
              </a:rPr>
              <a:t> the computer to focus on alive patients. </a:t>
            </a:r>
            <a:r>
              <a:rPr lang="en-US" sz="1200" kern="1200" dirty="0" smtClean="0">
                <a:solidFill>
                  <a:schemeClr val="tx1"/>
                </a:solidFill>
                <a:latin typeface="+mn-lt"/>
                <a:ea typeface="+mn-ea"/>
                <a:cs typeface="+mn-cs"/>
              </a:rPr>
              <a:t>Note that variables in the WHERE portion of the code do not need to be encapsulated in aggregate function.  The</a:t>
            </a:r>
            <a:r>
              <a:rPr lang="en-US" sz="1200" kern="1200" baseline="0" dirty="0" smtClean="0">
                <a:solidFill>
                  <a:schemeClr val="tx1"/>
                </a:solidFill>
                <a:latin typeface="+mn-lt"/>
                <a:ea typeface="+mn-ea"/>
                <a:cs typeface="+mn-cs"/>
              </a:rPr>
              <a:t> WHERE command is executed before the GROUP BY command.  I</a:t>
            </a:r>
            <a:r>
              <a:rPr lang="en-US" sz="1200" kern="1200" dirty="0" smtClean="0">
                <a:solidFill>
                  <a:schemeClr val="tx1"/>
                </a:solidFill>
                <a:latin typeface="+mn-lt"/>
                <a:ea typeface="+mn-ea"/>
                <a:cs typeface="+mn-cs"/>
              </a:rPr>
              <a:t>n large data, the use of WHERE command can make GROUP BY computations much faster.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slide reports the resulting data. Each ID is followed by the count of the patient’s distinct diagnoses.  For ID 134,748 there were 195 distinct diagnoses.  Seems a lot</a:t>
            </a:r>
            <a:r>
              <a:rPr lang="en-US" sz="1200" kern="1200" baseline="0" dirty="0" smtClean="0">
                <a:solidFill>
                  <a:schemeClr val="tx1"/>
                </a:solidFill>
                <a:latin typeface="+mn-lt"/>
                <a:ea typeface="+mn-ea"/>
                <a:cs typeface="+mn-cs"/>
              </a:rPr>
              <a:t> but we need to see over what timeframe.</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summarize one field in your query, all listed fields must be summarized.  So if you do not need to summarize some fields, just do not include those fields in the query.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GROUP BY command tells the software to summarize the values in a column for subsets of data.  If several values are reported within the subset, the GROUP BY command reports</a:t>
            </a:r>
            <a:r>
              <a:rPr lang="en-US" sz="1200" kern="1200" baseline="0" dirty="0" smtClean="0">
                <a:solidFill>
                  <a:schemeClr val="tx1"/>
                </a:solidFill>
                <a:latin typeface="+mn-lt"/>
                <a:ea typeface="+mn-ea"/>
                <a:cs typeface="+mn-cs"/>
              </a:rPr>
              <a:t> only one value per subset.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GROUP BY command summarizes the fields for subsets of data. </a:t>
            </a:r>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xmlns="" val="294864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syntax of the GROUP BY command is given in this slide.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Any fields, or expressions of fields, must either be listed in the GROUP BY command or encapsulated within an aggregate function in the SELECT portion of the command.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Aggregate functions include AVG, where in all records in the subset of data are averaged.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It includes STDEV, where the standard deviation of all records in the subset of data are calculated.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A common aggregate function is COUNT, where all values in the subset are counted. The COUNTIF counts a value if it meets a logical test.  COUNT(DISTINCT, Field) calculates distinct values in the field.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Finally MAX and MIN functions select the maximum or minimum value for the subset of data.  Maximum of a numerical field gives the largest number in the subset.  Maximum of a date field will selects the most recent value. Minimum of a date field selects the first date in our subset.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xmlns="" val="376073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The WHERE and ORDER BY commands are optional.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xmlns="" val="3760737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xmlns=""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xmlns=""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smtClean="0"/>
              <a:t>GROUP BY &amp; Subset Data Analysis</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Farrokh Alemi, Ph.D.</a:t>
            </a:r>
            <a:endParaRPr lang="en-US" sz="2800" dirty="0"/>
          </a:p>
        </p:txBody>
      </p:sp>
    </p:spTree>
    <p:extLst>
      <p:ext uri="{BB962C8B-B14F-4D97-AF65-F5344CB8AC3E}">
        <p14:creationId xmlns:p14="http://schemas.microsoft.com/office/powerpoint/2010/main" xmlns=""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69308" y="3688939"/>
            <a:ext cx="9959546" cy="517280"/>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Optional Portion</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1087385" y="1159231"/>
            <a:ext cx="1077510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aggregate_function</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other_expressions</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8000"/>
                </a:solidFill>
                <a:effectLst/>
                <a:latin typeface="+mj-lt"/>
                <a:ea typeface="Times New Roman" pitchFamily="18" charset="0"/>
                <a:cs typeface="Times New Roman" pitchFamily="18" charset="0"/>
              </a:rPr>
              <a:t>tables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conditions]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endParaRPr kumimoji="0" lang="en-US" sz="3200" b="0" i="0" u="none" strike="noStrike" cap="none" normalizeH="0" baseline="0" dirty="0" smtClean="0">
              <a:ln>
                <a:noFill/>
              </a:ln>
              <a:solidFill>
                <a:schemeClr val="tx1"/>
              </a:solidFill>
              <a:effectLst/>
              <a:latin typeface="+mj-lt"/>
              <a:cs typeface="Arial" pitchFamily="34" charset="0"/>
            </a:endParaRPr>
          </a:p>
          <a:p>
            <a:pPr lvl="0" indent="45720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3200" dirty="0" err="1" smtClean="0">
                <a:ea typeface="Times New Roman" pitchFamily="18" charset="0"/>
                <a:cs typeface="Times New Roman" pitchFamily="18" charset="0"/>
              </a:rPr>
              <a:t>aggregate_function</a:t>
            </a:r>
            <a:r>
              <a:rPr lang="en-US" sz="3200" dirty="0" smtClean="0">
                <a:ea typeface="Times New Roman" pitchFamily="18" charset="0"/>
                <a:cs typeface="Times New Roman" pitchFamily="18" charset="0"/>
              </a:rPr>
              <a:t> </a:t>
            </a:r>
            <a:r>
              <a:rPr lang="en-US" sz="3200" dirty="0" smtClean="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expression) [ ASC | DESC ]];</a:t>
            </a:r>
            <a:endParaRPr kumimoji="0" lang="en-US" sz="3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69309" y="2669059"/>
            <a:ext cx="3323968"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1"/>
          <p:cNvSpPr>
            <a:spLocks noChangeArrowheads="1"/>
          </p:cNvSpPr>
          <p:nvPr/>
        </p:nvSpPr>
        <p:spPr bwMode="auto">
          <a:xfrm>
            <a:off x="1087385" y="1159231"/>
            <a:ext cx="1077510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aggregate_function</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other_expressions</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8000"/>
                </a:solidFill>
                <a:effectLst/>
                <a:latin typeface="+mj-lt"/>
                <a:ea typeface="Times New Roman" pitchFamily="18" charset="0"/>
                <a:cs typeface="Times New Roman" pitchFamily="18" charset="0"/>
              </a:rPr>
              <a:t>tables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conditions]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endParaRPr kumimoji="0" lang="en-US" sz="3200" b="0" i="0" u="none" strike="noStrike" cap="none" normalizeH="0" baseline="0" dirty="0" smtClean="0">
              <a:ln>
                <a:noFill/>
              </a:ln>
              <a:solidFill>
                <a:schemeClr val="tx1"/>
              </a:solidFill>
              <a:effectLst/>
              <a:latin typeface="+mj-lt"/>
              <a:cs typeface="Arial" pitchFamily="34" charset="0"/>
            </a:endParaRPr>
          </a:p>
          <a:p>
            <a:pPr lvl="0" indent="45720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3200" dirty="0" err="1" smtClean="0">
                <a:ea typeface="Times New Roman" pitchFamily="18" charset="0"/>
                <a:cs typeface="Times New Roman" pitchFamily="18" charset="0"/>
              </a:rPr>
              <a:t>aggregate_function</a:t>
            </a:r>
            <a:r>
              <a:rPr lang="en-US" sz="3200" dirty="0" smtClean="0">
                <a:ea typeface="Times New Roman" pitchFamily="18" charset="0"/>
                <a:cs typeface="Times New Roman" pitchFamily="18" charset="0"/>
              </a:rPr>
              <a:t> </a:t>
            </a:r>
            <a:r>
              <a:rPr lang="en-US" sz="3200" dirty="0" smtClean="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expression) [ ASC | DESC ]];</a:t>
            </a:r>
            <a:endParaRPr kumimoji="0" lang="en-US" sz="3200" b="0" i="0" u="none" strike="noStrike" cap="none" normalizeH="0" baseline="0" dirty="0" smtClean="0">
              <a:ln>
                <a:noFill/>
              </a:ln>
              <a:solidFill>
                <a:schemeClr val="tx1"/>
              </a:solidFill>
              <a:effectLst/>
              <a:latin typeface="+mj-lt"/>
              <a:cs typeface="Arial" pitchFamily="34" charset="0"/>
            </a:endParaRPr>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Optional Portion</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Example</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 name="Rectangle 1"/>
          <p:cNvSpPr>
            <a:spLocks noChangeArrowheads="1"/>
          </p:cNvSpPr>
          <p:nvPr/>
        </p:nvSpPr>
        <p:spPr bwMode="auto">
          <a:xfrm>
            <a:off x="864973" y="1346886"/>
            <a:ext cx="1098515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USE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AgeDx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top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10 ID</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AS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CountDx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dbo</a:t>
            </a:r>
            <a:r>
              <a:rPr kumimoji="0" lang="en-US" sz="3200" b="0" i="0" u="none" strike="noStrike" cap="none" normalizeH="0" baseline="0" dirty="0" err="1"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final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AgeAtDeath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is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null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ID</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rgbClr val="0000FF"/>
                </a:solidFill>
                <a:effectLst/>
                <a:latin typeface="+mj-lt"/>
                <a:ea typeface="Times New Roman" pitchFamily="18" charset="0"/>
                <a:cs typeface="Times New Roman" pitchFamily="18" charset="0"/>
              </a:rPr>
              <a:t>desc</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64973" y="1371600"/>
            <a:ext cx="3323968"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64973" y="2347784"/>
            <a:ext cx="3323968"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Example</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 name="Rectangle 1"/>
          <p:cNvSpPr>
            <a:spLocks noChangeArrowheads="1"/>
          </p:cNvSpPr>
          <p:nvPr/>
        </p:nvSpPr>
        <p:spPr bwMode="auto">
          <a:xfrm>
            <a:off x="864973" y="1346886"/>
            <a:ext cx="1098515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USE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AgeDx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top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10 ID</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AS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CountDx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dbo</a:t>
            </a:r>
            <a:r>
              <a:rPr kumimoji="0" lang="en-US" sz="3200" b="0" i="0" u="none" strike="noStrike" cap="none" normalizeH="0" baseline="0" dirty="0" err="1"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final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AgeAtDeath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is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null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ID</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rgbClr val="0000FF"/>
                </a:solidFill>
                <a:effectLst/>
                <a:latin typeface="+mj-lt"/>
                <a:ea typeface="Times New Roman" pitchFamily="18" charset="0"/>
                <a:cs typeface="Times New Roman" pitchFamily="18" charset="0"/>
              </a:rPr>
              <a:t>desc</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64973" y="3348681"/>
            <a:ext cx="3323968"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Example</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 name="Rectangle 1"/>
          <p:cNvSpPr>
            <a:spLocks noChangeArrowheads="1"/>
          </p:cNvSpPr>
          <p:nvPr/>
        </p:nvSpPr>
        <p:spPr bwMode="auto">
          <a:xfrm>
            <a:off x="864973" y="1346886"/>
            <a:ext cx="1098515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USE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AgeDx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top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10 ID</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AS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CountDx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dbo</a:t>
            </a:r>
            <a:r>
              <a:rPr kumimoji="0" lang="en-US" sz="3200" b="0" i="0" u="none" strike="noStrike" cap="none" normalizeH="0" baseline="0" dirty="0" err="1"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final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AgeAtDeath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is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null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ID</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rgbClr val="0000FF"/>
                </a:solidFill>
                <a:effectLst/>
                <a:latin typeface="+mj-lt"/>
                <a:ea typeface="Times New Roman" pitchFamily="18" charset="0"/>
                <a:cs typeface="Times New Roman" pitchFamily="18" charset="0"/>
              </a:rPr>
              <a:t>desc</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62185" y="1906985"/>
            <a:ext cx="3941804"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619658" y="3842918"/>
            <a:ext cx="3323968"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Example</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 name="Rectangle 1"/>
          <p:cNvSpPr>
            <a:spLocks noChangeArrowheads="1"/>
          </p:cNvSpPr>
          <p:nvPr/>
        </p:nvSpPr>
        <p:spPr bwMode="auto">
          <a:xfrm>
            <a:off x="864973" y="1346886"/>
            <a:ext cx="1098515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USE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AgeDx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top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10 ID</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AS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CountDx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dbo</a:t>
            </a:r>
            <a:r>
              <a:rPr kumimoji="0" lang="en-US" sz="3200" b="0" i="0" u="none" strike="noStrike" cap="none" normalizeH="0" baseline="0" dirty="0" err="1"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final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AgeAtDeath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is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null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ID</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rgbClr val="0000FF"/>
                </a:solidFill>
                <a:effectLst/>
                <a:latin typeface="+mj-lt"/>
                <a:ea typeface="Times New Roman" pitchFamily="18" charset="0"/>
                <a:cs typeface="Times New Roman" pitchFamily="18" charset="0"/>
              </a:rPr>
              <a:t>desc</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648440" y="3847106"/>
            <a:ext cx="3323968"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42953" y="1902941"/>
            <a:ext cx="3323968"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Example</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 name="Rectangle 1"/>
          <p:cNvSpPr>
            <a:spLocks noChangeArrowheads="1"/>
          </p:cNvSpPr>
          <p:nvPr/>
        </p:nvSpPr>
        <p:spPr bwMode="auto">
          <a:xfrm>
            <a:off x="864973" y="1346886"/>
            <a:ext cx="1098515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USE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AgeDx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top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10 ID</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AS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CountDx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dbo</a:t>
            </a:r>
            <a:r>
              <a:rPr kumimoji="0" lang="en-US" sz="3200" b="0" i="0" u="none" strike="noStrike" cap="none" normalizeH="0" baseline="0" dirty="0" err="1"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final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AgeAtDeath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is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null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ID</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rgbClr val="0000FF"/>
                </a:solidFill>
                <a:effectLst/>
                <a:latin typeface="+mj-lt"/>
                <a:ea typeface="Times New Roman" pitchFamily="18" charset="0"/>
                <a:cs typeface="Times New Roman" pitchFamily="18" charset="0"/>
              </a:rPr>
              <a:t>desc</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64964" y="2891429"/>
            <a:ext cx="4596712"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Example</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5" name="Rectangle 1"/>
          <p:cNvSpPr>
            <a:spLocks noChangeArrowheads="1"/>
          </p:cNvSpPr>
          <p:nvPr/>
        </p:nvSpPr>
        <p:spPr bwMode="auto">
          <a:xfrm>
            <a:off x="864973" y="1346886"/>
            <a:ext cx="1098515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USE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AgeDx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top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10 ID</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AS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CountDx</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dbo</a:t>
            </a:r>
            <a:r>
              <a:rPr kumimoji="0" lang="en-US" sz="3200" b="0" i="0" u="none" strike="noStrike" cap="none" normalizeH="0" baseline="0" dirty="0" err="1"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final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AgeAtDeath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is</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null</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ID</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FF00FF"/>
                </a:solidFill>
                <a:effectLst/>
                <a:latin typeface="+mj-lt"/>
                <a:ea typeface="Times New Roman" pitchFamily="18" charset="0"/>
                <a:cs typeface="Times New Roman" pitchFamily="18" charset="0"/>
              </a:rPr>
              <a:t>Count</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distinct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icd9</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rgbClr val="0000FF"/>
                </a:solidFill>
                <a:effectLst/>
                <a:latin typeface="+mj-lt"/>
                <a:ea typeface="Times New Roman" pitchFamily="18" charset="0"/>
                <a:cs typeface="Times New Roman" pitchFamily="18" charset="0"/>
              </a:rPr>
              <a:t>desc</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163320" y="1087395"/>
            <a:ext cx="3385761"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Resulting Data </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3579351" y="580978"/>
            <a:ext cx="6096000" cy="5509200"/>
          </a:xfrm>
          <a:prstGeom prst="rect">
            <a:avLst/>
          </a:prstGeom>
        </p:spPr>
        <p:txBody>
          <a:bodyPr>
            <a:spAutoFit/>
          </a:bodyPr>
          <a:lstStyle/>
          <a:p>
            <a:r>
              <a:rPr lang="en-US" sz="3200" dirty="0" smtClean="0"/>
              <a:t>ID	</a:t>
            </a:r>
            <a:r>
              <a:rPr lang="en-US" sz="3200" dirty="0" smtClean="0"/>
              <a:t>	</a:t>
            </a:r>
            <a:r>
              <a:rPr lang="en-US" sz="3200" dirty="0" err="1" smtClean="0"/>
              <a:t>CountDx</a:t>
            </a:r>
            <a:endParaRPr lang="en-US" sz="3200" dirty="0" smtClean="0"/>
          </a:p>
          <a:p>
            <a:r>
              <a:rPr lang="en-US" sz="3200" dirty="0" smtClean="0"/>
              <a:t>134748	195</a:t>
            </a:r>
          </a:p>
          <a:p>
            <a:r>
              <a:rPr lang="en-US" sz="3200" dirty="0" smtClean="0"/>
              <a:t>153091	187</a:t>
            </a:r>
          </a:p>
          <a:p>
            <a:r>
              <a:rPr lang="en-US" sz="3200" dirty="0" smtClean="0"/>
              <a:t>244694	187</a:t>
            </a:r>
          </a:p>
          <a:p>
            <a:r>
              <a:rPr lang="en-US" sz="3200" dirty="0" smtClean="0"/>
              <a:t>728678	184</a:t>
            </a:r>
          </a:p>
          <a:p>
            <a:r>
              <a:rPr lang="en-US" sz="3200" dirty="0" smtClean="0"/>
              <a:t>694089	180</a:t>
            </a:r>
          </a:p>
          <a:p>
            <a:r>
              <a:rPr lang="en-US" sz="3200" dirty="0" smtClean="0"/>
              <a:t>571207	179</a:t>
            </a:r>
          </a:p>
          <a:p>
            <a:r>
              <a:rPr lang="en-US" sz="3200" dirty="0" smtClean="0"/>
              <a:t>222254	178</a:t>
            </a:r>
          </a:p>
          <a:p>
            <a:r>
              <a:rPr lang="en-US" sz="3200" dirty="0" smtClean="0"/>
              <a:t>756012	176</a:t>
            </a:r>
          </a:p>
          <a:p>
            <a:r>
              <a:rPr lang="en-US" sz="3200" dirty="0" smtClean="0"/>
              <a:t>636920	176</a:t>
            </a:r>
          </a:p>
          <a:p>
            <a:r>
              <a:rPr lang="en-US" sz="3200" dirty="0" smtClean="0"/>
              <a:t>541352	175</a:t>
            </a:r>
            <a:endParaRPr lang="en-US" sz="3200" dirty="0"/>
          </a:p>
        </p:txBody>
      </p:sp>
    </p:spTree>
    <p:extLst>
      <p:ext uri="{BB962C8B-B14F-4D97-AF65-F5344CB8AC3E}">
        <p14:creationId xmlns:p14="http://schemas.microsoft.com/office/powerpoint/2010/main" xmlns="" val="77253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WHERE is an Exception</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2286000" y="2100654"/>
            <a:ext cx="6783859" cy="93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Summarize One</a:t>
            </a:r>
            <a:endParaRPr lang="en-US" sz="4800" b="1" dirty="0">
              <a:solidFill>
                <a:srgbClr val="C00000"/>
              </a:solidFill>
            </a:endParaRPr>
          </a:p>
        </p:txBody>
      </p:sp>
      <p:sp>
        <p:nvSpPr>
          <p:cNvPr id="9" name="Rectangle 8"/>
          <p:cNvSpPr/>
          <p:nvPr/>
        </p:nvSpPr>
        <p:spPr>
          <a:xfrm>
            <a:off x="2302473" y="2796762"/>
            <a:ext cx="6783859" cy="939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Summarize All</a:t>
            </a:r>
            <a:endParaRPr lang="en-US" sz="6000" dirty="0"/>
          </a:p>
        </p:txBody>
      </p:sp>
      <p:sp>
        <p:nvSpPr>
          <p:cNvPr id="12" name="Oval Callout 11"/>
          <p:cNvSpPr/>
          <p:nvPr/>
        </p:nvSpPr>
        <p:spPr>
          <a:xfrm>
            <a:off x="7957751" y="1841157"/>
            <a:ext cx="2434281" cy="955605"/>
          </a:xfrm>
          <a:prstGeom prst="wedgeEllipseCallout">
            <a:avLst>
              <a:gd name="adj1" fmla="val -52813"/>
              <a:gd name="adj2" fmla="val 8577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Except for WHERE</a:t>
            </a:r>
            <a:endParaRPr lang="en-US" b="1" dirty="0"/>
          </a:p>
        </p:txBody>
      </p:sp>
    </p:spTree>
    <p:extLst>
      <p:ext uri="{BB962C8B-B14F-4D97-AF65-F5344CB8AC3E}">
        <p14:creationId xmlns:p14="http://schemas.microsoft.com/office/powerpoint/2010/main" xmlns="" val="77253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Purpose</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Diagram 9"/>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725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smtClean="0">
                <a:solidFill>
                  <a:srgbClr val="FF0000"/>
                </a:solidFill>
              </a:rPr>
              <a:t>The GROUP BY command summarizes the fields for subsets of data.</a:t>
            </a:r>
            <a:endParaRPr lang="en-US" sz="4000" b="1" dirty="0"/>
          </a:p>
        </p:txBody>
      </p:sp>
    </p:spTree>
    <p:extLst>
      <p:ext uri="{BB962C8B-B14F-4D97-AF65-F5344CB8AC3E}">
        <p14:creationId xmlns:p14="http://schemas.microsoft.com/office/powerpoint/2010/main" xmlns="" val="25642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Syntax</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1050324" y="903747"/>
            <a:ext cx="10688595"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aggregate_function</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other_expressions</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8000"/>
                </a:solidFill>
                <a:effectLst/>
                <a:latin typeface="+mj-lt"/>
                <a:ea typeface="Times New Roman" pitchFamily="18" charset="0"/>
                <a:cs typeface="Times New Roman" pitchFamily="18" charset="0"/>
              </a:rPr>
              <a:t>tables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conditions]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endParaRPr kumimoji="0" lang="en-US" sz="3200" b="0" i="0" u="none" strike="noStrike" cap="none" normalizeH="0" baseline="0" dirty="0" smtClean="0">
              <a:ln>
                <a:noFill/>
              </a:ln>
              <a:solidFill>
                <a:schemeClr val="tx1"/>
              </a:solidFill>
              <a:effectLst/>
              <a:latin typeface="+mj-lt"/>
              <a:cs typeface="Arial" pitchFamily="34" charset="0"/>
            </a:endParaRPr>
          </a:p>
          <a:p>
            <a:pPr lvl="0" indent="45720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3200" dirty="0" err="1" smtClean="0">
                <a:ea typeface="Times New Roman" pitchFamily="18" charset="0"/>
                <a:cs typeface="Times New Roman" pitchFamily="18" charset="0"/>
              </a:rPr>
              <a:t>aggregate_function</a:t>
            </a:r>
            <a:r>
              <a:rPr lang="en-US" sz="3200" dirty="0" smtClean="0">
                <a:ea typeface="Times New Roman" pitchFamily="18" charset="0"/>
                <a:cs typeface="Times New Roman" pitchFamily="18" charset="0"/>
              </a:rPr>
              <a:t> </a:t>
            </a:r>
            <a:r>
              <a:rPr lang="en-US" sz="3200" dirty="0" smtClean="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expression) [ ASC | DESC ]];</a:t>
            </a:r>
            <a:endParaRPr kumimoji="0" lang="en-US" sz="3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21027" y="903747"/>
            <a:ext cx="8575589" cy="1085691"/>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1"/>
          <p:cNvSpPr>
            <a:spLocks noChangeArrowheads="1"/>
          </p:cNvSpPr>
          <p:nvPr/>
        </p:nvSpPr>
        <p:spPr bwMode="auto">
          <a:xfrm>
            <a:off x="1087385" y="903747"/>
            <a:ext cx="1063917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aggregate_function</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other_expressions</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8000"/>
                </a:solidFill>
                <a:effectLst/>
                <a:latin typeface="+mj-lt"/>
                <a:ea typeface="Times New Roman" pitchFamily="18" charset="0"/>
                <a:cs typeface="Times New Roman" pitchFamily="18" charset="0"/>
              </a:rPr>
              <a:t>tables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conditions]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endParaRPr kumimoji="0" lang="en-US" sz="3200" b="0" i="0" u="none" strike="noStrike" cap="none" normalizeH="0" baseline="0" dirty="0" smtClean="0">
              <a:ln>
                <a:noFill/>
              </a:ln>
              <a:solidFill>
                <a:schemeClr val="tx1"/>
              </a:solidFill>
              <a:effectLst/>
              <a:latin typeface="+mj-lt"/>
              <a:cs typeface="Arial" pitchFamily="34" charset="0"/>
            </a:endParaRPr>
          </a:p>
          <a:p>
            <a:pPr lvl="0" indent="45720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3200" dirty="0" err="1" smtClean="0">
                <a:ea typeface="Times New Roman" pitchFamily="18" charset="0"/>
                <a:cs typeface="Times New Roman" pitchFamily="18" charset="0"/>
              </a:rPr>
              <a:t>aggregate_function</a:t>
            </a:r>
            <a:r>
              <a:rPr lang="en-US" sz="3200" dirty="0" smtClean="0">
                <a:ea typeface="Times New Roman" pitchFamily="18" charset="0"/>
                <a:cs typeface="Times New Roman" pitchFamily="18" charset="0"/>
              </a:rPr>
              <a:t> </a:t>
            </a:r>
            <a:r>
              <a:rPr lang="en-US" sz="3200" dirty="0" smtClean="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expression) [ ASC | DESC ]];</a:t>
            </a:r>
            <a:endParaRPr kumimoji="0" lang="en-US" sz="3200" b="0" i="0" u="none" strike="noStrike" cap="none" normalizeH="0" baseline="0" dirty="0" smtClean="0">
              <a:ln>
                <a:noFill/>
              </a:ln>
              <a:solidFill>
                <a:schemeClr val="tx1"/>
              </a:solidFill>
              <a:effectLst/>
              <a:latin typeface="+mj-lt"/>
              <a:cs typeface="Arial" pitchFamily="34" charset="0"/>
            </a:endParaRPr>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Syntax</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87385" y="913010"/>
            <a:ext cx="9910119"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aggregate_function</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other_expressions</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8000"/>
                </a:solidFill>
                <a:effectLst/>
                <a:latin typeface="+mj-lt"/>
                <a:ea typeface="Times New Roman" pitchFamily="18" charset="0"/>
                <a:cs typeface="Times New Roman" pitchFamily="18" charset="0"/>
              </a:rPr>
              <a:t>tables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conditions]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endParaRPr kumimoji="0" lang="en-US" sz="3200" b="0" i="0" u="none" strike="noStrike" cap="none" normalizeH="0" baseline="0" dirty="0" smtClean="0">
              <a:ln>
                <a:noFill/>
              </a:ln>
              <a:solidFill>
                <a:schemeClr val="tx1"/>
              </a:solidFill>
              <a:effectLst/>
              <a:latin typeface="+mj-lt"/>
              <a:cs typeface="Arial" pitchFamily="34" charset="0"/>
            </a:endParaRPr>
          </a:p>
          <a:p>
            <a:pPr lvl="0" indent="45720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3200" dirty="0" err="1" smtClean="0">
                <a:ea typeface="Times New Roman" pitchFamily="18" charset="0"/>
                <a:cs typeface="Times New Roman" pitchFamily="18" charset="0"/>
              </a:rPr>
              <a:t>aggregate_function</a:t>
            </a:r>
            <a:r>
              <a:rPr lang="en-US" sz="3200" dirty="0" smtClean="0">
                <a:ea typeface="Times New Roman" pitchFamily="18" charset="0"/>
                <a:cs typeface="Times New Roman" pitchFamily="18" charset="0"/>
              </a:rPr>
              <a:t> </a:t>
            </a:r>
            <a:r>
              <a:rPr lang="en-US" sz="3200" dirty="0" smtClean="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expression) [ ASC | DESC ]];</a:t>
            </a:r>
            <a:endParaRPr kumimoji="0" lang="en-US" sz="3200" b="0" i="0" u="none" strike="noStrike" cap="none" normalizeH="0" baseline="0" dirty="0" smtClean="0">
              <a:ln>
                <a:noFill/>
              </a:ln>
              <a:solidFill>
                <a:schemeClr val="tx1"/>
              </a:solidFill>
              <a:effectLst/>
              <a:latin typeface="+mj-lt"/>
              <a:cs typeface="Arial" pitchFamily="34" charset="0"/>
            </a:endParaRPr>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Aggregate Functions</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Line Callout 1 6"/>
          <p:cNvSpPr/>
          <p:nvPr/>
        </p:nvSpPr>
        <p:spPr>
          <a:xfrm>
            <a:off x="6005383" y="4452440"/>
            <a:ext cx="2804984" cy="1507524"/>
          </a:xfrm>
          <a:prstGeom prst="borderCallout1">
            <a:avLst>
              <a:gd name="adj1" fmla="val -922"/>
              <a:gd name="adj2" fmla="val 37"/>
              <a:gd name="adj3" fmla="val -167008"/>
              <a:gd name="adj4" fmla="val -62562"/>
            </a:avLst>
          </a:prstGeom>
          <a:ln>
            <a:solidFill>
              <a:srgbClr val="C0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7"/>
          <p:cNvSpPr/>
          <p:nvPr/>
        </p:nvSpPr>
        <p:spPr>
          <a:xfrm>
            <a:off x="6009499" y="4444199"/>
            <a:ext cx="2804984" cy="1507524"/>
          </a:xfrm>
          <a:prstGeom prst="borderCallout1">
            <a:avLst>
              <a:gd name="adj1" fmla="val -922"/>
              <a:gd name="adj2" fmla="val 37"/>
              <a:gd name="adj3" fmla="val -40778"/>
              <a:gd name="adj4" fmla="val -44501"/>
            </a:avLst>
          </a:prstGeom>
          <a:solidFill>
            <a:srgbClr val="FFFF99"/>
          </a:solidFill>
          <a:ln>
            <a:solidFill>
              <a:srgbClr val="C0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rPr>
              <a:t>AVG</a:t>
            </a:r>
            <a:endParaRPr lang="en-US" sz="6000" b="1" dirty="0">
              <a:solidFill>
                <a:srgbClr val="FF0000"/>
              </a:solidFill>
            </a:endParaRPr>
          </a:p>
        </p:txBody>
      </p:sp>
    </p:spTree>
    <p:extLst>
      <p:ext uri="{BB962C8B-B14F-4D97-AF65-F5344CB8AC3E}">
        <p14:creationId xmlns:p14="http://schemas.microsoft.com/office/powerpoint/2010/main" xmlns="" val="77253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87385" y="1159231"/>
            <a:ext cx="1071331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aggregate_function</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other_expressions</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8000"/>
                </a:solidFill>
                <a:effectLst/>
                <a:latin typeface="+mj-lt"/>
                <a:ea typeface="Times New Roman" pitchFamily="18" charset="0"/>
                <a:cs typeface="Times New Roman" pitchFamily="18" charset="0"/>
              </a:rPr>
              <a:t>tables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conditions]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endParaRPr kumimoji="0" lang="en-US" sz="3200" b="0" i="0" u="none" strike="noStrike" cap="none" normalizeH="0" baseline="0" dirty="0" smtClean="0">
              <a:ln>
                <a:noFill/>
              </a:ln>
              <a:solidFill>
                <a:schemeClr val="tx1"/>
              </a:solidFill>
              <a:effectLst/>
              <a:latin typeface="+mj-lt"/>
              <a:cs typeface="Arial" pitchFamily="34" charset="0"/>
            </a:endParaRPr>
          </a:p>
          <a:p>
            <a:pPr lvl="0" indent="45720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3200" dirty="0" err="1" smtClean="0">
                <a:ea typeface="Times New Roman" pitchFamily="18" charset="0"/>
                <a:cs typeface="Times New Roman" pitchFamily="18" charset="0"/>
              </a:rPr>
              <a:t>aggregate_function</a:t>
            </a:r>
            <a:r>
              <a:rPr lang="en-US" sz="3200" dirty="0" smtClean="0">
                <a:ea typeface="Times New Roman" pitchFamily="18" charset="0"/>
                <a:cs typeface="Times New Roman" pitchFamily="18" charset="0"/>
              </a:rPr>
              <a:t> </a:t>
            </a:r>
            <a:r>
              <a:rPr lang="en-US" sz="3200" dirty="0" smtClean="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expression) [ ASC | DESC ]];</a:t>
            </a:r>
            <a:endParaRPr kumimoji="0" lang="en-US" sz="3200" b="0" i="0" u="none" strike="noStrike" cap="none" normalizeH="0" baseline="0" dirty="0" smtClean="0">
              <a:ln>
                <a:noFill/>
              </a:ln>
              <a:solidFill>
                <a:schemeClr val="tx1"/>
              </a:solidFill>
              <a:effectLst/>
              <a:latin typeface="+mj-lt"/>
              <a:cs typeface="Arial" pitchFamily="34" charset="0"/>
            </a:endParaRPr>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Aggregate Functions</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Line Callout 1 6"/>
          <p:cNvSpPr/>
          <p:nvPr/>
        </p:nvSpPr>
        <p:spPr>
          <a:xfrm>
            <a:off x="6005383" y="4452440"/>
            <a:ext cx="2804984" cy="1507524"/>
          </a:xfrm>
          <a:prstGeom prst="borderCallout1">
            <a:avLst>
              <a:gd name="adj1" fmla="val -922"/>
              <a:gd name="adj2" fmla="val 37"/>
              <a:gd name="adj3" fmla="val -148975"/>
              <a:gd name="adj4" fmla="val -58157"/>
            </a:avLst>
          </a:prstGeom>
          <a:ln>
            <a:solidFill>
              <a:srgbClr val="C0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7"/>
          <p:cNvSpPr/>
          <p:nvPr/>
        </p:nvSpPr>
        <p:spPr>
          <a:xfrm>
            <a:off x="6009499" y="4444199"/>
            <a:ext cx="2804984" cy="1507524"/>
          </a:xfrm>
          <a:prstGeom prst="borderCallout1">
            <a:avLst>
              <a:gd name="adj1" fmla="val -922"/>
              <a:gd name="adj2" fmla="val 37"/>
              <a:gd name="adj3" fmla="val -25204"/>
              <a:gd name="adj4" fmla="val -40977"/>
            </a:avLst>
          </a:prstGeom>
          <a:solidFill>
            <a:srgbClr val="FFFF99"/>
          </a:solidFill>
          <a:ln>
            <a:solidFill>
              <a:srgbClr val="C0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rPr>
              <a:t>STDEV</a:t>
            </a:r>
            <a:endParaRPr lang="en-US" sz="6000" b="1" dirty="0">
              <a:solidFill>
                <a:srgbClr val="FF0000"/>
              </a:solidFill>
            </a:endParaRPr>
          </a:p>
        </p:txBody>
      </p:sp>
    </p:spTree>
    <p:extLst>
      <p:ext uri="{BB962C8B-B14F-4D97-AF65-F5344CB8AC3E}">
        <p14:creationId xmlns:p14="http://schemas.microsoft.com/office/powerpoint/2010/main" xmlns="" val="77253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87384" y="1159231"/>
            <a:ext cx="1073803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aggregate_function</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other_expressions</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8000"/>
                </a:solidFill>
                <a:effectLst/>
                <a:latin typeface="+mj-lt"/>
                <a:ea typeface="Times New Roman" pitchFamily="18" charset="0"/>
                <a:cs typeface="Times New Roman" pitchFamily="18" charset="0"/>
              </a:rPr>
              <a:t>tables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conditions]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endParaRPr kumimoji="0" lang="en-US" sz="3200" b="0" i="0" u="none" strike="noStrike" cap="none" normalizeH="0" baseline="0" dirty="0" smtClean="0">
              <a:ln>
                <a:noFill/>
              </a:ln>
              <a:solidFill>
                <a:schemeClr val="tx1"/>
              </a:solidFill>
              <a:effectLst/>
              <a:latin typeface="+mj-lt"/>
              <a:cs typeface="Arial" pitchFamily="34" charset="0"/>
            </a:endParaRPr>
          </a:p>
          <a:p>
            <a:pPr lvl="0" indent="45720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3200" dirty="0" err="1" smtClean="0">
                <a:ea typeface="Times New Roman" pitchFamily="18" charset="0"/>
                <a:cs typeface="Times New Roman" pitchFamily="18" charset="0"/>
              </a:rPr>
              <a:t>aggregate_function</a:t>
            </a:r>
            <a:r>
              <a:rPr lang="en-US" sz="3200" dirty="0" smtClean="0">
                <a:ea typeface="Times New Roman" pitchFamily="18" charset="0"/>
                <a:cs typeface="Times New Roman" pitchFamily="18" charset="0"/>
              </a:rPr>
              <a:t> </a:t>
            </a:r>
            <a:r>
              <a:rPr lang="en-US" sz="3200" dirty="0" smtClean="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expression) [ ASC | DESC ]];</a:t>
            </a:r>
            <a:endParaRPr kumimoji="0" lang="en-US" sz="3200" b="0" i="0" u="none" strike="noStrike" cap="none" normalizeH="0" baseline="0" dirty="0" smtClean="0">
              <a:ln>
                <a:noFill/>
              </a:ln>
              <a:solidFill>
                <a:schemeClr val="tx1"/>
              </a:solidFill>
              <a:effectLst/>
              <a:latin typeface="+mj-lt"/>
              <a:cs typeface="Arial" pitchFamily="34" charset="0"/>
            </a:endParaRPr>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Aggregate Functions</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Line Callout 1 6"/>
          <p:cNvSpPr/>
          <p:nvPr/>
        </p:nvSpPr>
        <p:spPr>
          <a:xfrm>
            <a:off x="6005383" y="4452440"/>
            <a:ext cx="2804984" cy="1507524"/>
          </a:xfrm>
          <a:prstGeom prst="borderCallout1">
            <a:avLst>
              <a:gd name="adj1" fmla="val -922"/>
              <a:gd name="adj2" fmla="val 37"/>
              <a:gd name="adj3" fmla="val -147336"/>
              <a:gd name="adj4" fmla="val -54192"/>
            </a:avLst>
          </a:prstGeom>
          <a:ln>
            <a:solidFill>
              <a:srgbClr val="C0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8" name="Line Callout 1 7"/>
          <p:cNvSpPr/>
          <p:nvPr/>
        </p:nvSpPr>
        <p:spPr>
          <a:xfrm>
            <a:off x="6009499" y="4444199"/>
            <a:ext cx="2804984" cy="1507524"/>
          </a:xfrm>
          <a:prstGeom prst="borderCallout1">
            <a:avLst>
              <a:gd name="adj1" fmla="val -922"/>
              <a:gd name="adj2" fmla="val 37"/>
              <a:gd name="adj3" fmla="val -21926"/>
              <a:gd name="adj4" fmla="val -45382"/>
            </a:avLst>
          </a:prstGeom>
          <a:solidFill>
            <a:srgbClr val="FFFF99"/>
          </a:solidFill>
          <a:ln>
            <a:solidFill>
              <a:srgbClr val="C0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rPr>
              <a:t>COUNT</a:t>
            </a:r>
            <a:endParaRPr lang="en-US" sz="6000" b="1" dirty="0">
              <a:solidFill>
                <a:srgbClr val="FF0000"/>
              </a:solidFill>
            </a:endParaRPr>
          </a:p>
        </p:txBody>
      </p:sp>
    </p:spTree>
    <p:extLst>
      <p:ext uri="{BB962C8B-B14F-4D97-AF65-F5344CB8AC3E}">
        <p14:creationId xmlns:p14="http://schemas.microsoft.com/office/powerpoint/2010/main" xmlns="" val="77253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087385" y="1159231"/>
            <a:ext cx="1077510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aggregate_function</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other_expressions</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8000"/>
                </a:solidFill>
                <a:effectLst/>
                <a:latin typeface="+mj-lt"/>
                <a:ea typeface="Times New Roman" pitchFamily="18" charset="0"/>
                <a:cs typeface="Times New Roman" pitchFamily="18" charset="0"/>
              </a:rPr>
              <a:t>tables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conditions]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endParaRPr kumimoji="0" lang="en-US" sz="3200" b="0" i="0" u="none" strike="noStrike" cap="none" normalizeH="0" baseline="0" dirty="0" smtClean="0">
              <a:ln>
                <a:noFill/>
              </a:ln>
              <a:solidFill>
                <a:schemeClr val="tx1"/>
              </a:solidFill>
              <a:effectLst/>
              <a:latin typeface="+mj-lt"/>
              <a:cs typeface="Arial" pitchFamily="34" charset="0"/>
            </a:endParaRPr>
          </a:p>
          <a:p>
            <a:pPr lvl="0" indent="45720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3200" dirty="0" err="1" smtClean="0">
                <a:ea typeface="Times New Roman" pitchFamily="18" charset="0"/>
                <a:cs typeface="Times New Roman" pitchFamily="18" charset="0"/>
              </a:rPr>
              <a:t>aggregate_function</a:t>
            </a:r>
            <a:r>
              <a:rPr lang="en-US" sz="3200" dirty="0" smtClean="0">
                <a:ea typeface="Times New Roman" pitchFamily="18" charset="0"/>
                <a:cs typeface="Times New Roman" pitchFamily="18" charset="0"/>
              </a:rPr>
              <a:t> </a:t>
            </a:r>
            <a:r>
              <a:rPr lang="en-US" sz="3200" dirty="0" smtClean="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expression) [ ASC | DESC ]];</a:t>
            </a:r>
            <a:endParaRPr kumimoji="0" lang="en-US" sz="3200" b="0" i="0" u="none" strike="noStrike" cap="none" normalizeH="0" baseline="0" dirty="0" smtClean="0">
              <a:ln>
                <a:noFill/>
              </a:ln>
              <a:solidFill>
                <a:schemeClr val="tx1"/>
              </a:solidFill>
              <a:effectLst/>
              <a:latin typeface="+mj-lt"/>
              <a:cs typeface="Arial" pitchFamily="34" charset="0"/>
            </a:endParaRPr>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Aggregate Functions</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Line Callout 1 6"/>
          <p:cNvSpPr/>
          <p:nvPr/>
        </p:nvSpPr>
        <p:spPr>
          <a:xfrm>
            <a:off x="6005383" y="4687223"/>
            <a:ext cx="2804984" cy="1507524"/>
          </a:xfrm>
          <a:prstGeom prst="borderCallout1">
            <a:avLst>
              <a:gd name="adj1" fmla="val -922"/>
              <a:gd name="adj2" fmla="val 37"/>
              <a:gd name="adj3" fmla="val -167008"/>
              <a:gd name="adj4" fmla="val -58597"/>
            </a:avLst>
          </a:prstGeom>
          <a:ln>
            <a:solidFill>
              <a:srgbClr val="C0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7"/>
          <p:cNvSpPr/>
          <p:nvPr/>
        </p:nvSpPr>
        <p:spPr>
          <a:xfrm>
            <a:off x="6009499" y="4691339"/>
            <a:ext cx="2804984" cy="1672396"/>
          </a:xfrm>
          <a:prstGeom prst="borderCallout1">
            <a:avLst>
              <a:gd name="adj1" fmla="val -922"/>
              <a:gd name="adj2" fmla="val 37"/>
              <a:gd name="adj3" fmla="val -36344"/>
              <a:gd name="adj4" fmla="val -41857"/>
            </a:avLst>
          </a:prstGeom>
          <a:solidFill>
            <a:srgbClr val="FFFF99"/>
          </a:solidFill>
          <a:ln>
            <a:solidFill>
              <a:srgbClr val="C0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rPr>
              <a:t>MAX or MIN</a:t>
            </a:r>
            <a:endParaRPr lang="en-US" sz="6000" b="1" dirty="0">
              <a:solidFill>
                <a:srgbClr val="FF0000"/>
              </a:solidFill>
            </a:endParaRPr>
          </a:p>
        </p:txBody>
      </p:sp>
    </p:spTree>
    <p:extLst>
      <p:ext uri="{BB962C8B-B14F-4D97-AF65-F5344CB8AC3E}">
        <p14:creationId xmlns:p14="http://schemas.microsoft.com/office/powerpoint/2010/main" xmlns="" val="77253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69309" y="2669059"/>
            <a:ext cx="3323968" cy="529637"/>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69308" y="3688939"/>
            <a:ext cx="9959546" cy="517280"/>
          </a:xfrm>
          <a:prstGeom prst="round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1"/>
          <p:cNvSpPr>
            <a:spLocks noChangeArrowheads="1"/>
          </p:cNvSpPr>
          <p:nvPr/>
        </p:nvSpPr>
        <p:spPr bwMode="auto">
          <a:xfrm>
            <a:off x="1087385" y="1159231"/>
            <a:ext cx="1077510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SELECT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aggregate_function</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other_expressions</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FROM</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8000"/>
                </a:solidFill>
                <a:effectLst/>
                <a:latin typeface="+mj-lt"/>
                <a:ea typeface="Times New Roman" pitchFamily="18" charset="0"/>
                <a:cs typeface="Times New Roman" pitchFamily="18" charset="0"/>
              </a:rPr>
              <a:t>tables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WHERE</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conditions]</a:t>
            </a:r>
            <a:endParaRPr kumimoji="0" lang="en-US" sz="3200" b="0" i="0" u="none" strike="noStrike" cap="none" normalizeH="0" baseline="0" dirty="0" smtClean="0">
              <a:ln>
                <a:noFill/>
              </a:ln>
              <a:solidFill>
                <a:schemeClr val="tx1"/>
              </a:solidFill>
              <a:effectLst/>
              <a:latin typeface="+mj-l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GROUP</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expression1</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expression2</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808080"/>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expression_n</a:t>
            </a:r>
            <a:endParaRPr kumimoji="0" lang="en-US" sz="3200" b="0" i="0" u="none" strike="noStrike" cap="none" normalizeH="0" baseline="0" dirty="0" smtClean="0">
              <a:ln>
                <a:noFill/>
              </a:ln>
              <a:solidFill>
                <a:schemeClr val="tx1"/>
              </a:solidFill>
              <a:effectLst/>
              <a:latin typeface="+mj-lt"/>
              <a:cs typeface="Arial" pitchFamily="34" charset="0"/>
            </a:endParaRPr>
          </a:p>
          <a:p>
            <a:pPr lvl="0" indent="457200" eaLnBrk="0" fontAlgn="base" hangingPunct="0">
              <a:spcBef>
                <a:spcPct val="0"/>
              </a:spcBef>
              <a:spcAft>
                <a:spcPct val="0"/>
              </a:spcAft>
            </a:pP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ORDER</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3200" b="0" i="0" u="none" strike="noStrike" cap="none" normalizeH="0" baseline="0" dirty="0" smtClean="0">
                <a:ln>
                  <a:noFill/>
                </a:ln>
                <a:solidFill>
                  <a:srgbClr val="0000FF"/>
                </a:solidFill>
                <a:effectLst/>
                <a:latin typeface="+mj-lt"/>
                <a:ea typeface="Times New Roman" pitchFamily="18" charset="0"/>
                <a:cs typeface="Times New Roman" pitchFamily="18" charset="0"/>
              </a:rPr>
              <a:t>BY</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3200" dirty="0" err="1" smtClean="0">
                <a:ea typeface="Times New Roman" pitchFamily="18" charset="0"/>
                <a:cs typeface="Times New Roman" pitchFamily="18" charset="0"/>
              </a:rPr>
              <a:t>aggregate_function</a:t>
            </a:r>
            <a:r>
              <a:rPr lang="en-US" sz="3200" dirty="0" smtClean="0">
                <a:ea typeface="Times New Roman" pitchFamily="18" charset="0"/>
                <a:cs typeface="Times New Roman" pitchFamily="18" charset="0"/>
              </a:rPr>
              <a:t> </a:t>
            </a:r>
            <a:r>
              <a:rPr lang="en-US" sz="3200" dirty="0" smtClean="0">
                <a:ea typeface="Times New Roman" pitchFamily="18" charset="0"/>
                <a:cs typeface="Times New Roman" pitchFamily="18" charset="0"/>
              </a:rPr>
              <a:t>(</a:t>
            </a:r>
            <a:r>
              <a:rPr kumimoji="0" lang="en-US" sz="3200" b="0" i="0" u="none" strike="noStrike" cap="none" normalizeH="0" baseline="0" dirty="0" smtClean="0">
                <a:ln>
                  <a:noFill/>
                </a:ln>
                <a:solidFill>
                  <a:schemeClr val="tx1"/>
                </a:solidFill>
                <a:effectLst/>
                <a:latin typeface="+mj-lt"/>
                <a:ea typeface="Times New Roman" pitchFamily="18" charset="0"/>
                <a:cs typeface="Times New Roman" pitchFamily="18" charset="0"/>
              </a:rPr>
              <a:t>expression) [ ASC | DESC ]];</a:t>
            </a:r>
            <a:endParaRPr kumimoji="0" lang="en-US" sz="3200" b="0" i="0" u="none" strike="noStrike" cap="none" normalizeH="0" baseline="0" dirty="0" smtClean="0">
              <a:ln>
                <a:noFill/>
              </a:ln>
              <a:solidFill>
                <a:schemeClr val="tx1"/>
              </a:solidFill>
              <a:effectLst/>
              <a:latin typeface="+mj-lt"/>
              <a:cs typeface="Arial" pitchFamily="34" charset="0"/>
            </a:endParaRPr>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Optional Portion</a:t>
            </a:r>
            <a:endParaRPr lang="en-US" sz="2300" b="1" kern="1200" dirty="0">
              <a:solidFill>
                <a:schemeClr val="accent4">
                  <a:lumMod val="75000"/>
                </a:schemeClr>
              </a:solidFill>
            </a:endParaRPr>
          </a:p>
        </p:txBody>
      </p:sp>
      <p:sp>
        <p:nvSpPr>
          <p:cNvPr id="73731" name="Rectangle 3"/>
          <p:cNvSpPr>
            <a:spLocks noChangeArrowheads="1"/>
          </p:cNvSpPr>
          <p:nvPr/>
        </p:nvSpPr>
        <p:spPr bwMode="auto">
          <a:xfrm>
            <a:off x="0" y="809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72531835"/>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xmlns=""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8469</TotalTime>
  <Words>1238</Words>
  <Application>Microsoft Office PowerPoint</Application>
  <PresentationFormat>Custom</PresentationFormat>
  <Paragraphs>175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George Mason University 2.0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The GROUP BY command summarizes the fields for subsets of data.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cp:lastModifiedBy>
  <cp:revision>244</cp:revision>
  <dcterms:created xsi:type="dcterms:W3CDTF">2017-05-23T16:09:18Z</dcterms:created>
  <dcterms:modified xsi:type="dcterms:W3CDTF">2018-06-27T16:13:04Z</dcterms:modified>
</cp:coreProperties>
</file>