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sldIdLst>
    <p:sldId id="268" r:id="rId2"/>
    <p:sldId id="304" r:id="rId3"/>
    <p:sldId id="345" r:id="rId4"/>
    <p:sldId id="352"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82"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80" r:id="rId33"/>
    <p:sldId id="381" r:id="rId34"/>
    <p:sldId id="383" r:id="rId35"/>
    <p:sldId id="344"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873"/>
    <a:srgbClr val="008691"/>
    <a:srgbClr val="00FF00"/>
    <a:srgbClr val="FFFF66"/>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66" d="100"/>
          <a:sy n="66" d="100"/>
        </p:scale>
        <p:origin x="822" y="72"/>
      </p:cViewPr>
      <p:guideLst>
        <p:guide orient="horz" pos="2160"/>
        <p:guide pos="3840"/>
      </p:guideLst>
    </p:cSldViewPr>
  </p:slideViewPr>
  <p:notesTextViewPr>
    <p:cViewPr>
      <p:scale>
        <a:sx n="1" d="1"/>
        <a:sy n="1" d="1"/>
      </p:scale>
      <p:origin x="0" y="0"/>
    </p:cViewPr>
  </p:notesTextViewPr>
  <p:sorterViewPr>
    <p:cViewPr>
      <p:scale>
        <a:sx n="66" d="100"/>
        <a:sy n="66" d="100"/>
      </p:scale>
      <p:origin x="0" y="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87449-E3A6-4F71-A2A2-0B0823EE0722}" type="doc">
      <dgm:prSet loTypeId="urn:microsoft.com/office/officeart/2005/8/layout/arrow4" loCatId="relationship" qsTypeId="urn:microsoft.com/office/officeart/2005/8/quickstyle/simple1" qsCatId="simple" csTypeId="urn:microsoft.com/office/officeart/2005/8/colors/colorful4" csCatId="colorful" phldr="1"/>
      <dgm:spPr/>
      <dgm:t>
        <a:bodyPr/>
        <a:lstStyle/>
        <a:p>
          <a:endParaRPr lang="en-US"/>
        </a:p>
      </dgm:t>
    </dgm:pt>
    <dgm:pt modelId="{A79A2085-34F9-459D-8819-515567D0C281}">
      <dgm:prSet phldrT="[Text]"/>
      <dgm:spPr/>
      <dgm:t>
        <a:bodyPr/>
        <a:lstStyle/>
        <a:p>
          <a:r>
            <a:rPr lang="en-US" dirty="0" smtClean="0"/>
            <a:t>Delete</a:t>
          </a:r>
          <a:endParaRPr lang="en-US" dirty="0"/>
        </a:p>
      </dgm:t>
    </dgm:pt>
    <dgm:pt modelId="{B510919F-26BF-4F21-AC54-840DB77EA5D2}" type="parTrans" cxnId="{EFBD16B5-C4C7-4D18-82F4-0FF6FE4FE6DB}">
      <dgm:prSet/>
      <dgm:spPr/>
      <dgm:t>
        <a:bodyPr/>
        <a:lstStyle/>
        <a:p>
          <a:endParaRPr lang="en-US"/>
        </a:p>
      </dgm:t>
    </dgm:pt>
    <dgm:pt modelId="{193EFF28-AFEF-4359-B9C5-DC2FD60B9CC3}" type="sibTrans" cxnId="{EFBD16B5-C4C7-4D18-82F4-0FF6FE4FE6DB}">
      <dgm:prSet/>
      <dgm:spPr/>
      <dgm:t>
        <a:bodyPr/>
        <a:lstStyle/>
        <a:p>
          <a:endParaRPr lang="en-US"/>
        </a:p>
      </dgm:t>
    </dgm:pt>
    <dgm:pt modelId="{E1E807CB-97B5-45E9-A7E6-951BBE2BBA36}">
      <dgm:prSet phldrT="[Text]"/>
      <dgm:spPr/>
      <dgm:t>
        <a:bodyPr/>
        <a:lstStyle/>
        <a:p>
          <a:r>
            <a:rPr lang="en-US" dirty="0" smtClean="0"/>
            <a:t>Insert</a:t>
          </a:r>
          <a:endParaRPr lang="en-US" dirty="0"/>
        </a:p>
      </dgm:t>
    </dgm:pt>
    <dgm:pt modelId="{B672E414-893A-43AA-A805-3218BA3262BB}" type="parTrans" cxnId="{11C29DCC-2D91-469E-AD82-D3A19E5B1204}">
      <dgm:prSet/>
      <dgm:spPr/>
      <dgm:t>
        <a:bodyPr/>
        <a:lstStyle/>
        <a:p>
          <a:endParaRPr lang="en-US"/>
        </a:p>
      </dgm:t>
    </dgm:pt>
    <dgm:pt modelId="{1E5FEB04-B986-4909-9723-B6082807CC99}" type="sibTrans" cxnId="{11C29DCC-2D91-469E-AD82-D3A19E5B1204}">
      <dgm:prSet/>
      <dgm:spPr/>
      <dgm:t>
        <a:bodyPr/>
        <a:lstStyle/>
        <a:p>
          <a:endParaRPr lang="en-US"/>
        </a:p>
      </dgm:t>
    </dgm:pt>
    <dgm:pt modelId="{B4A1D8D8-5494-48BF-A04E-056498275BBD}" type="pres">
      <dgm:prSet presAssocID="{43387449-E3A6-4F71-A2A2-0B0823EE0722}" presName="compositeShape" presStyleCnt="0">
        <dgm:presLayoutVars>
          <dgm:chMax val="2"/>
          <dgm:dir/>
          <dgm:resizeHandles val="exact"/>
        </dgm:presLayoutVars>
      </dgm:prSet>
      <dgm:spPr/>
    </dgm:pt>
    <dgm:pt modelId="{8E22BF9E-A187-4DBD-994E-A6AC3B6595CF}" type="pres">
      <dgm:prSet presAssocID="{A79A2085-34F9-459D-8819-515567D0C281}" presName="upArrow" presStyleLbl="node1" presStyleIdx="0" presStyleCnt="2"/>
      <dgm:spPr/>
    </dgm:pt>
    <dgm:pt modelId="{513BD6CA-CEC8-4D15-A2C6-5D1113A97B76}" type="pres">
      <dgm:prSet presAssocID="{A79A2085-34F9-459D-8819-515567D0C281}" presName="upArrowText" presStyleLbl="revTx" presStyleIdx="0" presStyleCnt="2">
        <dgm:presLayoutVars>
          <dgm:chMax val="0"/>
          <dgm:bulletEnabled val="1"/>
        </dgm:presLayoutVars>
      </dgm:prSet>
      <dgm:spPr/>
    </dgm:pt>
    <dgm:pt modelId="{67E2E717-594A-4331-B522-F029D8477496}" type="pres">
      <dgm:prSet presAssocID="{E1E807CB-97B5-45E9-A7E6-951BBE2BBA36}" presName="downArrow" presStyleLbl="node1" presStyleIdx="1" presStyleCnt="2"/>
      <dgm:spPr/>
    </dgm:pt>
    <dgm:pt modelId="{0EA8F62D-7B63-4689-9E02-1A11181A5B71}" type="pres">
      <dgm:prSet presAssocID="{E1E807CB-97B5-45E9-A7E6-951BBE2BBA36}" presName="downArrowText" presStyleLbl="revTx" presStyleIdx="1" presStyleCnt="2">
        <dgm:presLayoutVars>
          <dgm:chMax val="0"/>
          <dgm:bulletEnabled val="1"/>
        </dgm:presLayoutVars>
      </dgm:prSet>
      <dgm:spPr/>
    </dgm:pt>
  </dgm:ptLst>
  <dgm:cxnLst>
    <dgm:cxn modelId="{8FAD56BD-09D8-4B66-B22D-9C77EA5B1CBE}" type="presOf" srcId="{E1E807CB-97B5-45E9-A7E6-951BBE2BBA36}" destId="{0EA8F62D-7B63-4689-9E02-1A11181A5B71}" srcOrd="0" destOrd="0" presId="urn:microsoft.com/office/officeart/2005/8/layout/arrow4"/>
    <dgm:cxn modelId="{EFBD16B5-C4C7-4D18-82F4-0FF6FE4FE6DB}" srcId="{43387449-E3A6-4F71-A2A2-0B0823EE0722}" destId="{A79A2085-34F9-459D-8819-515567D0C281}" srcOrd="0" destOrd="0" parTransId="{B510919F-26BF-4F21-AC54-840DB77EA5D2}" sibTransId="{193EFF28-AFEF-4359-B9C5-DC2FD60B9CC3}"/>
    <dgm:cxn modelId="{A03946F8-3A93-4362-91BB-6B5B0546BF27}" type="presOf" srcId="{43387449-E3A6-4F71-A2A2-0B0823EE0722}" destId="{B4A1D8D8-5494-48BF-A04E-056498275BBD}" srcOrd="0" destOrd="0" presId="urn:microsoft.com/office/officeart/2005/8/layout/arrow4"/>
    <dgm:cxn modelId="{B454864F-E576-44EF-AC58-CB882B184DF8}" type="presOf" srcId="{A79A2085-34F9-459D-8819-515567D0C281}" destId="{513BD6CA-CEC8-4D15-A2C6-5D1113A97B76}" srcOrd="0" destOrd="0" presId="urn:microsoft.com/office/officeart/2005/8/layout/arrow4"/>
    <dgm:cxn modelId="{11C29DCC-2D91-469E-AD82-D3A19E5B1204}" srcId="{43387449-E3A6-4F71-A2A2-0B0823EE0722}" destId="{E1E807CB-97B5-45E9-A7E6-951BBE2BBA36}" srcOrd="1" destOrd="0" parTransId="{B672E414-893A-43AA-A805-3218BA3262BB}" sibTransId="{1E5FEB04-B986-4909-9723-B6082807CC99}"/>
    <dgm:cxn modelId="{F97EB1A8-62BF-4E37-831C-82480E657C5F}" type="presParOf" srcId="{B4A1D8D8-5494-48BF-A04E-056498275BBD}" destId="{8E22BF9E-A187-4DBD-994E-A6AC3B6595CF}" srcOrd="0" destOrd="0" presId="urn:microsoft.com/office/officeart/2005/8/layout/arrow4"/>
    <dgm:cxn modelId="{83C918D8-B18B-4108-981D-BDA41BCF7776}" type="presParOf" srcId="{B4A1D8D8-5494-48BF-A04E-056498275BBD}" destId="{513BD6CA-CEC8-4D15-A2C6-5D1113A97B76}" srcOrd="1" destOrd="0" presId="urn:microsoft.com/office/officeart/2005/8/layout/arrow4"/>
    <dgm:cxn modelId="{D3D3F039-9178-475F-B27A-E9B654184B09}" type="presParOf" srcId="{B4A1D8D8-5494-48BF-A04E-056498275BBD}" destId="{67E2E717-594A-4331-B522-F029D8477496}" srcOrd="2" destOrd="0" presId="urn:microsoft.com/office/officeart/2005/8/layout/arrow4"/>
    <dgm:cxn modelId="{56431009-3AB2-4E28-9757-9018AC60100D}" type="presParOf" srcId="{B4A1D8D8-5494-48BF-A04E-056498275BBD}" destId="{0EA8F62D-7B63-4689-9E02-1A11181A5B71}"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2BF9E-A187-4DBD-994E-A6AC3B6595CF}">
      <dsp:nvSpPr>
        <dsp:cNvPr id="0" name=""/>
        <dsp:cNvSpPr/>
      </dsp:nvSpPr>
      <dsp:spPr>
        <a:xfrm>
          <a:off x="4470" y="0"/>
          <a:ext cx="2682240" cy="2600960"/>
        </a:xfrm>
        <a:prstGeom prst="upArrow">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BD6CA-CEC8-4D15-A2C6-5D1113A97B76}">
      <dsp:nvSpPr>
        <dsp:cNvPr id="0" name=""/>
        <dsp:cNvSpPr/>
      </dsp:nvSpPr>
      <dsp:spPr>
        <a:xfrm>
          <a:off x="2767177" y="0"/>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r>
            <a:rPr lang="en-US" sz="6500" kern="1200" dirty="0" smtClean="0"/>
            <a:t>Delete</a:t>
          </a:r>
          <a:endParaRPr lang="en-US" sz="6500" kern="1200" dirty="0"/>
        </a:p>
      </dsp:txBody>
      <dsp:txXfrm>
        <a:off x="2767177" y="0"/>
        <a:ext cx="4551680" cy="2600960"/>
      </dsp:txXfrm>
    </dsp:sp>
    <dsp:sp modelId="{67E2E717-594A-4331-B522-F029D8477496}">
      <dsp:nvSpPr>
        <dsp:cNvPr id="0" name=""/>
        <dsp:cNvSpPr/>
      </dsp:nvSpPr>
      <dsp:spPr>
        <a:xfrm>
          <a:off x="809142" y="2817706"/>
          <a:ext cx="2682240" cy="2600960"/>
        </a:xfrm>
        <a:prstGeom prst="downArrow">
          <a:avLst/>
        </a:prstGeom>
        <a:solidFill>
          <a:schemeClr val="accent4">
            <a:hueOff val="19004595"/>
            <a:satOff val="-21993"/>
            <a:lumOff val="-1490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8F62D-7B63-4689-9E02-1A11181A5B71}">
      <dsp:nvSpPr>
        <dsp:cNvPr id="0" name=""/>
        <dsp:cNvSpPr/>
      </dsp:nvSpPr>
      <dsp:spPr>
        <a:xfrm>
          <a:off x="3571849" y="2817706"/>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r>
            <a:rPr lang="en-US" sz="6500" kern="1200" dirty="0" smtClean="0"/>
            <a:t>Insert</a:t>
          </a:r>
          <a:endParaRPr lang="en-US" sz="6500" kern="1200" dirty="0"/>
        </a:p>
      </dsp:txBody>
      <dsp:txXfrm>
        <a:off x="3571849" y="2817706"/>
        <a:ext cx="4551680" cy="260096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6/18/2018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discuss several </a:t>
            </a:r>
            <a:r>
              <a:rPr lang="en-US" dirty="0" smtClean="0"/>
              <a:t>text manipulation functions</a:t>
            </a:r>
            <a:r>
              <a:rPr lang="en-US" baseline="0" dirty="0" smtClean="0"/>
              <a:t> </a:t>
            </a:r>
            <a:r>
              <a:rPr lang="en-US" baseline="0" dirty="0" smtClean="0"/>
              <a:t>in SQL.  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function replaces a sequence of charact4ers in a </a:t>
            </a:r>
            <a:r>
              <a:rPr lang="en-US" dirty="0" err="1" smtClean="0"/>
              <a:t>stroing</a:t>
            </a:r>
            <a:r>
              <a:rPr lang="en-US" dirty="0" smtClean="0"/>
              <a:t> with another set of characters.  Substring function extracts a substring from a string.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194060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Stuff function</a:t>
            </a:r>
            <a:r>
              <a:rPr lang="en-US" baseline="0" dirty="0" smtClean="0"/>
              <a:t> replaces a sequence of characters with another, starting at a specified position.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2781368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these slides we will focus on </a:t>
            </a:r>
            <a:r>
              <a:rPr lang="en-US" dirty="0" err="1" smtClean="0"/>
              <a:t>concat</a:t>
            </a:r>
            <a:r>
              <a:rPr lang="en-US" dirty="0" smtClean="0"/>
              <a:t> and stuff functions.  All the remaining functions’ syntax can be found on the web.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144355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with </a:t>
            </a:r>
            <a:r>
              <a:rPr lang="en-US" dirty="0" err="1" smtClean="0"/>
              <a:t>concat</a:t>
            </a:r>
            <a:r>
              <a:rPr lang="en-US" dirty="0" smtClean="0"/>
              <a:t> function.  This function joins one or</a:t>
            </a:r>
            <a:r>
              <a:rPr lang="en-US" baseline="0" dirty="0" smtClean="0"/>
              <a:t> more strings so that end of one is the beginning of another.  Think of it as a relay run with each run segment being a string.  You may also think of it as a way of adding text to each other.</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160340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syntax of the </a:t>
            </a:r>
            <a:r>
              <a:rPr lang="en-US" dirty="0" err="1" smtClean="0"/>
              <a:t>concat</a:t>
            </a:r>
            <a:r>
              <a:rPr lang="en-US" dirty="0" smtClean="0"/>
              <a:t>() function starts</a:t>
            </a:r>
            <a:r>
              <a:rPr lang="en-US" baseline="0" dirty="0" smtClean="0"/>
              <a:t> with the reserve word </a:t>
            </a:r>
            <a:r>
              <a:rPr lang="en-US" baseline="0" dirty="0" err="1" smtClean="0"/>
              <a:t>concat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272514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parameters of the </a:t>
            </a:r>
            <a:r>
              <a:rPr lang="en-US" dirty="0" err="1" smtClean="0"/>
              <a:t>concat</a:t>
            </a:r>
            <a:r>
              <a:rPr lang="en-US" dirty="0" smtClean="0"/>
              <a:t>()</a:t>
            </a:r>
            <a:r>
              <a:rPr lang="en-US" baseline="0" dirty="0" smtClean="0"/>
              <a:t> function are specified in parentheses as columns of string separated by commas.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374507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Alternatively, one could simply write the strings and put a plus sign between them.  Note that all fields must be text,</a:t>
            </a:r>
            <a:r>
              <a:rPr lang="en-US" baseline="0" dirty="0" smtClean="0"/>
              <a:t> numbers must be converted to text.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33968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In this code we want to attach</a:t>
            </a:r>
            <a:r>
              <a:rPr lang="en-US" baseline="0" dirty="0" smtClean="0"/>
              <a:t> three fields together.  Each field is a binary text variable containing 1 or 0.  The first field contains “m” for male and “f” for female.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403095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the case function to replace these values with text of 1 or 0.  The second field is inability to eat.  It contains a text binary field.  The third field is inability to sit, this too contains a text binary field.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358092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plus sign instructs the computer to attach the two fields separated by the plus sign to each other.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183797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fields in electronic health records contain free text.  For example, medical and nursing notes are typically entered as open text.  For another example, name of medications are typically presented as text fields.  If we want to report the dose of the medication, one may need to write a code to analyze the name and extract the dose from within the name.  Analysis and manipulation of free text is important part of SQL.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we have a new column of data with three 0 or 1 text-entry, each indicating if the patient is male, if the patient is unable to eat, or the patient is unable to sit.  This concatenated new field contains the information in all the three variables and thus may be easier to process.  For example, using GROUP BY all variable will have the same result as grouping on all three variables separately.  </a:t>
            </a:r>
            <a:r>
              <a:rPr lang="en-US" baseline="0" dirty="0" err="1" smtClean="0"/>
              <a:t>Concat</a:t>
            </a:r>
            <a:r>
              <a:rPr lang="en-US" baseline="0" dirty="0" smtClean="0"/>
              <a:t> function has joined the values of three fields into one field, each starting where the other one left off.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5882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Stuff function is also useful and has a more complicated syntax. </a:t>
            </a:r>
            <a:r>
              <a:rPr lang="en-US" sz="1200" b="0" i="0" kern="1200" dirty="0" smtClean="0">
                <a:solidFill>
                  <a:schemeClr val="tx1"/>
                </a:solidFill>
                <a:effectLst/>
                <a:latin typeface="+mn-lt"/>
                <a:ea typeface="+mn-ea"/>
                <a:cs typeface="+mn-cs"/>
              </a:rPr>
              <a:t>The STUFF() function first deletes a sequence of characters of certain length and then inserts another sequence of characters into the string, starting at the start of deletion.  The deleted</a:t>
            </a:r>
            <a:r>
              <a:rPr lang="en-US" sz="1200" b="0" i="0" kern="1200" baseline="0" dirty="0" smtClean="0">
                <a:solidFill>
                  <a:schemeClr val="tx1"/>
                </a:solidFill>
                <a:effectLst/>
                <a:latin typeface="+mn-lt"/>
                <a:ea typeface="+mn-ea"/>
                <a:cs typeface="+mn-cs"/>
              </a:rPr>
              <a:t> length and inserted string do not need to be of the same length.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112428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syntax</a:t>
            </a:r>
            <a:r>
              <a:rPr lang="en-US" baseline="0" dirty="0" smtClean="0"/>
              <a:t> of the stuff() function is shown in this slide.  All function arguments are required and must be specified before stuff works.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939743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stuff function starts with the reserve word stuff and inside parentheses it provides</a:t>
            </a:r>
            <a:r>
              <a:rPr lang="en-US" baseline="0" dirty="0" smtClean="0"/>
              <a:t> the function arguments</a:t>
            </a:r>
            <a:r>
              <a:rPr lang="en-US" dirty="0" smtClean="0"/>
              <a: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1206662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entry is the field where we want to make the change.  This field must be a text field.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61534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argument</a:t>
            </a:r>
            <a:r>
              <a:rPr lang="en-US" baseline="0" dirty="0" smtClean="0"/>
              <a:t> is an integer or an expression that produces an integer.  The integer indicates where in the string field we would like to make the change.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619922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parameter</a:t>
            </a:r>
            <a:r>
              <a:rPr lang="en-US" baseline="0" dirty="0" smtClean="0"/>
              <a:t> of the function is the length of characters that we want to delete.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1266408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parameter in the stuff() function is a string that we wish to insert at</a:t>
            </a:r>
            <a:r>
              <a:rPr lang="en-US" baseline="0" dirty="0" smtClean="0"/>
              <a:t> the starting of previous deletion.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3576784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We start with the string “I</a:t>
            </a:r>
            <a:r>
              <a:rPr lang="en-US" baseline="0" dirty="0" smtClean="0"/>
              <a:t> am happy”.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879820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5</a:t>
            </a:r>
            <a:r>
              <a:rPr lang="en-US" baseline="30000" dirty="0" smtClean="0"/>
              <a:t>th</a:t>
            </a:r>
            <a:r>
              <a:rPr lang="en-US" baseline="0" dirty="0" smtClean="0"/>
              <a:t> character is the space between am and happy.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185690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functions available.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delete 1 character starting with the space. So essentially we are just deleting the space between “am” and “happy”</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128636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last parameter, we specify what should be inserted starting at character 5. Instead of the deleted space, we insert the new string “not”, with leading and trailing spaces.  We have now changed “I am happy” to “I am not happy.”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p14="http://schemas.microsoft.com/office/powerpoint/2010/main" val="1225193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another example.  Here we are instructing the computer to replace the 2</a:t>
            </a:r>
            <a:r>
              <a:rPr lang="en-US" baseline="30000" dirty="0" smtClean="0"/>
              <a:t>nd</a:t>
            </a:r>
            <a:r>
              <a:rPr lang="en-US" baseline="0" dirty="0" smtClean="0"/>
              <a:t> character in the string variable All with a dash.   Recall that the all variable was a string variable containing binary indications of whether the patient was male, unable to eat or unable to sit.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a:p>
        </p:txBody>
      </p:sp>
    </p:spTree>
    <p:extLst>
      <p:ext uri="{BB962C8B-B14F-4D97-AF65-F5344CB8AC3E}">
        <p14:creationId xmlns:p14="http://schemas.microsoft.com/office/powerpoint/2010/main" val="177669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stuff command tells us to replace the string starting at 2</a:t>
            </a:r>
            <a:r>
              <a:rPr lang="en-US" baseline="30000" dirty="0" smtClean="0"/>
              <a:t>nd</a:t>
            </a:r>
            <a:r>
              <a:rPr lang="en-US" baseline="0" dirty="0" smtClean="0"/>
              <a:t> character and 1 character long with the dash</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a:p>
        </p:txBody>
      </p:sp>
    </p:spTree>
    <p:extLst>
      <p:ext uri="{BB962C8B-B14F-4D97-AF65-F5344CB8AC3E}">
        <p14:creationId xmlns:p14="http://schemas.microsoft.com/office/powerpoint/2010/main" val="2798097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recall, the second character was about the patient being unable to eat.  We have now eliminated this information from the variable called “all.”</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a:p>
        </p:txBody>
      </p:sp>
    </p:spTree>
    <p:extLst>
      <p:ext uri="{BB962C8B-B14F-4D97-AF65-F5344CB8AC3E}">
        <p14:creationId xmlns:p14="http://schemas.microsoft.com/office/powerpoint/2010/main" val="2238742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Stuff is a difficult function to work with as you need to know exactly which character</a:t>
            </a:r>
            <a:r>
              <a:rPr lang="en-US" baseline="0" dirty="0" smtClean="0"/>
              <a:t> in the field should be manipulated.  You need to know the length of the string one must delete.  You also need the exact text of the strings that should be stuffed into the field.  But once you know this information, you can manipulate sentences and words within them.  You can cut out a word and insert another phrase.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err="1" smtClean="0">
                <a:solidFill>
                  <a:srgbClr val="FF0000"/>
                </a:solidFill>
              </a:rPr>
              <a:t>Concat</a:t>
            </a:r>
            <a:r>
              <a:rPr lang="en-US" sz="1200" b="0" dirty="0" smtClean="0">
                <a:solidFill>
                  <a:srgbClr val="FF0000"/>
                </a:solidFill>
              </a:rPr>
              <a:t> &amp; Stuff Functions are needed in analysis of text data from electronic health records. </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36</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charindex</a:t>
            </a:r>
            <a:r>
              <a:rPr lang="en-US" baseline="0" dirty="0" smtClean="0"/>
              <a:t> and the </a:t>
            </a:r>
            <a:r>
              <a:rPr lang="en-US" baseline="0" dirty="0" err="1" smtClean="0"/>
              <a:t>pathindex</a:t>
            </a:r>
            <a:r>
              <a:rPr lang="en-US" baseline="0" dirty="0" smtClean="0"/>
              <a:t> functions return the location of substring or a pattern in a string</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248675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Concat</a:t>
            </a:r>
            <a:r>
              <a:rPr lang="en-US" dirty="0" smtClean="0"/>
              <a:t> or the simple use of plus sign attach two or more strings together.  </a:t>
            </a:r>
            <a:r>
              <a:rPr lang="en-US" dirty="0" err="1" smtClean="0"/>
              <a:t>Concat</a:t>
            </a:r>
            <a:r>
              <a:rPr lang="en-US" dirty="0" smtClean="0"/>
              <a:t> is one of the functions that we will describe at</a:t>
            </a:r>
            <a:r>
              <a:rPr lang="en-US" baseline="0" dirty="0" smtClean="0"/>
              <a:t> some length through this set of slides.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209347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and right functions extract a substring,</a:t>
            </a:r>
            <a:r>
              <a:rPr lang="en-US" baseline="0" dirty="0" smtClean="0"/>
              <a:t> starting from left or right.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208766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 and Data</a:t>
            </a:r>
            <a:r>
              <a:rPr lang="en-US" baseline="0" dirty="0" smtClean="0"/>
              <a:t> length functions return the length of the specified string.  Data length returns it in bytes.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220992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 and upper functions</a:t>
            </a:r>
            <a:r>
              <a:rPr lang="en-US" baseline="0" dirty="0" smtClean="0"/>
              <a:t> change a string to lower or upper case so it is easier to read.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222010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 and R trim functions remove leading or trailing spaces from a string.  Space adds it in.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2157542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 xmlns:a16="http://schemas.microsoft.com/office/drawing/2014/main"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10.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11.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12.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3schools.com/sql/func_sqlserver_concat.asp"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w3schools.com/sql/func_sqlserver_concat.asp"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w3schools.com/sql/func_sqlserver_concat.asp"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w3schools.com/sql/func_sqlserver_concat.as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schools.com/sql/func_sqlserver_concat.asp"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w3schools.com/sql/func_sqlserver_concat.asp"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w3schools.com/sql/func_sqlserver_concat.asp"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w3schools.com/sql/func_sqlserver_concat.asp"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3.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4.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5.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6.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7.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8.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w3schools.com/sql/func_sqlserver_len.asp" TargetMode="External"/><Relationship Id="rId13" Type="http://schemas.openxmlformats.org/officeDocument/2006/relationships/hyperlink" Target="https://www.w3schools.com/sql/func_sqlserver_rtrim.asp" TargetMode="External"/><Relationship Id="rId3" Type="http://schemas.openxmlformats.org/officeDocument/2006/relationships/hyperlink" Target="https://www.w3schools.com/sql/func_sqlserver_charindex.asp" TargetMode="External"/><Relationship Id="rId7" Type="http://schemas.openxmlformats.org/officeDocument/2006/relationships/hyperlink" Target="https://www.w3schools.com/sql/func_sqlserver_right.asp" TargetMode="External"/><Relationship Id="rId12" Type="http://schemas.openxmlformats.org/officeDocument/2006/relationships/hyperlink" Target="https://www.w3schools.com/sql/func_sqlserver_ltrim.asp" TargetMode="External"/><Relationship Id="rId17" Type="http://schemas.openxmlformats.org/officeDocument/2006/relationships/hyperlink" Target="https://www.w3schools.com/sql/func_sqlserver_substring.asp" TargetMode="External"/><Relationship Id="rId2" Type="http://schemas.openxmlformats.org/officeDocument/2006/relationships/notesSlide" Target="../notesSlides/notesSlide9.xml"/><Relationship Id="rId16" Type="http://schemas.openxmlformats.org/officeDocument/2006/relationships/hyperlink" Target="https://www.w3schools.com/sql/func_sqlserver_stuff.asp" TargetMode="External"/><Relationship Id="rId1" Type="http://schemas.openxmlformats.org/officeDocument/2006/relationships/slideLayout" Target="../slideLayouts/slideLayout6.xml"/><Relationship Id="rId6" Type="http://schemas.openxmlformats.org/officeDocument/2006/relationships/hyperlink" Target="https://www.w3schools.com/sql/func_sqlserver_left.asp" TargetMode="External"/><Relationship Id="rId11" Type="http://schemas.openxmlformats.org/officeDocument/2006/relationships/hyperlink" Target="https://www.w3schools.com/sql/func_sqlserver_upper.asp" TargetMode="External"/><Relationship Id="rId5" Type="http://schemas.openxmlformats.org/officeDocument/2006/relationships/hyperlink" Target="https://www.w3schools.com/sql/func_sqlserver_concat.asp" TargetMode="External"/><Relationship Id="rId15" Type="http://schemas.openxmlformats.org/officeDocument/2006/relationships/hyperlink" Target="https://www.w3schools.com/sql/func_sqlserver_space.asp" TargetMode="External"/><Relationship Id="rId10" Type="http://schemas.openxmlformats.org/officeDocument/2006/relationships/hyperlink" Target="https://www.w3schools.com/sql/func_sqlserver_lower.asp" TargetMode="External"/><Relationship Id="rId4" Type="http://schemas.openxmlformats.org/officeDocument/2006/relationships/hyperlink" Target="https://www.w3schools.com/sql/func_sqlserver_patindex.asp" TargetMode="External"/><Relationship Id="rId9" Type="http://schemas.openxmlformats.org/officeDocument/2006/relationships/hyperlink" Target="https://www.w3schools.com/sql/func_sqlserver_datalength.asp" TargetMode="External"/><Relationship Id="rId14" Type="http://schemas.openxmlformats.org/officeDocument/2006/relationships/hyperlink" Target="https://www.w3schools.com/sql/func_sqlserver_replace.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r>
              <a:rPr lang="en-US" sz="4800" dirty="0" smtClean="0"/>
              <a:t>SQL Text Manipulation </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Farrokh Alemi, Ph.D.</a:t>
            </a:r>
            <a:endParaRPr lang="en-US" sz="2800" dirty="0"/>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2939034294"/>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smtClean="0">
                          <a:effectLst/>
                          <a:hlinkClick r:id="rId5"/>
                        </a:rPr>
                        <a:t>CONCAT</a:t>
                      </a:r>
                      <a:r>
                        <a:rPr lang="en-US" sz="2000" b="1" dirty="0" smtClean="0">
                          <a:effectLst/>
                        </a:rPr>
                        <a:t> or +</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b="1" dirty="0">
                          <a:effectLst/>
                          <a:hlinkClick r:id="rId14"/>
                        </a:rPr>
                        <a:t>REPLACE</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6"/>
                        </a:rPr>
                        <a:t>STUFF</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smtClean="0">
                          <a:effectLst/>
                        </a:rPr>
                        <a:t>Replaces a </a:t>
                      </a:r>
                      <a:r>
                        <a:rPr lang="en-US" sz="2000" dirty="0">
                          <a:effectLst/>
                        </a:rPr>
                        <a:t>sequence of characters </a:t>
                      </a:r>
                      <a:r>
                        <a:rPr lang="en-US" sz="2000" dirty="0" smtClean="0">
                          <a:effectLst/>
                        </a:rPr>
                        <a:t>with another, </a:t>
                      </a:r>
                      <a:r>
                        <a:rPr lang="en-US" sz="2000"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algn="l" fontAlgn="t"/>
                      <a:r>
                        <a:rPr lang="en-US" sz="2000" b="1" dirty="0">
                          <a:effectLst/>
                          <a:hlinkClick r:id="rId17"/>
                        </a:rPr>
                        <a:t>SUBSTRING</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ounded Rectangle 1"/>
          <p:cNvSpPr/>
          <p:nvPr/>
        </p:nvSpPr>
        <p:spPr>
          <a:xfrm>
            <a:off x="130629" y="3075694"/>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7889" y="4374725"/>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52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154001820"/>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smtClean="0">
                          <a:effectLst/>
                          <a:hlinkClick r:id="rId5"/>
                        </a:rPr>
                        <a:t>CONCAT</a:t>
                      </a:r>
                      <a:r>
                        <a:rPr lang="en-US" sz="2000" b="1" dirty="0" smtClean="0">
                          <a:effectLst/>
                        </a:rPr>
                        <a:t> or +</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b="1" dirty="0">
                          <a:effectLst/>
                          <a:hlinkClick r:id="rId16"/>
                        </a:rPr>
                        <a:t>STUFF</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smtClean="0">
                          <a:effectLst/>
                        </a:rPr>
                        <a:t>Replaces a </a:t>
                      </a:r>
                      <a:r>
                        <a:rPr lang="en-US" sz="2000" b="1" dirty="0">
                          <a:effectLst/>
                        </a:rPr>
                        <a:t>sequence of characters </a:t>
                      </a:r>
                      <a:r>
                        <a:rPr lang="en-US" sz="2000" b="1" dirty="0" smtClean="0">
                          <a:effectLst/>
                        </a:rPr>
                        <a:t>with another, </a:t>
                      </a:r>
                      <a:r>
                        <a:rPr lang="en-US" sz="2000" b="1"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ounded Rectangle 5"/>
          <p:cNvSpPr/>
          <p:nvPr/>
        </p:nvSpPr>
        <p:spPr>
          <a:xfrm>
            <a:off x="137889" y="3968326"/>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6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154001820"/>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smtClean="0">
                          <a:effectLst/>
                          <a:hlinkClick r:id="rId5"/>
                        </a:rPr>
                        <a:t>CONCAT</a:t>
                      </a:r>
                      <a:r>
                        <a:rPr lang="en-US" sz="2000" b="1" dirty="0" smtClean="0">
                          <a:effectLst/>
                        </a:rPr>
                        <a:t> or +</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b="1" dirty="0">
                          <a:effectLst/>
                          <a:hlinkClick r:id="rId16"/>
                        </a:rPr>
                        <a:t>STUFF</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smtClean="0">
                          <a:effectLst/>
                        </a:rPr>
                        <a:t>Replaces a </a:t>
                      </a:r>
                      <a:r>
                        <a:rPr lang="en-US" sz="2000" b="1" dirty="0">
                          <a:effectLst/>
                        </a:rPr>
                        <a:t>sequence of characters </a:t>
                      </a:r>
                      <a:r>
                        <a:rPr lang="en-US" sz="2000" b="1" dirty="0" smtClean="0">
                          <a:effectLst/>
                        </a:rPr>
                        <a:t>with another, </a:t>
                      </a:r>
                      <a:r>
                        <a:rPr lang="en-US" sz="2000" b="1"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ounded Rectangle 5"/>
          <p:cNvSpPr/>
          <p:nvPr/>
        </p:nvSpPr>
        <p:spPr>
          <a:xfrm>
            <a:off x="137889" y="3968326"/>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45149" y="1116271"/>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01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hlinkClick r:id="rId3"/>
              </a:rPr>
              <a:t>CONCAT</a:t>
            </a:r>
            <a:endParaRPr lang="en-US" sz="4000" b="0" i="0" u="none" strike="noStrike" dirty="0">
              <a:effectLst/>
              <a:latin typeface="Arial" panose="020B0604020202020204" pitchFamily="34" charset="0"/>
            </a:endParaRPr>
          </a:p>
        </p:txBody>
      </p:sp>
      <p:grpSp>
        <p:nvGrpSpPr>
          <p:cNvPr id="14" name="Group 13"/>
          <p:cNvGrpSpPr/>
          <p:nvPr/>
        </p:nvGrpSpPr>
        <p:grpSpPr>
          <a:xfrm>
            <a:off x="1901369" y="-89727"/>
            <a:ext cx="8200571" cy="6865911"/>
            <a:chOff x="1901369" y="-89727"/>
            <a:chExt cx="8200571" cy="6865911"/>
          </a:xfrm>
        </p:grpSpPr>
        <p:grpSp>
          <p:nvGrpSpPr>
            <p:cNvPr id="13" name="Group 12"/>
            <p:cNvGrpSpPr/>
            <p:nvPr/>
          </p:nvGrpSpPr>
          <p:grpSpPr>
            <a:xfrm>
              <a:off x="1901369" y="409973"/>
              <a:ext cx="8200571" cy="6366211"/>
              <a:chOff x="1901369" y="409973"/>
              <a:chExt cx="8200571" cy="6366211"/>
            </a:xfrm>
          </p:grpSpPr>
          <p:pic>
            <p:nvPicPr>
              <p:cNvPr id="2050" name="Picture 2" descr="https://www.justrunlah.com/wp-content/uploads/2016/05/teamwork-relay-race.jpg"/>
              <p:cNvPicPr>
                <a:picLocks noChangeAspect="1" noChangeArrowheads="1"/>
              </p:cNvPicPr>
              <p:nvPr/>
            </p:nvPicPr>
            <p:blipFill rotWithShape="1">
              <a:blip r:embed="rId4">
                <a:extLst>
                  <a:ext uri="{28A0092B-C50C-407E-A947-70E740481C1C}">
                    <a14:useLocalDpi xmlns:a14="http://schemas.microsoft.com/office/drawing/2010/main" val="0"/>
                  </a:ext>
                </a:extLst>
              </a:blip>
              <a:srcRect l="15609" r="5450" b="46"/>
              <a:stretch/>
            </p:blipFill>
            <p:spPr bwMode="auto">
              <a:xfrm>
                <a:off x="1901369" y="409973"/>
                <a:ext cx="8200571" cy="59037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735784" y="743795"/>
                <a:ext cx="113473" cy="55553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Up Arrow 10"/>
              <p:cNvSpPr/>
              <p:nvPr/>
            </p:nvSpPr>
            <p:spPr>
              <a:xfrm rot="16200000">
                <a:off x="5814951" y="4787067"/>
                <a:ext cx="1923802" cy="2054431"/>
              </a:xfrm>
              <a:prstGeom prst="upArrow">
                <a:avLst/>
              </a:prstGeom>
              <a:solidFill>
                <a:srgbClr val="FFFF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000" b="1" dirty="0" smtClean="0">
                    <a:solidFill>
                      <a:schemeClr val="tx2"/>
                    </a:solidFill>
                  </a:rPr>
                  <a:t>Finish</a:t>
                </a:r>
                <a:endParaRPr lang="en-US" sz="4000" b="1" dirty="0">
                  <a:solidFill>
                    <a:schemeClr val="tx2"/>
                  </a:solidFill>
                </a:endParaRPr>
              </a:p>
            </p:txBody>
          </p:sp>
        </p:grpSp>
        <p:sp>
          <p:nvSpPr>
            <p:cNvPr id="12" name="Up Arrow 11"/>
            <p:cNvSpPr/>
            <p:nvPr/>
          </p:nvSpPr>
          <p:spPr>
            <a:xfrm rot="16200000">
              <a:off x="3746667" y="-155042"/>
              <a:ext cx="1923802" cy="2054431"/>
            </a:xfrm>
            <a:prstGeom prst="upArrow">
              <a:avLst/>
            </a:prstGeom>
            <a:solidFill>
              <a:srgbClr val="FFFF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000" b="1" dirty="0" smtClean="0">
                  <a:solidFill>
                    <a:schemeClr val="tx2"/>
                  </a:solidFill>
                </a:rPr>
                <a:t>Start</a:t>
              </a:r>
              <a:endParaRPr lang="en-US" sz="4000" b="1" dirty="0">
                <a:solidFill>
                  <a:schemeClr val="tx2"/>
                </a:solidFill>
              </a:endParaRPr>
            </a:p>
          </p:txBody>
        </p:sp>
      </p:grpSp>
    </p:spTree>
    <p:extLst>
      <p:ext uri="{BB962C8B-B14F-4D97-AF65-F5344CB8AC3E}">
        <p14:creationId xmlns:p14="http://schemas.microsoft.com/office/powerpoint/2010/main" val="374451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hlinkClick r:id="rId3"/>
              </a:rPr>
              <a:t>CONCAT</a:t>
            </a:r>
            <a:endParaRPr lang="en-US" sz="4000" b="0" i="0" u="none" strike="noStrike" dirty="0">
              <a:effectLst/>
              <a:latin typeface="Arial" panose="020B0604020202020204" pitchFamily="34" charset="0"/>
            </a:endParaRPr>
          </a:p>
        </p:txBody>
      </p:sp>
      <p:sp>
        <p:nvSpPr>
          <p:cNvPr id="2" name="Rectangle 1"/>
          <p:cNvSpPr/>
          <p:nvPr/>
        </p:nvSpPr>
        <p:spPr>
          <a:xfrm>
            <a:off x="1018010" y="1270391"/>
            <a:ext cx="10315644" cy="646331"/>
          </a:xfrm>
          <a:prstGeom prst="rect">
            <a:avLst/>
          </a:prstGeom>
        </p:spPr>
        <p:txBody>
          <a:bodyPr wrap="none">
            <a:spAutoFit/>
          </a:bodyPr>
          <a:lstStyle/>
          <a:p>
            <a:r>
              <a:rPr lang="en-US" sz="3600" dirty="0">
                <a:solidFill>
                  <a:srgbClr val="000000"/>
                </a:solidFill>
                <a:latin typeface="Consolas" panose="020B0609020204030204" pitchFamily="49" charset="0"/>
              </a:rPr>
              <a:t>CONCAT(</a:t>
            </a:r>
            <a:r>
              <a:rPr lang="en-US" sz="3600" i="1" dirty="0">
                <a:solidFill>
                  <a:srgbClr val="000000"/>
                </a:solidFill>
                <a:latin typeface="Consolas" panose="020B0609020204030204" pitchFamily="49" charset="0"/>
              </a:rPr>
              <a:t>string1</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string2</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a:t>
            </a:r>
            <a:r>
              <a:rPr lang="en-US" sz="3600" dirty="0">
                <a:solidFill>
                  <a:srgbClr val="000000"/>
                </a:solidFill>
                <a:latin typeface="Consolas" panose="020B0609020204030204" pitchFamily="49" charset="0"/>
              </a:rPr>
              <a:t>, </a:t>
            </a:r>
            <a:r>
              <a:rPr lang="en-US" sz="3600" i="1" dirty="0" err="1">
                <a:solidFill>
                  <a:srgbClr val="000000"/>
                </a:solidFill>
                <a:latin typeface="Consolas" panose="020B0609020204030204" pitchFamily="49" charset="0"/>
              </a:rPr>
              <a:t>string_n</a:t>
            </a:r>
            <a:r>
              <a:rPr lang="en-US" sz="3600" dirty="0">
                <a:solidFill>
                  <a:srgbClr val="000000"/>
                </a:solidFill>
                <a:latin typeface="Consolas" panose="020B0609020204030204" pitchFamily="49" charset="0"/>
              </a:rPr>
              <a:t>)</a:t>
            </a:r>
            <a:endParaRPr lang="en-US" sz="3600" dirty="0"/>
          </a:p>
        </p:txBody>
      </p:sp>
      <p:sp>
        <p:nvSpPr>
          <p:cNvPr id="15" name="Up Arrow 14"/>
          <p:cNvSpPr/>
          <p:nvPr/>
        </p:nvSpPr>
        <p:spPr>
          <a:xfrm>
            <a:off x="909120" y="2058387"/>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34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hlinkClick r:id="rId3"/>
              </a:rPr>
              <a:t>CONCAT</a:t>
            </a:r>
            <a:endParaRPr lang="en-US" sz="4000" b="0" i="0" u="none" strike="noStrike" dirty="0">
              <a:effectLst/>
              <a:latin typeface="Arial" panose="020B0604020202020204" pitchFamily="34" charset="0"/>
            </a:endParaRPr>
          </a:p>
        </p:txBody>
      </p:sp>
      <p:sp>
        <p:nvSpPr>
          <p:cNvPr id="2" name="Rectangle 1"/>
          <p:cNvSpPr/>
          <p:nvPr/>
        </p:nvSpPr>
        <p:spPr>
          <a:xfrm>
            <a:off x="1018010" y="1270391"/>
            <a:ext cx="10315644" cy="646331"/>
          </a:xfrm>
          <a:prstGeom prst="rect">
            <a:avLst/>
          </a:prstGeom>
        </p:spPr>
        <p:txBody>
          <a:bodyPr wrap="none">
            <a:spAutoFit/>
          </a:bodyPr>
          <a:lstStyle/>
          <a:p>
            <a:r>
              <a:rPr lang="en-US" sz="3600" dirty="0">
                <a:solidFill>
                  <a:srgbClr val="000000"/>
                </a:solidFill>
                <a:latin typeface="Consolas" panose="020B0609020204030204" pitchFamily="49" charset="0"/>
              </a:rPr>
              <a:t>CONCAT(</a:t>
            </a:r>
            <a:r>
              <a:rPr lang="en-US" sz="3600" i="1" dirty="0">
                <a:solidFill>
                  <a:srgbClr val="000000"/>
                </a:solidFill>
                <a:latin typeface="Consolas" panose="020B0609020204030204" pitchFamily="49" charset="0"/>
              </a:rPr>
              <a:t>string1</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string2</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a:t>
            </a:r>
            <a:r>
              <a:rPr lang="en-US" sz="3600" dirty="0">
                <a:solidFill>
                  <a:srgbClr val="000000"/>
                </a:solidFill>
                <a:latin typeface="Consolas" panose="020B0609020204030204" pitchFamily="49" charset="0"/>
              </a:rPr>
              <a:t>, </a:t>
            </a:r>
            <a:r>
              <a:rPr lang="en-US" sz="3600" i="1" dirty="0" err="1">
                <a:solidFill>
                  <a:srgbClr val="000000"/>
                </a:solidFill>
                <a:latin typeface="Consolas" panose="020B0609020204030204" pitchFamily="49" charset="0"/>
              </a:rPr>
              <a:t>string_n</a:t>
            </a:r>
            <a:r>
              <a:rPr lang="en-US" sz="3600" dirty="0">
                <a:solidFill>
                  <a:srgbClr val="000000"/>
                </a:solidFill>
                <a:latin typeface="Consolas" panose="020B0609020204030204" pitchFamily="49" charset="0"/>
              </a:rPr>
              <a:t>)</a:t>
            </a:r>
            <a:endParaRPr lang="en-US" sz="3600" dirty="0"/>
          </a:p>
        </p:txBody>
      </p:sp>
      <p:sp>
        <p:nvSpPr>
          <p:cNvPr id="15" name="Up Arrow 14"/>
          <p:cNvSpPr/>
          <p:nvPr/>
        </p:nvSpPr>
        <p:spPr>
          <a:xfrm rot="2972720">
            <a:off x="2030537" y="1964775"/>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58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hlinkClick r:id="rId3"/>
              </a:rPr>
              <a:t>CONCAT</a:t>
            </a:r>
            <a:endParaRPr lang="en-US" sz="4000" b="0" i="0" u="none" strike="noStrike" dirty="0">
              <a:effectLst/>
              <a:latin typeface="Arial" panose="020B0604020202020204" pitchFamily="34" charset="0"/>
            </a:endParaRPr>
          </a:p>
        </p:txBody>
      </p:sp>
      <p:sp>
        <p:nvSpPr>
          <p:cNvPr id="2" name="Rectangle 1"/>
          <p:cNvSpPr/>
          <p:nvPr/>
        </p:nvSpPr>
        <p:spPr>
          <a:xfrm>
            <a:off x="1018010" y="1270391"/>
            <a:ext cx="10315644" cy="646331"/>
          </a:xfrm>
          <a:prstGeom prst="rect">
            <a:avLst/>
          </a:prstGeom>
        </p:spPr>
        <p:txBody>
          <a:bodyPr wrap="none">
            <a:spAutoFit/>
          </a:bodyPr>
          <a:lstStyle/>
          <a:p>
            <a:r>
              <a:rPr lang="en-US" sz="3600" dirty="0">
                <a:solidFill>
                  <a:schemeClr val="bg1">
                    <a:lumMod val="75000"/>
                  </a:schemeClr>
                </a:solidFill>
                <a:latin typeface="Consolas" panose="020B0609020204030204" pitchFamily="49" charset="0"/>
              </a:rPr>
              <a:t>CONCAT(</a:t>
            </a:r>
            <a:r>
              <a:rPr lang="en-US" sz="3600" i="1" dirty="0">
                <a:solidFill>
                  <a:schemeClr val="bg1">
                    <a:lumMod val="75000"/>
                  </a:schemeClr>
                </a:solidFill>
                <a:latin typeface="Consolas" panose="020B0609020204030204" pitchFamily="49" charset="0"/>
              </a:rPr>
              <a:t>string1</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string2</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a:t>
            </a:r>
            <a:r>
              <a:rPr lang="en-US" sz="3600" dirty="0">
                <a:solidFill>
                  <a:schemeClr val="bg1">
                    <a:lumMod val="75000"/>
                  </a:schemeClr>
                </a:solidFill>
                <a:latin typeface="Consolas" panose="020B0609020204030204" pitchFamily="49" charset="0"/>
              </a:rPr>
              <a:t>, </a:t>
            </a:r>
            <a:r>
              <a:rPr lang="en-US" sz="3600" i="1" dirty="0" err="1">
                <a:solidFill>
                  <a:schemeClr val="bg1">
                    <a:lumMod val="75000"/>
                  </a:schemeClr>
                </a:solidFill>
                <a:latin typeface="Consolas" panose="020B0609020204030204" pitchFamily="49" charset="0"/>
              </a:rPr>
              <a:t>string_n</a:t>
            </a:r>
            <a:r>
              <a:rPr lang="en-US" sz="3600" dirty="0">
                <a:solidFill>
                  <a:schemeClr val="bg1">
                    <a:lumMod val="75000"/>
                  </a:schemeClr>
                </a:solidFill>
                <a:latin typeface="Consolas" panose="020B0609020204030204" pitchFamily="49" charset="0"/>
              </a:rPr>
              <a:t>)</a:t>
            </a:r>
            <a:endParaRPr lang="en-US" sz="3600" dirty="0">
              <a:solidFill>
                <a:schemeClr val="bg1">
                  <a:lumMod val="75000"/>
                </a:schemeClr>
              </a:solidFill>
            </a:endParaRPr>
          </a:p>
        </p:txBody>
      </p:sp>
      <p:sp>
        <p:nvSpPr>
          <p:cNvPr id="15" name="Up Arrow 14"/>
          <p:cNvSpPr/>
          <p:nvPr/>
        </p:nvSpPr>
        <p:spPr>
          <a:xfrm rot="2255259">
            <a:off x="1290307" y="3321248"/>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95659" y="2504104"/>
            <a:ext cx="7276351" cy="646331"/>
          </a:xfrm>
          <a:prstGeom prst="rect">
            <a:avLst/>
          </a:prstGeom>
        </p:spPr>
        <p:txBody>
          <a:bodyPr wrap="none">
            <a:spAutoFit/>
          </a:bodyPr>
          <a:lstStyle/>
          <a:p>
            <a:r>
              <a:rPr lang="en-US" sz="3600" i="1" dirty="0">
                <a:solidFill>
                  <a:srgbClr val="000000"/>
                </a:solidFill>
                <a:latin typeface="Consolas" panose="020B0609020204030204" pitchFamily="49" charset="0"/>
              </a:rPr>
              <a:t>string1 + string2 + </a:t>
            </a:r>
            <a:r>
              <a:rPr lang="en-US" sz="3600" i="1" dirty="0" err="1">
                <a:solidFill>
                  <a:srgbClr val="000000"/>
                </a:solidFill>
                <a:latin typeface="Consolas" panose="020B0609020204030204" pitchFamily="49" charset="0"/>
              </a:rPr>
              <a:t>string_n</a:t>
            </a:r>
            <a:endParaRPr lang="en-US" sz="3600" dirty="0"/>
          </a:p>
        </p:txBody>
      </p:sp>
    </p:spTree>
    <p:extLst>
      <p:ext uri="{BB962C8B-B14F-4D97-AF65-F5344CB8AC3E}">
        <p14:creationId xmlns:p14="http://schemas.microsoft.com/office/powerpoint/2010/main" val="130037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hlinkClick r:id="rId3"/>
              </a:rPr>
              <a:t>CONCAT</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1200329"/>
          </a:xfrm>
          <a:prstGeom prst="rect">
            <a:avLst/>
          </a:prstGeom>
        </p:spPr>
        <p:txBody>
          <a:bodyPr wrap="square">
            <a:spAutoFit/>
          </a:bodyPr>
          <a:lstStyle/>
          <a:p>
            <a:r>
              <a:rPr lang="en-US" dirty="0" smtClean="0">
                <a:solidFill>
                  <a:srgbClr val="808080"/>
                </a:solidFill>
                <a:latin typeface="Consolas" panose="020B0609020204030204" pitchFamily="49" charset="0"/>
              </a:rPr>
              <a:t>,</a:t>
            </a:r>
            <a:r>
              <a:rPr lang="en-US" dirty="0" smtClean="0">
                <a:solidFill>
                  <a:prstClr val="black"/>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WHEN</a:t>
            </a: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Gender</a:t>
            </a:r>
            <a:r>
              <a:rPr lang="en-US" dirty="0" smtClean="0">
                <a:solidFill>
                  <a:srgbClr val="808080"/>
                </a:solidFill>
                <a:latin typeface="Consolas" panose="020B0609020204030204" pitchFamily="49" charset="0"/>
              </a:rPr>
              <a:t>=</a:t>
            </a:r>
            <a:r>
              <a:rPr lang="en-US" dirty="0">
                <a:solidFill>
                  <a:srgbClr val="FF0000"/>
                </a:solidFill>
                <a:latin typeface="Consolas" panose="020B0609020204030204" pitchFamily="49" charset="0"/>
              </a:rPr>
              <a:t>'M'</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THEN</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'0'</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END</a:t>
            </a:r>
            <a:r>
              <a:rPr lang="en-US" dirty="0">
                <a:solidFill>
                  <a:prstClr val="black"/>
                </a:solidFill>
                <a:latin typeface="Consolas" panose="020B0609020204030204" pitchFamily="49" charset="0"/>
              </a:rPr>
              <a:t> </a:t>
            </a:r>
            <a:endParaRPr lang="en-US" dirty="0" smtClean="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smtClean="0">
                <a:solidFill>
                  <a:srgbClr val="808080"/>
                </a:solidFill>
                <a:latin typeface="Consolas" panose="020B0609020204030204" pitchFamily="49" charset="0"/>
              </a:rPr>
              <a:t>+</a:t>
            </a:r>
            <a:r>
              <a:rPr lang="en-US" dirty="0" smtClean="0">
                <a:solidFill>
                  <a:prstClr val="black"/>
                </a:solidFill>
                <a:latin typeface="Consolas" panose="020B0609020204030204" pitchFamily="49" charset="0"/>
              </a:rPr>
              <a:t> [Unable to Eat] </a:t>
            </a:r>
          </a:p>
          <a:p>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[Unable to Sit]</a:t>
            </a:r>
          </a:p>
          <a:p>
            <a:r>
              <a:rPr lang="en-US" dirty="0" smtClean="0">
                <a:solidFill>
                  <a:srgbClr val="0000FF"/>
                </a:solidFill>
                <a:latin typeface="Consolas" panose="020B0609020204030204" pitchFamily="49" charset="0"/>
              </a:rPr>
              <a:t>AS</a:t>
            </a:r>
            <a:r>
              <a:rPr lang="en-US" dirty="0" smtClean="0">
                <a:solidFill>
                  <a:prstClr val="black"/>
                </a:solidFill>
                <a:latin typeface="Consolas" panose="020B0609020204030204" pitchFamily="49" charset="0"/>
              </a:rPr>
              <a:t> All </a:t>
            </a:r>
            <a:endParaRPr lang="en-US" dirty="0">
              <a:solidFill>
                <a:prstClr val="black"/>
              </a:solidFill>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35717120"/>
              </p:ext>
            </p:extLst>
          </p:nvPr>
        </p:nvGraphicFramePr>
        <p:xfrm>
          <a:off x="4151083" y="1472041"/>
          <a:ext cx="4321629" cy="4962525"/>
        </p:xfrm>
        <a:graphic>
          <a:graphicData uri="http://schemas.openxmlformats.org/drawingml/2006/table">
            <a:tbl>
              <a:tblPr>
                <a:tableStyleId>{5C22544A-7EE6-4342-B048-85BDC9FD1C3A}</a:tableStyleId>
              </a:tblPr>
              <a:tblGrid>
                <a:gridCol w="1440543"/>
                <a:gridCol w="1440543"/>
                <a:gridCol w="1440543"/>
              </a:tblGrid>
              <a:tr h="190500">
                <a:tc>
                  <a:txBody>
                    <a:bodyPr/>
                    <a:lstStyle/>
                    <a:p>
                      <a:pPr algn="ctr" fontAlgn="b"/>
                      <a:r>
                        <a:rPr lang="en-US" sz="3200" b="1" u="none" strike="noStrike" dirty="0">
                          <a:effectLst/>
                        </a:rPr>
                        <a:t>Sex</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Unable</a:t>
                      </a:r>
                      <a:r>
                        <a:rPr lang="en-US" sz="3200" b="1" u="none" strike="noStrike" baseline="0" dirty="0" smtClean="0">
                          <a:effectLst/>
                        </a:rPr>
                        <a:t> to </a:t>
                      </a:r>
                      <a:r>
                        <a:rPr lang="en-US" sz="3200" b="1" u="none" strike="noStrike" dirty="0" smtClean="0">
                          <a:effectLst/>
                        </a:rPr>
                        <a:t>Eat</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Unable</a:t>
                      </a:r>
                      <a:r>
                        <a:rPr lang="en-US" sz="3200" b="1" u="none" strike="noStrike" baseline="0" dirty="0" smtClean="0">
                          <a:effectLst/>
                        </a:rPr>
                        <a:t> to </a:t>
                      </a:r>
                      <a:r>
                        <a:rPr lang="en-US" sz="3200" b="1" u="none" strike="noStrike" dirty="0" smtClean="0">
                          <a:effectLst/>
                        </a:rPr>
                        <a:t>Sit</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28408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hlinkClick r:id="rId3"/>
              </a:rPr>
              <a:t>CONCAT</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1200329"/>
          </a:xfrm>
          <a:prstGeom prst="rect">
            <a:avLst/>
          </a:prstGeom>
        </p:spPr>
        <p:txBody>
          <a:bodyPr wrap="square">
            <a:spAutoFit/>
          </a:bodyPr>
          <a:lstStyle/>
          <a:p>
            <a:r>
              <a:rPr lang="en-US" dirty="0" smtClean="0">
                <a:solidFill>
                  <a:srgbClr val="808080"/>
                </a:solidFill>
                <a:latin typeface="Consolas" panose="020B0609020204030204" pitchFamily="49" charset="0"/>
              </a:rPr>
              <a:t>,</a:t>
            </a:r>
            <a:r>
              <a:rPr lang="en-US" dirty="0" smtClean="0">
                <a:solidFill>
                  <a:prstClr val="black"/>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WHEN</a:t>
            </a: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Gender</a:t>
            </a:r>
            <a:r>
              <a:rPr lang="en-US" dirty="0" smtClean="0">
                <a:solidFill>
                  <a:srgbClr val="808080"/>
                </a:solidFill>
                <a:latin typeface="Consolas" panose="020B0609020204030204" pitchFamily="49" charset="0"/>
              </a:rPr>
              <a:t>=</a:t>
            </a:r>
            <a:r>
              <a:rPr lang="en-US" dirty="0">
                <a:solidFill>
                  <a:srgbClr val="FF0000"/>
                </a:solidFill>
                <a:latin typeface="Consolas" panose="020B0609020204030204" pitchFamily="49" charset="0"/>
              </a:rPr>
              <a:t>'M'</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THEN</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'0'</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END</a:t>
            </a:r>
            <a:r>
              <a:rPr lang="en-US" dirty="0">
                <a:solidFill>
                  <a:prstClr val="black"/>
                </a:solidFill>
                <a:latin typeface="Consolas" panose="020B0609020204030204" pitchFamily="49" charset="0"/>
              </a:rPr>
              <a:t> </a:t>
            </a:r>
            <a:endParaRPr lang="en-US" dirty="0" smtClean="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smtClean="0">
                <a:solidFill>
                  <a:srgbClr val="808080"/>
                </a:solidFill>
                <a:latin typeface="Consolas" panose="020B0609020204030204" pitchFamily="49" charset="0"/>
              </a:rPr>
              <a:t>+</a:t>
            </a:r>
            <a:r>
              <a:rPr lang="en-US" dirty="0" smtClean="0">
                <a:solidFill>
                  <a:prstClr val="black"/>
                </a:solidFill>
                <a:latin typeface="Consolas" panose="020B0609020204030204" pitchFamily="49" charset="0"/>
              </a:rPr>
              <a:t> [Unable to Eat] </a:t>
            </a:r>
          </a:p>
          <a:p>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[Unable to Sit]</a:t>
            </a:r>
          </a:p>
          <a:p>
            <a:r>
              <a:rPr lang="en-US" dirty="0" smtClean="0">
                <a:solidFill>
                  <a:srgbClr val="0000FF"/>
                </a:solidFill>
                <a:latin typeface="Consolas" panose="020B0609020204030204" pitchFamily="49" charset="0"/>
              </a:rPr>
              <a:t>AS</a:t>
            </a:r>
            <a:r>
              <a:rPr lang="en-US" dirty="0" smtClean="0">
                <a:solidFill>
                  <a:prstClr val="black"/>
                </a:solidFill>
                <a:latin typeface="Consolas" panose="020B0609020204030204" pitchFamily="49" charset="0"/>
              </a:rPr>
              <a:t> All </a:t>
            </a:r>
            <a:endParaRPr lang="en-US" dirty="0">
              <a:solidFill>
                <a:prstClr val="black"/>
              </a:solidFill>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35717120"/>
              </p:ext>
            </p:extLst>
          </p:nvPr>
        </p:nvGraphicFramePr>
        <p:xfrm>
          <a:off x="4151083" y="1472041"/>
          <a:ext cx="4321629" cy="4962525"/>
        </p:xfrm>
        <a:graphic>
          <a:graphicData uri="http://schemas.openxmlformats.org/drawingml/2006/table">
            <a:tbl>
              <a:tblPr>
                <a:tableStyleId>{5C22544A-7EE6-4342-B048-85BDC9FD1C3A}</a:tableStyleId>
              </a:tblPr>
              <a:tblGrid>
                <a:gridCol w="1440543"/>
                <a:gridCol w="1440543"/>
                <a:gridCol w="1440543"/>
              </a:tblGrid>
              <a:tr h="190500">
                <a:tc>
                  <a:txBody>
                    <a:bodyPr/>
                    <a:lstStyle/>
                    <a:p>
                      <a:pPr algn="ctr" fontAlgn="b"/>
                      <a:r>
                        <a:rPr lang="en-US" sz="3200" b="1" u="none" strike="noStrike" dirty="0">
                          <a:effectLst/>
                        </a:rPr>
                        <a:t>Sex</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Unable</a:t>
                      </a:r>
                      <a:r>
                        <a:rPr lang="en-US" sz="3200" b="1" u="none" strike="noStrike" baseline="0" dirty="0" smtClean="0">
                          <a:effectLst/>
                        </a:rPr>
                        <a:t> to </a:t>
                      </a:r>
                      <a:r>
                        <a:rPr lang="en-US" sz="3200" b="1" u="none" strike="noStrike" dirty="0" smtClean="0">
                          <a:effectLst/>
                        </a:rPr>
                        <a:t>Eat</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Unable</a:t>
                      </a:r>
                      <a:r>
                        <a:rPr lang="en-US" sz="3200" b="1" u="none" strike="noStrike" baseline="0" dirty="0" smtClean="0">
                          <a:effectLst/>
                        </a:rPr>
                        <a:t> to </a:t>
                      </a:r>
                      <a:r>
                        <a:rPr lang="en-US" sz="3200" b="1" u="none" strike="noStrike" dirty="0" smtClean="0">
                          <a:effectLst/>
                        </a:rPr>
                        <a:t>Sit</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9" name="Up Arrow 8"/>
          <p:cNvSpPr/>
          <p:nvPr/>
        </p:nvSpPr>
        <p:spPr>
          <a:xfrm rot="2255259">
            <a:off x="-306265" y="621590"/>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94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hlinkClick r:id="rId3"/>
              </a:rPr>
              <a:t>CONCAT</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1200329"/>
          </a:xfrm>
          <a:prstGeom prst="rect">
            <a:avLst/>
          </a:prstGeom>
        </p:spPr>
        <p:txBody>
          <a:bodyPr wrap="square">
            <a:spAutoFit/>
          </a:bodyPr>
          <a:lstStyle/>
          <a:p>
            <a:r>
              <a:rPr lang="en-US" dirty="0" smtClean="0">
                <a:solidFill>
                  <a:srgbClr val="808080"/>
                </a:solidFill>
                <a:latin typeface="Consolas" panose="020B0609020204030204" pitchFamily="49" charset="0"/>
              </a:rPr>
              <a:t>,</a:t>
            </a:r>
            <a:r>
              <a:rPr lang="en-US" dirty="0" smtClean="0">
                <a:solidFill>
                  <a:prstClr val="black"/>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WHEN</a:t>
            </a: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Gender</a:t>
            </a:r>
            <a:r>
              <a:rPr lang="en-US" dirty="0" smtClean="0">
                <a:solidFill>
                  <a:srgbClr val="808080"/>
                </a:solidFill>
                <a:latin typeface="Consolas" panose="020B0609020204030204" pitchFamily="49" charset="0"/>
              </a:rPr>
              <a:t>=</a:t>
            </a:r>
            <a:r>
              <a:rPr lang="en-US" dirty="0">
                <a:solidFill>
                  <a:srgbClr val="FF0000"/>
                </a:solidFill>
                <a:latin typeface="Consolas" panose="020B0609020204030204" pitchFamily="49" charset="0"/>
              </a:rPr>
              <a:t>'M'</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THEN</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'0'</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END</a:t>
            </a:r>
            <a:r>
              <a:rPr lang="en-US" dirty="0">
                <a:solidFill>
                  <a:prstClr val="black"/>
                </a:solidFill>
                <a:latin typeface="Consolas" panose="020B0609020204030204" pitchFamily="49" charset="0"/>
              </a:rPr>
              <a:t> </a:t>
            </a:r>
            <a:endParaRPr lang="en-US" dirty="0" smtClean="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smtClean="0">
                <a:solidFill>
                  <a:srgbClr val="808080"/>
                </a:solidFill>
                <a:latin typeface="Consolas" panose="020B0609020204030204" pitchFamily="49" charset="0"/>
              </a:rPr>
              <a:t>+</a:t>
            </a:r>
            <a:r>
              <a:rPr lang="en-US" dirty="0" smtClean="0">
                <a:solidFill>
                  <a:prstClr val="black"/>
                </a:solidFill>
                <a:latin typeface="Consolas" panose="020B0609020204030204" pitchFamily="49" charset="0"/>
              </a:rPr>
              <a:t> [Unable to Eat] </a:t>
            </a:r>
          </a:p>
          <a:p>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[Unable to Sit]</a:t>
            </a:r>
          </a:p>
          <a:p>
            <a:r>
              <a:rPr lang="en-US" dirty="0" smtClean="0">
                <a:solidFill>
                  <a:srgbClr val="0000FF"/>
                </a:solidFill>
                <a:latin typeface="Consolas" panose="020B0609020204030204" pitchFamily="49" charset="0"/>
              </a:rPr>
              <a:t>AS</a:t>
            </a:r>
            <a:r>
              <a:rPr lang="en-US" dirty="0" smtClean="0">
                <a:solidFill>
                  <a:prstClr val="black"/>
                </a:solidFill>
                <a:latin typeface="Consolas" panose="020B0609020204030204" pitchFamily="49" charset="0"/>
              </a:rPr>
              <a:t> All </a:t>
            </a:r>
            <a:endParaRPr lang="en-US" dirty="0">
              <a:solidFill>
                <a:prstClr val="black"/>
              </a:solidFill>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9708061"/>
              </p:ext>
            </p:extLst>
          </p:nvPr>
        </p:nvGraphicFramePr>
        <p:xfrm>
          <a:off x="4151083" y="1472041"/>
          <a:ext cx="4321629" cy="4962525"/>
        </p:xfrm>
        <a:graphic>
          <a:graphicData uri="http://schemas.openxmlformats.org/drawingml/2006/table">
            <a:tbl>
              <a:tblPr>
                <a:tableStyleId>{5C22544A-7EE6-4342-B048-85BDC9FD1C3A}</a:tableStyleId>
              </a:tblPr>
              <a:tblGrid>
                <a:gridCol w="1440543"/>
                <a:gridCol w="1440543"/>
                <a:gridCol w="1440543"/>
              </a:tblGrid>
              <a:tr h="190500">
                <a:tc>
                  <a:txBody>
                    <a:bodyPr/>
                    <a:lstStyle/>
                    <a:p>
                      <a:pPr algn="ctr" fontAlgn="b"/>
                      <a:r>
                        <a:rPr lang="en-US" sz="3200" b="1" u="none" strike="noStrike" dirty="0">
                          <a:effectLst/>
                        </a:rPr>
                        <a:t>Sex</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Unable</a:t>
                      </a:r>
                      <a:r>
                        <a:rPr lang="en-US" sz="3200" b="1" u="none" strike="noStrike" baseline="0" dirty="0" smtClean="0">
                          <a:effectLst/>
                        </a:rPr>
                        <a:t> to </a:t>
                      </a:r>
                      <a:r>
                        <a:rPr lang="en-US" sz="3200" b="1" u="none" strike="noStrike" dirty="0" smtClean="0">
                          <a:effectLst/>
                        </a:rPr>
                        <a:t>Eat</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Unable</a:t>
                      </a:r>
                      <a:r>
                        <a:rPr lang="en-US" sz="3200" b="1" u="none" strike="noStrike" baseline="0" dirty="0" smtClean="0">
                          <a:effectLst/>
                        </a:rPr>
                        <a:t> to </a:t>
                      </a:r>
                      <a:r>
                        <a:rPr lang="en-US" sz="3200" b="1" u="none" strike="noStrike" dirty="0" smtClean="0">
                          <a:effectLst/>
                        </a:rPr>
                        <a:t>Sit</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9" name="Up Arrow 8"/>
          <p:cNvSpPr/>
          <p:nvPr/>
        </p:nvSpPr>
        <p:spPr>
          <a:xfrm>
            <a:off x="968499" y="1394739"/>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57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pSp>
        <p:nvGrpSpPr>
          <p:cNvPr id="11" name="Group 10"/>
          <p:cNvGrpSpPr/>
          <p:nvPr/>
        </p:nvGrpSpPr>
        <p:grpSpPr>
          <a:xfrm>
            <a:off x="2020272" y="1211283"/>
            <a:ext cx="7741245" cy="3740727"/>
            <a:chOff x="3954483" y="2255661"/>
            <a:chExt cx="6329548" cy="2518869"/>
          </a:xfrm>
        </p:grpSpPr>
        <p:sp>
          <p:nvSpPr>
            <p:cNvPr id="9" name="Rectangle 8"/>
            <p:cNvSpPr/>
            <p:nvPr/>
          </p:nvSpPr>
          <p:spPr>
            <a:xfrm>
              <a:off x="3954483" y="2255662"/>
              <a:ext cx="6329548" cy="1259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Medical &amp; </a:t>
              </a:r>
              <a:r>
                <a:rPr lang="en-US" sz="4800" dirty="0" smtClean="0"/>
                <a:t>Nursing </a:t>
              </a:r>
              <a:r>
                <a:rPr lang="en-US" sz="4800" dirty="0" smtClean="0"/>
                <a:t>Notes</a:t>
              </a:r>
              <a:endParaRPr lang="en-US" sz="4800" dirty="0"/>
            </a:p>
          </p:txBody>
        </p:sp>
        <p:sp>
          <p:nvSpPr>
            <p:cNvPr id="10" name="Rectangle 9"/>
            <p:cNvSpPr/>
            <p:nvPr/>
          </p:nvSpPr>
          <p:spPr>
            <a:xfrm>
              <a:off x="3954483" y="3515096"/>
              <a:ext cx="6329548" cy="1259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Dose in Name of Meds</a:t>
              </a:r>
              <a:endParaRPr lang="en-US" sz="4800" dirty="0"/>
            </a:p>
          </p:txBody>
        </p:sp>
        <p:sp>
          <p:nvSpPr>
            <p:cNvPr id="8" name="Oval 4"/>
            <p:cNvSpPr/>
            <p:nvPr/>
          </p:nvSpPr>
          <p:spPr>
            <a:xfrm rot="16200000">
              <a:off x="2920065" y="3290079"/>
              <a:ext cx="2518868" cy="450031"/>
            </a:xfrm>
            <a:prstGeom prst="rect">
              <a:avLst/>
            </a:prstGeom>
            <a:solidFill>
              <a:srgbClr val="FFFF99"/>
            </a:solidFill>
            <a:ln>
              <a:solidFill>
                <a:schemeClr val="accent4">
                  <a:lumMod val="75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4000" b="1" kern="1200" dirty="0" smtClean="0">
                  <a:solidFill>
                    <a:schemeClr val="accent4">
                      <a:lumMod val="75000"/>
                    </a:schemeClr>
                  </a:solidFill>
                </a:rPr>
                <a:t>Text Is Common</a:t>
              </a:r>
              <a:endParaRPr lang="en-US" sz="4000" b="1" kern="1200" dirty="0">
                <a:solidFill>
                  <a:schemeClr val="accent4">
                    <a:lumMod val="75000"/>
                  </a:schemeClr>
                </a:solidFill>
              </a:endParaRPr>
            </a:p>
          </p:txBody>
        </p:sp>
      </p:grpSp>
    </p:spTree>
    <p:extLst>
      <p:ext uri="{BB962C8B-B14F-4D97-AF65-F5344CB8AC3E}">
        <p14:creationId xmlns:p14="http://schemas.microsoft.com/office/powerpoint/2010/main" val="7725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hlinkClick r:id="rId3"/>
              </a:rPr>
              <a:t>CONCAT</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1200329"/>
          </a:xfrm>
          <a:prstGeom prst="rect">
            <a:avLst/>
          </a:prstGeom>
        </p:spPr>
        <p:txBody>
          <a:bodyPr wrap="square">
            <a:spAutoFit/>
          </a:bodyPr>
          <a:lstStyle/>
          <a:p>
            <a:r>
              <a:rPr lang="en-US" dirty="0" smtClean="0">
                <a:solidFill>
                  <a:srgbClr val="808080"/>
                </a:solidFill>
                <a:latin typeface="Consolas" panose="020B0609020204030204" pitchFamily="49" charset="0"/>
              </a:rPr>
              <a:t>,</a:t>
            </a:r>
            <a:r>
              <a:rPr lang="en-US" dirty="0" smtClean="0">
                <a:solidFill>
                  <a:prstClr val="black"/>
                </a:solidFill>
                <a:latin typeface="Consolas" panose="020B0609020204030204" pitchFamily="49" charset="0"/>
              </a:rPr>
              <a:t> </a:t>
            </a:r>
            <a:r>
              <a:rPr lang="en-US" dirty="0">
                <a:solidFill>
                  <a:srgbClr val="0000FF"/>
                </a:solidFill>
                <a:latin typeface="Consolas" panose="020B0609020204030204" pitchFamily="49" charset="0"/>
              </a:rPr>
              <a:t>CASE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WHEN</a:t>
            </a: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Gender</a:t>
            </a:r>
            <a:r>
              <a:rPr lang="en-US" dirty="0" smtClean="0">
                <a:solidFill>
                  <a:srgbClr val="808080"/>
                </a:solidFill>
                <a:latin typeface="Consolas" panose="020B0609020204030204" pitchFamily="49" charset="0"/>
              </a:rPr>
              <a:t>=</a:t>
            </a:r>
            <a:r>
              <a:rPr lang="en-US" dirty="0">
                <a:solidFill>
                  <a:srgbClr val="FF0000"/>
                </a:solidFill>
                <a:latin typeface="Consolas" panose="020B0609020204030204" pitchFamily="49" charset="0"/>
              </a:rPr>
              <a:t>'M'</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THEN</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'1'</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'0'</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END</a:t>
            </a:r>
            <a:r>
              <a:rPr lang="en-US" dirty="0">
                <a:solidFill>
                  <a:prstClr val="black"/>
                </a:solidFill>
                <a:latin typeface="Consolas" panose="020B0609020204030204" pitchFamily="49" charset="0"/>
              </a:rPr>
              <a:t> </a:t>
            </a:r>
            <a:endParaRPr lang="en-US" dirty="0" smtClean="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smtClean="0">
                <a:solidFill>
                  <a:srgbClr val="808080"/>
                </a:solidFill>
                <a:latin typeface="Consolas" panose="020B0609020204030204" pitchFamily="49" charset="0"/>
              </a:rPr>
              <a:t>+</a:t>
            </a:r>
            <a:r>
              <a:rPr lang="en-US" dirty="0" smtClean="0">
                <a:solidFill>
                  <a:prstClr val="black"/>
                </a:solidFill>
                <a:latin typeface="Consolas" panose="020B0609020204030204" pitchFamily="49" charset="0"/>
              </a:rPr>
              <a:t> [Unable to Eat] </a:t>
            </a:r>
          </a:p>
          <a:p>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[Unable to Sit]</a:t>
            </a:r>
          </a:p>
          <a:p>
            <a:r>
              <a:rPr lang="en-US" dirty="0" smtClean="0">
                <a:solidFill>
                  <a:srgbClr val="0000FF"/>
                </a:solidFill>
                <a:latin typeface="Consolas" panose="020B0609020204030204" pitchFamily="49" charset="0"/>
              </a:rPr>
              <a:t>AS</a:t>
            </a:r>
            <a:r>
              <a:rPr lang="en-US" dirty="0" smtClean="0">
                <a:solidFill>
                  <a:prstClr val="black"/>
                </a:solidFill>
                <a:latin typeface="Consolas" panose="020B0609020204030204" pitchFamily="49" charset="0"/>
              </a:rPr>
              <a:t> All </a:t>
            </a:r>
            <a:endParaRPr lang="en-US" dirty="0">
              <a:solidFill>
                <a:prstClr val="black"/>
              </a:solidFill>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36814889"/>
              </p:ext>
            </p:extLst>
          </p:nvPr>
        </p:nvGraphicFramePr>
        <p:xfrm>
          <a:off x="4151083" y="1472041"/>
          <a:ext cx="5762172" cy="4962525"/>
        </p:xfrm>
        <a:graphic>
          <a:graphicData uri="http://schemas.openxmlformats.org/drawingml/2006/table">
            <a:tbl>
              <a:tblPr>
                <a:tableStyleId>{5C22544A-7EE6-4342-B048-85BDC9FD1C3A}</a:tableStyleId>
              </a:tblPr>
              <a:tblGrid>
                <a:gridCol w="1440543"/>
                <a:gridCol w="1440543"/>
                <a:gridCol w="1440543"/>
                <a:gridCol w="1440543"/>
              </a:tblGrid>
              <a:tr h="190500">
                <a:tc>
                  <a:txBody>
                    <a:bodyPr/>
                    <a:lstStyle/>
                    <a:p>
                      <a:pPr algn="ctr" fontAlgn="b"/>
                      <a:r>
                        <a:rPr lang="en-US" sz="3200" b="0" u="none" strike="noStrike" dirty="0">
                          <a:effectLst/>
                        </a:rPr>
                        <a:t>Sex</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smtClean="0">
                          <a:effectLst/>
                        </a:rPr>
                        <a:t>Unable</a:t>
                      </a:r>
                      <a:r>
                        <a:rPr lang="en-US" sz="3200" b="0" u="none" strike="noStrike" baseline="0" dirty="0" smtClean="0">
                          <a:effectLst/>
                        </a:rPr>
                        <a:t> to </a:t>
                      </a:r>
                      <a:r>
                        <a:rPr lang="en-US" sz="3200" b="0" u="none" strike="noStrike" dirty="0" smtClean="0">
                          <a:effectLst/>
                        </a:rPr>
                        <a:t>Eat</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smtClean="0">
                          <a:effectLst/>
                        </a:rPr>
                        <a:t>Unable</a:t>
                      </a:r>
                      <a:r>
                        <a:rPr lang="en-US" sz="3200" b="0" u="none" strike="noStrike" baseline="0" dirty="0" smtClean="0">
                          <a:effectLst/>
                        </a:rPr>
                        <a:t> to </a:t>
                      </a:r>
                      <a:r>
                        <a:rPr lang="en-US" sz="3200" b="0" u="none" strike="noStrike" dirty="0" smtClean="0">
                          <a:effectLst/>
                        </a:rPr>
                        <a:t>Sit</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All</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111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110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101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100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011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010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001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u="none" strike="noStrike">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u="none" strike="noStrike">
                          <a:effectLst/>
                        </a:rPr>
                        <a:t>0</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a:effectLst/>
                        </a:rPr>
                        <a:t>000</a:t>
                      </a:r>
                      <a:endParaRPr lang="en-US" sz="32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5897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graphicFrame>
        <p:nvGraphicFramePr>
          <p:cNvPr id="2" name="Diagram 1"/>
          <p:cNvGraphicFramePr/>
          <p:nvPr>
            <p:extLst>
              <p:ext uri="{D42A27DB-BD31-4B8C-83A1-F6EECF244321}">
                <p14:modId xmlns:p14="http://schemas.microsoft.com/office/powerpoint/2010/main" val="12099527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497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rgbClr val="000000"/>
                </a:solidFill>
                <a:latin typeface="Consolas" panose="020B0609020204030204" pitchFamily="49" charset="0"/>
              </a:rPr>
              <a:t>STUFF(</a:t>
            </a:r>
            <a:r>
              <a:rPr lang="en-US" sz="3600" i="1" dirty="0">
                <a:solidFill>
                  <a:srgbClr val="000000"/>
                </a:solidFill>
                <a:latin typeface="Consolas" panose="020B0609020204030204" pitchFamily="49" charset="0"/>
              </a:rPr>
              <a:t>string1</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start</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length</a:t>
            </a:r>
            <a:r>
              <a:rPr lang="en-US" sz="3600" dirty="0">
                <a:solidFill>
                  <a:srgbClr val="000000"/>
                </a:solidFill>
                <a:latin typeface="Consolas" panose="020B0609020204030204" pitchFamily="49" charset="0"/>
              </a:rPr>
              <a:t>, </a:t>
            </a:r>
            <a:r>
              <a:rPr lang="en-US" sz="3600" i="1" dirty="0" err="1">
                <a:solidFill>
                  <a:srgbClr val="000000"/>
                </a:solidFill>
                <a:latin typeface="Consolas" panose="020B0609020204030204" pitchFamily="49" charset="0"/>
              </a:rPr>
              <a:t>add_string</a:t>
            </a:r>
            <a:r>
              <a:rPr lang="en-US" sz="3600" dirty="0">
                <a:solidFill>
                  <a:srgbClr val="000000"/>
                </a:solidFill>
                <a:latin typeface="Consolas" panose="020B0609020204030204" pitchFamily="49" charset="0"/>
              </a:rPr>
              <a:t>)</a:t>
            </a:r>
            <a:endParaRPr lang="en-US" sz="3600" dirty="0"/>
          </a:p>
        </p:txBody>
      </p:sp>
    </p:spTree>
    <p:extLst>
      <p:ext uri="{BB962C8B-B14F-4D97-AF65-F5344CB8AC3E}">
        <p14:creationId xmlns:p14="http://schemas.microsoft.com/office/powerpoint/2010/main" val="111255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rgbClr val="000000"/>
                </a:solidFill>
                <a:latin typeface="Consolas" panose="020B0609020204030204" pitchFamily="49" charset="0"/>
              </a:rPr>
              <a:t>STUFF(</a:t>
            </a:r>
            <a:r>
              <a:rPr lang="en-US" sz="3600" i="1" dirty="0">
                <a:solidFill>
                  <a:srgbClr val="000000"/>
                </a:solidFill>
                <a:latin typeface="Consolas" panose="020B0609020204030204" pitchFamily="49" charset="0"/>
              </a:rPr>
              <a:t>string1</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start</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length</a:t>
            </a:r>
            <a:r>
              <a:rPr lang="en-US" sz="3600" dirty="0">
                <a:solidFill>
                  <a:srgbClr val="000000"/>
                </a:solidFill>
                <a:latin typeface="Consolas" panose="020B0609020204030204" pitchFamily="49" charset="0"/>
              </a:rPr>
              <a:t>, </a:t>
            </a:r>
            <a:r>
              <a:rPr lang="en-US" sz="3600" i="1" dirty="0" err="1">
                <a:solidFill>
                  <a:srgbClr val="000000"/>
                </a:solidFill>
                <a:latin typeface="Consolas" panose="020B0609020204030204" pitchFamily="49" charset="0"/>
              </a:rPr>
              <a:t>add_string</a:t>
            </a:r>
            <a:r>
              <a:rPr lang="en-US" sz="3600" dirty="0">
                <a:solidFill>
                  <a:srgbClr val="000000"/>
                </a:solidFill>
                <a:latin typeface="Consolas" panose="020B0609020204030204" pitchFamily="49" charset="0"/>
              </a:rPr>
              <a:t>)</a:t>
            </a:r>
            <a:endParaRPr lang="en-US" sz="3600" dirty="0"/>
          </a:p>
        </p:txBody>
      </p:sp>
      <p:sp>
        <p:nvSpPr>
          <p:cNvPr id="6" name="Up Arrow 5"/>
          <p:cNvSpPr/>
          <p:nvPr/>
        </p:nvSpPr>
        <p:spPr>
          <a:xfrm>
            <a:off x="909120" y="2058387"/>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86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rgbClr val="000000"/>
                </a:solidFill>
                <a:latin typeface="Consolas" panose="020B0609020204030204" pitchFamily="49" charset="0"/>
              </a:rPr>
              <a:t>STUFF(</a:t>
            </a:r>
            <a:r>
              <a:rPr lang="en-US" sz="3600" i="1" dirty="0">
                <a:solidFill>
                  <a:srgbClr val="000000"/>
                </a:solidFill>
                <a:latin typeface="Consolas" panose="020B0609020204030204" pitchFamily="49" charset="0"/>
              </a:rPr>
              <a:t>string1</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start</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length</a:t>
            </a:r>
            <a:r>
              <a:rPr lang="en-US" sz="3600" dirty="0">
                <a:solidFill>
                  <a:srgbClr val="000000"/>
                </a:solidFill>
                <a:latin typeface="Consolas" panose="020B0609020204030204" pitchFamily="49" charset="0"/>
              </a:rPr>
              <a:t>, </a:t>
            </a:r>
            <a:r>
              <a:rPr lang="en-US" sz="3600" i="1" dirty="0" err="1">
                <a:solidFill>
                  <a:srgbClr val="000000"/>
                </a:solidFill>
                <a:latin typeface="Consolas" panose="020B0609020204030204" pitchFamily="49" charset="0"/>
              </a:rPr>
              <a:t>add_string</a:t>
            </a:r>
            <a:r>
              <a:rPr lang="en-US" sz="3600" dirty="0">
                <a:solidFill>
                  <a:srgbClr val="000000"/>
                </a:solidFill>
                <a:latin typeface="Consolas" panose="020B0609020204030204" pitchFamily="49" charset="0"/>
              </a:rPr>
              <a:t>)</a:t>
            </a:r>
            <a:endParaRPr lang="en-US" sz="3600" dirty="0"/>
          </a:p>
        </p:txBody>
      </p:sp>
      <p:sp>
        <p:nvSpPr>
          <p:cNvPr id="6" name="Up Arrow 5"/>
          <p:cNvSpPr/>
          <p:nvPr/>
        </p:nvSpPr>
        <p:spPr>
          <a:xfrm>
            <a:off x="2447634" y="2058387"/>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97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rgbClr val="000000"/>
                </a:solidFill>
                <a:latin typeface="Consolas" panose="020B0609020204030204" pitchFamily="49" charset="0"/>
              </a:rPr>
              <a:t>STUFF(</a:t>
            </a:r>
            <a:r>
              <a:rPr lang="en-US" sz="3600" i="1" dirty="0">
                <a:solidFill>
                  <a:srgbClr val="000000"/>
                </a:solidFill>
                <a:latin typeface="Consolas" panose="020B0609020204030204" pitchFamily="49" charset="0"/>
              </a:rPr>
              <a:t>string1</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start</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length</a:t>
            </a:r>
            <a:r>
              <a:rPr lang="en-US" sz="3600" dirty="0">
                <a:solidFill>
                  <a:srgbClr val="000000"/>
                </a:solidFill>
                <a:latin typeface="Consolas" panose="020B0609020204030204" pitchFamily="49" charset="0"/>
              </a:rPr>
              <a:t>, </a:t>
            </a:r>
            <a:r>
              <a:rPr lang="en-US" sz="3600" i="1" dirty="0" err="1">
                <a:solidFill>
                  <a:srgbClr val="000000"/>
                </a:solidFill>
                <a:latin typeface="Consolas" panose="020B0609020204030204" pitchFamily="49" charset="0"/>
              </a:rPr>
              <a:t>add_string</a:t>
            </a:r>
            <a:r>
              <a:rPr lang="en-US" sz="3600" dirty="0">
                <a:solidFill>
                  <a:srgbClr val="000000"/>
                </a:solidFill>
                <a:latin typeface="Consolas" panose="020B0609020204030204" pitchFamily="49" charset="0"/>
              </a:rPr>
              <a:t>)</a:t>
            </a:r>
            <a:endParaRPr lang="en-US" sz="3600" dirty="0"/>
          </a:p>
        </p:txBody>
      </p:sp>
      <p:sp>
        <p:nvSpPr>
          <p:cNvPr id="6" name="Up Arrow 5"/>
          <p:cNvSpPr/>
          <p:nvPr/>
        </p:nvSpPr>
        <p:spPr>
          <a:xfrm>
            <a:off x="4537691" y="1779111"/>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6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rgbClr val="000000"/>
                </a:solidFill>
                <a:latin typeface="Consolas" panose="020B0609020204030204" pitchFamily="49" charset="0"/>
              </a:rPr>
              <a:t>STUFF(</a:t>
            </a:r>
            <a:r>
              <a:rPr lang="en-US" sz="3600" i="1" dirty="0">
                <a:solidFill>
                  <a:srgbClr val="000000"/>
                </a:solidFill>
                <a:latin typeface="Consolas" panose="020B0609020204030204" pitchFamily="49" charset="0"/>
              </a:rPr>
              <a:t>string1</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start</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length</a:t>
            </a:r>
            <a:r>
              <a:rPr lang="en-US" sz="3600" dirty="0">
                <a:solidFill>
                  <a:srgbClr val="000000"/>
                </a:solidFill>
                <a:latin typeface="Consolas" panose="020B0609020204030204" pitchFamily="49" charset="0"/>
              </a:rPr>
              <a:t>, </a:t>
            </a:r>
            <a:r>
              <a:rPr lang="en-US" sz="3600" i="1" dirty="0" err="1">
                <a:solidFill>
                  <a:srgbClr val="000000"/>
                </a:solidFill>
                <a:latin typeface="Consolas" panose="020B0609020204030204" pitchFamily="49" charset="0"/>
              </a:rPr>
              <a:t>add_string</a:t>
            </a:r>
            <a:r>
              <a:rPr lang="en-US" sz="3600" dirty="0">
                <a:solidFill>
                  <a:srgbClr val="000000"/>
                </a:solidFill>
                <a:latin typeface="Consolas" panose="020B0609020204030204" pitchFamily="49" charset="0"/>
              </a:rPr>
              <a:t>)</a:t>
            </a:r>
            <a:endParaRPr lang="en-US" sz="3600" dirty="0"/>
          </a:p>
        </p:txBody>
      </p:sp>
      <p:sp>
        <p:nvSpPr>
          <p:cNvPr id="6" name="Up Arrow 5"/>
          <p:cNvSpPr/>
          <p:nvPr/>
        </p:nvSpPr>
        <p:spPr>
          <a:xfrm>
            <a:off x="6410034" y="1779111"/>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8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rgbClr val="000000"/>
                </a:solidFill>
                <a:latin typeface="Consolas" panose="020B0609020204030204" pitchFamily="49" charset="0"/>
              </a:rPr>
              <a:t>STUFF(</a:t>
            </a:r>
            <a:r>
              <a:rPr lang="en-US" sz="3600" i="1" dirty="0">
                <a:solidFill>
                  <a:srgbClr val="000000"/>
                </a:solidFill>
                <a:latin typeface="Consolas" panose="020B0609020204030204" pitchFamily="49" charset="0"/>
              </a:rPr>
              <a:t>string1</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start</a:t>
            </a:r>
            <a:r>
              <a:rPr lang="en-US" sz="3600" dirty="0">
                <a:solidFill>
                  <a:srgbClr val="000000"/>
                </a:solidFill>
                <a:latin typeface="Consolas" panose="020B0609020204030204" pitchFamily="49" charset="0"/>
              </a:rPr>
              <a:t>, </a:t>
            </a:r>
            <a:r>
              <a:rPr lang="en-US" sz="3600" i="1" dirty="0">
                <a:solidFill>
                  <a:srgbClr val="000000"/>
                </a:solidFill>
                <a:latin typeface="Consolas" panose="020B0609020204030204" pitchFamily="49" charset="0"/>
              </a:rPr>
              <a:t>length</a:t>
            </a:r>
            <a:r>
              <a:rPr lang="en-US" sz="3600" dirty="0">
                <a:solidFill>
                  <a:srgbClr val="000000"/>
                </a:solidFill>
                <a:latin typeface="Consolas" panose="020B0609020204030204" pitchFamily="49" charset="0"/>
              </a:rPr>
              <a:t>, </a:t>
            </a:r>
            <a:r>
              <a:rPr lang="en-US" sz="3600" i="1" dirty="0" err="1">
                <a:solidFill>
                  <a:srgbClr val="000000"/>
                </a:solidFill>
                <a:latin typeface="Consolas" panose="020B0609020204030204" pitchFamily="49" charset="0"/>
              </a:rPr>
              <a:t>add_string</a:t>
            </a:r>
            <a:r>
              <a:rPr lang="en-US" sz="3600" dirty="0">
                <a:solidFill>
                  <a:srgbClr val="000000"/>
                </a:solidFill>
                <a:latin typeface="Consolas" panose="020B0609020204030204" pitchFamily="49" charset="0"/>
              </a:rPr>
              <a:t>)</a:t>
            </a:r>
            <a:endParaRPr lang="en-US" sz="3600" dirty="0"/>
          </a:p>
        </p:txBody>
      </p:sp>
      <p:sp>
        <p:nvSpPr>
          <p:cNvPr id="6" name="Up Arrow 5"/>
          <p:cNvSpPr/>
          <p:nvPr/>
        </p:nvSpPr>
        <p:spPr>
          <a:xfrm>
            <a:off x="8862948" y="1779111"/>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714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chemeClr val="bg1">
                    <a:lumMod val="75000"/>
                  </a:schemeClr>
                </a:solidFill>
                <a:latin typeface="Consolas" panose="020B0609020204030204" pitchFamily="49" charset="0"/>
              </a:rPr>
              <a:t>STUFF(</a:t>
            </a:r>
            <a:r>
              <a:rPr lang="en-US" sz="3600" i="1" dirty="0">
                <a:solidFill>
                  <a:schemeClr val="bg1">
                    <a:lumMod val="75000"/>
                  </a:schemeClr>
                </a:solidFill>
                <a:latin typeface="Consolas" panose="020B0609020204030204" pitchFamily="49" charset="0"/>
              </a:rPr>
              <a:t>string1</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start</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length</a:t>
            </a:r>
            <a:r>
              <a:rPr lang="en-US" sz="3600" dirty="0">
                <a:solidFill>
                  <a:schemeClr val="bg1">
                    <a:lumMod val="75000"/>
                  </a:schemeClr>
                </a:solidFill>
                <a:latin typeface="Consolas" panose="020B0609020204030204" pitchFamily="49" charset="0"/>
              </a:rPr>
              <a:t>, </a:t>
            </a:r>
            <a:r>
              <a:rPr lang="en-US" sz="3600" i="1" dirty="0" err="1">
                <a:solidFill>
                  <a:schemeClr val="bg1">
                    <a:lumMod val="75000"/>
                  </a:schemeClr>
                </a:solidFill>
                <a:latin typeface="Consolas" panose="020B0609020204030204" pitchFamily="49" charset="0"/>
              </a:rPr>
              <a:t>add_string</a:t>
            </a:r>
            <a:r>
              <a:rPr lang="en-US" sz="3600" dirty="0">
                <a:solidFill>
                  <a:schemeClr val="bg1">
                    <a:lumMod val="75000"/>
                  </a:schemeClr>
                </a:solidFill>
                <a:latin typeface="Consolas" panose="020B0609020204030204" pitchFamily="49" charset="0"/>
              </a:rPr>
              <a:t>)</a:t>
            </a:r>
            <a:endParaRPr lang="en-US" sz="3600" dirty="0">
              <a:solidFill>
                <a:schemeClr val="bg1">
                  <a:lumMod val="75000"/>
                </a:schemeClr>
              </a:solidFill>
            </a:endParaRPr>
          </a:p>
        </p:txBody>
      </p:sp>
      <p:sp>
        <p:nvSpPr>
          <p:cNvPr id="6" name="Up Arrow 5"/>
          <p:cNvSpPr/>
          <p:nvPr/>
        </p:nvSpPr>
        <p:spPr>
          <a:xfrm>
            <a:off x="3780313" y="2938366"/>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14573" y="2230480"/>
            <a:ext cx="10341293" cy="707886"/>
          </a:xfrm>
          <a:prstGeom prst="rect">
            <a:avLst/>
          </a:prstGeom>
        </p:spPr>
        <p:txBody>
          <a:bodyPr wrap="none">
            <a:spAutoFit/>
          </a:bodyPr>
          <a:lstStyle/>
          <a:p>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a:solidFill>
                  <a:srgbClr val="FF00FF"/>
                </a:solidFill>
                <a:latin typeface="Consolas" panose="020B0609020204030204" pitchFamily="49" charset="0"/>
              </a:rPr>
              <a:t>Stuff</a:t>
            </a:r>
            <a:r>
              <a:rPr lang="en-US" sz="4000" dirty="0">
                <a:solidFill>
                  <a:srgbClr val="808080"/>
                </a:solidFill>
                <a:latin typeface="Consolas" panose="020B0609020204030204" pitchFamily="49" charset="0"/>
              </a:rPr>
              <a:t>(</a:t>
            </a:r>
            <a:r>
              <a:rPr lang="en-US" sz="4000" dirty="0">
                <a:solidFill>
                  <a:srgbClr val="FF0000"/>
                </a:solidFill>
                <a:latin typeface="Consolas" panose="020B0609020204030204" pitchFamily="49" charset="0"/>
              </a:rPr>
              <a:t>'I am happy'</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5</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1</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00"/>
                </a:solidFill>
                <a:latin typeface="Consolas" panose="020B0609020204030204" pitchFamily="49" charset="0"/>
              </a:rPr>
              <a:t>' not </a:t>
            </a:r>
            <a:r>
              <a:rPr lang="en-US" sz="4000" dirty="0">
                <a:solidFill>
                  <a:srgbClr val="FF0000"/>
                </a:solidFill>
                <a:latin typeface="Consolas" panose="020B0609020204030204" pitchFamily="49" charset="0"/>
              </a:rPr>
              <a:t>'</a:t>
            </a:r>
            <a:r>
              <a:rPr lang="en-US" sz="4000" dirty="0">
                <a:solidFill>
                  <a:srgbClr val="808080"/>
                </a:solidFill>
                <a:latin typeface="Consolas" panose="020B0609020204030204" pitchFamily="49" charset="0"/>
              </a:rPr>
              <a:t>)</a:t>
            </a:r>
          </a:p>
        </p:txBody>
      </p:sp>
    </p:spTree>
    <p:extLst>
      <p:ext uri="{BB962C8B-B14F-4D97-AF65-F5344CB8AC3E}">
        <p14:creationId xmlns:p14="http://schemas.microsoft.com/office/powerpoint/2010/main" val="375502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chemeClr val="bg1">
                    <a:lumMod val="75000"/>
                  </a:schemeClr>
                </a:solidFill>
                <a:latin typeface="Consolas" panose="020B0609020204030204" pitchFamily="49" charset="0"/>
              </a:rPr>
              <a:t>STUFF(</a:t>
            </a:r>
            <a:r>
              <a:rPr lang="en-US" sz="3600" i="1" dirty="0">
                <a:solidFill>
                  <a:schemeClr val="bg1">
                    <a:lumMod val="75000"/>
                  </a:schemeClr>
                </a:solidFill>
                <a:latin typeface="Consolas" panose="020B0609020204030204" pitchFamily="49" charset="0"/>
              </a:rPr>
              <a:t>string1</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start</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length</a:t>
            </a:r>
            <a:r>
              <a:rPr lang="en-US" sz="3600" dirty="0">
                <a:solidFill>
                  <a:schemeClr val="bg1">
                    <a:lumMod val="75000"/>
                  </a:schemeClr>
                </a:solidFill>
                <a:latin typeface="Consolas" panose="020B0609020204030204" pitchFamily="49" charset="0"/>
              </a:rPr>
              <a:t>, </a:t>
            </a:r>
            <a:r>
              <a:rPr lang="en-US" sz="3600" i="1" dirty="0" err="1">
                <a:solidFill>
                  <a:schemeClr val="bg1">
                    <a:lumMod val="75000"/>
                  </a:schemeClr>
                </a:solidFill>
                <a:latin typeface="Consolas" panose="020B0609020204030204" pitchFamily="49" charset="0"/>
              </a:rPr>
              <a:t>add_string</a:t>
            </a:r>
            <a:r>
              <a:rPr lang="en-US" sz="3600" dirty="0">
                <a:solidFill>
                  <a:schemeClr val="bg1">
                    <a:lumMod val="75000"/>
                  </a:schemeClr>
                </a:solidFill>
                <a:latin typeface="Consolas" panose="020B0609020204030204" pitchFamily="49" charset="0"/>
              </a:rPr>
              <a:t>)</a:t>
            </a:r>
            <a:endParaRPr lang="en-US" sz="3600" dirty="0">
              <a:solidFill>
                <a:schemeClr val="bg1">
                  <a:lumMod val="75000"/>
                </a:schemeClr>
              </a:solidFill>
            </a:endParaRPr>
          </a:p>
        </p:txBody>
      </p:sp>
      <p:sp>
        <p:nvSpPr>
          <p:cNvPr id="6" name="Up Arrow 5"/>
          <p:cNvSpPr/>
          <p:nvPr/>
        </p:nvSpPr>
        <p:spPr>
          <a:xfrm>
            <a:off x="6421913" y="2938366"/>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14573" y="2230480"/>
            <a:ext cx="10341293" cy="707886"/>
          </a:xfrm>
          <a:prstGeom prst="rect">
            <a:avLst/>
          </a:prstGeom>
        </p:spPr>
        <p:txBody>
          <a:bodyPr wrap="none">
            <a:spAutoFit/>
          </a:bodyPr>
          <a:lstStyle/>
          <a:p>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a:solidFill>
                  <a:srgbClr val="FF00FF"/>
                </a:solidFill>
                <a:latin typeface="Consolas" panose="020B0609020204030204" pitchFamily="49" charset="0"/>
              </a:rPr>
              <a:t>Stuff</a:t>
            </a:r>
            <a:r>
              <a:rPr lang="en-US" sz="4000" dirty="0">
                <a:solidFill>
                  <a:srgbClr val="808080"/>
                </a:solidFill>
                <a:latin typeface="Consolas" panose="020B0609020204030204" pitchFamily="49" charset="0"/>
              </a:rPr>
              <a:t>(</a:t>
            </a:r>
            <a:r>
              <a:rPr lang="en-US" sz="4000" dirty="0">
                <a:solidFill>
                  <a:srgbClr val="FF0000"/>
                </a:solidFill>
                <a:latin typeface="Consolas" panose="020B0609020204030204" pitchFamily="49" charset="0"/>
              </a:rPr>
              <a:t>'I am happy'</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5</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1</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00"/>
                </a:solidFill>
                <a:latin typeface="Consolas" panose="020B0609020204030204" pitchFamily="49" charset="0"/>
              </a:rPr>
              <a:t>' not </a:t>
            </a:r>
            <a:r>
              <a:rPr lang="en-US" sz="4000" dirty="0">
                <a:solidFill>
                  <a:srgbClr val="FF0000"/>
                </a:solidFill>
                <a:latin typeface="Consolas" panose="020B0609020204030204" pitchFamily="49" charset="0"/>
              </a:rPr>
              <a:t>'</a:t>
            </a:r>
            <a:r>
              <a:rPr lang="en-US" sz="4000" dirty="0">
                <a:solidFill>
                  <a:srgbClr val="808080"/>
                </a:solidFill>
                <a:latin typeface="Consolas" panose="020B0609020204030204" pitchFamily="49" charset="0"/>
              </a:rPr>
              <a:t>)</a:t>
            </a:r>
          </a:p>
        </p:txBody>
      </p:sp>
    </p:spTree>
    <p:extLst>
      <p:ext uri="{BB962C8B-B14F-4D97-AF65-F5344CB8AC3E}">
        <p14:creationId xmlns:p14="http://schemas.microsoft.com/office/powerpoint/2010/main" val="348715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3316017269"/>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smtClean="0">
                          <a:effectLst/>
                          <a:hlinkClick r:id="rId5"/>
                        </a:rPr>
                        <a:t>CONCAT</a:t>
                      </a:r>
                      <a:r>
                        <a:rPr lang="en-US" sz="2000" dirty="0" smtClean="0">
                          <a:effectLst/>
                        </a:rPr>
                        <a:t> or +</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6"/>
                        </a:rPr>
                        <a:t>STUFF</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smtClean="0">
                          <a:effectLst/>
                        </a:rPr>
                        <a:t>Replaces a </a:t>
                      </a:r>
                      <a:r>
                        <a:rPr lang="en-US" sz="2000" dirty="0">
                          <a:effectLst/>
                        </a:rPr>
                        <a:t>sequence of characters </a:t>
                      </a:r>
                      <a:r>
                        <a:rPr lang="en-US" sz="2000" dirty="0" smtClean="0">
                          <a:effectLst/>
                        </a:rPr>
                        <a:t>with another, </a:t>
                      </a:r>
                      <a:r>
                        <a:rPr lang="en-US" sz="2000"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2531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chemeClr val="bg1">
                    <a:lumMod val="75000"/>
                  </a:schemeClr>
                </a:solidFill>
                <a:latin typeface="Consolas" panose="020B0609020204030204" pitchFamily="49" charset="0"/>
              </a:rPr>
              <a:t>STUFF(</a:t>
            </a:r>
            <a:r>
              <a:rPr lang="en-US" sz="3600" i="1" dirty="0">
                <a:solidFill>
                  <a:schemeClr val="bg1">
                    <a:lumMod val="75000"/>
                  </a:schemeClr>
                </a:solidFill>
                <a:latin typeface="Consolas" panose="020B0609020204030204" pitchFamily="49" charset="0"/>
              </a:rPr>
              <a:t>string1</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start</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length</a:t>
            </a:r>
            <a:r>
              <a:rPr lang="en-US" sz="3600" dirty="0">
                <a:solidFill>
                  <a:schemeClr val="bg1">
                    <a:lumMod val="75000"/>
                  </a:schemeClr>
                </a:solidFill>
                <a:latin typeface="Consolas" panose="020B0609020204030204" pitchFamily="49" charset="0"/>
              </a:rPr>
              <a:t>, </a:t>
            </a:r>
            <a:r>
              <a:rPr lang="en-US" sz="3600" i="1" dirty="0" err="1">
                <a:solidFill>
                  <a:schemeClr val="bg1">
                    <a:lumMod val="75000"/>
                  </a:schemeClr>
                </a:solidFill>
                <a:latin typeface="Consolas" panose="020B0609020204030204" pitchFamily="49" charset="0"/>
              </a:rPr>
              <a:t>add_string</a:t>
            </a:r>
            <a:r>
              <a:rPr lang="en-US" sz="3600" dirty="0">
                <a:solidFill>
                  <a:schemeClr val="bg1">
                    <a:lumMod val="75000"/>
                  </a:schemeClr>
                </a:solidFill>
                <a:latin typeface="Consolas" panose="020B0609020204030204" pitchFamily="49" charset="0"/>
              </a:rPr>
              <a:t>)</a:t>
            </a:r>
            <a:endParaRPr lang="en-US" sz="3600" dirty="0">
              <a:solidFill>
                <a:schemeClr val="bg1">
                  <a:lumMod val="75000"/>
                </a:schemeClr>
              </a:solidFill>
            </a:endParaRPr>
          </a:p>
        </p:txBody>
      </p:sp>
      <p:sp>
        <p:nvSpPr>
          <p:cNvPr id="6" name="Up Arrow 5"/>
          <p:cNvSpPr/>
          <p:nvPr/>
        </p:nvSpPr>
        <p:spPr>
          <a:xfrm>
            <a:off x="6836229" y="2938366"/>
            <a:ext cx="2757714"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Consolas" panose="020B0609020204030204" pitchFamily="49" charset="0"/>
              </a:rPr>
              <a:t>I </a:t>
            </a:r>
            <a:r>
              <a:rPr lang="en-US" b="1" dirty="0" err="1" smtClean="0">
                <a:solidFill>
                  <a:srgbClr val="FF0000"/>
                </a:solidFill>
                <a:latin typeface="Consolas" panose="020B0609020204030204" pitchFamily="49" charset="0"/>
              </a:rPr>
              <a:t>amhappy</a:t>
            </a:r>
            <a:endParaRPr lang="en-US" b="1" dirty="0"/>
          </a:p>
        </p:txBody>
      </p:sp>
      <p:sp>
        <p:nvSpPr>
          <p:cNvPr id="2" name="Rectangle 1"/>
          <p:cNvSpPr/>
          <p:nvPr/>
        </p:nvSpPr>
        <p:spPr>
          <a:xfrm>
            <a:off x="1014573" y="2230480"/>
            <a:ext cx="10341293" cy="707886"/>
          </a:xfrm>
          <a:prstGeom prst="rect">
            <a:avLst/>
          </a:prstGeom>
        </p:spPr>
        <p:txBody>
          <a:bodyPr wrap="none">
            <a:spAutoFit/>
          </a:bodyPr>
          <a:lstStyle/>
          <a:p>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a:solidFill>
                  <a:srgbClr val="FF00FF"/>
                </a:solidFill>
                <a:latin typeface="Consolas" panose="020B0609020204030204" pitchFamily="49" charset="0"/>
              </a:rPr>
              <a:t>Stuff</a:t>
            </a:r>
            <a:r>
              <a:rPr lang="en-US" sz="4000" dirty="0">
                <a:solidFill>
                  <a:srgbClr val="808080"/>
                </a:solidFill>
                <a:latin typeface="Consolas" panose="020B0609020204030204" pitchFamily="49" charset="0"/>
              </a:rPr>
              <a:t>(</a:t>
            </a:r>
            <a:r>
              <a:rPr lang="en-US" sz="4000" dirty="0">
                <a:solidFill>
                  <a:srgbClr val="FF0000"/>
                </a:solidFill>
                <a:latin typeface="Consolas" panose="020B0609020204030204" pitchFamily="49" charset="0"/>
              </a:rPr>
              <a:t>'I am happy'</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5</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1</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00"/>
                </a:solidFill>
                <a:latin typeface="Consolas" panose="020B0609020204030204" pitchFamily="49" charset="0"/>
              </a:rPr>
              <a:t>' not </a:t>
            </a:r>
            <a:r>
              <a:rPr lang="en-US" sz="4000" dirty="0">
                <a:solidFill>
                  <a:srgbClr val="FF0000"/>
                </a:solidFill>
                <a:latin typeface="Consolas" panose="020B0609020204030204" pitchFamily="49" charset="0"/>
              </a:rPr>
              <a:t>'</a:t>
            </a:r>
            <a:r>
              <a:rPr lang="en-US" sz="4000" dirty="0">
                <a:solidFill>
                  <a:srgbClr val="808080"/>
                </a:solidFill>
                <a:latin typeface="Consolas" panose="020B0609020204030204" pitchFamily="49" charset="0"/>
              </a:rPr>
              <a:t>)</a:t>
            </a:r>
          </a:p>
        </p:txBody>
      </p:sp>
    </p:spTree>
    <p:extLst>
      <p:ext uri="{BB962C8B-B14F-4D97-AF65-F5344CB8AC3E}">
        <p14:creationId xmlns:p14="http://schemas.microsoft.com/office/powerpoint/2010/main" val="296273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chemeClr val="bg1">
                    <a:lumMod val="75000"/>
                  </a:schemeClr>
                </a:solidFill>
                <a:latin typeface="Consolas" panose="020B0609020204030204" pitchFamily="49" charset="0"/>
              </a:rPr>
              <a:t>STUFF(</a:t>
            </a:r>
            <a:r>
              <a:rPr lang="en-US" sz="3600" i="1" dirty="0">
                <a:solidFill>
                  <a:schemeClr val="bg1">
                    <a:lumMod val="75000"/>
                  </a:schemeClr>
                </a:solidFill>
                <a:latin typeface="Consolas" panose="020B0609020204030204" pitchFamily="49" charset="0"/>
              </a:rPr>
              <a:t>string1</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start</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length</a:t>
            </a:r>
            <a:r>
              <a:rPr lang="en-US" sz="3600" dirty="0">
                <a:solidFill>
                  <a:schemeClr val="bg1">
                    <a:lumMod val="75000"/>
                  </a:schemeClr>
                </a:solidFill>
                <a:latin typeface="Consolas" panose="020B0609020204030204" pitchFamily="49" charset="0"/>
              </a:rPr>
              <a:t>, </a:t>
            </a:r>
            <a:r>
              <a:rPr lang="en-US" sz="3600" i="1" dirty="0" err="1">
                <a:solidFill>
                  <a:schemeClr val="bg1">
                    <a:lumMod val="75000"/>
                  </a:schemeClr>
                </a:solidFill>
                <a:latin typeface="Consolas" panose="020B0609020204030204" pitchFamily="49" charset="0"/>
              </a:rPr>
              <a:t>add_string</a:t>
            </a:r>
            <a:r>
              <a:rPr lang="en-US" sz="3600" dirty="0">
                <a:solidFill>
                  <a:schemeClr val="bg1">
                    <a:lumMod val="75000"/>
                  </a:schemeClr>
                </a:solidFill>
                <a:latin typeface="Consolas" panose="020B0609020204030204" pitchFamily="49" charset="0"/>
              </a:rPr>
              <a:t>)</a:t>
            </a:r>
            <a:endParaRPr lang="en-US" sz="3600" dirty="0">
              <a:solidFill>
                <a:schemeClr val="bg1">
                  <a:lumMod val="75000"/>
                </a:schemeClr>
              </a:solidFill>
            </a:endParaRPr>
          </a:p>
        </p:txBody>
      </p:sp>
      <p:sp>
        <p:nvSpPr>
          <p:cNvPr id="6" name="Up Arrow 5"/>
          <p:cNvSpPr/>
          <p:nvPr/>
        </p:nvSpPr>
        <p:spPr>
          <a:xfrm>
            <a:off x="8976428" y="2938366"/>
            <a:ext cx="1923802" cy="2054431"/>
          </a:xfrm>
          <a:prstGeom prst="upArrow">
            <a:avLst/>
          </a:prstGeom>
          <a:solidFill>
            <a:srgbClr val="FFFF99"/>
          </a:solidFill>
          <a:ln>
            <a:solidFill>
              <a:srgbClr val="006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Consolas" panose="020B0609020204030204" pitchFamily="49" charset="0"/>
              </a:rPr>
              <a:t>I </a:t>
            </a:r>
            <a:r>
              <a:rPr lang="en-US" b="1" dirty="0">
                <a:solidFill>
                  <a:srgbClr val="FF0000"/>
                </a:solidFill>
                <a:latin typeface="Consolas" panose="020B0609020204030204" pitchFamily="49" charset="0"/>
              </a:rPr>
              <a:t>am </a:t>
            </a:r>
            <a:r>
              <a:rPr lang="en-US" b="1" dirty="0" smtClean="0">
                <a:solidFill>
                  <a:srgbClr val="FF0000"/>
                </a:solidFill>
                <a:latin typeface="Consolas" panose="020B0609020204030204" pitchFamily="49" charset="0"/>
              </a:rPr>
              <a:t>not happy</a:t>
            </a:r>
            <a:endParaRPr lang="en-US" b="1" dirty="0"/>
          </a:p>
        </p:txBody>
      </p:sp>
      <p:sp>
        <p:nvSpPr>
          <p:cNvPr id="2" name="Rectangle 1"/>
          <p:cNvSpPr/>
          <p:nvPr/>
        </p:nvSpPr>
        <p:spPr>
          <a:xfrm>
            <a:off x="1014573" y="2230480"/>
            <a:ext cx="10341293" cy="707886"/>
          </a:xfrm>
          <a:prstGeom prst="rect">
            <a:avLst/>
          </a:prstGeom>
        </p:spPr>
        <p:txBody>
          <a:bodyPr wrap="none">
            <a:spAutoFit/>
          </a:bodyPr>
          <a:lstStyle/>
          <a:p>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a:solidFill>
                  <a:srgbClr val="FF00FF"/>
                </a:solidFill>
                <a:latin typeface="Consolas" panose="020B0609020204030204" pitchFamily="49" charset="0"/>
              </a:rPr>
              <a:t>Stuff</a:t>
            </a:r>
            <a:r>
              <a:rPr lang="en-US" sz="4000" dirty="0">
                <a:solidFill>
                  <a:srgbClr val="808080"/>
                </a:solidFill>
                <a:latin typeface="Consolas" panose="020B0609020204030204" pitchFamily="49" charset="0"/>
              </a:rPr>
              <a:t>(</a:t>
            </a:r>
            <a:r>
              <a:rPr lang="en-US" sz="4000" dirty="0">
                <a:solidFill>
                  <a:srgbClr val="FF0000"/>
                </a:solidFill>
                <a:latin typeface="Consolas" panose="020B0609020204030204" pitchFamily="49" charset="0"/>
              </a:rPr>
              <a:t>'I am happy'</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5</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1</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00"/>
                </a:solidFill>
                <a:latin typeface="Consolas" panose="020B0609020204030204" pitchFamily="49" charset="0"/>
              </a:rPr>
              <a:t>' not </a:t>
            </a:r>
            <a:r>
              <a:rPr lang="en-US" sz="4000" dirty="0">
                <a:solidFill>
                  <a:srgbClr val="FF0000"/>
                </a:solidFill>
                <a:latin typeface="Consolas" panose="020B0609020204030204" pitchFamily="49" charset="0"/>
              </a:rPr>
              <a:t>'</a:t>
            </a:r>
            <a:r>
              <a:rPr lang="en-US" sz="4000" dirty="0">
                <a:solidFill>
                  <a:srgbClr val="808080"/>
                </a:solidFill>
                <a:latin typeface="Consolas" panose="020B0609020204030204" pitchFamily="49" charset="0"/>
              </a:rPr>
              <a:t>)</a:t>
            </a:r>
          </a:p>
        </p:txBody>
      </p:sp>
    </p:spTree>
    <p:extLst>
      <p:ext uri="{BB962C8B-B14F-4D97-AF65-F5344CB8AC3E}">
        <p14:creationId xmlns:p14="http://schemas.microsoft.com/office/powerpoint/2010/main" val="4081415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sp>
        <p:nvSpPr>
          <p:cNvPr id="5" name="Rectangle 4"/>
          <p:cNvSpPr/>
          <p:nvPr/>
        </p:nvSpPr>
        <p:spPr>
          <a:xfrm>
            <a:off x="954689" y="994619"/>
            <a:ext cx="10568919" cy="646331"/>
          </a:xfrm>
          <a:prstGeom prst="rect">
            <a:avLst/>
          </a:prstGeom>
        </p:spPr>
        <p:txBody>
          <a:bodyPr wrap="none">
            <a:spAutoFit/>
          </a:bodyPr>
          <a:lstStyle/>
          <a:p>
            <a:r>
              <a:rPr lang="en-US" sz="3600" dirty="0">
                <a:solidFill>
                  <a:schemeClr val="bg1">
                    <a:lumMod val="75000"/>
                  </a:schemeClr>
                </a:solidFill>
                <a:latin typeface="Consolas" panose="020B0609020204030204" pitchFamily="49" charset="0"/>
              </a:rPr>
              <a:t>STUFF(</a:t>
            </a:r>
            <a:r>
              <a:rPr lang="en-US" sz="3600" i="1" dirty="0">
                <a:solidFill>
                  <a:schemeClr val="bg1">
                    <a:lumMod val="75000"/>
                  </a:schemeClr>
                </a:solidFill>
                <a:latin typeface="Consolas" panose="020B0609020204030204" pitchFamily="49" charset="0"/>
              </a:rPr>
              <a:t>string1</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start</a:t>
            </a:r>
            <a:r>
              <a:rPr lang="en-US" sz="3600" dirty="0">
                <a:solidFill>
                  <a:schemeClr val="bg1">
                    <a:lumMod val="75000"/>
                  </a:schemeClr>
                </a:solidFill>
                <a:latin typeface="Consolas" panose="020B0609020204030204" pitchFamily="49" charset="0"/>
              </a:rPr>
              <a:t>, </a:t>
            </a:r>
            <a:r>
              <a:rPr lang="en-US" sz="3600" i="1" dirty="0">
                <a:solidFill>
                  <a:schemeClr val="bg1">
                    <a:lumMod val="75000"/>
                  </a:schemeClr>
                </a:solidFill>
                <a:latin typeface="Consolas" panose="020B0609020204030204" pitchFamily="49" charset="0"/>
              </a:rPr>
              <a:t>length</a:t>
            </a:r>
            <a:r>
              <a:rPr lang="en-US" sz="3600" dirty="0">
                <a:solidFill>
                  <a:schemeClr val="bg1">
                    <a:lumMod val="75000"/>
                  </a:schemeClr>
                </a:solidFill>
                <a:latin typeface="Consolas" panose="020B0609020204030204" pitchFamily="49" charset="0"/>
              </a:rPr>
              <a:t>, </a:t>
            </a:r>
            <a:r>
              <a:rPr lang="en-US" sz="3600" i="1" dirty="0" err="1">
                <a:solidFill>
                  <a:schemeClr val="bg1">
                    <a:lumMod val="75000"/>
                  </a:schemeClr>
                </a:solidFill>
                <a:latin typeface="Consolas" panose="020B0609020204030204" pitchFamily="49" charset="0"/>
              </a:rPr>
              <a:t>add_string</a:t>
            </a:r>
            <a:r>
              <a:rPr lang="en-US" sz="3600" dirty="0">
                <a:solidFill>
                  <a:schemeClr val="bg1">
                    <a:lumMod val="75000"/>
                  </a:schemeClr>
                </a:solidFill>
                <a:latin typeface="Consolas" panose="020B0609020204030204" pitchFamily="49" charset="0"/>
              </a:rPr>
              <a:t>)</a:t>
            </a:r>
            <a:endParaRPr lang="en-US" sz="3600" dirty="0">
              <a:solidFill>
                <a:schemeClr val="bg1">
                  <a:lumMod val="75000"/>
                </a:schemeClr>
              </a:solidFill>
            </a:endParaRPr>
          </a:p>
        </p:txBody>
      </p:sp>
      <p:sp>
        <p:nvSpPr>
          <p:cNvPr id="2" name="Rectangle 1"/>
          <p:cNvSpPr/>
          <p:nvPr/>
        </p:nvSpPr>
        <p:spPr>
          <a:xfrm>
            <a:off x="1014573" y="2230480"/>
            <a:ext cx="6673622" cy="707886"/>
          </a:xfrm>
          <a:prstGeom prst="rect">
            <a:avLst/>
          </a:prstGeom>
        </p:spPr>
        <p:txBody>
          <a:bodyPr wrap="none">
            <a:spAutoFit/>
          </a:bodyPr>
          <a:lstStyle/>
          <a:p>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FF"/>
                </a:solidFill>
                <a:latin typeface="Consolas" panose="020B0609020204030204" pitchFamily="49" charset="0"/>
              </a:rPr>
              <a:t>Stuff</a:t>
            </a:r>
            <a:r>
              <a:rPr lang="en-US" sz="4000" dirty="0" smtClean="0">
                <a:solidFill>
                  <a:srgbClr val="808080"/>
                </a:solidFill>
                <a:latin typeface="Consolas" panose="020B0609020204030204" pitchFamily="49" charset="0"/>
              </a:rPr>
              <a:t>(All,</a:t>
            </a:r>
            <a:r>
              <a:rPr lang="en-US" sz="4000" dirty="0" smtClean="0">
                <a:solidFill>
                  <a:prstClr val="black"/>
                </a:solidFill>
                <a:latin typeface="Consolas" panose="020B0609020204030204" pitchFamily="49" charset="0"/>
              </a:rPr>
              <a:t> 2</a:t>
            </a:r>
            <a:r>
              <a:rPr lang="en-US" sz="4000" dirty="0" smtClean="0">
                <a:solidFill>
                  <a:srgbClr val="808080"/>
                </a:solidFill>
                <a:latin typeface="Consolas" panose="020B0609020204030204" pitchFamily="49" charset="0"/>
              </a:rPr>
              <a:t>,</a:t>
            </a:r>
            <a:r>
              <a:rPr lang="en-US" sz="4000" dirty="0" smtClean="0">
                <a:solidFill>
                  <a:prstClr val="black"/>
                </a:solidFill>
                <a:latin typeface="Consolas" panose="020B0609020204030204" pitchFamily="49" charset="0"/>
              </a:rPr>
              <a:t> </a:t>
            </a:r>
            <a:r>
              <a:rPr lang="en-US" sz="4000" dirty="0">
                <a:solidFill>
                  <a:prstClr val="black"/>
                </a:solidFill>
                <a:latin typeface="Consolas" panose="020B0609020204030204" pitchFamily="49" charset="0"/>
              </a:rPr>
              <a:t>1</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00"/>
                </a:solidFill>
                <a:latin typeface="Consolas" panose="020B0609020204030204" pitchFamily="49" charset="0"/>
              </a:rPr>
              <a:t>‘-'</a:t>
            </a:r>
            <a:r>
              <a:rPr lang="en-US" sz="4000" dirty="0" smtClean="0">
                <a:solidFill>
                  <a:srgbClr val="808080"/>
                </a:solidFill>
                <a:latin typeface="Consolas" panose="020B0609020204030204" pitchFamily="49" charset="0"/>
              </a:rPr>
              <a:t>)</a:t>
            </a:r>
            <a:endParaRPr lang="en-US" sz="4000" dirty="0">
              <a:solidFill>
                <a:srgbClr val="808080"/>
              </a:solidFill>
              <a:latin typeface="Consolas" panose="020B0609020204030204" pitchFamily="49" charset="0"/>
            </a:endParaRPr>
          </a:p>
        </p:txBody>
      </p:sp>
    </p:spTree>
    <p:extLst>
      <p:ext uri="{BB962C8B-B14F-4D97-AF65-F5344CB8AC3E}">
        <p14:creationId xmlns:p14="http://schemas.microsoft.com/office/powerpoint/2010/main" val="2599649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sp>
        <p:nvSpPr>
          <p:cNvPr id="3" name="Rectangle 2"/>
          <p:cNvSpPr/>
          <p:nvPr/>
        </p:nvSpPr>
        <p:spPr>
          <a:xfrm>
            <a:off x="841829" y="487126"/>
            <a:ext cx="9579429" cy="369332"/>
          </a:xfrm>
          <a:prstGeom prst="rect">
            <a:avLst/>
          </a:prstGeom>
        </p:spPr>
        <p:txBody>
          <a:bodyPr wrap="square">
            <a:spAutoFit/>
          </a:bodyPr>
          <a:lstStyle/>
          <a:p>
            <a:endParaRPr lang="en-US" dirty="0">
              <a:solidFill>
                <a:prstClr val="black"/>
              </a:solidFill>
              <a:latin typeface="Consolas" panose="020B0609020204030204" pitchFamily="49"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85945742"/>
              </p:ext>
            </p:extLst>
          </p:nvPr>
        </p:nvGraphicFramePr>
        <p:xfrm>
          <a:off x="7808683" y="1779111"/>
          <a:ext cx="1440543" cy="4962525"/>
        </p:xfrm>
        <a:graphic>
          <a:graphicData uri="http://schemas.openxmlformats.org/drawingml/2006/table">
            <a:tbl>
              <a:tblPr>
                <a:tableStyleId>{5C22544A-7EE6-4342-B048-85BDC9FD1C3A}</a:tableStyleId>
              </a:tblPr>
              <a:tblGrid>
                <a:gridCol w="1440543"/>
              </a:tblGrid>
              <a:tr h="190500">
                <a:tc>
                  <a:txBody>
                    <a:bodyPr/>
                    <a:lstStyle/>
                    <a:p>
                      <a:pPr algn="ctr" fontAlgn="b"/>
                      <a:r>
                        <a:rPr lang="en-US" sz="3200" b="1" u="none" strike="noStrike" dirty="0" smtClean="0">
                          <a:effectLst/>
                        </a:rPr>
                        <a:t>All Before</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111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110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101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100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011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010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001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000</a:t>
                      </a:r>
                      <a:endParaRPr lang="en-US" sz="32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0" name="Rectangle 9"/>
          <p:cNvSpPr/>
          <p:nvPr/>
        </p:nvSpPr>
        <p:spPr>
          <a:xfrm>
            <a:off x="1014573" y="459737"/>
            <a:ext cx="6673622" cy="707886"/>
          </a:xfrm>
          <a:prstGeom prst="rect">
            <a:avLst/>
          </a:prstGeom>
        </p:spPr>
        <p:txBody>
          <a:bodyPr wrap="none">
            <a:spAutoFit/>
          </a:bodyPr>
          <a:lstStyle/>
          <a:p>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FF"/>
                </a:solidFill>
                <a:latin typeface="Consolas" panose="020B0609020204030204" pitchFamily="49" charset="0"/>
              </a:rPr>
              <a:t>Stuff</a:t>
            </a:r>
            <a:r>
              <a:rPr lang="en-US" sz="4000" dirty="0" smtClean="0">
                <a:solidFill>
                  <a:srgbClr val="808080"/>
                </a:solidFill>
                <a:latin typeface="Consolas" panose="020B0609020204030204" pitchFamily="49" charset="0"/>
              </a:rPr>
              <a:t>(All,</a:t>
            </a:r>
            <a:r>
              <a:rPr lang="en-US" sz="4000" dirty="0" smtClean="0">
                <a:solidFill>
                  <a:prstClr val="black"/>
                </a:solidFill>
                <a:latin typeface="Consolas" panose="020B0609020204030204" pitchFamily="49" charset="0"/>
              </a:rPr>
              <a:t> 2</a:t>
            </a:r>
            <a:r>
              <a:rPr lang="en-US" sz="4000" dirty="0" smtClean="0">
                <a:solidFill>
                  <a:srgbClr val="808080"/>
                </a:solidFill>
                <a:latin typeface="Consolas" panose="020B0609020204030204" pitchFamily="49" charset="0"/>
              </a:rPr>
              <a:t>,</a:t>
            </a:r>
            <a:r>
              <a:rPr lang="en-US" sz="4000" dirty="0" smtClean="0">
                <a:solidFill>
                  <a:prstClr val="black"/>
                </a:solidFill>
                <a:latin typeface="Consolas" panose="020B0609020204030204" pitchFamily="49" charset="0"/>
              </a:rPr>
              <a:t> </a:t>
            </a:r>
            <a:r>
              <a:rPr lang="en-US" sz="4000" dirty="0">
                <a:solidFill>
                  <a:prstClr val="black"/>
                </a:solidFill>
                <a:latin typeface="Consolas" panose="020B0609020204030204" pitchFamily="49" charset="0"/>
              </a:rPr>
              <a:t>1</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00"/>
                </a:solidFill>
                <a:latin typeface="Consolas" panose="020B0609020204030204" pitchFamily="49" charset="0"/>
              </a:rPr>
              <a:t>‘-'</a:t>
            </a:r>
            <a:r>
              <a:rPr lang="en-US" sz="4000" dirty="0" smtClean="0">
                <a:solidFill>
                  <a:srgbClr val="808080"/>
                </a:solidFill>
                <a:latin typeface="Consolas" panose="020B0609020204030204" pitchFamily="49" charset="0"/>
              </a:rPr>
              <a:t>)</a:t>
            </a:r>
            <a:endParaRPr lang="en-US" sz="4000" dirty="0">
              <a:solidFill>
                <a:srgbClr val="808080"/>
              </a:solidFill>
              <a:latin typeface="Consolas" panose="020B0609020204030204" pitchFamily="49" charset="0"/>
            </a:endParaRPr>
          </a:p>
        </p:txBody>
      </p:sp>
    </p:spTree>
    <p:extLst>
      <p:ext uri="{BB962C8B-B14F-4D97-AF65-F5344CB8AC3E}">
        <p14:creationId xmlns:p14="http://schemas.microsoft.com/office/powerpoint/2010/main" val="3270061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a:xfrm rot="5400000">
            <a:off x="-3051623" y="3167083"/>
            <a:ext cx="6858000" cy="523834"/>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US" sz="4000" b="1" dirty="0" smtClean="0">
                <a:solidFill>
                  <a:srgbClr val="006633"/>
                </a:solidFill>
                <a:latin typeface="Calibri" panose="020F0502020204030204" pitchFamily="34" charset="0"/>
              </a:rPr>
              <a:t>Stuff Function</a:t>
            </a:r>
            <a:endParaRPr lang="en-US" sz="4000" b="0" i="0" u="none" strike="noStrike" dirty="0">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05325273"/>
              </p:ext>
            </p:extLst>
          </p:nvPr>
        </p:nvGraphicFramePr>
        <p:xfrm>
          <a:off x="7808683" y="1779111"/>
          <a:ext cx="2881086" cy="4962525"/>
        </p:xfrm>
        <a:graphic>
          <a:graphicData uri="http://schemas.openxmlformats.org/drawingml/2006/table">
            <a:tbl>
              <a:tblPr>
                <a:tableStyleId>{5C22544A-7EE6-4342-B048-85BDC9FD1C3A}</a:tableStyleId>
              </a:tblPr>
              <a:tblGrid>
                <a:gridCol w="1440543"/>
                <a:gridCol w="1440543"/>
              </a:tblGrid>
              <a:tr h="190500">
                <a:tc>
                  <a:txBody>
                    <a:bodyPr/>
                    <a:lstStyle/>
                    <a:p>
                      <a:pPr algn="ctr" fontAlgn="b"/>
                      <a:r>
                        <a:rPr lang="en-US" sz="3200" b="1" u="none" strike="noStrike" dirty="0" smtClean="0">
                          <a:effectLst/>
                        </a:rPr>
                        <a:t>All Before</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All </a:t>
                      </a:r>
                      <a:br>
                        <a:rPr lang="en-US" sz="3200" b="1" u="none" strike="noStrike" dirty="0" smtClean="0">
                          <a:effectLst/>
                        </a:rPr>
                      </a:br>
                      <a:r>
                        <a:rPr lang="en-US" sz="3200" b="1" u="none" strike="noStrike" dirty="0" smtClean="0">
                          <a:effectLst/>
                        </a:rPr>
                        <a:t>After</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111</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1-1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110</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1-0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101</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1-1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100</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1-0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011</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0-1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010</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0-0</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001</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0-1</a:t>
                      </a:r>
                      <a:endParaRPr lang="en-US" sz="32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3200" b="1" u="none" strike="noStrike" dirty="0">
                          <a:effectLst/>
                        </a:rPr>
                        <a:t>000</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1" u="none" strike="noStrike" dirty="0" smtClean="0">
                          <a:effectLst/>
                        </a:rPr>
                        <a:t>0-0</a:t>
                      </a:r>
                      <a:endParaRPr lang="en-US" sz="32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9" name="Rectangle 8"/>
          <p:cNvSpPr/>
          <p:nvPr/>
        </p:nvSpPr>
        <p:spPr>
          <a:xfrm>
            <a:off x="1014573" y="459737"/>
            <a:ext cx="6673622" cy="707886"/>
          </a:xfrm>
          <a:prstGeom prst="rect">
            <a:avLst/>
          </a:prstGeom>
        </p:spPr>
        <p:txBody>
          <a:bodyPr wrap="none">
            <a:spAutoFit/>
          </a:bodyPr>
          <a:lstStyle/>
          <a:p>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FF"/>
                </a:solidFill>
                <a:latin typeface="Consolas" panose="020B0609020204030204" pitchFamily="49" charset="0"/>
              </a:rPr>
              <a:t>Stuff</a:t>
            </a:r>
            <a:r>
              <a:rPr lang="en-US" sz="4000" dirty="0" smtClean="0">
                <a:solidFill>
                  <a:srgbClr val="808080"/>
                </a:solidFill>
                <a:latin typeface="Consolas" panose="020B0609020204030204" pitchFamily="49" charset="0"/>
              </a:rPr>
              <a:t>(All,</a:t>
            </a:r>
            <a:r>
              <a:rPr lang="en-US" sz="4000" dirty="0" smtClean="0">
                <a:solidFill>
                  <a:prstClr val="black"/>
                </a:solidFill>
                <a:latin typeface="Consolas" panose="020B0609020204030204" pitchFamily="49" charset="0"/>
              </a:rPr>
              <a:t> 2</a:t>
            </a:r>
            <a:r>
              <a:rPr lang="en-US" sz="4000" dirty="0" smtClean="0">
                <a:solidFill>
                  <a:srgbClr val="808080"/>
                </a:solidFill>
                <a:latin typeface="Consolas" panose="020B0609020204030204" pitchFamily="49" charset="0"/>
              </a:rPr>
              <a:t>,</a:t>
            </a:r>
            <a:r>
              <a:rPr lang="en-US" sz="4000" dirty="0" smtClean="0">
                <a:solidFill>
                  <a:prstClr val="black"/>
                </a:solidFill>
                <a:latin typeface="Consolas" panose="020B0609020204030204" pitchFamily="49" charset="0"/>
              </a:rPr>
              <a:t> </a:t>
            </a:r>
            <a:r>
              <a:rPr lang="en-US" sz="4000" dirty="0">
                <a:solidFill>
                  <a:prstClr val="black"/>
                </a:solidFill>
                <a:latin typeface="Consolas" panose="020B0609020204030204" pitchFamily="49" charset="0"/>
              </a:rPr>
              <a:t>1</a:t>
            </a:r>
            <a:r>
              <a:rPr lang="en-US" sz="4000" dirty="0">
                <a:solidFill>
                  <a:srgbClr val="808080"/>
                </a:solidFill>
                <a:latin typeface="Consolas" panose="020B0609020204030204" pitchFamily="49" charset="0"/>
              </a:rPr>
              <a:t>,</a:t>
            </a:r>
            <a:r>
              <a:rPr lang="en-US" sz="4000" dirty="0">
                <a:solidFill>
                  <a:prstClr val="black"/>
                </a:solidFill>
                <a:latin typeface="Consolas" panose="020B0609020204030204" pitchFamily="49" charset="0"/>
              </a:rPr>
              <a:t> </a:t>
            </a:r>
            <a:r>
              <a:rPr lang="en-US" sz="4000" dirty="0" smtClean="0">
                <a:solidFill>
                  <a:srgbClr val="FF0000"/>
                </a:solidFill>
                <a:latin typeface="Consolas" panose="020B0609020204030204" pitchFamily="49" charset="0"/>
              </a:rPr>
              <a:t>‘-'</a:t>
            </a:r>
            <a:r>
              <a:rPr lang="en-US" sz="4000" dirty="0" smtClean="0">
                <a:solidFill>
                  <a:srgbClr val="808080"/>
                </a:solidFill>
                <a:latin typeface="Consolas" panose="020B0609020204030204" pitchFamily="49" charset="0"/>
              </a:rPr>
              <a:t>)</a:t>
            </a:r>
            <a:endParaRPr lang="en-US" sz="4000" dirty="0">
              <a:solidFill>
                <a:srgbClr val="808080"/>
              </a:solidFill>
              <a:latin typeface="Consolas" panose="020B0609020204030204" pitchFamily="49" charset="0"/>
            </a:endParaRPr>
          </a:p>
        </p:txBody>
      </p:sp>
    </p:spTree>
    <p:extLst>
      <p:ext uri="{BB962C8B-B14F-4D97-AF65-F5344CB8AC3E}">
        <p14:creationId xmlns:p14="http://schemas.microsoft.com/office/powerpoint/2010/main" val="2677598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8" name="Oval 4"/>
          <p:cNvSpPr/>
          <p:nvPr/>
        </p:nvSpPr>
        <p:spPr>
          <a:xfrm rot="16200000">
            <a:off x="-3148802" y="3203985"/>
            <a:ext cx="6858002" cy="450031"/>
          </a:xfrm>
          <a:prstGeom prst="rect">
            <a:avLst/>
          </a:prstGeom>
          <a:solidFill>
            <a:srgbClr val="FFFF99"/>
          </a:solidFill>
          <a:ln>
            <a:solidFill>
              <a:schemeClr val="accent4">
                <a:lumMod val="75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accent4">
                    <a:lumMod val="75000"/>
                  </a:schemeClr>
                </a:solidFill>
              </a:rPr>
              <a:t>Common Problems</a:t>
            </a:r>
            <a:endParaRPr lang="en-US" sz="2300" b="1" kern="1200" dirty="0">
              <a:solidFill>
                <a:schemeClr val="accent4">
                  <a:lumMod val="75000"/>
                </a:schemeClr>
              </a:solidFill>
            </a:endParaRPr>
          </a:p>
        </p:txBody>
      </p:sp>
      <p:pic>
        <p:nvPicPr>
          <p:cNvPr id="92162" name="Picture 2" descr="C:\Users\Farrokh\AppData\Local\Microsoft\Windows\Temporary Internet Files\Content.IE5\OYFIK4VB\frustration-logo[1].jpg"/>
          <p:cNvPicPr>
            <a:picLocks noChangeAspect="1" noChangeArrowheads="1"/>
          </p:cNvPicPr>
          <p:nvPr/>
        </p:nvPicPr>
        <p:blipFill>
          <a:blip r:embed="rId3"/>
          <a:srcRect/>
          <a:stretch>
            <a:fillRect/>
          </a:stretch>
        </p:blipFill>
        <p:spPr bwMode="auto">
          <a:xfrm>
            <a:off x="3241963" y="308758"/>
            <a:ext cx="5984059" cy="5965359"/>
          </a:xfrm>
          <a:prstGeom prst="rect">
            <a:avLst/>
          </a:prstGeom>
          <a:noFill/>
        </p:spPr>
      </p:pic>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err="1" smtClean="0">
                <a:solidFill>
                  <a:srgbClr val="FF0000"/>
                </a:solidFill>
              </a:rPr>
              <a:t>Concat</a:t>
            </a:r>
            <a:r>
              <a:rPr lang="en-US" sz="4000" b="1" dirty="0" smtClean="0">
                <a:solidFill>
                  <a:srgbClr val="FF0000"/>
                </a:solidFill>
              </a:rPr>
              <a:t> &amp; Stuff Functions </a:t>
            </a:r>
            <a:r>
              <a:rPr lang="en-US" sz="4000" b="1" dirty="0" smtClean="0">
                <a:solidFill>
                  <a:srgbClr val="FF0000"/>
                </a:solidFill>
              </a:rPr>
              <a:t>are Needed in analysis of </a:t>
            </a:r>
            <a:r>
              <a:rPr lang="en-US" sz="4000" b="1" dirty="0" smtClean="0">
                <a:solidFill>
                  <a:srgbClr val="FF0000"/>
                </a:solidFill>
              </a:rPr>
              <a:t>TEXT data </a:t>
            </a:r>
            <a:r>
              <a:rPr lang="en-US" sz="4000" b="1" dirty="0" smtClean="0">
                <a:solidFill>
                  <a:srgbClr val="FF0000"/>
                </a:solidFill>
              </a:rPr>
              <a:t>from EHR </a:t>
            </a:r>
            <a:endParaRPr lang="en-US" sz="4000" b="1" dirty="0">
              <a:solidFill>
                <a:srgbClr val="FF0000"/>
              </a:solidFill>
            </a:endParaRPr>
          </a:p>
        </p:txBody>
      </p:sp>
    </p:spTree>
    <p:extLst>
      <p:ext uri="{BB962C8B-B14F-4D97-AF65-F5344CB8AC3E}">
        <p14:creationId xmlns:p14="http://schemas.microsoft.com/office/powerpoint/2010/main" val="25642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1755265600"/>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b="1" dirty="0" smtClean="0">
                          <a:effectLst/>
                          <a:hlinkClick r:id="rId3"/>
                        </a:rPr>
                        <a:t>CHARINDEX</a:t>
                      </a:r>
                      <a:r>
                        <a:rPr lang="en-US" sz="2000" b="1" dirty="0" smtClean="0">
                          <a:effectLst/>
                        </a:rPr>
                        <a:t> or </a:t>
                      </a:r>
                      <a:r>
                        <a:rPr lang="en-US" sz="2000" b="1" dirty="0" smtClean="0">
                          <a:effectLst/>
                          <a:hlinkClick r:id="rId4"/>
                        </a:rPr>
                        <a:t>PATINDEX</a:t>
                      </a:r>
                      <a:endParaRPr lang="en-US" sz="2000" b="1"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Returns the location of a substring </a:t>
                      </a:r>
                      <a:r>
                        <a:rPr lang="en-US" sz="2000" b="1" dirty="0" smtClean="0">
                          <a:effectLst/>
                        </a:rPr>
                        <a:t>or a pattern in </a:t>
                      </a:r>
                      <a:r>
                        <a:rPr lang="en-US" sz="2000" b="1"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algn="l" fontAlgn="t"/>
                      <a:r>
                        <a:rPr lang="en-US" sz="2000" dirty="0" smtClean="0">
                          <a:effectLst/>
                          <a:hlinkClick r:id="rId5"/>
                        </a:rPr>
                        <a:t>CONCAT</a:t>
                      </a:r>
                      <a:r>
                        <a:rPr lang="en-US" sz="2000" dirty="0" smtClean="0">
                          <a:effectLst/>
                        </a:rPr>
                        <a:t> or +</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6"/>
                        </a:rPr>
                        <a:t>STUFF</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smtClean="0">
                          <a:effectLst/>
                        </a:rPr>
                        <a:t>Replaces a </a:t>
                      </a:r>
                      <a:r>
                        <a:rPr lang="en-US" sz="2000" dirty="0">
                          <a:effectLst/>
                        </a:rPr>
                        <a:t>sequence of characters </a:t>
                      </a:r>
                      <a:r>
                        <a:rPr lang="en-US" sz="2000" dirty="0" smtClean="0">
                          <a:effectLst/>
                        </a:rPr>
                        <a:t>with another, </a:t>
                      </a:r>
                      <a:r>
                        <a:rPr lang="en-US" sz="2000"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ounded Rectangle 1"/>
          <p:cNvSpPr/>
          <p:nvPr/>
        </p:nvSpPr>
        <p:spPr>
          <a:xfrm>
            <a:off x="203201" y="724395"/>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3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3894443359"/>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smtClean="0">
                          <a:effectLst/>
                          <a:hlinkClick r:id="rId5"/>
                        </a:rPr>
                        <a:t>CONCAT</a:t>
                      </a:r>
                      <a:r>
                        <a:rPr lang="en-US" sz="2000" b="1" dirty="0" smtClean="0">
                          <a:effectLst/>
                        </a:rPr>
                        <a:t> or +</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6"/>
                        </a:rPr>
                        <a:t>STUFF</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smtClean="0">
                          <a:effectLst/>
                        </a:rPr>
                        <a:t>Replaces a </a:t>
                      </a:r>
                      <a:r>
                        <a:rPr lang="en-US" sz="2000" dirty="0">
                          <a:effectLst/>
                        </a:rPr>
                        <a:t>sequence of characters </a:t>
                      </a:r>
                      <a:r>
                        <a:rPr lang="en-US" sz="2000" dirty="0" smtClean="0">
                          <a:effectLst/>
                        </a:rPr>
                        <a:t>with another, </a:t>
                      </a:r>
                      <a:r>
                        <a:rPr lang="en-US" sz="2000"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ounded Rectangle 1"/>
          <p:cNvSpPr/>
          <p:nvPr/>
        </p:nvSpPr>
        <p:spPr>
          <a:xfrm>
            <a:off x="101601" y="1130795"/>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71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2000198937"/>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smtClean="0">
                          <a:effectLst/>
                          <a:hlinkClick r:id="rId5"/>
                        </a:rPr>
                        <a:t>CONCAT</a:t>
                      </a:r>
                      <a:r>
                        <a:rPr lang="en-US" sz="2000" b="1" dirty="0" smtClean="0">
                          <a:effectLst/>
                        </a:rPr>
                        <a:t> or +</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b="1" dirty="0" smtClean="0">
                          <a:effectLst/>
                          <a:hlinkClick r:id="rId6"/>
                        </a:rPr>
                        <a:t>LEFT</a:t>
                      </a:r>
                      <a:r>
                        <a:rPr lang="en-US" sz="2000" b="1" dirty="0" smtClean="0">
                          <a:effectLst/>
                        </a:rPr>
                        <a:t>, </a:t>
                      </a:r>
                      <a:r>
                        <a:rPr lang="en-US" sz="2000" b="1" dirty="0" smtClean="0">
                          <a:effectLst/>
                          <a:hlinkClick r:id="rId7"/>
                        </a:rPr>
                        <a:t>RIGHT</a:t>
                      </a:r>
                      <a:endParaRPr lang="en-US" sz="2000" b="1"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Extracts a substring from a </a:t>
                      </a:r>
                      <a:r>
                        <a:rPr lang="en-US" sz="2000" b="1" dirty="0" smtClean="0">
                          <a:effectLst/>
                        </a:rPr>
                        <a:t>string, starting </a:t>
                      </a:r>
                      <a:r>
                        <a:rPr lang="en-US" sz="2000" b="1" dirty="0">
                          <a:effectLst/>
                        </a:rPr>
                        <a:t>from </a:t>
                      </a:r>
                      <a:r>
                        <a:rPr lang="en-US" sz="2000" b="1" dirty="0" smtClean="0">
                          <a:effectLst/>
                        </a:rPr>
                        <a:t>left or right</a:t>
                      </a:r>
                      <a:endParaRPr lang="en-US" sz="2000" b="1"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6"/>
                        </a:rPr>
                        <a:t>STUFF</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smtClean="0">
                          <a:effectLst/>
                        </a:rPr>
                        <a:t>Replaces a </a:t>
                      </a:r>
                      <a:r>
                        <a:rPr lang="en-US" sz="2000" dirty="0">
                          <a:effectLst/>
                        </a:rPr>
                        <a:t>sequence of characters </a:t>
                      </a:r>
                      <a:r>
                        <a:rPr lang="en-US" sz="2000" dirty="0" smtClean="0">
                          <a:effectLst/>
                        </a:rPr>
                        <a:t>with another, </a:t>
                      </a:r>
                      <a:r>
                        <a:rPr lang="en-US" sz="2000"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ounded Rectangle 1"/>
          <p:cNvSpPr/>
          <p:nvPr/>
        </p:nvSpPr>
        <p:spPr>
          <a:xfrm>
            <a:off x="101601" y="1508169"/>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3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4100727583"/>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smtClean="0">
                          <a:effectLst/>
                          <a:hlinkClick r:id="rId5"/>
                        </a:rPr>
                        <a:t>CONCAT</a:t>
                      </a:r>
                      <a:r>
                        <a:rPr lang="en-US" sz="2000" b="1" dirty="0" smtClean="0">
                          <a:effectLst/>
                        </a:rPr>
                        <a:t> or +</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b="1" dirty="0" smtClean="0">
                          <a:effectLst/>
                          <a:hlinkClick r:id="rId8"/>
                        </a:rPr>
                        <a:t>LEN</a:t>
                      </a:r>
                      <a:r>
                        <a:rPr lang="en-US" sz="2000" b="1" dirty="0" smtClean="0">
                          <a:effectLst/>
                        </a:rPr>
                        <a:t> or </a:t>
                      </a:r>
                      <a:r>
                        <a:rPr lang="en-US" sz="2000" b="1" dirty="0" smtClean="0">
                          <a:effectLst/>
                          <a:hlinkClick r:id="rId9"/>
                        </a:rPr>
                        <a:t>DATALENGTH</a:t>
                      </a:r>
                      <a:endParaRPr lang="en-US" sz="2000" b="1"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Returns the length of the specified </a:t>
                      </a:r>
                      <a:r>
                        <a:rPr lang="en-US" sz="2000" b="1" dirty="0" smtClean="0">
                          <a:effectLst/>
                        </a:rPr>
                        <a:t>string or expression</a:t>
                      </a:r>
                      <a:endParaRPr lang="en-US" sz="2000" b="1"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6"/>
                        </a:rPr>
                        <a:t>STUFF</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smtClean="0">
                          <a:effectLst/>
                        </a:rPr>
                        <a:t>Replaces a </a:t>
                      </a:r>
                      <a:r>
                        <a:rPr lang="en-US" sz="2000" dirty="0">
                          <a:effectLst/>
                        </a:rPr>
                        <a:t>sequence of characters </a:t>
                      </a:r>
                      <a:r>
                        <a:rPr lang="en-US" sz="2000" dirty="0" smtClean="0">
                          <a:effectLst/>
                        </a:rPr>
                        <a:t>with another, </a:t>
                      </a:r>
                      <a:r>
                        <a:rPr lang="en-US" sz="2000"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ounded Rectangle 1"/>
          <p:cNvSpPr/>
          <p:nvPr/>
        </p:nvSpPr>
        <p:spPr>
          <a:xfrm>
            <a:off x="101601" y="1900047"/>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51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346378853"/>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smtClean="0">
                          <a:effectLst/>
                          <a:hlinkClick r:id="rId5"/>
                        </a:rPr>
                        <a:t>CONCAT</a:t>
                      </a:r>
                      <a:r>
                        <a:rPr lang="en-US" sz="2000" b="1" dirty="0" smtClean="0">
                          <a:effectLst/>
                        </a:rPr>
                        <a:t> or +</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b="1" dirty="0" smtClean="0">
                          <a:effectLst/>
                          <a:hlinkClick r:id="rId10"/>
                        </a:rPr>
                        <a:t>LOWER</a:t>
                      </a:r>
                      <a:r>
                        <a:rPr lang="en-US" sz="2000" b="1" dirty="0" smtClean="0">
                          <a:effectLst/>
                        </a:rPr>
                        <a:t> or </a:t>
                      </a:r>
                      <a:r>
                        <a:rPr lang="en-US" sz="2000" b="1" dirty="0" smtClean="0">
                          <a:effectLst/>
                          <a:hlinkClick r:id="rId11"/>
                        </a:rPr>
                        <a:t>UPPER</a:t>
                      </a:r>
                      <a:endParaRPr lang="en-US" sz="2000" b="1"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Converts a string to </a:t>
                      </a:r>
                      <a:r>
                        <a:rPr lang="en-US" sz="2000" b="1" dirty="0" smtClean="0">
                          <a:effectLst/>
                        </a:rPr>
                        <a:t>lower- or upper-case</a:t>
                      </a:r>
                      <a:endParaRPr lang="en-US" sz="2000" b="1"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2"/>
                        </a:rPr>
                        <a:t>LTRIM</a:t>
                      </a:r>
                      <a:r>
                        <a:rPr lang="en-US" sz="2000" dirty="0" smtClean="0">
                          <a:effectLst/>
                        </a:rPr>
                        <a:t> or </a:t>
                      </a:r>
                      <a:r>
                        <a:rPr lang="en-US" sz="2000" dirty="0" smtClean="0">
                          <a:effectLst/>
                          <a:hlinkClick r:id="rId13"/>
                        </a:rPr>
                        <a:t>RTRIM</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Removes leading </a:t>
                      </a:r>
                      <a:r>
                        <a:rPr lang="en-US" sz="2000" dirty="0" smtClean="0">
                          <a:effectLst/>
                        </a:rPr>
                        <a:t>or trailing spaces </a:t>
                      </a:r>
                      <a:r>
                        <a:rPr lang="en-US" sz="2000"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dirty="0">
                          <a:effectLst/>
                          <a:hlinkClick r:id="rId15"/>
                        </a:rPr>
                        <a:t>SPACE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2533">
                <a:tc>
                  <a:txBody>
                    <a:bodyPr/>
                    <a:lstStyle/>
                    <a:p>
                      <a:pPr algn="l" fontAlgn="t"/>
                      <a:r>
                        <a:rPr lang="en-US" sz="2000" dirty="0">
                          <a:effectLst/>
                          <a:hlinkClick r:id="rId16"/>
                        </a:rPr>
                        <a:t>STUFF</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smtClean="0">
                          <a:effectLst/>
                        </a:rPr>
                        <a:t>Replaces a </a:t>
                      </a:r>
                      <a:r>
                        <a:rPr lang="en-US" sz="2000" dirty="0">
                          <a:effectLst/>
                        </a:rPr>
                        <a:t>sequence of characters </a:t>
                      </a:r>
                      <a:r>
                        <a:rPr lang="en-US" sz="2000" dirty="0" smtClean="0">
                          <a:effectLst/>
                        </a:rPr>
                        <a:t>with another, </a:t>
                      </a:r>
                      <a:r>
                        <a:rPr lang="en-US" sz="2000"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ounded Rectangle 1"/>
          <p:cNvSpPr/>
          <p:nvPr/>
        </p:nvSpPr>
        <p:spPr>
          <a:xfrm>
            <a:off x="130629" y="2262903"/>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8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graphicFrame>
        <p:nvGraphicFramePr>
          <p:cNvPr id="3" name="Table 2"/>
          <p:cNvGraphicFramePr>
            <a:graphicFrameLocks noGrp="1"/>
          </p:cNvGraphicFramePr>
          <p:nvPr>
            <p:extLst>
              <p:ext uri="{D42A27DB-BD31-4B8C-83A1-F6EECF244321}">
                <p14:modId xmlns:p14="http://schemas.microsoft.com/office/powerpoint/2010/main" val="2290909244"/>
              </p:ext>
            </p:extLst>
          </p:nvPr>
        </p:nvGraphicFramePr>
        <p:xfrm>
          <a:off x="203201" y="381000"/>
          <a:ext cx="11466284" cy="4454518"/>
        </p:xfrm>
        <a:graphic>
          <a:graphicData uri="http://schemas.openxmlformats.org/drawingml/2006/table">
            <a:tbl>
              <a:tblPr/>
              <a:tblGrid>
                <a:gridCol w="2860660"/>
                <a:gridCol w="8605624"/>
              </a:tblGrid>
              <a:tr h="263281">
                <a:tc>
                  <a:txBody>
                    <a:bodyPr/>
                    <a:lstStyle/>
                    <a:p>
                      <a:pPr algn="l" fontAlgn="t"/>
                      <a:r>
                        <a:rPr lang="en-US" sz="2000" b="1" dirty="0">
                          <a:effectLst/>
                        </a:rPr>
                        <a:t>Function</a:t>
                      </a: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b="1" dirty="0">
                          <a:effectLst/>
                        </a:rPr>
                        <a:t>Description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3"/>
                        </a:rPr>
                        <a:t>CHARINDEX</a:t>
                      </a:r>
                      <a:r>
                        <a:rPr lang="en-US" sz="2000" dirty="0" smtClean="0">
                          <a:effectLst/>
                        </a:rPr>
                        <a:t> or </a:t>
                      </a:r>
                      <a:r>
                        <a:rPr lang="en-US" sz="2000" dirty="0" smtClean="0">
                          <a:effectLst/>
                          <a:hlinkClick r:id="rId4"/>
                        </a:rPr>
                        <a:t>PATINDEX</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Returns the location of a substring </a:t>
                      </a:r>
                      <a:r>
                        <a:rPr lang="en-US" sz="2000" dirty="0" smtClean="0">
                          <a:effectLst/>
                        </a:rPr>
                        <a:t>or a pattern in </a:t>
                      </a:r>
                      <a:r>
                        <a:rPr lang="en-US" sz="2000" dirty="0">
                          <a:effectLst/>
                        </a:rPr>
                        <a:t>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smtClean="0">
                          <a:effectLst/>
                          <a:hlinkClick r:id="rId5"/>
                        </a:rPr>
                        <a:t>CONCAT</a:t>
                      </a:r>
                      <a:r>
                        <a:rPr lang="en-US" sz="2000" b="1" dirty="0" smtClean="0">
                          <a:effectLst/>
                        </a:rPr>
                        <a:t> or +</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Concatenates two or more strings together</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6"/>
                        </a:rPr>
                        <a:t>LEFT</a:t>
                      </a:r>
                      <a:r>
                        <a:rPr lang="en-US" sz="2000" dirty="0" smtClean="0">
                          <a:effectLst/>
                        </a:rPr>
                        <a:t>, </a:t>
                      </a:r>
                      <a:r>
                        <a:rPr lang="en-US" sz="2000" dirty="0" smtClean="0">
                          <a:effectLst/>
                          <a:hlinkClick r:id="rId7"/>
                        </a:rPr>
                        <a:t>RIGHT</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a:t>
                      </a:r>
                      <a:r>
                        <a:rPr lang="en-US" sz="2000" dirty="0" smtClean="0">
                          <a:effectLst/>
                        </a:rPr>
                        <a:t>string, starting </a:t>
                      </a:r>
                      <a:r>
                        <a:rPr lang="en-US" sz="2000" dirty="0">
                          <a:effectLst/>
                        </a:rPr>
                        <a:t>from </a:t>
                      </a:r>
                      <a:r>
                        <a:rPr lang="en-US" sz="2000" dirty="0" smtClean="0">
                          <a:effectLst/>
                        </a:rPr>
                        <a:t>left or right</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8"/>
                        </a:rPr>
                        <a:t>LEN</a:t>
                      </a:r>
                      <a:r>
                        <a:rPr lang="en-US" sz="2000" dirty="0" smtClean="0">
                          <a:effectLst/>
                        </a:rPr>
                        <a:t> or </a:t>
                      </a:r>
                      <a:r>
                        <a:rPr lang="en-US" sz="2000" dirty="0" smtClean="0">
                          <a:effectLst/>
                          <a:hlinkClick r:id="rId9"/>
                        </a:rPr>
                        <a:t>DATALENGTH</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a:effectLst/>
                        </a:rPr>
                        <a:t>Returns the length of the specified </a:t>
                      </a:r>
                      <a:r>
                        <a:rPr lang="en-US" sz="2000" dirty="0" smtClean="0">
                          <a:effectLst/>
                        </a:rPr>
                        <a:t>string or expression</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smtClean="0">
                          <a:effectLst/>
                          <a:hlinkClick r:id="rId10"/>
                        </a:rPr>
                        <a:t>LOWER</a:t>
                      </a:r>
                      <a:r>
                        <a:rPr lang="en-US" sz="2000" dirty="0" smtClean="0">
                          <a:effectLst/>
                        </a:rPr>
                        <a:t> or </a:t>
                      </a:r>
                      <a:r>
                        <a:rPr lang="en-US" sz="2000" dirty="0" smtClean="0">
                          <a:effectLst/>
                          <a:hlinkClick r:id="rId11"/>
                        </a:rPr>
                        <a:t>UPPER</a:t>
                      </a:r>
                      <a:endParaRPr lang="en-US" sz="2000"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Converts a string to </a:t>
                      </a:r>
                      <a:r>
                        <a:rPr lang="en-US" sz="2000" dirty="0" smtClean="0">
                          <a:effectLst/>
                        </a:rPr>
                        <a:t>lower- or upper-case</a:t>
                      </a:r>
                      <a:endParaRPr lang="en-US" sz="2000" dirty="0">
                        <a:effectLst/>
                      </a:endParaRP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b="1" dirty="0" smtClean="0">
                          <a:effectLst/>
                          <a:hlinkClick r:id="rId12"/>
                        </a:rPr>
                        <a:t>LTRIM</a:t>
                      </a:r>
                      <a:r>
                        <a:rPr lang="en-US" sz="2000" b="1" dirty="0" smtClean="0">
                          <a:effectLst/>
                        </a:rPr>
                        <a:t> or </a:t>
                      </a:r>
                      <a:r>
                        <a:rPr lang="en-US" sz="2000" b="1" dirty="0" smtClean="0">
                          <a:effectLst/>
                          <a:hlinkClick r:id="rId13"/>
                        </a:rPr>
                        <a:t>RTRIM</a:t>
                      </a:r>
                      <a:endParaRPr lang="en-US" sz="2000" b="1" dirty="0" smtClean="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Removes leading </a:t>
                      </a:r>
                      <a:r>
                        <a:rPr lang="en-US" sz="2000" b="1" dirty="0" smtClean="0">
                          <a:effectLst/>
                        </a:rPr>
                        <a:t>or trailing spaces </a:t>
                      </a:r>
                      <a:r>
                        <a:rPr lang="en-US" sz="2000" b="1" dirty="0">
                          <a:effectLst/>
                        </a:rPr>
                        <a:t>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432533">
                <a:tc>
                  <a:txBody>
                    <a:bodyPr/>
                    <a:lstStyle/>
                    <a:p>
                      <a:pPr algn="l" fontAlgn="t"/>
                      <a:r>
                        <a:rPr lang="en-US" sz="2000" dirty="0">
                          <a:effectLst/>
                          <a:hlinkClick r:id="rId14"/>
                        </a:rPr>
                        <a:t>REPLACE</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a:effectLst/>
                        </a:rPr>
                        <a:t>Replaces a sequence of characters in a string with another set of characters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63281">
                <a:tc>
                  <a:txBody>
                    <a:bodyPr/>
                    <a:lstStyle/>
                    <a:p>
                      <a:pPr algn="l" fontAlgn="t"/>
                      <a:r>
                        <a:rPr lang="en-US" sz="2000" b="1" dirty="0">
                          <a:effectLst/>
                          <a:hlinkClick r:id="rId15"/>
                        </a:rPr>
                        <a:t>SPACE</a:t>
                      </a:r>
                      <a:endParaRPr lang="en-US" sz="2000" b="1"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l" fontAlgn="t"/>
                      <a:r>
                        <a:rPr lang="en-US" sz="2000" b="1" dirty="0">
                          <a:effectLst/>
                        </a:rPr>
                        <a:t>Returns a string with a specified number of spaces</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432533">
                <a:tc>
                  <a:txBody>
                    <a:bodyPr/>
                    <a:lstStyle/>
                    <a:p>
                      <a:pPr algn="l" fontAlgn="t"/>
                      <a:r>
                        <a:rPr lang="en-US" sz="2000" dirty="0">
                          <a:effectLst/>
                          <a:hlinkClick r:id="rId16"/>
                        </a:rPr>
                        <a:t>STUFF</a:t>
                      </a:r>
                      <a:endParaRPr lang="en-US" sz="2000" dirty="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2000" dirty="0" smtClean="0">
                          <a:effectLst/>
                        </a:rPr>
                        <a:t>Replaces a </a:t>
                      </a:r>
                      <a:r>
                        <a:rPr lang="en-US" sz="2000" dirty="0">
                          <a:effectLst/>
                        </a:rPr>
                        <a:t>sequence of characters </a:t>
                      </a:r>
                      <a:r>
                        <a:rPr lang="en-US" sz="2000" dirty="0" smtClean="0">
                          <a:effectLst/>
                        </a:rPr>
                        <a:t>with another, </a:t>
                      </a:r>
                      <a:r>
                        <a:rPr lang="en-US" sz="2000" dirty="0">
                          <a:effectLst/>
                        </a:rPr>
                        <a:t>starting at a specified position</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3281">
                <a:tc>
                  <a:txBody>
                    <a:bodyPr/>
                    <a:lstStyle/>
                    <a:p>
                      <a:pPr algn="l" fontAlgn="t"/>
                      <a:r>
                        <a:rPr lang="en-US" sz="2000">
                          <a:effectLst/>
                          <a:hlinkClick r:id="rId17"/>
                        </a:rPr>
                        <a:t>SUBSTRING</a:t>
                      </a:r>
                      <a:endParaRPr lang="en-US" sz="2000">
                        <a:effectLst/>
                      </a:endParaRPr>
                    </a:p>
                  </a:txBody>
                  <a:tcPr marL="94029"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2000" dirty="0">
                          <a:effectLst/>
                        </a:rPr>
                        <a:t>Extracts a substring from a string</a:t>
                      </a:r>
                    </a:p>
                  </a:txBody>
                  <a:tcPr marL="47014" marR="47014" marT="47014" marB="4701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bl>
          </a:graphicData>
        </a:graphic>
      </p:graphicFrame>
      <p:sp>
        <p:nvSpPr>
          <p:cNvPr id="4" name="Rectangle 1"/>
          <p:cNvSpPr>
            <a:spLocks noChangeArrowheads="1"/>
          </p:cNvSpPr>
          <p:nvPr/>
        </p:nvSpPr>
        <p:spPr bwMode="auto">
          <a:xfrm>
            <a:off x="2992438"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ounded Rectangle 1"/>
          <p:cNvSpPr/>
          <p:nvPr/>
        </p:nvSpPr>
        <p:spPr>
          <a:xfrm>
            <a:off x="130629" y="2683810"/>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7889" y="3547413"/>
            <a:ext cx="11466284" cy="523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552914"/>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6998</TotalTime>
  <Words>2804</Words>
  <Application>Microsoft Office PowerPoint</Application>
  <PresentationFormat>Widescreen</PresentationFormat>
  <Paragraphs>562</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ＭＳ Ｐゴシック</vt:lpstr>
      <vt:lpstr>Arial</vt:lpstr>
      <vt:lpstr>Calibri</vt:lpstr>
      <vt:lpstr>Consolas</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Concat &amp; Stuff Functions are Needed in analysis of TEXT data from EHR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125</cp:revision>
  <dcterms:created xsi:type="dcterms:W3CDTF">2017-05-23T16:09:18Z</dcterms:created>
  <dcterms:modified xsi:type="dcterms:W3CDTF">2018-06-18T13:33:00Z</dcterms:modified>
</cp:coreProperties>
</file>