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ink/ink4.xml" ContentType="application/inkml+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ink/ink3.xml" ContentType="application/inkml+xml"/>
  <Override PartName="/ppt/ink/ink5.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8"/>
  </p:notesMasterIdLst>
  <p:sldIdLst>
    <p:sldId id="268" r:id="rId2"/>
    <p:sldId id="355" r:id="rId3"/>
    <p:sldId id="413" r:id="rId4"/>
    <p:sldId id="414" r:id="rId5"/>
    <p:sldId id="417" r:id="rId6"/>
    <p:sldId id="418" r:id="rId7"/>
    <p:sldId id="420" r:id="rId8"/>
    <p:sldId id="447" r:id="rId9"/>
    <p:sldId id="426" r:id="rId10"/>
    <p:sldId id="423" r:id="rId11"/>
    <p:sldId id="424" r:id="rId12"/>
    <p:sldId id="428" r:id="rId13"/>
    <p:sldId id="429" r:id="rId14"/>
    <p:sldId id="431" r:id="rId15"/>
    <p:sldId id="432" r:id="rId16"/>
    <p:sldId id="434" r:id="rId17"/>
    <p:sldId id="448" r:id="rId18"/>
    <p:sldId id="435" r:id="rId19"/>
    <p:sldId id="439" r:id="rId20"/>
    <p:sldId id="440" r:id="rId21"/>
    <p:sldId id="449" r:id="rId22"/>
    <p:sldId id="450" r:id="rId23"/>
    <p:sldId id="441" r:id="rId24"/>
    <p:sldId id="442" r:id="rId25"/>
    <p:sldId id="451"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CC"/>
    <a:srgbClr val="00FF00"/>
    <a:srgbClr val="66FFCC"/>
    <a:srgbClr val="FFFF00"/>
    <a:srgbClr val="7D1219"/>
    <a:srgbClr val="006873"/>
    <a:srgbClr val="FFFF66"/>
    <a:srgbClr val="FFCC33"/>
    <a:srgbClr val="00673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51"/>
    <p:restoredTop sz="71141" autoAdjust="0"/>
  </p:normalViewPr>
  <p:slideViewPr>
    <p:cSldViewPr snapToGrid="0" snapToObjects="1">
      <p:cViewPr varScale="1">
        <p:scale>
          <a:sx n="80" d="100"/>
          <a:sy n="80" d="100"/>
        </p:scale>
        <p:origin x="-822"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63"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0-09-24T22:44:19.81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2156 669,'0'-25,"-25"25,-24-25,-26-49,-74 0,-98-50,-1 26,-25-26,50 75,0 24,74-25,0 50,50 0,24 0,50 25,1 0,-1 0,0 24,0 0,0 50,1 0,24 0,0-25,24 0,1 1,25 23,24 26,1-25,-1-25,50 25,-25-25,25 0,-24-24,24-1,-75-24,26 24,49-24,-25 24,0-24,50-25,-25 25,24 24,1-24,0 0,-25-25,-25 0,1 0,-1 0,-25 0,25-25,-24 0,49 1,0-26,-50 25,1-24,-50 49,0-49,-1 24,1-25,0 50,-25-24,0-1,0 0,-74 1,24-26,-49-49,-25 25,-25 25</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0-09-24T22:44:21.99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645 81,'-49'-25,"-26"1,1-1,-1 25,26 0,-26 0,26 0,-26 0,50 0,-24 25,49-1,-25-24,0 0,25 25,0-1,0 0,25 1,-25 24,49 0,1 24,0-1,24-23,25-24,26 24,23-25,-48-24,-1 24,0 25,1-49,-1 25,-25-25,26 0,-1 0,-25 24,-24-24,24 0,1 0,-1 0,-24 0,24 0,-49 0,0 0,0 0,0 0,-25-24,0 24,0-25,-25 25,0 0,0-24,-25-1,-49-23,-50 23,50-24,-99 25,98-1,1 1,0 24,49 0,50 0,-50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0-09-24T22:44:23.7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0,'0'0,"48"0,-24 0,48 0,25 24,-26-24,-1 0,4 0,22 0,-73 0,-1 0,5 0,-3 0,-24 24,0-24,-24 0,-3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0-09-24T22:44:25.85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0-1,'25'0,"0"0,0 0,0 0,-1 0,1 0,25 25,-25-25,0 0,-25 24,49-24,-24 0,0 0,0 25,-1-25,26 25,-50-25,25 0,24 0,-24 25,-25-25,25 25,0-25,0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0-09-24T22:44:31.2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621 327,'-24'0,"-1"0,0 0,25 25,-49-25,24 25,1-1,-26 26,-24-1,0 25,0 0,25-24,0 24,-1-25,50-24,-24 24,24-49,0 25,0 0,0 24,0-49,49 49,0 1,25-26,0 26,0-26,0 1,25 24,0 1,-25-25,0-1,0 1,0 0,0-1,-50-24,26 0,-1 25,-24-25,24 0,-49 0,25 0,-1 0,1 0,-25-25,0 25,25 0,-25-24,25-1,-25 0,0 25,0-24,0-26,0 1,0 49,-25-50,25 26,0-1,0-49,0 25,-25-50,0 49,25-24,-24-24,-1 24,0 0,1 24,-1-24,-24 0,24 0,0 25,1 24,-26 0,1-24,24 24,-24 1,49 24,-49-25,-1 0,26 25,-1-25,-24 25,-1 0,50 0,-49 0,0 0,49 0,-25 0,0 0,1 0,24 25,0-25,0 0,0 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8/3/2018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a:t>
            </a:r>
            <a:r>
              <a:rPr lang="en-US" dirty="0" smtClean="0"/>
              <a:t>describes the relationship among</a:t>
            </a:r>
            <a:r>
              <a:rPr lang="en-US" baseline="0" dirty="0" smtClean="0"/>
              <a:t> tables.  This </a:t>
            </a:r>
            <a:r>
              <a:rPr lang="en-US" baseline="0" dirty="0" smtClean="0"/>
              <a:t>brief presentation was organized by Dr. Alemi and narrated by </a:t>
            </a:r>
            <a:r>
              <a:rPr lang="en-US" baseline="0" smtClean="0"/>
              <a:t>Samantha Tone.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key does not need to be defined as a single field.  For example Patient name + date of birth can be used as a key (assuming it uniquely identifies patients).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Patient ID + address type can be a primary key for address.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One-to-one relationships are rare and are used in specific situations, such as: To avoid missing data, To model hierarchies, For privacy/security reason, or to break very large tables, if some fields are rarely accesses at the same time. </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to many relationships are the most important and the most frequent type of relationship in relational databases.  They are used to represent all types of relationships in relational databases. When modeling one-to-many relationships you use foreign key in “many” to refer to record in “one”.  Examples include patient-address.  The primary key is the patient ID is used several times as foreign key in address table to indicate multiple addresses for the patient.</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Here is an example of one patient having</a:t>
            </a:r>
            <a:r>
              <a:rPr lang="en-US" sz="1200" baseline="0" dirty="0" smtClean="0"/>
              <a:t> </a:t>
            </a:r>
            <a:r>
              <a:rPr lang="en-US" sz="1200" dirty="0" smtClean="0"/>
              <a:t>many addresses: Foreign key in address points to primary key in patient</a:t>
            </a:r>
            <a:r>
              <a:rPr lang="en-US" dirty="0" smtClean="0"/>
              <a:t>.</a:t>
            </a:r>
          </a:p>
          <a:p>
            <a:endParaRPr lang="en-US" dirty="0"/>
          </a:p>
        </p:txBody>
      </p:sp>
      <p:sp>
        <p:nvSpPr>
          <p:cNvPr id="4" name="Slide Number Placeholder 3"/>
          <p:cNvSpPr>
            <a:spLocks noGrp="1"/>
          </p:cNvSpPr>
          <p:nvPr>
            <p:ph type="sldNum" sz="quarter" idx="10"/>
          </p:nvPr>
        </p:nvSpPr>
        <p:spPr/>
        <p:txBody>
          <a:bodyPr/>
          <a:lstStyle/>
          <a:p>
            <a:fld id="{C0675C7E-6CF0-4B15-8AC7-4A9CBBE2C886}" type="slidenum">
              <a:rPr lang="en-US" smtClean="0"/>
              <a:pPr/>
              <a:t>14</a:t>
            </a:fld>
            <a:endParaRPr lang="en-US" dirty="0"/>
          </a:p>
        </p:txBody>
      </p:sp>
    </p:spTree>
    <p:extLst>
      <p:ext uri="{BB962C8B-B14F-4D97-AF65-F5344CB8AC3E}">
        <p14:creationId xmlns:p14="http://schemas.microsoft.com/office/powerpoint/2010/main" xmlns="" val="2615143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two tables are related to each other because the </a:t>
            </a:r>
            <a:r>
              <a:rPr lang="en-US" dirty="0" err="1" smtClean="0"/>
              <a:t>ferign</a:t>
            </a:r>
            <a:r>
              <a:rPr lang="en-US" dirty="0" smtClean="0"/>
              <a:t> key in the second table points to the first table’s primary key.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we have entities that have many to many relationships. </a:t>
            </a:r>
            <a:r>
              <a:rPr lang="en-US" baseline="0" dirty="0" smtClean="0"/>
              <a:t>In this design, patients can have many physicians and physicians can have many patients.  It is not possible to indicate the many to many relationship with just foreign key in either table.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solution is to have a relationship table</a:t>
            </a:r>
            <a:r>
              <a:rPr lang="en-US" baseline="0" dirty="0" smtClean="0"/>
              <a:t> that indicates the nature of the relationship in connecting many to many entities.  Here, t</a:t>
            </a:r>
            <a:r>
              <a:rPr lang="en-US" dirty="0" smtClean="0"/>
              <a:t>he visit table is the linking table between</a:t>
            </a:r>
            <a:r>
              <a:rPr lang="en-US" baseline="0" dirty="0" smtClean="0"/>
              <a:t> physicians and patients.  In this design, patients can have many physicians and physicians can have many patients and the nature and number of each can be discovered in the visit table.  The </a:t>
            </a:r>
            <a:r>
              <a:rPr lang="en-US" dirty="0" smtClean="0"/>
              <a:t>Linking table has two foreign keys. These foreign keys point to two different entities.  Neither one of the foreign keys are unique in the linking table. </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look at an example.  This group has several clinics. Each clinic employs a number of healthcare providers. The group serves a number of patients in the area. The database to be constructed will serve the information needs of practice group management as well as providers and patients.</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three entities:</a:t>
            </a:r>
            <a:r>
              <a:rPr lang="en-US" baseline="0" dirty="0" smtClean="0"/>
              <a:t> patient, provider and clinic.  The attributes of each of these 3 entities are listed as fields within the 3 tables. </a:t>
            </a:r>
            <a:r>
              <a:rPr lang="en-US" sz="1200" dirty="0" smtClean="0"/>
              <a:t>Patient table has ID, Patient Name, Date of birth, Social security number and Insurance Policy.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ER diagrams describe the entities</a:t>
            </a:r>
            <a:r>
              <a:rPr lang="en-US" sz="1200" b="0" i="0" kern="1200" baseline="0" dirty="0" smtClean="0">
                <a:solidFill>
                  <a:schemeClr val="tx1"/>
                </a:solidFill>
                <a:latin typeface="+mn-lt"/>
                <a:ea typeface="+mn-ea"/>
                <a:cs typeface="+mn-cs"/>
              </a:rPr>
              <a:t> that should be included in the database as tables and the relationship among these entities.  Here we see two entities one describing the patient and the other street addresses.  The relationship between these two entities is described by another table called relationship.  This table indicates if the address is current or old address.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provider table has ID, Provider Name, Date of birth and Employee ID.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clinic has Clinic ID, Clinic Name, Address, and Phone.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need a relational</a:t>
            </a:r>
            <a:r>
              <a:rPr lang="en-US" baseline="0" dirty="0" smtClean="0"/>
              <a:t> table or an association table, here called encounter.  It has an id, date and diagnosis code.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make this scheme</a:t>
            </a:r>
            <a:r>
              <a:rPr lang="en-US" baseline="0" dirty="0" smtClean="0"/>
              <a:t> work, we need to also introduce various relationships among these tables by introducing foreign keys.  The clinic id is added as a foreign key to the patient and provider ID as these are one to many relationships and do not require additional association tables.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relationship between patients and providers is many to many and requires an additional association table, now called encounter table.  We introduce both the patient and provider ID as foreign keys in the encounter table.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FF0000"/>
                </a:solidFill>
              </a:rPr>
              <a:t>Cursor and Do-While commands repeatedly execute </a:t>
            </a:r>
            <a:r>
              <a:rPr lang="en-US" sz="1200" b="0" smtClean="0">
                <a:solidFill>
                  <a:srgbClr val="FF0000"/>
                </a:solidFill>
              </a:rPr>
              <a:t>an SQL code</a:t>
            </a:r>
            <a:endParaRPr lang="en-US" b="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a:p>
        </p:txBody>
      </p:sp>
    </p:spTree>
    <p:extLst>
      <p:ext uri="{BB962C8B-B14F-4D97-AF65-F5344CB8AC3E}">
        <p14:creationId xmlns="" xmlns:p14="http://schemas.microsoft.com/office/powerpoint/2010/main" val="294864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Relational databases are</a:t>
            </a:r>
            <a:r>
              <a:rPr lang="en-US" baseline="0" dirty="0" smtClean="0"/>
              <a:t> made of tables.  Each table defines either a schema for an entity or a relationship.  The rows in the table are relational instances.  A column in the table represents entity attributes or table fields.  The cardinality of the table refers to number of the rows in the table.  Degree of the table refers to number of columns in the table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have a table with cardinality 3 and degree 5,</a:t>
            </a:r>
            <a:r>
              <a:rPr lang="en-US" baseline="0" dirty="0" smtClean="0"/>
              <a:t> meaning we have 3 rows of data and 5 columns or fields.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map an ER diagram</a:t>
            </a:r>
            <a:r>
              <a:rPr lang="en-US" baseline="0" dirty="0" smtClean="0"/>
              <a:t> to  the database one b</a:t>
            </a:r>
            <a:r>
              <a:rPr lang="en-US" altLang="zh-TW" sz="1200" dirty="0" smtClean="0"/>
              <a:t>uilds a table for each entity;</a:t>
            </a:r>
            <a:r>
              <a:rPr lang="en-US" altLang="zh-TW" sz="1200" baseline="0" dirty="0" smtClean="0"/>
              <a:t> if necessary b</a:t>
            </a:r>
            <a:r>
              <a:rPr lang="en-US" altLang="zh-TW" sz="1200" dirty="0" smtClean="0"/>
              <a:t>uilds a table for relationships among tow entities, makes a column in the table for each attribute in the entity, sets a primary key in the table and puts</a:t>
            </a:r>
            <a:r>
              <a:rPr lang="en-US" altLang="zh-TW" sz="1200" baseline="0" dirty="0" smtClean="0"/>
              <a:t> related fo</a:t>
            </a:r>
            <a:r>
              <a:rPr lang="en-US" altLang="zh-TW" sz="1200" dirty="0" smtClean="0"/>
              <a:t>reign keys. Combination of p</a:t>
            </a:r>
            <a:r>
              <a:rPr lang="en-US" dirty="0" smtClean="0"/>
              <a:t>rimary  and foreign keys are used to implement relationships.</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Employee entity is mapped to a table with three fields,</a:t>
            </a:r>
            <a:r>
              <a:rPr lang="en-US" baseline="0" dirty="0" smtClean="0"/>
              <a:t> </a:t>
            </a:r>
            <a:r>
              <a:rPr lang="en-US" dirty="0" smtClean="0">
                <a:sym typeface="Wingdings" pitchFamily="2" charset="2"/>
              </a:rPr>
              <a:t>Employee ID which is a Primary key, name which is an attribute of the employee and now a field in the table, and an address, which</a:t>
            </a:r>
            <a:r>
              <a:rPr lang="en-US" baseline="0" dirty="0" smtClean="0">
                <a:sym typeface="Wingdings" pitchFamily="2" charset="2"/>
              </a:rPr>
              <a:t> is also an attribute of the employee and now another field in the table.</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No two distinct records in a table can have the same values of the primary key. For e</a:t>
            </a:r>
            <a:r>
              <a:rPr lang="en-US" dirty="0" smtClean="0"/>
              <a:t>xample, a patient record number identifies one record in “patient” table.  Another example, G number identifies one student in GMU </a:t>
            </a:r>
            <a:r>
              <a:rPr lang="en-US" dirty="0" err="1" smtClean="0"/>
              <a:t>patriotweb</a:t>
            </a:r>
            <a:r>
              <a:rPr lang="en-US" dirty="0" smtClean="0"/>
              <a:t> system</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Foreign Key is used to identify records in other table following relations.  Foreign Key in one table always corresponds to PK in another table</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a common identifiers in both entities creates the relationship.  Here the primary key in</a:t>
            </a:r>
            <a:r>
              <a:rPr lang="en-US" baseline="0" dirty="0" smtClean="0"/>
              <a:t> the employee table is a foreign key in the Security table. Note that </a:t>
            </a:r>
            <a:r>
              <a:rPr lang="en-US" dirty="0" smtClean="0"/>
              <a:t>Types of primary and foreign keys must be identical.  You cannot have patient ID once as numeric and once as text field.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xmlns="" id="{CDBFBABF-9963-4FA6-9F42-C471F9F704B4}"/>
              </a:ext>
            </a:extLst>
          </p:cNvPr>
          <p:cNvPicPr>
            <a:picLocks/>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xmlns=""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smtClean="0"/>
              <a:t>Click to edit title text</a:t>
            </a:r>
            <a:endParaRPr lang="en-US" dirty="0"/>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smtClean="0"/>
              <a:t>Click to edit </a:t>
            </a:r>
            <a:r>
              <a:rPr lang="en-US" dirty="0" err="1" smtClean="0"/>
              <a:t>subheader</a:t>
            </a:r>
            <a:r>
              <a:rPr lang="en-US" dirty="0" smtClean="0"/>
              <a:t> text</a:t>
            </a:r>
          </a:p>
        </p:txBody>
      </p:sp>
    </p:spTree>
    <p:extLst>
      <p:ext uri="{BB962C8B-B14F-4D97-AF65-F5344CB8AC3E}">
        <p14:creationId xmlns="" xmlns:p14="http://schemas.microsoft.com/office/powerpoint/2010/main" val="14939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02167" y="6019800"/>
            <a:ext cx="3052233" cy="476250"/>
          </a:xfrm>
          <a:prstGeom prst="rect">
            <a:avLst/>
          </a:prstGeo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4165600" y="6019800"/>
            <a:ext cx="3860800" cy="47625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8737601" y="6019800"/>
            <a:ext cx="3052233" cy="476250"/>
          </a:xfrm>
          <a:prstGeom prst="rect">
            <a:avLst/>
          </a:prstGeom>
          <a:ln/>
        </p:spPr>
        <p:txBody>
          <a:bodyPr/>
          <a:lstStyle>
            <a:lvl1pPr>
              <a:defRPr/>
            </a:lvl1pPr>
          </a:lstStyle>
          <a:p>
            <a:pPr>
              <a:defRPr/>
            </a:pPr>
            <a:fld id="{31F9F4BE-724E-4386-8758-8E7015BF6A6F}"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02167" y="6019800"/>
            <a:ext cx="3052233" cy="476250"/>
          </a:xfrm>
          <a:prstGeom prst="rect">
            <a:avLst/>
          </a:prstGeom>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xfrm>
            <a:off x="4165600" y="6019800"/>
            <a:ext cx="3860800" cy="476250"/>
          </a:xfrm>
          <a:prstGeom prst="rect">
            <a:avLst/>
          </a:prstGeom>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xfrm>
            <a:off x="8737601" y="6019800"/>
            <a:ext cx="3052233" cy="476250"/>
          </a:xfrm>
          <a:prstGeom prst="rect">
            <a:avLst/>
          </a:prstGeom>
          <a:ln/>
        </p:spPr>
        <p:txBody>
          <a:bodyPr/>
          <a:lstStyle>
            <a:lvl1pPr>
              <a:defRPr/>
            </a:lvl1pPr>
          </a:lstStyle>
          <a:p>
            <a:pPr>
              <a:defRPr/>
            </a:pPr>
            <a:fld id="{063EC51F-8629-4315-A6C6-BE875B65D514}"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xmlns=""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xmlns=""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6" r:id="rId10"/>
    <p:sldLayoutId id="2147483687" r:id="rId11"/>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0.emf"/><Relationship Id="rId12" Type="http://schemas.openxmlformats.org/officeDocument/2006/relationships/customXml" Target="../ink/ink5.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customXml" Target="../ink/ink2.xml"/><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1.emf"/></Relationships>
</file>

<file path=ppt/slides/_rels/slide1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0.emf"/><Relationship Id="rId12" Type="http://schemas.openxmlformats.org/officeDocument/2006/relationships/customXml" Target="../ink/ink5.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customXml" Target="../ink/ink2.xml"/><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smtClean="0"/>
              <a:t>Relationships as Primary &amp; Foreign Keys</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2800" dirty="0" smtClean="0"/>
              <a:t>Organized by Farrokh Alemi, Ph.D.</a:t>
            </a:r>
          </a:p>
          <a:p>
            <a:r>
              <a:rPr lang="en-US" sz="2800" dirty="0" smtClean="0"/>
              <a:t>Narrated by </a:t>
            </a:r>
            <a:r>
              <a:rPr lang="en-US" sz="2800" dirty="0" smtClean="0"/>
              <a:t>Samantha Tone</a:t>
            </a:r>
            <a:endParaRPr lang="en-US" sz="2800" dirty="0"/>
          </a:p>
        </p:txBody>
      </p:sp>
    </p:spTree>
    <p:extLst>
      <p:ext uri="{BB962C8B-B14F-4D97-AF65-F5344CB8AC3E}">
        <p14:creationId xmlns=""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Keys – let’s make it more complicated</a:t>
            </a:r>
            <a:endParaRPr lang="en-US" dirty="0"/>
          </a:p>
        </p:txBody>
      </p:sp>
      <p:sp>
        <p:nvSpPr>
          <p:cNvPr id="5" name="Rectangle 4"/>
          <p:cNvSpPr/>
          <p:nvPr/>
        </p:nvSpPr>
        <p:spPr>
          <a:xfrm>
            <a:off x="838200" y="1981484"/>
            <a:ext cx="6071149" cy="707886"/>
          </a:xfrm>
          <a:prstGeom prst="rect">
            <a:avLst/>
          </a:prstGeom>
        </p:spPr>
        <p:txBody>
          <a:bodyPr wrap="none">
            <a:spAutoFit/>
          </a:bodyPr>
          <a:lstStyle/>
          <a:p>
            <a:r>
              <a:rPr lang="en-US" sz="4000" dirty="0" smtClean="0"/>
              <a:t>A Key Can Be Multiple Fields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60315010"/>
              </p:ext>
            </p:extLst>
          </p:nvPr>
        </p:nvGraphicFramePr>
        <p:xfrm>
          <a:off x="406400" y="1981200"/>
          <a:ext cx="11387669" cy="1112520"/>
        </p:xfrm>
        <a:graphic>
          <a:graphicData uri="http://schemas.openxmlformats.org/drawingml/2006/table">
            <a:tbl>
              <a:tblPr firstRow="1" bandRow="1">
                <a:tableStyleId>{073A0DAA-6AF3-43AB-8588-CEC1D06C72B9}</a:tableStyleId>
              </a:tblPr>
              <a:tblGrid>
                <a:gridCol w="2846917"/>
                <a:gridCol w="2846917"/>
                <a:gridCol w="2300021"/>
                <a:gridCol w="1970355"/>
                <a:gridCol w="1423459"/>
              </a:tblGrid>
              <a:tr h="370840">
                <a:tc>
                  <a:txBody>
                    <a:bodyPr/>
                    <a:lstStyle/>
                    <a:p>
                      <a:r>
                        <a:rPr lang="en-US" u="sng" dirty="0" smtClean="0"/>
                        <a:t>PatientID</a:t>
                      </a:r>
                      <a:endParaRPr lang="en-US" u="sng" dirty="0"/>
                    </a:p>
                  </a:txBody>
                  <a:tcPr marL="121920" marR="121920"/>
                </a:tc>
                <a:tc>
                  <a:txBody>
                    <a:bodyPr/>
                    <a:lstStyle/>
                    <a:p>
                      <a:r>
                        <a:rPr lang="en-US" u="sng" dirty="0" smtClean="0"/>
                        <a:t>Address</a:t>
                      </a:r>
                      <a:r>
                        <a:rPr lang="en-US" u="sng" baseline="0" dirty="0" smtClean="0"/>
                        <a:t>Type</a:t>
                      </a:r>
                      <a:endParaRPr lang="en-US" u="sng" dirty="0"/>
                    </a:p>
                  </a:txBody>
                  <a:tcPr marL="121920" marR="121920"/>
                </a:tc>
                <a:tc>
                  <a:txBody>
                    <a:bodyPr/>
                    <a:lstStyle/>
                    <a:p>
                      <a:r>
                        <a:rPr lang="en-US" dirty="0" smtClean="0"/>
                        <a:t>Address</a:t>
                      </a:r>
                      <a:endParaRPr lang="en-US" dirty="0"/>
                    </a:p>
                  </a:txBody>
                  <a:tcPr marL="121920" marR="121920"/>
                </a:tc>
                <a:tc>
                  <a:txBody>
                    <a:bodyPr/>
                    <a:lstStyle/>
                    <a:p>
                      <a:r>
                        <a:rPr lang="en-US" dirty="0" smtClean="0"/>
                        <a:t>City</a:t>
                      </a:r>
                      <a:endParaRPr lang="en-US" dirty="0"/>
                    </a:p>
                  </a:txBody>
                  <a:tcPr marL="121920" marR="121920"/>
                </a:tc>
                <a:tc>
                  <a:txBody>
                    <a:bodyPr/>
                    <a:lstStyle/>
                    <a:p>
                      <a:r>
                        <a:rPr lang="en-US" dirty="0" smtClean="0"/>
                        <a:t>Zip</a:t>
                      </a:r>
                      <a:endParaRPr lang="en-US" dirty="0"/>
                    </a:p>
                  </a:txBody>
                  <a:tcPr marL="121920" marR="121920"/>
                </a:tc>
              </a:tr>
              <a:tr h="370840">
                <a:tc>
                  <a:txBody>
                    <a:bodyPr/>
                    <a:lstStyle/>
                    <a:p>
                      <a:r>
                        <a:rPr lang="en-US" dirty="0" smtClean="0"/>
                        <a:t>1111</a:t>
                      </a:r>
                      <a:endParaRPr lang="en-US" dirty="0"/>
                    </a:p>
                  </a:txBody>
                  <a:tcPr marL="121920" marR="121920"/>
                </a:tc>
                <a:tc>
                  <a:txBody>
                    <a:bodyPr/>
                    <a:lstStyle/>
                    <a:p>
                      <a:r>
                        <a:rPr lang="en-US" dirty="0" smtClean="0"/>
                        <a:t>Home</a:t>
                      </a:r>
                      <a:endParaRPr lang="en-US" dirty="0"/>
                    </a:p>
                  </a:txBody>
                  <a:tcPr marL="121920" marR="121920"/>
                </a:tc>
                <a:tc>
                  <a:txBody>
                    <a:bodyPr/>
                    <a:lstStyle/>
                    <a:p>
                      <a:r>
                        <a:rPr lang="en-US" dirty="0" smtClean="0"/>
                        <a:t>12345 Ox Rd</a:t>
                      </a:r>
                      <a:endParaRPr lang="en-US" dirty="0"/>
                    </a:p>
                  </a:txBody>
                  <a:tcPr marL="121920" marR="121920"/>
                </a:tc>
                <a:tc>
                  <a:txBody>
                    <a:bodyPr/>
                    <a:lstStyle/>
                    <a:p>
                      <a:r>
                        <a:rPr lang="en-US" dirty="0" smtClean="0"/>
                        <a:t>Fairfax</a:t>
                      </a:r>
                      <a:endParaRPr lang="en-US" dirty="0"/>
                    </a:p>
                  </a:txBody>
                  <a:tcPr marL="121920" marR="121920"/>
                </a:tc>
                <a:tc>
                  <a:txBody>
                    <a:bodyPr/>
                    <a:lstStyle/>
                    <a:p>
                      <a:r>
                        <a:rPr lang="en-US" dirty="0" smtClean="0"/>
                        <a:t>22030</a:t>
                      </a:r>
                      <a:endParaRPr lang="en-US" dirty="0"/>
                    </a:p>
                  </a:txBody>
                  <a:tcPr marL="121920" marR="121920"/>
                </a:tc>
              </a:tr>
              <a:tr h="370840">
                <a:tc>
                  <a:txBody>
                    <a:bodyPr/>
                    <a:lstStyle/>
                    <a:p>
                      <a:r>
                        <a:rPr lang="en-US" dirty="0" smtClean="0"/>
                        <a:t>1111</a:t>
                      </a:r>
                      <a:endParaRPr lang="en-US" dirty="0"/>
                    </a:p>
                  </a:txBody>
                  <a:tcPr marL="121920" marR="121920"/>
                </a:tc>
                <a:tc>
                  <a:txBody>
                    <a:bodyPr/>
                    <a:lstStyle/>
                    <a:p>
                      <a:r>
                        <a:rPr lang="en-US" dirty="0" smtClean="0"/>
                        <a:t>Business</a:t>
                      </a:r>
                      <a:endParaRPr lang="en-US" dirty="0"/>
                    </a:p>
                  </a:txBody>
                  <a:tcPr marL="121920" marR="121920"/>
                </a:tc>
                <a:tc>
                  <a:txBody>
                    <a:bodyPr/>
                    <a:lstStyle/>
                    <a:p>
                      <a:r>
                        <a:rPr lang="en-US" dirty="0" smtClean="0"/>
                        <a:t>11111 Lee Hwy</a:t>
                      </a:r>
                      <a:endParaRPr lang="en-US" dirty="0"/>
                    </a:p>
                  </a:txBody>
                  <a:tcPr marL="121920" marR="121920"/>
                </a:tc>
                <a:tc>
                  <a:txBody>
                    <a:bodyPr/>
                    <a:lstStyle/>
                    <a:p>
                      <a:r>
                        <a:rPr lang="en-US" dirty="0" smtClean="0"/>
                        <a:t>Fairfax</a:t>
                      </a:r>
                      <a:endParaRPr lang="en-US" dirty="0"/>
                    </a:p>
                  </a:txBody>
                  <a:tcPr marL="121920" marR="121920"/>
                </a:tc>
                <a:tc>
                  <a:txBody>
                    <a:bodyPr/>
                    <a:lstStyle/>
                    <a:p>
                      <a:r>
                        <a:rPr lang="en-US" dirty="0" smtClean="0"/>
                        <a:t>22030</a:t>
                      </a:r>
                      <a:endParaRPr lang="en-US" dirty="0"/>
                    </a:p>
                  </a:txBody>
                  <a:tcPr marL="121920" marR="121920"/>
                </a:tc>
              </a:tr>
            </a:tbl>
          </a:graphicData>
        </a:graphic>
      </p:graphicFrame>
    </p:spTree>
    <p:extLst>
      <p:ext uri="{BB962C8B-B14F-4D97-AF65-F5344CB8AC3E}">
        <p14:creationId xmlns:p14="http://schemas.microsoft.com/office/powerpoint/2010/main" xmlns="" val="91891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One-to-One Relationships</a:t>
            </a:r>
            <a:endParaRPr lang="en-US" dirty="0"/>
          </a:p>
        </p:txBody>
      </p:sp>
      <p:sp>
        <p:nvSpPr>
          <p:cNvPr id="4" name="Rectangle 3"/>
          <p:cNvSpPr/>
          <p:nvPr/>
        </p:nvSpPr>
        <p:spPr>
          <a:xfrm>
            <a:off x="1873275" y="1690691"/>
            <a:ext cx="8601201" cy="1015663"/>
          </a:xfrm>
          <a:prstGeom prst="rect">
            <a:avLst/>
          </a:prstGeom>
        </p:spPr>
        <p:txBody>
          <a:bodyPr wrap="none">
            <a:spAutoFit/>
          </a:bodyPr>
          <a:lstStyle/>
          <a:p>
            <a:r>
              <a:rPr lang="en-US" sz="6000" b="1" dirty="0" smtClean="0">
                <a:solidFill>
                  <a:schemeClr val="tx2"/>
                </a:solidFill>
              </a:rPr>
              <a:t>One-to-One Relationships </a:t>
            </a:r>
            <a:endParaRPr lang="en-US" sz="6000" b="1" dirty="0">
              <a:solidFill>
                <a:schemeClr val="tx2"/>
              </a:solidFill>
            </a:endParaRPr>
          </a:p>
        </p:txBody>
      </p:sp>
    </p:spTree>
    <p:extLst>
      <p:ext uri="{BB962C8B-B14F-4D97-AF65-F5344CB8AC3E}">
        <p14:creationId xmlns:p14="http://schemas.microsoft.com/office/powerpoint/2010/main" xmlns="" val="209986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t>(2) One-to-Many Relationships</a:t>
            </a:r>
          </a:p>
        </p:txBody>
      </p:sp>
      <p:sp>
        <p:nvSpPr>
          <p:cNvPr id="4" name="Rectangle 3"/>
          <p:cNvSpPr/>
          <p:nvPr/>
        </p:nvSpPr>
        <p:spPr>
          <a:xfrm>
            <a:off x="1455556" y="2018805"/>
            <a:ext cx="9197454" cy="1015663"/>
          </a:xfrm>
          <a:prstGeom prst="rect">
            <a:avLst/>
          </a:prstGeom>
        </p:spPr>
        <p:txBody>
          <a:bodyPr wrap="none">
            <a:spAutoFit/>
          </a:bodyPr>
          <a:lstStyle/>
          <a:p>
            <a:r>
              <a:rPr lang="en-US" sz="6000" b="1" dirty="0" smtClean="0">
                <a:solidFill>
                  <a:schemeClr val="tx2"/>
                </a:solidFill>
              </a:rPr>
              <a:t>One-to-Many Relationships</a:t>
            </a:r>
            <a:endParaRPr lang="en-US" sz="6000" dirty="0">
              <a:solidFill>
                <a:schemeClr val="tx2"/>
              </a:solidFill>
            </a:endParaRPr>
          </a:p>
        </p:txBody>
      </p:sp>
    </p:spTree>
    <p:extLst>
      <p:ext uri="{BB962C8B-B14F-4D97-AF65-F5344CB8AC3E}">
        <p14:creationId xmlns:p14="http://schemas.microsoft.com/office/powerpoint/2010/main" xmlns="" val="4052446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keys</a:t>
            </a:r>
            <a:endParaRPr lang="en-US" dirty="0"/>
          </a:p>
        </p:txBody>
      </p:sp>
      <p:grpSp>
        <p:nvGrpSpPr>
          <p:cNvPr id="9" name="Group 8"/>
          <p:cNvGrpSpPr/>
          <p:nvPr/>
        </p:nvGrpSpPr>
        <p:grpSpPr>
          <a:xfrm>
            <a:off x="911424" y="2564905"/>
            <a:ext cx="10122565" cy="3730353"/>
            <a:chOff x="911424" y="2564905"/>
            <a:chExt cx="10122565" cy="3730353"/>
          </a:xfrm>
        </p:grpSpPr>
        <p:pic>
          <p:nvPicPr>
            <p:cNvPr id="2052" name="Picture 4"/>
            <p:cNvPicPr>
              <a:picLocks noChangeAspect="1" noChangeArrowheads="1"/>
            </p:cNvPicPr>
            <p:nvPr/>
          </p:nvPicPr>
          <p:blipFill>
            <a:blip r:embed="rId3" cstate="print"/>
            <a:srcRect/>
            <a:stretch>
              <a:fillRect/>
            </a:stretch>
          </p:blipFill>
          <p:spPr bwMode="auto">
            <a:xfrm>
              <a:off x="911424" y="2564905"/>
              <a:ext cx="10122565" cy="3730353"/>
            </a:xfrm>
            <a:prstGeom prst="rect">
              <a:avLst/>
            </a:prstGeom>
            <a:noFill/>
            <a:ln w="9525">
              <a:noFill/>
              <a:miter lim="800000"/>
              <a:headEnd/>
              <a:tailEnd/>
            </a:ln>
          </p:spPr>
        </p:pic>
        <p:sp>
          <p:nvSpPr>
            <p:cNvPr id="6" name="Rectangle 5"/>
            <p:cNvSpPr/>
            <p:nvPr/>
          </p:nvSpPr>
          <p:spPr>
            <a:xfrm>
              <a:off x="5474525" y="3241964"/>
              <a:ext cx="2481943" cy="1508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5474525" y="3657600"/>
              <a:ext cx="2481943" cy="237506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and foreign keys</a:t>
            </a:r>
            <a:endParaRPr lang="en-US" dirty="0"/>
          </a:p>
        </p:txBody>
      </p:sp>
      <p:graphicFrame>
        <p:nvGraphicFramePr>
          <p:cNvPr id="3" name="Table 2"/>
          <p:cNvGraphicFramePr>
            <a:graphicFrameLocks noGrp="1"/>
          </p:cNvGraphicFramePr>
          <p:nvPr/>
        </p:nvGraphicFramePr>
        <p:xfrm>
          <a:off x="2133600" y="1600200"/>
          <a:ext cx="8127999" cy="111252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en-US" dirty="0" smtClean="0">
                          <a:solidFill>
                            <a:srgbClr val="FF0000"/>
                          </a:solidFill>
                        </a:rPr>
                        <a:t>RecordNumber</a:t>
                      </a:r>
                      <a:endParaRPr lang="en-US" dirty="0">
                        <a:solidFill>
                          <a:srgbClr val="FF0000"/>
                        </a:solidFill>
                      </a:endParaRPr>
                    </a:p>
                  </a:txBody>
                  <a:tcPr marL="121920" marR="121920"/>
                </a:tc>
                <a:tc>
                  <a:txBody>
                    <a:bodyPr/>
                    <a:lstStyle/>
                    <a:p>
                      <a:r>
                        <a:rPr lang="en-US" dirty="0" smtClean="0">
                          <a:solidFill>
                            <a:schemeClr val="accent1">
                              <a:lumMod val="10000"/>
                            </a:schemeClr>
                          </a:solidFill>
                        </a:rPr>
                        <a:t>FirstName</a:t>
                      </a:r>
                      <a:endParaRPr lang="en-US" dirty="0">
                        <a:solidFill>
                          <a:schemeClr val="accent1">
                            <a:lumMod val="10000"/>
                          </a:schemeClr>
                        </a:solidFill>
                      </a:endParaRPr>
                    </a:p>
                  </a:txBody>
                  <a:tcPr marL="121920" marR="121920"/>
                </a:tc>
                <a:tc>
                  <a:txBody>
                    <a:bodyPr/>
                    <a:lstStyle/>
                    <a:p>
                      <a:r>
                        <a:rPr lang="en-US" dirty="0" smtClean="0">
                          <a:solidFill>
                            <a:schemeClr val="accent1">
                              <a:lumMod val="10000"/>
                            </a:schemeClr>
                          </a:solidFill>
                        </a:rPr>
                        <a:t>LastName</a:t>
                      </a:r>
                      <a:endParaRPr lang="en-US" dirty="0">
                        <a:solidFill>
                          <a:schemeClr val="accent1">
                            <a:lumMod val="10000"/>
                          </a:schemeClr>
                        </a:solidFill>
                      </a:endParaRPr>
                    </a:p>
                  </a:txBody>
                  <a:tcPr marL="121920" marR="121920"/>
                </a:tc>
              </a:tr>
              <a:tr h="370840">
                <a:tc>
                  <a:txBody>
                    <a:bodyPr/>
                    <a:lstStyle/>
                    <a:p>
                      <a:r>
                        <a:rPr lang="en-US" dirty="0" smtClean="0"/>
                        <a:t>123</a:t>
                      </a:r>
                      <a:endParaRPr lang="en-US" dirty="0"/>
                    </a:p>
                  </a:txBody>
                  <a:tcPr marL="121920" marR="121920"/>
                </a:tc>
                <a:tc>
                  <a:txBody>
                    <a:bodyPr/>
                    <a:lstStyle/>
                    <a:p>
                      <a:r>
                        <a:rPr lang="en-US" dirty="0" smtClean="0"/>
                        <a:t>John</a:t>
                      </a:r>
                      <a:endParaRPr lang="en-US" dirty="0"/>
                    </a:p>
                  </a:txBody>
                  <a:tcPr marL="121920" marR="121920"/>
                </a:tc>
                <a:tc>
                  <a:txBody>
                    <a:bodyPr/>
                    <a:lstStyle/>
                    <a:p>
                      <a:r>
                        <a:rPr lang="en-US" dirty="0" smtClean="0"/>
                        <a:t>Smith</a:t>
                      </a:r>
                      <a:endParaRPr lang="en-US" dirty="0"/>
                    </a:p>
                  </a:txBody>
                  <a:tcPr marL="121920" marR="121920"/>
                </a:tc>
              </a:tr>
              <a:tr h="370840">
                <a:tc>
                  <a:txBody>
                    <a:bodyPr/>
                    <a:lstStyle/>
                    <a:p>
                      <a:r>
                        <a:rPr lang="en-US" dirty="0" smtClean="0"/>
                        <a:t>445</a:t>
                      </a:r>
                      <a:endParaRPr lang="en-US" dirty="0"/>
                    </a:p>
                  </a:txBody>
                  <a:tcPr marL="121920" marR="121920"/>
                </a:tc>
                <a:tc>
                  <a:txBody>
                    <a:bodyPr/>
                    <a:lstStyle/>
                    <a:p>
                      <a:r>
                        <a:rPr lang="en-US" dirty="0" smtClean="0"/>
                        <a:t>Andrew</a:t>
                      </a:r>
                      <a:endParaRPr lang="en-US" dirty="0"/>
                    </a:p>
                  </a:txBody>
                  <a:tcPr marL="121920" marR="121920"/>
                </a:tc>
                <a:tc>
                  <a:txBody>
                    <a:bodyPr/>
                    <a:lstStyle/>
                    <a:p>
                      <a:r>
                        <a:rPr lang="en-US" dirty="0" smtClean="0"/>
                        <a:t>Brown</a:t>
                      </a:r>
                      <a:endParaRPr lang="en-US" dirty="0"/>
                    </a:p>
                  </a:txBody>
                  <a:tcPr marL="121920" marR="121920"/>
                </a:tc>
              </a:tr>
            </a:tbl>
          </a:graphicData>
        </a:graphic>
      </p:graphicFrame>
      <p:graphicFrame>
        <p:nvGraphicFramePr>
          <p:cNvPr id="4" name="Table 3"/>
          <p:cNvGraphicFramePr>
            <a:graphicFrameLocks noGrp="1"/>
          </p:cNvGraphicFramePr>
          <p:nvPr/>
        </p:nvGraphicFramePr>
        <p:xfrm>
          <a:off x="609600" y="3505200"/>
          <a:ext cx="10972800" cy="1483360"/>
        </p:xfrm>
        <a:graphic>
          <a:graphicData uri="http://schemas.openxmlformats.org/drawingml/2006/table">
            <a:tbl>
              <a:tblPr firstRow="1" bandRow="1">
                <a:tableStyleId>{5C22544A-7EE6-4342-B048-85BDC9FD1C3A}</a:tableStyleId>
              </a:tblPr>
              <a:tblGrid>
                <a:gridCol w="1828800"/>
                <a:gridCol w="3251200"/>
                <a:gridCol w="1503680"/>
                <a:gridCol w="2194560"/>
                <a:gridCol w="2194560"/>
              </a:tblGrid>
              <a:tr h="370840">
                <a:tc>
                  <a:txBody>
                    <a:bodyPr/>
                    <a:lstStyle/>
                    <a:p>
                      <a:r>
                        <a:rPr lang="en-US" dirty="0" smtClean="0">
                          <a:solidFill>
                            <a:srgbClr val="FF0000"/>
                          </a:solidFill>
                        </a:rPr>
                        <a:t>AddressID</a:t>
                      </a:r>
                      <a:endParaRPr lang="en-US" dirty="0">
                        <a:solidFill>
                          <a:srgbClr val="FF0000"/>
                        </a:solidFill>
                      </a:endParaRPr>
                    </a:p>
                  </a:txBody>
                  <a:tcPr marL="121920" marR="121920"/>
                </a:tc>
                <a:tc>
                  <a:txBody>
                    <a:bodyPr/>
                    <a:lstStyle/>
                    <a:p>
                      <a:r>
                        <a:rPr lang="en-US" dirty="0" smtClean="0">
                          <a:solidFill>
                            <a:srgbClr val="7030A0"/>
                          </a:solidFill>
                        </a:rPr>
                        <a:t>PatientRecordNumber</a:t>
                      </a:r>
                      <a:endParaRPr lang="en-US" dirty="0">
                        <a:solidFill>
                          <a:srgbClr val="7030A0"/>
                        </a:solidFill>
                      </a:endParaRPr>
                    </a:p>
                  </a:txBody>
                  <a:tcPr marL="121920" marR="121920"/>
                </a:tc>
                <a:tc>
                  <a:txBody>
                    <a:bodyPr/>
                    <a:lstStyle/>
                    <a:p>
                      <a:r>
                        <a:rPr lang="en-US" dirty="0" smtClean="0">
                          <a:solidFill>
                            <a:schemeClr val="accent5">
                              <a:lumMod val="10000"/>
                            </a:schemeClr>
                          </a:solidFill>
                        </a:rPr>
                        <a:t>Number</a:t>
                      </a:r>
                      <a:endParaRPr lang="en-US" dirty="0">
                        <a:solidFill>
                          <a:schemeClr val="accent5">
                            <a:lumMod val="10000"/>
                          </a:schemeClr>
                        </a:solidFill>
                      </a:endParaRPr>
                    </a:p>
                  </a:txBody>
                  <a:tcPr marL="121920" marR="121920"/>
                </a:tc>
                <a:tc>
                  <a:txBody>
                    <a:bodyPr/>
                    <a:lstStyle/>
                    <a:p>
                      <a:r>
                        <a:rPr lang="en-US" dirty="0" smtClean="0">
                          <a:solidFill>
                            <a:schemeClr val="accent5">
                              <a:lumMod val="10000"/>
                            </a:schemeClr>
                          </a:solidFill>
                        </a:rPr>
                        <a:t>Street</a:t>
                      </a:r>
                      <a:endParaRPr lang="en-US" dirty="0">
                        <a:solidFill>
                          <a:schemeClr val="accent5">
                            <a:lumMod val="10000"/>
                          </a:schemeClr>
                        </a:solidFill>
                      </a:endParaRPr>
                    </a:p>
                  </a:txBody>
                  <a:tcPr marL="121920" marR="121920"/>
                </a:tc>
                <a:tc>
                  <a:txBody>
                    <a:bodyPr/>
                    <a:lstStyle/>
                    <a:p>
                      <a:r>
                        <a:rPr lang="en-US" dirty="0" smtClean="0">
                          <a:solidFill>
                            <a:schemeClr val="accent5">
                              <a:lumMod val="10000"/>
                            </a:schemeClr>
                          </a:solidFill>
                        </a:rPr>
                        <a:t>City</a:t>
                      </a:r>
                      <a:endParaRPr lang="en-US" dirty="0">
                        <a:solidFill>
                          <a:schemeClr val="accent5">
                            <a:lumMod val="10000"/>
                          </a:schemeClr>
                        </a:solidFill>
                      </a:endParaRPr>
                    </a:p>
                  </a:txBody>
                  <a:tcPr marL="121920" marR="121920"/>
                </a:tc>
              </a:tr>
              <a:tr h="370840">
                <a:tc>
                  <a:txBody>
                    <a:bodyPr/>
                    <a:lstStyle/>
                    <a:p>
                      <a:r>
                        <a:rPr lang="en-US" dirty="0" smtClean="0"/>
                        <a:t>1</a:t>
                      </a:r>
                      <a:endParaRPr lang="en-US" dirty="0"/>
                    </a:p>
                  </a:txBody>
                  <a:tcPr marL="121920" marR="121920"/>
                </a:tc>
                <a:tc>
                  <a:txBody>
                    <a:bodyPr/>
                    <a:lstStyle/>
                    <a:p>
                      <a:r>
                        <a:rPr lang="en-US" dirty="0" smtClean="0"/>
                        <a:t>123</a:t>
                      </a:r>
                      <a:endParaRPr lang="en-US" dirty="0"/>
                    </a:p>
                  </a:txBody>
                  <a:tcPr marL="121920" marR="121920"/>
                </a:tc>
                <a:tc>
                  <a:txBody>
                    <a:bodyPr/>
                    <a:lstStyle/>
                    <a:p>
                      <a:r>
                        <a:rPr lang="en-US" dirty="0" smtClean="0"/>
                        <a:t>4400</a:t>
                      </a:r>
                      <a:endParaRPr lang="en-US" dirty="0"/>
                    </a:p>
                  </a:txBody>
                  <a:tcPr marL="121920" marR="121920"/>
                </a:tc>
                <a:tc>
                  <a:txBody>
                    <a:bodyPr/>
                    <a:lstStyle/>
                    <a:p>
                      <a:r>
                        <a:rPr lang="en-US" dirty="0" smtClean="0"/>
                        <a:t>University Dr.</a:t>
                      </a:r>
                      <a:endParaRPr lang="en-US" dirty="0"/>
                    </a:p>
                  </a:txBody>
                  <a:tcPr marL="121920" marR="121920"/>
                </a:tc>
                <a:tc>
                  <a:txBody>
                    <a:bodyPr/>
                    <a:lstStyle/>
                    <a:p>
                      <a:r>
                        <a:rPr lang="en-US" dirty="0" smtClean="0"/>
                        <a:t>Fairfax</a:t>
                      </a:r>
                      <a:endParaRPr lang="en-US" dirty="0"/>
                    </a:p>
                  </a:txBody>
                  <a:tcPr marL="121920" marR="121920"/>
                </a:tc>
              </a:tr>
              <a:tr h="370840">
                <a:tc>
                  <a:txBody>
                    <a:bodyPr/>
                    <a:lstStyle/>
                    <a:p>
                      <a:r>
                        <a:rPr lang="en-US" dirty="0" smtClean="0"/>
                        <a:t>2</a:t>
                      </a:r>
                      <a:endParaRPr lang="en-US" dirty="0"/>
                    </a:p>
                  </a:txBody>
                  <a:tcPr marL="121920" marR="121920"/>
                </a:tc>
                <a:tc>
                  <a:txBody>
                    <a:bodyPr/>
                    <a:lstStyle/>
                    <a:p>
                      <a:r>
                        <a:rPr lang="en-US" dirty="0" smtClean="0"/>
                        <a:t>445</a:t>
                      </a:r>
                      <a:endParaRPr lang="en-US" dirty="0"/>
                    </a:p>
                  </a:txBody>
                  <a:tcPr marL="121920" marR="121920"/>
                </a:tc>
                <a:tc>
                  <a:txBody>
                    <a:bodyPr/>
                    <a:lstStyle/>
                    <a:p>
                      <a:r>
                        <a:rPr lang="en-US" dirty="0" smtClean="0"/>
                        <a:t>4310</a:t>
                      </a:r>
                      <a:endParaRPr lang="en-US" dirty="0"/>
                    </a:p>
                  </a:txBody>
                  <a:tcPr marL="121920" marR="121920"/>
                </a:tc>
                <a:tc>
                  <a:txBody>
                    <a:bodyPr/>
                    <a:lstStyle/>
                    <a:p>
                      <a:r>
                        <a:rPr lang="en-US" dirty="0" smtClean="0"/>
                        <a:t>University Dr.</a:t>
                      </a:r>
                      <a:endParaRPr lang="en-US" dirty="0"/>
                    </a:p>
                  </a:txBody>
                  <a:tcPr marL="121920" marR="121920"/>
                </a:tc>
                <a:tc>
                  <a:txBody>
                    <a:bodyPr/>
                    <a:lstStyle/>
                    <a:p>
                      <a:r>
                        <a:rPr lang="en-US" dirty="0" smtClean="0"/>
                        <a:t>Fairfax</a:t>
                      </a:r>
                      <a:endParaRPr lang="en-US" dirty="0"/>
                    </a:p>
                  </a:txBody>
                  <a:tcPr marL="121920" marR="121920"/>
                </a:tc>
              </a:tr>
              <a:tr h="370840">
                <a:tc>
                  <a:txBody>
                    <a:bodyPr/>
                    <a:lstStyle/>
                    <a:p>
                      <a:r>
                        <a:rPr lang="en-US" dirty="0" smtClean="0"/>
                        <a:t>3</a:t>
                      </a:r>
                      <a:endParaRPr lang="en-US" dirty="0"/>
                    </a:p>
                  </a:txBody>
                  <a:tcPr marL="121920" marR="121920"/>
                </a:tc>
                <a:tc>
                  <a:txBody>
                    <a:bodyPr/>
                    <a:lstStyle/>
                    <a:p>
                      <a:r>
                        <a:rPr lang="en-US" dirty="0" smtClean="0"/>
                        <a:t>123</a:t>
                      </a:r>
                      <a:endParaRPr lang="en-US" dirty="0"/>
                    </a:p>
                  </a:txBody>
                  <a:tcPr marL="121920" marR="121920"/>
                </a:tc>
                <a:tc>
                  <a:txBody>
                    <a:bodyPr/>
                    <a:lstStyle/>
                    <a:p>
                      <a:r>
                        <a:rPr lang="en-US" dirty="0" smtClean="0"/>
                        <a:t>650</a:t>
                      </a:r>
                      <a:endParaRPr lang="en-US" dirty="0"/>
                    </a:p>
                  </a:txBody>
                  <a:tcPr marL="121920" marR="121920"/>
                </a:tc>
                <a:tc>
                  <a:txBody>
                    <a:bodyPr/>
                    <a:lstStyle/>
                    <a:p>
                      <a:r>
                        <a:rPr lang="en-US" dirty="0" smtClean="0"/>
                        <a:t>K St. NW </a:t>
                      </a:r>
                      <a:endParaRPr lang="en-US" dirty="0"/>
                    </a:p>
                  </a:txBody>
                  <a:tcPr marL="121920" marR="121920"/>
                </a:tc>
                <a:tc>
                  <a:txBody>
                    <a:bodyPr/>
                    <a:lstStyle/>
                    <a:p>
                      <a:r>
                        <a:rPr lang="en-US" dirty="0" smtClean="0"/>
                        <a:t>Washington</a:t>
                      </a:r>
                      <a:endParaRPr lang="en-US" dirty="0"/>
                    </a:p>
                  </a:txBody>
                  <a:tcPr marL="121920" marR="12192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4000" smtClean="0"/>
              <a:t>Some Relationships Suggest New Entities</a:t>
            </a:r>
          </a:p>
        </p:txBody>
      </p:sp>
      <p:grpSp>
        <p:nvGrpSpPr>
          <p:cNvPr id="4" name="Group 23"/>
          <p:cNvGrpSpPr/>
          <p:nvPr/>
        </p:nvGrpSpPr>
        <p:grpSpPr>
          <a:xfrm>
            <a:off x="3294742" y="2162628"/>
            <a:ext cx="5573487" cy="1378858"/>
            <a:chOff x="3294742" y="2162628"/>
            <a:chExt cx="5573487" cy="1378858"/>
          </a:xfrm>
        </p:grpSpPr>
        <p:sp>
          <p:nvSpPr>
            <p:cNvPr id="5" name="Rectangle 4"/>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294742" y="2162628"/>
              <a:ext cx="5367343"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Many to Many Relationships</a:t>
              </a:r>
              <a:endParaRPr lang="en-US" sz="4400" dirty="0">
                <a:solidFill>
                  <a:schemeClr val="tx2"/>
                </a:solidFill>
              </a:endParaRPr>
            </a:p>
          </p:txBody>
        </p:sp>
      </p:grpSp>
    </p:spTree>
    <p:extLst>
      <p:ext uri="{BB962C8B-B14F-4D97-AF65-F5344CB8AC3E}">
        <p14:creationId xmlns:p14="http://schemas.microsoft.com/office/powerpoint/2010/main" xmlns="" val="418101168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2789429" y="1405311"/>
            <a:ext cx="5714508" cy="3449282"/>
            <a:chOff x="3347554" y="3008436"/>
            <a:chExt cx="5714508" cy="3449282"/>
          </a:xfrm>
        </p:grpSpPr>
        <p:pic>
          <p:nvPicPr>
            <p:cNvPr id="1026" name="Picture 2"/>
            <p:cNvPicPr>
              <a:picLocks noChangeAspect="1" noChangeArrowheads="1"/>
            </p:cNvPicPr>
            <p:nvPr/>
          </p:nvPicPr>
          <p:blipFill>
            <a:blip r:embed="rId3" cstate="print"/>
            <a:srcRect/>
            <a:stretch>
              <a:fillRect/>
            </a:stretch>
          </p:blipFill>
          <p:spPr bwMode="auto">
            <a:xfrm>
              <a:off x="3402989" y="3097159"/>
              <a:ext cx="5659073" cy="3360559"/>
            </a:xfrm>
            <a:prstGeom prst="rect">
              <a:avLst/>
            </a:prstGeom>
            <a:noFill/>
            <a:ln w="9525">
              <a:noFill/>
              <a:miter lim="800000"/>
              <a:headEnd/>
              <a:tailEnd/>
            </a:ln>
          </p:spPr>
        </p:pic>
        <mc:AlternateContent xmlns:mc="http://schemas.openxmlformats.org/markup-compatibility/2006">
          <mc:Choice xmlns:p14="http://schemas.microsoft.com/office/powerpoint/2010/main" xmlns="" Requires="p14">
            <p:contentPart p14:bwMode="auto" r:id="rId4">
              <p14:nvContentPartPr>
                <p14:cNvPr id="2050" name="Ink 2"/>
                <p14:cNvContentPartPr>
                  <a14:cpLocks xmlns:a14="http://schemas.microsoft.com/office/drawing/2010/main" noRot="1" noChangeAspect="1" noEditPoints="1" noChangeArrowheads="1" noChangeShapeType="1"/>
                </p14:cNvContentPartPr>
                <p14:nvPr/>
              </p14:nvContentPartPr>
              <p14:xfrm>
                <a:off x="4179888" y="3071812"/>
                <a:ext cx="1169988" cy="625475"/>
              </p14:xfrm>
            </p:contentPart>
          </mc:Choice>
          <mc:Fallback>
            <p:pic>
              <p:nvPicPr>
                <p:cNvPr id="2050" name="Ink 2"/>
                <p:cNvPicPr>
                  <a:picLocks noRot="1" noChangeAspect="1" noEditPoints="1" noChangeArrowheads="1" noChangeShapeType="1"/>
                </p:cNvPicPr>
                <p:nvPr/>
              </p:nvPicPr>
              <p:blipFill>
                <a:blip r:embed="rId5"/>
                <a:stretch>
                  <a:fillRect/>
                </a:stretch>
              </p:blipFill>
              <p:spPr>
                <a:xfrm>
                  <a:off x="5552064" y="3008436"/>
                  <a:ext cx="1602224" cy="752226"/>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2051" name="Ink 3"/>
                <p14:cNvContentPartPr>
                  <a14:cpLocks xmlns:a14="http://schemas.microsoft.com/office/drawing/2010/main" noRot="1" noChangeAspect="1" noEditPoints="1" noChangeArrowheads="1" noChangeShapeType="1"/>
                </p14:cNvContentPartPr>
                <p14:nvPr/>
              </p14:nvContentPartPr>
              <p14:xfrm>
                <a:off x="5808124" y="5390209"/>
                <a:ext cx="706437" cy="241300"/>
              </p14:xfrm>
            </p:contentPart>
          </mc:Choice>
          <mc:Fallback>
            <p:pic>
              <p:nvPicPr>
                <p:cNvPr id="2051" name="Ink 3"/>
                <p:cNvPicPr>
                  <a:picLocks noRot="1" noChangeAspect="1" noEditPoints="1" noChangeArrowheads="1" noChangeShapeType="1"/>
                </p:cNvPicPr>
                <p:nvPr/>
              </p:nvPicPr>
              <p:blipFill>
                <a:blip r:embed="rId7"/>
                <a:stretch>
                  <a:fillRect/>
                </a:stretch>
              </p:blipFill>
              <p:spPr>
                <a:xfrm>
                  <a:off x="7723041" y="5326824"/>
                  <a:ext cx="984163" cy="368073"/>
                </a:xfrm>
                <a:prstGeom prst="rect">
                  <a:avLst/>
                </a:prstGeom>
              </p:spPr>
            </p:pic>
          </mc:Fallback>
        </mc:AlternateContent>
        <mc:AlternateContent xmlns:mc="http://schemas.openxmlformats.org/markup-compatibility/2006">
          <mc:Choice xmlns:p14="http://schemas.microsoft.com/office/powerpoint/2010/main" xmlns="" Requires="p14">
            <p:contentPart p14:bwMode="auto" r:id="rId8">
              <p14:nvContentPartPr>
                <p14:cNvPr id="2052" name="Ink 4"/>
                <p14:cNvContentPartPr>
                  <a14:cpLocks xmlns:a14="http://schemas.microsoft.com/office/drawing/2010/main" noRot="1" noChangeAspect="1" noEditPoints="1" noChangeArrowheads="1" noChangeShapeType="1"/>
                </p14:cNvContentPartPr>
                <p14:nvPr/>
              </p14:nvContentPartPr>
              <p14:xfrm>
                <a:off x="5422469" y="5666110"/>
                <a:ext cx="241300" cy="17463"/>
              </p14:xfrm>
            </p:contentPart>
          </mc:Choice>
          <mc:Fallback>
            <p:pic>
              <p:nvPicPr>
                <p:cNvPr id="2052" name="Ink 4"/>
                <p:cNvPicPr>
                  <a:picLocks noRot="1" noChangeAspect="1" noEditPoints="1" noChangeArrowheads="1" noChangeShapeType="1"/>
                </p:cNvPicPr>
                <p:nvPr/>
              </p:nvPicPr>
              <p:blipFill>
                <a:blip r:embed="rId9"/>
                <a:stretch>
                  <a:fillRect/>
                </a:stretch>
              </p:blipFill>
              <p:spPr>
                <a:xfrm>
                  <a:off x="7208147" y="5603387"/>
                  <a:ext cx="365359" cy="142911"/>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
              <p14:nvContentPartPr>
                <p14:cNvPr id="2053" name="Ink 5"/>
                <p14:cNvContentPartPr>
                  <a14:cpLocks xmlns:a14="http://schemas.microsoft.com/office/drawing/2010/main" noRot="1" noChangeAspect="1" noEditPoints="1" noChangeArrowheads="1" noChangeShapeType="1"/>
                </p14:cNvContentPartPr>
                <p14:nvPr/>
              </p14:nvContentPartPr>
              <p14:xfrm>
                <a:off x="3956050" y="3670300"/>
                <a:ext cx="223838" cy="53975"/>
              </p14:xfrm>
            </p:contentPart>
          </mc:Choice>
          <mc:Fallback>
            <p:pic>
              <p:nvPicPr>
                <p:cNvPr id="2053" name="Ink 5"/>
                <p:cNvPicPr>
                  <a:picLocks noRot="1" noChangeAspect="1" noEditPoints="1" noChangeArrowheads="1" noChangeShapeType="1"/>
                </p:cNvPicPr>
                <p:nvPr/>
              </p:nvPicPr>
              <p:blipFill>
                <a:blip r:embed="rId11" cstate="print"/>
                <a:stretch>
                  <a:fillRect/>
                </a:stretch>
              </p:blipFill>
              <p:spPr>
                <a:xfrm>
                  <a:off x="5253621" y="3606183"/>
                  <a:ext cx="340675" cy="181849"/>
                </a:xfrm>
                <a:prstGeom prst="rect">
                  <a:avLst/>
                </a:prstGeom>
              </p:spPr>
            </p:pic>
          </mc:Fallback>
        </mc:AlternateContent>
        <mc:AlternateContent xmlns:mc="http://schemas.openxmlformats.org/markup-compatibility/2006">
          <mc:Choice xmlns:p14="http://schemas.microsoft.com/office/powerpoint/2010/main" xmlns="" Requires="p14">
            <p:contentPart p14:bwMode="auto" r:id="rId12">
              <p14:nvContentPartPr>
                <p14:cNvPr id="2054" name="Ink 6"/>
                <p14:cNvContentPartPr>
                  <a14:cpLocks xmlns:a14="http://schemas.microsoft.com/office/drawing/2010/main" noRot="1" noChangeAspect="1" noEditPoints="1" noChangeArrowheads="1" noChangeShapeType="1"/>
                </p14:cNvContentPartPr>
                <p14:nvPr/>
              </p14:nvContentPartPr>
              <p14:xfrm>
                <a:off x="2526506" y="5464472"/>
                <a:ext cx="465138" cy="527050"/>
              </p14:xfrm>
            </p:contentPart>
          </mc:Choice>
          <mc:Fallback>
            <p:pic>
              <p:nvPicPr>
                <p:cNvPr id="2054" name="Ink 6"/>
                <p:cNvPicPr>
                  <a:picLocks noRot="1" noChangeAspect="1" noEditPoints="1" noChangeArrowheads="1" noChangeShapeType="1"/>
                </p:cNvPicPr>
                <p:nvPr/>
              </p:nvPicPr>
              <p:blipFill>
                <a:blip r:embed="rId13"/>
                <a:stretch>
                  <a:fillRect/>
                </a:stretch>
              </p:blipFill>
              <p:spPr>
                <a:xfrm>
                  <a:off x="3347554" y="5401111"/>
                  <a:ext cx="662425" cy="653772"/>
                </a:xfrm>
                <a:prstGeom prst="rect">
                  <a:avLst/>
                </a:prstGeom>
              </p:spPr>
            </p:pic>
          </mc:Fallback>
        </mc:AlternateContent>
      </p:grpSp>
      <p:sp>
        <p:nvSpPr>
          <p:cNvPr id="11" name="Rectangle 10"/>
          <p:cNvSpPr/>
          <p:nvPr/>
        </p:nvSpPr>
        <p:spPr>
          <a:xfrm>
            <a:off x="2517570" y="2933205"/>
            <a:ext cx="4042968" cy="228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Keys in many-to-many</a:t>
            </a:r>
            <a:endParaRPr lang="en-US" dirty="0"/>
          </a:p>
        </p:txBody>
      </p:sp>
      <p:grpSp>
        <p:nvGrpSpPr>
          <p:cNvPr id="10" name="Group 9"/>
          <p:cNvGrpSpPr/>
          <p:nvPr/>
        </p:nvGrpSpPr>
        <p:grpSpPr>
          <a:xfrm>
            <a:off x="2789429" y="1405311"/>
            <a:ext cx="5714508" cy="3449282"/>
            <a:chOff x="3347554" y="3008436"/>
            <a:chExt cx="5714508" cy="3449282"/>
          </a:xfrm>
        </p:grpSpPr>
        <p:pic>
          <p:nvPicPr>
            <p:cNvPr id="1026" name="Picture 2"/>
            <p:cNvPicPr>
              <a:picLocks noChangeAspect="1" noChangeArrowheads="1"/>
            </p:cNvPicPr>
            <p:nvPr/>
          </p:nvPicPr>
          <p:blipFill>
            <a:blip r:embed="rId3" cstate="print"/>
            <a:srcRect/>
            <a:stretch>
              <a:fillRect/>
            </a:stretch>
          </p:blipFill>
          <p:spPr bwMode="auto">
            <a:xfrm>
              <a:off x="3402989" y="3097159"/>
              <a:ext cx="5659073" cy="3360559"/>
            </a:xfrm>
            <a:prstGeom prst="rect">
              <a:avLst/>
            </a:prstGeom>
            <a:noFill/>
            <a:ln w="9525">
              <a:noFill/>
              <a:miter lim="800000"/>
              <a:headEnd/>
              <a:tailEnd/>
            </a:ln>
          </p:spPr>
        </p:pic>
        <mc:AlternateContent xmlns:mc="http://schemas.openxmlformats.org/markup-compatibility/2006">
          <mc:Choice xmlns:p14="http://schemas.microsoft.com/office/powerpoint/2010/main" xmlns="" Requires="p14">
            <p:contentPart p14:bwMode="auto" r:id="rId4">
              <p14:nvContentPartPr>
                <p14:cNvPr id="2050" name="Ink 2"/>
                <p14:cNvContentPartPr>
                  <a14:cpLocks xmlns:a14="http://schemas.microsoft.com/office/drawing/2010/main" noRot="1" noChangeAspect="1" noEditPoints="1" noChangeArrowheads="1" noChangeShapeType="1"/>
                </p14:cNvContentPartPr>
                <p14:nvPr/>
              </p14:nvContentPartPr>
              <p14:xfrm>
                <a:off x="4179888" y="3071812"/>
                <a:ext cx="1169988" cy="625475"/>
              </p14:xfrm>
            </p:contentPart>
          </mc:Choice>
          <mc:Fallback>
            <p:pic>
              <p:nvPicPr>
                <p:cNvPr id="2050" name="Ink 2"/>
                <p:cNvPicPr>
                  <a:picLocks noRot="1" noChangeAspect="1" noEditPoints="1" noChangeArrowheads="1" noChangeShapeType="1"/>
                </p:cNvPicPr>
                <p:nvPr/>
              </p:nvPicPr>
              <p:blipFill>
                <a:blip r:embed="rId5"/>
                <a:stretch>
                  <a:fillRect/>
                </a:stretch>
              </p:blipFill>
              <p:spPr>
                <a:xfrm>
                  <a:off x="5552064" y="3008436"/>
                  <a:ext cx="1602224" cy="752226"/>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2051" name="Ink 3"/>
                <p14:cNvContentPartPr>
                  <a14:cpLocks xmlns:a14="http://schemas.microsoft.com/office/drawing/2010/main" noRot="1" noChangeAspect="1" noEditPoints="1" noChangeArrowheads="1" noChangeShapeType="1"/>
                </p14:cNvContentPartPr>
                <p14:nvPr/>
              </p14:nvContentPartPr>
              <p14:xfrm>
                <a:off x="5808124" y="5390209"/>
                <a:ext cx="706437" cy="241300"/>
              </p14:xfrm>
            </p:contentPart>
          </mc:Choice>
          <mc:Fallback>
            <p:pic>
              <p:nvPicPr>
                <p:cNvPr id="2051" name="Ink 3"/>
                <p:cNvPicPr>
                  <a:picLocks noRot="1" noChangeAspect="1" noEditPoints="1" noChangeArrowheads="1" noChangeShapeType="1"/>
                </p:cNvPicPr>
                <p:nvPr/>
              </p:nvPicPr>
              <p:blipFill>
                <a:blip r:embed="rId7"/>
                <a:stretch>
                  <a:fillRect/>
                </a:stretch>
              </p:blipFill>
              <p:spPr>
                <a:xfrm>
                  <a:off x="7723041" y="5326824"/>
                  <a:ext cx="984163" cy="368073"/>
                </a:xfrm>
                <a:prstGeom prst="rect">
                  <a:avLst/>
                </a:prstGeom>
              </p:spPr>
            </p:pic>
          </mc:Fallback>
        </mc:AlternateContent>
        <mc:AlternateContent xmlns:mc="http://schemas.openxmlformats.org/markup-compatibility/2006">
          <mc:Choice xmlns:p14="http://schemas.microsoft.com/office/powerpoint/2010/main" xmlns="" Requires="p14">
            <p:contentPart p14:bwMode="auto" r:id="rId8">
              <p14:nvContentPartPr>
                <p14:cNvPr id="2052" name="Ink 4"/>
                <p14:cNvContentPartPr>
                  <a14:cpLocks xmlns:a14="http://schemas.microsoft.com/office/drawing/2010/main" noRot="1" noChangeAspect="1" noEditPoints="1" noChangeArrowheads="1" noChangeShapeType="1"/>
                </p14:cNvContentPartPr>
                <p14:nvPr/>
              </p14:nvContentPartPr>
              <p14:xfrm>
                <a:off x="5422469" y="5666110"/>
                <a:ext cx="241300" cy="17463"/>
              </p14:xfrm>
            </p:contentPart>
          </mc:Choice>
          <mc:Fallback>
            <p:pic>
              <p:nvPicPr>
                <p:cNvPr id="2052" name="Ink 4"/>
                <p:cNvPicPr>
                  <a:picLocks noRot="1" noChangeAspect="1" noEditPoints="1" noChangeArrowheads="1" noChangeShapeType="1"/>
                </p:cNvPicPr>
                <p:nvPr/>
              </p:nvPicPr>
              <p:blipFill>
                <a:blip r:embed="rId9"/>
                <a:stretch>
                  <a:fillRect/>
                </a:stretch>
              </p:blipFill>
              <p:spPr>
                <a:xfrm>
                  <a:off x="7208147" y="5603387"/>
                  <a:ext cx="365359" cy="142911"/>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
              <p14:nvContentPartPr>
                <p14:cNvPr id="2053" name="Ink 5"/>
                <p14:cNvContentPartPr>
                  <a14:cpLocks xmlns:a14="http://schemas.microsoft.com/office/drawing/2010/main" noRot="1" noChangeAspect="1" noEditPoints="1" noChangeArrowheads="1" noChangeShapeType="1"/>
                </p14:cNvContentPartPr>
                <p14:nvPr/>
              </p14:nvContentPartPr>
              <p14:xfrm>
                <a:off x="3956050" y="3670300"/>
                <a:ext cx="223838" cy="53975"/>
              </p14:xfrm>
            </p:contentPart>
          </mc:Choice>
          <mc:Fallback>
            <p:pic>
              <p:nvPicPr>
                <p:cNvPr id="2053" name="Ink 5"/>
                <p:cNvPicPr>
                  <a:picLocks noRot="1" noChangeAspect="1" noEditPoints="1" noChangeArrowheads="1" noChangeShapeType="1"/>
                </p:cNvPicPr>
                <p:nvPr/>
              </p:nvPicPr>
              <p:blipFill>
                <a:blip r:embed="rId11" cstate="print"/>
                <a:stretch>
                  <a:fillRect/>
                </a:stretch>
              </p:blipFill>
              <p:spPr>
                <a:xfrm>
                  <a:off x="5253621" y="3606183"/>
                  <a:ext cx="340675" cy="181849"/>
                </a:xfrm>
                <a:prstGeom prst="rect">
                  <a:avLst/>
                </a:prstGeom>
              </p:spPr>
            </p:pic>
          </mc:Fallback>
        </mc:AlternateContent>
        <mc:AlternateContent xmlns:mc="http://schemas.openxmlformats.org/markup-compatibility/2006">
          <mc:Choice xmlns:p14="http://schemas.microsoft.com/office/powerpoint/2010/main" xmlns="" Requires="p14">
            <p:contentPart p14:bwMode="auto" r:id="rId12">
              <p14:nvContentPartPr>
                <p14:cNvPr id="2054" name="Ink 6"/>
                <p14:cNvContentPartPr>
                  <a14:cpLocks xmlns:a14="http://schemas.microsoft.com/office/drawing/2010/main" noRot="1" noChangeAspect="1" noEditPoints="1" noChangeArrowheads="1" noChangeShapeType="1"/>
                </p14:cNvContentPartPr>
                <p14:nvPr/>
              </p14:nvContentPartPr>
              <p14:xfrm>
                <a:off x="2526506" y="5464472"/>
                <a:ext cx="465138" cy="527050"/>
              </p14:xfrm>
            </p:contentPart>
          </mc:Choice>
          <mc:Fallback>
            <p:pic>
              <p:nvPicPr>
                <p:cNvPr id="2054" name="Ink 6"/>
                <p:cNvPicPr>
                  <a:picLocks noRot="1" noChangeAspect="1" noEditPoints="1" noChangeArrowheads="1" noChangeShapeType="1"/>
                </p:cNvPicPr>
                <p:nvPr/>
              </p:nvPicPr>
              <p:blipFill>
                <a:blip r:embed="rId13"/>
                <a:stretch>
                  <a:fillRect/>
                </a:stretch>
              </p:blipFill>
              <p:spPr>
                <a:xfrm>
                  <a:off x="3347554" y="5401111"/>
                  <a:ext cx="662425" cy="653772"/>
                </a:xfrm>
                <a:prstGeom prst="rect">
                  <a:avLst/>
                </a:prstGeom>
              </p:spPr>
            </p:pic>
          </mc:Fallback>
        </mc:AlternateContent>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spitalPatient.jpg"/>
          <p:cNvPicPr>
            <a:picLocks noGrp="1" noChangeAspect="1"/>
          </p:cNvPicPr>
          <p:nvPr>
            <p:ph idx="1"/>
          </p:nvPr>
        </p:nvPicPr>
        <p:blipFill>
          <a:blip r:embed="rId3" cstate="print"/>
          <a:stretch>
            <a:fillRect/>
          </a:stretch>
        </p:blipFill>
        <p:spPr>
          <a:xfrm>
            <a:off x="815413" y="1514488"/>
            <a:ext cx="10617176" cy="53435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t="12894" b="13114"/>
          <a:stretch>
            <a:fillRect/>
          </a:stretch>
        </p:blipFill>
        <p:spPr bwMode="auto">
          <a:xfrm>
            <a:off x="3294743" y="3640342"/>
            <a:ext cx="5573485" cy="2711033"/>
          </a:xfrm>
          <a:prstGeom prst="rect">
            <a:avLst/>
          </a:prstGeom>
          <a:noFill/>
          <a:ln w="9525">
            <a:noFill/>
            <a:miter lim="800000"/>
            <a:headEnd/>
            <a:tailEnd/>
          </a:ln>
          <a:effectLst/>
        </p:spPr>
      </p:pic>
      <p:grpSp>
        <p:nvGrpSpPr>
          <p:cNvPr id="3" name="Group 23"/>
          <p:cNvGrpSpPr/>
          <p:nvPr/>
        </p:nvGrpSpPr>
        <p:grpSpPr>
          <a:xfrm>
            <a:off x="3294742" y="2162628"/>
            <a:ext cx="5573487" cy="1378858"/>
            <a:chOff x="3294742" y="2162628"/>
            <a:chExt cx="5573487" cy="1378858"/>
          </a:xfrm>
        </p:grpSpPr>
        <p:sp>
          <p:nvSpPr>
            <p:cNvPr id="2" name="Rectangle 1"/>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294742" y="2162628"/>
              <a:ext cx="5367343"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Relationships</a:t>
              </a:r>
              <a:endParaRPr lang="en-US" sz="4400" dirty="0">
                <a:solidFill>
                  <a:schemeClr val="tx2"/>
                </a:solidFill>
              </a:endParaRPr>
            </a:p>
          </p:txBody>
        </p:sp>
      </p:grpSp>
    </p:spTree>
    <p:extLst>
      <p:ext uri="{BB962C8B-B14F-4D97-AF65-F5344CB8AC3E}">
        <p14:creationId xmlns="" xmlns:p14="http://schemas.microsoft.com/office/powerpoint/2010/main" val="77253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 Table</a:t>
            </a:r>
            <a:endParaRPr lang="en-US" dirty="0"/>
          </a:p>
        </p:txBody>
      </p:sp>
      <p:sp>
        <p:nvSpPr>
          <p:cNvPr id="3" name="Content Placeholder 2"/>
          <p:cNvSpPr>
            <a:spLocks noGrp="1"/>
          </p:cNvSpPr>
          <p:nvPr>
            <p:ph idx="1"/>
          </p:nvPr>
        </p:nvSpPr>
        <p:spPr/>
        <p:txBody>
          <a:bodyPr/>
          <a:lstStyle/>
          <a:p>
            <a:endParaRPr lang="en-US" sz="3200" dirty="0" smtClean="0"/>
          </a:p>
          <a:p>
            <a:endParaRPr lang="en-US" sz="3200" dirty="0"/>
          </a:p>
        </p:txBody>
      </p:sp>
      <p:pic>
        <p:nvPicPr>
          <p:cNvPr id="4" name="Content Placeholder 3" descr="HospitalPatient.jpg"/>
          <p:cNvPicPr>
            <a:picLocks noChangeAspect="1"/>
          </p:cNvPicPr>
          <p:nvPr/>
        </p:nvPicPr>
        <p:blipFill>
          <a:blip r:embed="rId3" cstate="print"/>
          <a:srcRect t="10105"/>
          <a:stretch>
            <a:fillRect/>
          </a:stretch>
        </p:blipFill>
        <p:spPr bwMode="auto">
          <a:xfrm>
            <a:off x="508000" y="1045029"/>
            <a:ext cx="10617176" cy="480357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eft Arrow 4"/>
          <p:cNvSpPr/>
          <p:nvPr/>
        </p:nvSpPr>
        <p:spPr>
          <a:xfrm rot="19161671">
            <a:off x="2505693" y="1214669"/>
            <a:ext cx="760021" cy="645662"/>
          </a:xfrm>
          <a:prstGeom prst="lef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 Table</a:t>
            </a:r>
            <a:endParaRPr lang="en-US" dirty="0"/>
          </a:p>
        </p:txBody>
      </p:sp>
      <p:sp>
        <p:nvSpPr>
          <p:cNvPr id="3" name="Content Placeholder 2"/>
          <p:cNvSpPr>
            <a:spLocks noGrp="1"/>
          </p:cNvSpPr>
          <p:nvPr>
            <p:ph idx="1"/>
          </p:nvPr>
        </p:nvSpPr>
        <p:spPr/>
        <p:txBody>
          <a:bodyPr/>
          <a:lstStyle/>
          <a:p>
            <a:endParaRPr lang="en-US" sz="3200" dirty="0" smtClean="0"/>
          </a:p>
          <a:p>
            <a:endParaRPr lang="en-US" sz="3200" dirty="0"/>
          </a:p>
        </p:txBody>
      </p:sp>
      <p:pic>
        <p:nvPicPr>
          <p:cNvPr id="4" name="Content Placeholder 3" descr="HospitalPatient.jpg"/>
          <p:cNvPicPr>
            <a:picLocks noChangeAspect="1"/>
          </p:cNvPicPr>
          <p:nvPr/>
        </p:nvPicPr>
        <p:blipFill>
          <a:blip r:embed="rId3" cstate="print"/>
          <a:srcRect t="10105"/>
          <a:stretch>
            <a:fillRect/>
          </a:stretch>
        </p:blipFill>
        <p:spPr bwMode="auto">
          <a:xfrm>
            <a:off x="508000" y="1045029"/>
            <a:ext cx="10617176" cy="480357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eft Arrow 4"/>
          <p:cNvSpPr/>
          <p:nvPr/>
        </p:nvSpPr>
        <p:spPr>
          <a:xfrm rot="19161671">
            <a:off x="7065817" y="1367860"/>
            <a:ext cx="760021" cy="645662"/>
          </a:xfrm>
          <a:prstGeom prst="lef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 Table</a:t>
            </a:r>
            <a:endParaRPr lang="en-US" dirty="0"/>
          </a:p>
        </p:txBody>
      </p:sp>
      <p:sp>
        <p:nvSpPr>
          <p:cNvPr id="3" name="Content Placeholder 2"/>
          <p:cNvSpPr>
            <a:spLocks noGrp="1"/>
          </p:cNvSpPr>
          <p:nvPr>
            <p:ph idx="1"/>
          </p:nvPr>
        </p:nvSpPr>
        <p:spPr/>
        <p:txBody>
          <a:bodyPr/>
          <a:lstStyle/>
          <a:p>
            <a:endParaRPr lang="en-US" sz="3200" dirty="0" smtClean="0"/>
          </a:p>
          <a:p>
            <a:endParaRPr lang="en-US" sz="3200" dirty="0"/>
          </a:p>
        </p:txBody>
      </p:sp>
      <p:pic>
        <p:nvPicPr>
          <p:cNvPr id="4" name="Content Placeholder 3" descr="HospitalPatient.jpg"/>
          <p:cNvPicPr>
            <a:picLocks noChangeAspect="1"/>
          </p:cNvPicPr>
          <p:nvPr/>
        </p:nvPicPr>
        <p:blipFill>
          <a:blip r:embed="rId3" cstate="print"/>
          <a:srcRect t="10105"/>
          <a:stretch>
            <a:fillRect/>
          </a:stretch>
        </p:blipFill>
        <p:spPr bwMode="auto">
          <a:xfrm>
            <a:off x="508000" y="1045029"/>
            <a:ext cx="10617176" cy="480357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eft Arrow 4"/>
          <p:cNvSpPr/>
          <p:nvPr/>
        </p:nvSpPr>
        <p:spPr>
          <a:xfrm rot="19161671">
            <a:off x="10475169" y="1367860"/>
            <a:ext cx="760021" cy="645662"/>
          </a:xfrm>
          <a:prstGeom prst="lef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 Table</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descr="HospitalPatient.jpg"/>
          <p:cNvPicPr>
            <a:picLocks noChangeAspect="1"/>
          </p:cNvPicPr>
          <p:nvPr/>
        </p:nvPicPr>
        <p:blipFill>
          <a:blip r:embed="rId3" cstate="print"/>
          <a:srcRect t="10105"/>
          <a:stretch>
            <a:fillRect/>
          </a:stretch>
        </p:blipFill>
        <p:spPr bwMode="auto">
          <a:xfrm>
            <a:off x="508000" y="1045029"/>
            <a:ext cx="10617176" cy="480357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eft Arrow 4"/>
          <p:cNvSpPr/>
          <p:nvPr/>
        </p:nvSpPr>
        <p:spPr>
          <a:xfrm rot="19161671">
            <a:off x="4870015" y="3732237"/>
            <a:ext cx="760021" cy="645662"/>
          </a:xfrm>
          <a:prstGeom prst="lef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5631" y="1988840"/>
            <a:ext cx="11400312" cy="1181872"/>
          </a:xfrm>
          <a:prstGeom prst="roundRect">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a:xfrm>
            <a:off x="225631" y="1988840"/>
            <a:ext cx="11593407" cy="3886200"/>
          </a:xfrm>
        </p:spPr>
        <p:txBody>
          <a:bodyPr/>
          <a:lstStyle/>
          <a:p>
            <a:r>
              <a:rPr lang="en-US" sz="3200" dirty="0" smtClean="0"/>
              <a:t>Patient (</a:t>
            </a:r>
            <a:r>
              <a:rPr lang="en-US" sz="3200" u="sng" dirty="0" smtClean="0"/>
              <a:t>ID</a:t>
            </a:r>
            <a:r>
              <a:rPr lang="en-US" sz="3200" dirty="0" smtClean="0"/>
              <a:t>, </a:t>
            </a:r>
            <a:r>
              <a:rPr lang="en-US" sz="3200" dirty="0" err="1" smtClean="0"/>
              <a:t>PatientName</a:t>
            </a:r>
            <a:r>
              <a:rPr lang="en-US" sz="3200" dirty="0" smtClean="0"/>
              <a:t>, DOB, SSN, Insurance Policy, </a:t>
            </a:r>
            <a:r>
              <a:rPr lang="en-US" sz="3200" dirty="0" err="1" smtClean="0">
                <a:solidFill>
                  <a:srgbClr val="FF0000"/>
                </a:solidFill>
              </a:rPr>
              <a:t>ClinicID</a:t>
            </a:r>
            <a:r>
              <a:rPr lang="en-US" sz="3200" dirty="0" smtClean="0"/>
              <a:t>) </a:t>
            </a:r>
          </a:p>
          <a:p>
            <a:r>
              <a:rPr lang="en-US" sz="3200" dirty="0" smtClean="0"/>
              <a:t>Provider (</a:t>
            </a:r>
            <a:r>
              <a:rPr lang="en-US" sz="3200" u="sng" dirty="0" smtClean="0"/>
              <a:t>ID</a:t>
            </a:r>
            <a:r>
              <a:rPr lang="en-US" sz="3200" dirty="0" smtClean="0"/>
              <a:t>, </a:t>
            </a:r>
            <a:r>
              <a:rPr lang="en-US" sz="3200" dirty="0" err="1" smtClean="0"/>
              <a:t>ProviderName</a:t>
            </a:r>
            <a:r>
              <a:rPr lang="en-US" sz="3200" dirty="0" smtClean="0"/>
              <a:t>, DOB, EmployeeID, </a:t>
            </a:r>
            <a:r>
              <a:rPr lang="en-US" sz="3200" dirty="0" err="1" smtClean="0">
                <a:solidFill>
                  <a:srgbClr val="FF0000"/>
                </a:solidFill>
              </a:rPr>
              <a:t>ClinicID</a:t>
            </a:r>
            <a:r>
              <a:rPr lang="en-US" sz="3200" dirty="0" smtClean="0"/>
              <a:t>)</a:t>
            </a:r>
          </a:p>
          <a:p>
            <a:r>
              <a:rPr lang="en-US" sz="3200" dirty="0" smtClean="0"/>
              <a:t>Clinic (</a:t>
            </a:r>
            <a:r>
              <a:rPr lang="en-US" sz="3200" u="sng" dirty="0" err="1" smtClean="0"/>
              <a:t>ClinicID</a:t>
            </a:r>
            <a:r>
              <a:rPr lang="en-US" sz="3200" dirty="0" smtClean="0"/>
              <a:t>, </a:t>
            </a:r>
            <a:r>
              <a:rPr lang="en-US" sz="3200" dirty="0" err="1" smtClean="0"/>
              <a:t>ClinicName</a:t>
            </a:r>
            <a:r>
              <a:rPr lang="en-US" sz="3200" dirty="0" smtClean="0"/>
              <a:t>, Address, Phone)</a:t>
            </a:r>
          </a:p>
          <a:p>
            <a:r>
              <a:rPr lang="en-US" sz="3200" dirty="0" smtClean="0"/>
              <a:t>Encounter (</a:t>
            </a:r>
            <a:r>
              <a:rPr lang="en-US" sz="3200" u="sng" dirty="0" err="1" smtClean="0"/>
              <a:t>EncounterID</a:t>
            </a:r>
            <a:r>
              <a:rPr lang="en-US" sz="3200" dirty="0" smtClean="0"/>
              <a:t>, Date, </a:t>
            </a:r>
            <a:r>
              <a:rPr lang="en-US" sz="3200" dirty="0" err="1" smtClean="0"/>
              <a:t>DiagnosisCode</a:t>
            </a:r>
            <a:r>
              <a:rPr lang="en-US" sz="3200" dirty="0" smtClean="0"/>
              <a:t>, </a:t>
            </a:r>
            <a:r>
              <a:rPr lang="en-US" sz="3200" dirty="0" smtClean="0">
                <a:solidFill>
                  <a:srgbClr val="FF0000"/>
                </a:solidFill>
              </a:rPr>
              <a:t>PatientID</a:t>
            </a:r>
            <a:r>
              <a:rPr lang="en-US" sz="3200" dirty="0" smtClean="0"/>
              <a:t>, </a:t>
            </a:r>
            <a:r>
              <a:rPr lang="en-US" sz="3200" dirty="0" err="1" smtClean="0">
                <a:solidFill>
                  <a:srgbClr val="FF0000"/>
                </a:solidFill>
              </a:rPr>
              <a:t>ProviderID</a:t>
            </a:r>
            <a:r>
              <a:rPr lang="en-US" sz="3200" dirty="0" smtClean="0"/>
              <a:t>)</a:t>
            </a:r>
          </a:p>
          <a:p>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4380" y="3764478"/>
            <a:ext cx="11593407" cy="588106"/>
          </a:xfrm>
          <a:prstGeom prst="roundRect">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5631" y="2000715"/>
            <a:ext cx="11593407" cy="3886200"/>
          </a:xfrm>
        </p:spPr>
        <p:txBody>
          <a:bodyPr/>
          <a:lstStyle/>
          <a:p>
            <a:r>
              <a:rPr lang="en-US" sz="3200" dirty="0" smtClean="0"/>
              <a:t>Patient (</a:t>
            </a:r>
            <a:r>
              <a:rPr lang="en-US" sz="3200" u="sng" dirty="0" smtClean="0"/>
              <a:t>ID</a:t>
            </a:r>
            <a:r>
              <a:rPr lang="en-US" sz="3200" dirty="0" smtClean="0"/>
              <a:t>, </a:t>
            </a:r>
            <a:r>
              <a:rPr lang="en-US" sz="3200" dirty="0" err="1" smtClean="0"/>
              <a:t>PatientName</a:t>
            </a:r>
            <a:r>
              <a:rPr lang="en-US" sz="3200" dirty="0" smtClean="0"/>
              <a:t>, DOB, SSN, Insurance Policy, </a:t>
            </a:r>
            <a:r>
              <a:rPr lang="en-US" sz="3200" dirty="0" err="1" smtClean="0">
                <a:solidFill>
                  <a:srgbClr val="FF0000"/>
                </a:solidFill>
              </a:rPr>
              <a:t>ClinicID</a:t>
            </a:r>
            <a:r>
              <a:rPr lang="en-US" sz="3200" dirty="0" smtClean="0"/>
              <a:t>) </a:t>
            </a:r>
          </a:p>
          <a:p>
            <a:r>
              <a:rPr lang="en-US" sz="3200" dirty="0" smtClean="0"/>
              <a:t>Provider (</a:t>
            </a:r>
            <a:r>
              <a:rPr lang="en-US" sz="3200" u="sng" dirty="0" smtClean="0"/>
              <a:t>ID</a:t>
            </a:r>
            <a:r>
              <a:rPr lang="en-US" sz="3200" dirty="0" smtClean="0"/>
              <a:t>, </a:t>
            </a:r>
            <a:r>
              <a:rPr lang="en-US" sz="3200" dirty="0" err="1" smtClean="0"/>
              <a:t>ProviderName</a:t>
            </a:r>
            <a:r>
              <a:rPr lang="en-US" sz="3200" dirty="0" smtClean="0"/>
              <a:t>, DOB, EmployeeID, </a:t>
            </a:r>
            <a:r>
              <a:rPr lang="en-US" sz="3200" dirty="0" err="1" smtClean="0">
                <a:solidFill>
                  <a:srgbClr val="FF0000"/>
                </a:solidFill>
              </a:rPr>
              <a:t>ClinicID</a:t>
            </a:r>
            <a:r>
              <a:rPr lang="en-US" sz="3200" dirty="0" smtClean="0"/>
              <a:t>)</a:t>
            </a:r>
          </a:p>
          <a:p>
            <a:r>
              <a:rPr lang="en-US" sz="3200" dirty="0" smtClean="0"/>
              <a:t>Clinic (</a:t>
            </a:r>
            <a:r>
              <a:rPr lang="en-US" sz="3200" u="sng" dirty="0" err="1" smtClean="0"/>
              <a:t>ClinicID</a:t>
            </a:r>
            <a:r>
              <a:rPr lang="en-US" sz="3200" dirty="0" smtClean="0"/>
              <a:t>, </a:t>
            </a:r>
            <a:r>
              <a:rPr lang="en-US" sz="3200" dirty="0" err="1" smtClean="0"/>
              <a:t>ClinicName</a:t>
            </a:r>
            <a:r>
              <a:rPr lang="en-US" sz="3200" dirty="0" smtClean="0"/>
              <a:t>, Address, Phone)</a:t>
            </a:r>
          </a:p>
          <a:p>
            <a:r>
              <a:rPr lang="en-US" sz="3200" dirty="0" smtClean="0"/>
              <a:t>Encounter (</a:t>
            </a:r>
            <a:r>
              <a:rPr lang="en-US" sz="3200" u="sng" dirty="0" err="1" smtClean="0"/>
              <a:t>EncounterID</a:t>
            </a:r>
            <a:r>
              <a:rPr lang="en-US" sz="3200" dirty="0" smtClean="0"/>
              <a:t>, Date, </a:t>
            </a:r>
            <a:r>
              <a:rPr lang="en-US" sz="3200" dirty="0" err="1" smtClean="0"/>
              <a:t>DiagnosisCode</a:t>
            </a:r>
            <a:r>
              <a:rPr lang="en-US" sz="3200" dirty="0" smtClean="0"/>
              <a:t>, </a:t>
            </a:r>
            <a:r>
              <a:rPr lang="en-US" sz="3200" dirty="0" smtClean="0">
                <a:solidFill>
                  <a:srgbClr val="FF0000"/>
                </a:solidFill>
              </a:rPr>
              <a:t>PatientID</a:t>
            </a:r>
            <a:r>
              <a:rPr lang="en-US" sz="3200" dirty="0" smtClean="0"/>
              <a:t>, </a:t>
            </a:r>
            <a:r>
              <a:rPr lang="en-US" sz="3200" dirty="0" err="1" smtClean="0">
                <a:solidFill>
                  <a:srgbClr val="FF0000"/>
                </a:solidFill>
              </a:rPr>
              <a:t>ProviderID</a:t>
            </a:r>
            <a:r>
              <a:rPr lang="en-US" sz="3200" dirty="0" smtClean="0"/>
              <a:t>)</a:t>
            </a:r>
          </a:p>
          <a:p>
            <a:endParaRPr lang="en-US" sz="3200" dirty="0"/>
          </a:p>
        </p:txBody>
      </p:sp>
      <p:sp>
        <p:nvSpPr>
          <p:cNvPr id="2" name="Title 1"/>
          <p:cNvSpPr>
            <a:spLocks noGrp="1"/>
          </p:cNvSpPr>
          <p:nvPr>
            <p:ph type="title"/>
          </p:nvPr>
        </p:nvSpPr>
        <p:spPr/>
        <p:txBody>
          <a:bodyPr/>
          <a:lstStyle/>
          <a:p>
            <a:r>
              <a:rPr lang="en-US" dirty="0" smtClean="0"/>
              <a:t>Keys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smtClean="0">
                <a:solidFill>
                  <a:srgbClr val="FF0000"/>
                </a:solidFill>
              </a:rPr>
              <a:t>Primary and Foreign Keys indicate relationship among tables</a:t>
            </a:r>
            <a:endParaRPr lang="en-US" sz="4000" b="1" dirty="0"/>
          </a:p>
        </p:txBody>
      </p:sp>
    </p:spTree>
    <p:extLst>
      <p:ext uri="{BB962C8B-B14F-4D97-AF65-F5344CB8AC3E}">
        <p14:creationId xmlns="" xmlns:p14="http://schemas.microsoft.com/office/powerpoint/2010/main" val="256421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Model Concepts</a:t>
            </a:r>
          </a:p>
        </p:txBody>
      </p:sp>
      <p:sp>
        <p:nvSpPr>
          <p:cNvPr id="3" name="Content Placeholder 2"/>
          <p:cNvSpPr>
            <a:spLocks noGrp="1"/>
          </p:cNvSpPr>
          <p:nvPr>
            <p:ph idx="1"/>
          </p:nvPr>
        </p:nvSpPr>
        <p:spPr/>
        <p:txBody>
          <a:bodyPr/>
          <a:lstStyle/>
          <a:p>
            <a:r>
              <a:rPr lang="en-US" altLang="zh-TW" sz="3600" dirty="0" smtClean="0"/>
              <a:t>A table                     = a schema/relation</a:t>
            </a:r>
          </a:p>
          <a:p>
            <a:r>
              <a:rPr lang="en-US" altLang="zh-TW" sz="3600" dirty="0"/>
              <a:t>A row of table        = a relational instance/tuple</a:t>
            </a:r>
          </a:p>
          <a:p>
            <a:r>
              <a:rPr lang="en-US" altLang="zh-TW" sz="3600" dirty="0"/>
              <a:t>A column of table  = an attribute</a:t>
            </a:r>
          </a:p>
          <a:p>
            <a:r>
              <a:rPr lang="en-US" altLang="zh-TW" sz="3600" dirty="0" smtClean="0"/>
              <a:t>Cardinality              = number of rows</a:t>
            </a:r>
          </a:p>
          <a:p>
            <a:r>
              <a:rPr lang="en-US" altLang="zh-TW" sz="3600" dirty="0" smtClean="0"/>
              <a:t>Degree                    = number of columns</a:t>
            </a:r>
          </a:p>
          <a:p>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Instance of Student Relation</a:t>
            </a:r>
            <a:endParaRPr lang="en-US" dirty="0"/>
          </a:p>
        </p:txBody>
      </p:sp>
      <p:graphicFrame>
        <p:nvGraphicFramePr>
          <p:cNvPr id="4" name="Content Placeholder 3"/>
          <p:cNvGraphicFramePr>
            <a:graphicFrameLocks noGrp="1"/>
          </p:cNvGraphicFramePr>
          <p:nvPr>
            <p:ph idx="1"/>
          </p:nvPr>
        </p:nvGraphicFramePr>
        <p:xfrm>
          <a:off x="406400" y="1981200"/>
          <a:ext cx="11387665" cy="1483360"/>
        </p:xfrm>
        <a:graphic>
          <a:graphicData uri="http://schemas.openxmlformats.org/drawingml/2006/table">
            <a:tbl>
              <a:tblPr firstRow="1" bandRow="1">
                <a:tableStyleId>{21E4AEA4-8DFA-4A89-87EB-49C32662AFE0}</a:tableStyleId>
              </a:tblPr>
              <a:tblGrid>
                <a:gridCol w="2277533"/>
                <a:gridCol w="2277533"/>
                <a:gridCol w="2277533"/>
                <a:gridCol w="2277533"/>
                <a:gridCol w="2277533"/>
              </a:tblGrid>
              <a:tr h="370840">
                <a:tc>
                  <a:txBody>
                    <a:bodyPr/>
                    <a:lstStyle/>
                    <a:p>
                      <a:r>
                        <a:rPr lang="en-US" dirty="0" err="1" smtClean="0"/>
                        <a:t>StudentID</a:t>
                      </a:r>
                      <a:endParaRPr lang="en-US" dirty="0"/>
                    </a:p>
                  </a:txBody>
                  <a:tcPr marL="121920" marR="121920"/>
                </a:tc>
                <a:tc>
                  <a:txBody>
                    <a:bodyPr/>
                    <a:lstStyle/>
                    <a:p>
                      <a:r>
                        <a:rPr lang="en-US" dirty="0" err="1" smtClean="0"/>
                        <a:t>StudentName</a:t>
                      </a:r>
                      <a:endParaRPr lang="en-US" dirty="0"/>
                    </a:p>
                  </a:txBody>
                  <a:tcPr marL="121920" marR="121920"/>
                </a:tc>
                <a:tc>
                  <a:txBody>
                    <a:bodyPr/>
                    <a:lstStyle/>
                    <a:p>
                      <a:r>
                        <a:rPr lang="en-US" dirty="0" smtClean="0"/>
                        <a:t>login</a:t>
                      </a:r>
                      <a:endParaRPr lang="en-US" dirty="0"/>
                    </a:p>
                  </a:txBody>
                  <a:tcPr marL="121920" marR="121920"/>
                </a:tc>
                <a:tc>
                  <a:txBody>
                    <a:bodyPr/>
                    <a:lstStyle/>
                    <a:p>
                      <a:r>
                        <a:rPr lang="en-US" dirty="0" smtClean="0"/>
                        <a:t>Age</a:t>
                      </a:r>
                      <a:endParaRPr lang="en-US" dirty="0"/>
                    </a:p>
                  </a:txBody>
                  <a:tcPr marL="121920" marR="121920"/>
                </a:tc>
                <a:tc>
                  <a:txBody>
                    <a:bodyPr/>
                    <a:lstStyle/>
                    <a:p>
                      <a:r>
                        <a:rPr lang="en-US" dirty="0" smtClean="0"/>
                        <a:t>GPA</a:t>
                      </a:r>
                      <a:endParaRPr lang="en-US" dirty="0"/>
                    </a:p>
                  </a:txBody>
                  <a:tcPr marL="121920" marR="121920"/>
                </a:tc>
              </a:tr>
              <a:tr h="370840">
                <a:tc>
                  <a:txBody>
                    <a:bodyPr/>
                    <a:lstStyle/>
                    <a:p>
                      <a:r>
                        <a:rPr lang="en-US" dirty="0" smtClean="0"/>
                        <a:t>53666</a:t>
                      </a:r>
                      <a:endParaRPr lang="en-US" dirty="0"/>
                    </a:p>
                  </a:txBody>
                  <a:tcPr marL="121920" marR="121920"/>
                </a:tc>
                <a:tc>
                  <a:txBody>
                    <a:bodyPr/>
                    <a:lstStyle/>
                    <a:p>
                      <a:r>
                        <a:rPr lang="en-US" dirty="0" smtClean="0"/>
                        <a:t>Jones</a:t>
                      </a:r>
                      <a:endParaRPr lang="en-US" dirty="0"/>
                    </a:p>
                  </a:txBody>
                  <a:tcPr marL="121920" marR="121920"/>
                </a:tc>
                <a:tc>
                  <a:txBody>
                    <a:bodyPr/>
                    <a:lstStyle/>
                    <a:p>
                      <a:r>
                        <a:rPr lang="en-US" dirty="0" err="1" smtClean="0"/>
                        <a:t>jones@cs</a:t>
                      </a:r>
                      <a:endParaRPr lang="en-US" dirty="0"/>
                    </a:p>
                  </a:txBody>
                  <a:tcPr marL="121920" marR="121920"/>
                </a:tc>
                <a:tc>
                  <a:txBody>
                    <a:bodyPr/>
                    <a:lstStyle/>
                    <a:p>
                      <a:r>
                        <a:rPr lang="en-US" dirty="0" smtClean="0"/>
                        <a:t>18</a:t>
                      </a:r>
                      <a:endParaRPr lang="en-US" dirty="0"/>
                    </a:p>
                  </a:txBody>
                  <a:tcPr marL="121920" marR="121920"/>
                </a:tc>
                <a:tc>
                  <a:txBody>
                    <a:bodyPr/>
                    <a:lstStyle/>
                    <a:p>
                      <a:r>
                        <a:rPr lang="en-US" dirty="0" smtClean="0"/>
                        <a:t>3.4</a:t>
                      </a:r>
                      <a:endParaRPr lang="en-US" dirty="0"/>
                    </a:p>
                  </a:txBody>
                  <a:tcPr marL="121920" marR="121920"/>
                </a:tc>
              </a:tr>
              <a:tr h="370840">
                <a:tc>
                  <a:txBody>
                    <a:bodyPr/>
                    <a:lstStyle/>
                    <a:p>
                      <a:r>
                        <a:rPr lang="en-US" dirty="0" smtClean="0"/>
                        <a:t>53688</a:t>
                      </a:r>
                      <a:endParaRPr lang="en-US" dirty="0"/>
                    </a:p>
                  </a:txBody>
                  <a:tcPr marL="121920" marR="121920"/>
                </a:tc>
                <a:tc>
                  <a:txBody>
                    <a:bodyPr/>
                    <a:lstStyle/>
                    <a:p>
                      <a:r>
                        <a:rPr lang="en-US" dirty="0" smtClean="0"/>
                        <a:t>Smith</a:t>
                      </a:r>
                      <a:endParaRPr lang="en-US" dirty="0"/>
                    </a:p>
                  </a:txBody>
                  <a:tcPr marL="121920" marR="121920"/>
                </a:tc>
                <a:tc>
                  <a:txBody>
                    <a:bodyPr/>
                    <a:lstStyle/>
                    <a:p>
                      <a:r>
                        <a:rPr lang="en-US" dirty="0" err="1" smtClean="0"/>
                        <a:t>smith@eecs</a:t>
                      </a:r>
                      <a:endParaRPr lang="en-US" dirty="0"/>
                    </a:p>
                  </a:txBody>
                  <a:tcPr marL="121920" marR="121920"/>
                </a:tc>
                <a:tc>
                  <a:txBody>
                    <a:bodyPr/>
                    <a:lstStyle/>
                    <a:p>
                      <a:r>
                        <a:rPr lang="en-US" dirty="0" smtClean="0"/>
                        <a:t>18</a:t>
                      </a:r>
                      <a:endParaRPr lang="en-US" dirty="0"/>
                    </a:p>
                  </a:txBody>
                  <a:tcPr marL="121920" marR="121920"/>
                </a:tc>
                <a:tc>
                  <a:txBody>
                    <a:bodyPr/>
                    <a:lstStyle/>
                    <a:p>
                      <a:r>
                        <a:rPr lang="en-US" dirty="0" smtClean="0"/>
                        <a:t>3.2</a:t>
                      </a:r>
                      <a:endParaRPr lang="en-US" dirty="0"/>
                    </a:p>
                  </a:txBody>
                  <a:tcPr marL="121920" marR="121920"/>
                </a:tc>
              </a:tr>
              <a:tr h="370840">
                <a:tc>
                  <a:txBody>
                    <a:bodyPr/>
                    <a:lstStyle/>
                    <a:p>
                      <a:r>
                        <a:rPr lang="en-US" dirty="0" smtClean="0"/>
                        <a:t>53650</a:t>
                      </a:r>
                      <a:endParaRPr lang="en-US" dirty="0"/>
                    </a:p>
                  </a:txBody>
                  <a:tcPr marL="121920" marR="121920"/>
                </a:tc>
                <a:tc>
                  <a:txBody>
                    <a:bodyPr/>
                    <a:lstStyle/>
                    <a:p>
                      <a:r>
                        <a:rPr lang="en-US" dirty="0" smtClean="0"/>
                        <a:t>Smith</a:t>
                      </a:r>
                      <a:endParaRPr lang="en-US" dirty="0"/>
                    </a:p>
                  </a:txBody>
                  <a:tcPr marL="121920" marR="121920"/>
                </a:tc>
                <a:tc>
                  <a:txBody>
                    <a:bodyPr/>
                    <a:lstStyle/>
                    <a:p>
                      <a:r>
                        <a:rPr lang="en-US" dirty="0" err="1" smtClean="0"/>
                        <a:t>smith@math</a:t>
                      </a:r>
                      <a:endParaRPr lang="en-US" dirty="0"/>
                    </a:p>
                  </a:txBody>
                  <a:tcPr marL="121920" marR="121920"/>
                </a:tc>
                <a:tc>
                  <a:txBody>
                    <a:bodyPr/>
                    <a:lstStyle/>
                    <a:p>
                      <a:r>
                        <a:rPr lang="en-US" dirty="0" smtClean="0"/>
                        <a:t>19</a:t>
                      </a:r>
                      <a:endParaRPr lang="en-US" dirty="0"/>
                    </a:p>
                  </a:txBody>
                  <a:tcPr marL="121920" marR="121920"/>
                </a:tc>
                <a:tc>
                  <a:txBody>
                    <a:bodyPr/>
                    <a:lstStyle/>
                    <a:p>
                      <a:r>
                        <a:rPr lang="en-US" dirty="0" smtClean="0"/>
                        <a:t>3.8</a:t>
                      </a:r>
                      <a:endParaRPr lang="en-US" dirty="0"/>
                    </a:p>
                  </a:txBody>
                  <a:tcPr marL="121920" marR="121920"/>
                </a:tc>
              </a:tr>
            </a:tbl>
          </a:graphicData>
        </a:graphic>
      </p:graphicFrame>
      <p:sp>
        <p:nvSpPr>
          <p:cNvPr id="5" name="TextBox 4"/>
          <p:cNvSpPr txBox="1"/>
          <p:nvPr/>
        </p:nvSpPr>
        <p:spPr>
          <a:xfrm>
            <a:off x="911424" y="4005064"/>
            <a:ext cx="10753195" cy="523220"/>
          </a:xfrm>
          <a:prstGeom prst="rect">
            <a:avLst/>
          </a:prstGeom>
          <a:noFill/>
        </p:spPr>
        <p:txBody>
          <a:bodyPr wrap="square" rtlCol="0">
            <a:spAutoFit/>
          </a:bodyPr>
          <a:lstStyle/>
          <a:p>
            <a:r>
              <a:rPr lang="en-US" sz="2800" dirty="0" smtClean="0"/>
              <a:t>Cardinality = 3, degree = 5</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design to implementation</a:t>
            </a:r>
            <a:endParaRPr lang="en-US" dirty="0"/>
          </a:p>
        </p:txBody>
      </p:sp>
      <p:graphicFrame>
        <p:nvGraphicFramePr>
          <p:cNvPr id="4" name="Content Placeholder 3"/>
          <p:cNvGraphicFramePr>
            <a:graphicFrameLocks noGrp="1"/>
          </p:cNvGraphicFramePr>
          <p:nvPr>
            <p:ph idx="1"/>
          </p:nvPr>
        </p:nvGraphicFramePr>
        <p:xfrm>
          <a:off x="1464962" y="939800"/>
          <a:ext cx="8636000" cy="2072640"/>
        </p:xfrm>
        <a:graphic>
          <a:graphicData uri="http://schemas.openxmlformats.org/drawingml/2006/table">
            <a:tbl>
              <a:tblPr firstRow="1" bandRow="1">
                <a:tableStyleId>{2D5ABB26-0587-4C30-8999-92F81FD0307C}</a:tableStyleId>
              </a:tblPr>
              <a:tblGrid>
                <a:gridCol w="4318000"/>
                <a:gridCol w="4318000"/>
              </a:tblGrid>
              <a:tr h="370840">
                <a:tc>
                  <a:txBody>
                    <a:bodyPr/>
                    <a:lstStyle/>
                    <a:p>
                      <a:r>
                        <a:rPr lang="en-US" sz="2800" b="1" dirty="0" smtClean="0"/>
                        <a:t>ER </a:t>
                      </a:r>
                      <a:r>
                        <a:rPr lang="en-US" sz="2800" b="1" baseline="0" dirty="0" smtClean="0"/>
                        <a:t>Diagram</a:t>
                      </a:r>
                      <a:endParaRPr lang="en-US" sz="2800" b="1" dirty="0">
                        <a:solidFill>
                          <a:schemeClr val="accent1">
                            <a:lumMod val="10000"/>
                          </a:schemeClr>
                        </a:solidFill>
                      </a:endParaRPr>
                    </a:p>
                  </a:txBody>
                  <a:tcPr marL="121920" marR="12192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800" b="1" dirty="0" smtClean="0"/>
                        <a:t>Database implementation</a:t>
                      </a:r>
                      <a:endParaRPr lang="en-US" sz="2800" b="1" dirty="0">
                        <a:solidFill>
                          <a:schemeClr val="accent1">
                            <a:lumMod val="10000"/>
                          </a:schemeClr>
                        </a:solidFill>
                        <a:latin typeface="Arial Narrow" pitchFamily="34" charset="0"/>
                      </a:endParaRPr>
                    </a:p>
                  </a:txBody>
                  <a:tcPr marL="121920" marR="12192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US" sz="2800" dirty="0" smtClean="0"/>
                        <a:t>Entity, Relationship</a:t>
                      </a:r>
                      <a:endParaRPr lang="en-US" sz="2800" dirty="0"/>
                    </a:p>
                  </a:txBody>
                  <a:tcPr marL="121920" marR="12192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t>Table</a:t>
                      </a:r>
                      <a:endParaRPr lang="en-US" sz="2800" dirty="0">
                        <a:latin typeface="Arial Narrow" pitchFamily="34" charset="0"/>
                      </a:endParaRPr>
                    </a:p>
                  </a:txBody>
                  <a:tcPr marL="121920" marR="12192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800" dirty="0" smtClean="0"/>
                        <a:t>Relationship</a:t>
                      </a:r>
                      <a:endParaRPr lang="en-US" sz="2800" dirty="0"/>
                    </a:p>
                  </a:txBody>
                  <a:tcPr marL="121920" marR="12192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latin typeface="+mn-lt"/>
                        </a:rPr>
                        <a:t>Primary</a:t>
                      </a:r>
                      <a:r>
                        <a:rPr lang="en-US" sz="2800" baseline="0" dirty="0" smtClean="0">
                          <a:latin typeface="+mn-lt"/>
                        </a:rPr>
                        <a:t> &amp; Foreign key(s)</a:t>
                      </a:r>
                      <a:endParaRPr lang="en-US" sz="2800" dirty="0">
                        <a:latin typeface="Arial Narrow" pitchFamily="34" charset="0"/>
                      </a:endParaRPr>
                    </a:p>
                  </a:txBody>
                  <a:tcPr marL="121920" marR="12192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800" dirty="0" smtClean="0"/>
                        <a:t>Attribute</a:t>
                      </a:r>
                      <a:endParaRPr lang="en-US" sz="2800" dirty="0"/>
                    </a:p>
                  </a:txBody>
                  <a:tcPr marL="121920" marR="12192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800" dirty="0" smtClean="0"/>
                        <a:t>Field</a:t>
                      </a:r>
                      <a:endParaRPr lang="en-US" sz="2800" dirty="0">
                        <a:latin typeface="Arial Narrow" pitchFamily="34" charset="0"/>
                      </a:endParaRPr>
                    </a:p>
                  </a:txBody>
                  <a:tcPr marL="121920" marR="12192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Sets to Tables</a:t>
            </a:r>
            <a:endParaRPr lang="en-US" dirty="0"/>
          </a:p>
        </p:txBody>
      </p:sp>
      <p:sp>
        <p:nvSpPr>
          <p:cNvPr id="3" name="Content Placeholder 2"/>
          <p:cNvSpPr>
            <a:spLocks noGrp="1"/>
          </p:cNvSpPr>
          <p:nvPr>
            <p:ph idx="1"/>
          </p:nvPr>
        </p:nvSpPr>
        <p:spPr/>
        <p:txBody>
          <a:bodyPr/>
          <a:lstStyle/>
          <a:p>
            <a:endParaRPr lang="en-US" dirty="0" smtClean="0">
              <a:sym typeface="Wingdings" pitchFamily="2" charset="2"/>
            </a:endParaRPr>
          </a:p>
          <a:p>
            <a:endParaRPr lang="en-US" dirty="0" smtClean="0">
              <a:sym typeface="Wingdings" pitchFamily="2" charset="2"/>
            </a:endParaRPr>
          </a:p>
          <a:p>
            <a:endParaRPr lang="en-US" dirty="0"/>
          </a:p>
        </p:txBody>
      </p:sp>
      <p:sp>
        <p:nvSpPr>
          <p:cNvPr id="4" name="AutoShape 7"/>
          <p:cNvSpPr>
            <a:spLocks noChangeArrowheads="1"/>
          </p:cNvSpPr>
          <p:nvPr/>
        </p:nvSpPr>
        <p:spPr bwMode="auto">
          <a:xfrm>
            <a:off x="3048001" y="3663434"/>
            <a:ext cx="4322233" cy="369332"/>
          </a:xfrm>
          <a:prstGeom prst="flowChartProcess">
            <a:avLst/>
          </a:prstGeom>
          <a:noFill/>
          <a:ln w="12700">
            <a:noFill/>
            <a:miter lim="800000"/>
            <a:headEnd/>
            <a:tailEnd/>
          </a:ln>
          <a:effectLst/>
        </p:spPr>
        <p:txBody>
          <a:bodyPr anchor="ctr">
            <a:spAutoFit/>
          </a:bodyPr>
          <a:lstStyle/>
          <a:p>
            <a:endParaRPr lang="en-US"/>
          </a:p>
        </p:txBody>
      </p:sp>
      <p:grpSp>
        <p:nvGrpSpPr>
          <p:cNvPr id="12" name="Group 11"/>
          <p:cNvGrpSpPr/>
          <p:nvPr/>
        </p:nvGrpSpPr>
        <p:grpSpPr>
          <a:xfrm>
            <a:off x="2418602" y="1690691"/>
            <a:ext cx="7344139" cy="2404022"/>
            <a:chOff x="4512501" y="3933056"/>
            <a:chExt cx="7344139" cy="2404022"/>
          </a:xfrm>
        </p:grpSpPr>
        <p:sp>
          <p:nvSpPr>
            <p:cNvPr id="43" name="AutoShape 11"/>
            <p:cNvSpPr>
              <a:spLocks noChangeArrowheads="1"/>
            </p:cNvSpPr>
            <p:nvPr/>
          </p:nvSpPr>
          <p:spPr bwMode="auto">
            <a:xfrm>
              <a:off x="6864086" y="5805265"/>
              <a:ext cx="2580217" cy="531813"/>
            </a:xfrm>
            <a:prstGeom prst="flowChartProcess">
              <a:avLst/>
            </a:prstGeom>
            <a:noFill/>
            <a:ln w="12700">
              <a:solidFill>
                <a:schemeClr val="tx1"/>
              </a:solidFill>
              <a:miter lim="800000"/>
              <a:headEnd/>
              <a:tailEnd/>
            </a:ln>
            <a:effectLst/>
          </p:spPr>
          <p:txBody>
            <a:bodyPr anchor="ctr">
              <a:spAutoFit/>
            </a:bodyPr>
            <a:lstStyle/>
            <a:p>
              <a:pPr algn="ctr" eaLnBrk="0" hangingPunct="0"/>
              <a:r>
                <a:rPr lang="en-US" sz="2800" b="1" dirty="0" smtClean="0">
                  <a:latin typeface="Times New Roman" pitchFamily="18" charset="0"/>
                </a:rPr>
                <a:t>Employee</a:t>
              </a:r>
              <a:endParaRPr lang="en-US" sz="2800" b="1" dirty="0">
                <a:latin typeface="Times New Roman" pitchFamily="18" charset="0"/>
              </a:endParaRPr>
            </a:p>
          </p:txBody>
        </p:sp>
        <p:cxnSp>
          <p:nvCxnSpPr>
            <p:cNvPr id="44" name="AutoShape 14"/>
            <p:cNvCxnSpPr>
              <a:cxnSpLocks noChangeShapeType="1"/>
              <a:stCxn id="43" idx="0"/>
              <a:endCxn id="48" idx="4"/>
            </p:cNvCxnSpPr>
            <p:nvPr/>
          </p:nvCxnSpPr>
          <p:spPr bwMode="auto">
            <a:xfrm flipH="1" flipV="1">
              <a:off x="6408374" y="5157192"/>
              <a:ext cx="1745821" cy="648072"/>
            </a:xfrm>
            <a:prstGeom prst="straightConnector1">
              <a:avLst/>
            </a:prstGeom>
            <a:noFill/>
            <a:ln w="12700">
              <a:solidFill>
                <a:schemeClr val="tx1"/>
              </a:solidFill>
              <a:round/>
              <a:headEnd/>
              <a:tailEnd/>
            </a:ln>
            <a:effectLst/>
          </p:spPr>
        </p:cxnSp>
        <p:cxnSp>
          <p:nvCxnSpPr>
            <p:cNvPr id="45" name="AutoShape 16"/>
            <p:cNvCxnSpPr>
              <a:cxnSpLocks noChangeShapeType="1"/>
              <a:stCxn id="43" idx="0"/>
              <a:endCxn id="49" idx="4"/>
            </p:cNvCxnSpPr>
            <p:nvPr/>
          </p:nvCxnSpPr>
          <p:spPr bwMode="auto">
            <a:xfrm flipV="1">
              <a:off x="8154195" y="4581128"/>
              <a:ext cx="630104" cy="1224136"/>
            </a:xfrm>
            <a:prstGeom prst="straightConnector1">
              <a:avLst/>
            </a:prstGeom>
            <a:noFill/>
            <a:ln w="12700">
              <a:solidFill>
                <a:schemeClr val="tx1"/>
              </a:solidFill>
              <a:round/>
              <a:headEnd/>
              <a:tailEnd/>
            </a:ln>
            <a:effectLst/>
          </p:spPr>
        </p:cxnSp>
        <p:cxnSp>
          <p:nvCxnSpPr>
            <p:cNvPr id="46" name="AutoShape 20"/>
            <p:cNvCxnSpPr>
              <a:cxnSpLocks noChangeShapeType="1"/>
              <a:stCxn id="43" idx="0"/>
              <a:endCxn id="47" idx="4"/>
            </p:cNvCxnSpPr>
            <p:nvPr/>
          </p:nvCxnSpPr>
          <p:spPr bwMode="auto">
            <a:xfrm flipV="1">
              <a:off x="8154195" y="5301208"/>
              <a:ext cx="2262285" cy="504056"/>
            </a:xfrm>
            <a:prstGeom prst="straightConnector1">
              <a:avLst/>
            </a:prstGeom>
            <a:noFill/>
            <a:ln w="12700">
              <a:solidFill>
                <a:schemeClr val="tx1"/>
              </a:solidFill>
              <a:round/>
              <a:headEnd/>
              <a:tailEnd/>
            </a:ln>
            <a:effectLst/>
          </p:spPr>
        </p:cxnSp>
        <p:sp>
          <p:nvSpPr>
            <p:cNvPr id="47" name="Oval 46"/>
            <p:cNvSpPr/>
            <p:nvPr/>
          </p:nvSpPr>
          <p:spPr>
            <a:xfrm>
              <a:off x="8976320" y="4653136"/>
              <a:ext cx="2880320" cy="64807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Address</a:t>
              </a:r>
              <a:endParaRPr lang="en-US" sz="2800" b="1" dirty="0">
                <a:solidFill>
                  <a:schemeClr val="tx1"/>
                </a:solidFill>
                <a:latin typeface="Times New Roman" pitchFamily="18" charset="0"/>
                <a:cs typeface="Times New Roman" pitchFamily="18" charset="0"/>
              </a:endParaRPr>
            </a:p>
          </p:txBody>
        </p:sp>
        <p:sp>
          <p:nvSpPr>
            <p:cNvPr id="48" name="Oval 47"/>
            <p:cNvSpPr/>
            <p:nvPr/>
          </p:nvSpPr>
          <p:spPr>
            <a:xfrm>
              <a:off x="4512501" y="4509120"/>
              <a:ext cx="3791744" cy="64807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latin typeface="Times New Roman" pitchFamily="18" charset="0"/>
                  <a:cs typeface="Times New Roman" pitchFamily="18" charset="0"/>
                </a:rPr>
                <a:t>EmployeeID</a:t>
              </a:r>
              <a:r>
                <a:rPr lang="en-US" sz="2800" b="1" dirty="0" smtClean="0">
                  <a:solidFill>
                    <a:schemeClr val="tx1"/>
                  </a:solidFill>
                  <a:latin typeface="Times New Roman" pitchFamily="18" charset="0"/>
                  <a:cs typeface="Times New Roman" pitchFamily="18" charset="0"/>
                </a:rPr>
                <a:t> </a:t>
              </a:r>
              <a:endParaRPr lang="en-US" sz="2800" b="1" dirty="0">
                <a:solidFill>
                  <a:schemeClr val="tx1"/>
                </a:solidFill>
                <a:latin typeface="Times New Roman" pitchFamily="18" charset="0"/>
                <a:cs typeface="Times New Roman" pitchFamily="18" charset="0"/>
              </a:endParaRPr>
            </a:p>
          </p:txBody>
        </p:sp>
        <p:sp>
          <p:nvSpPr>
            <p:cNvPr id="49" name="Oval 48"/>
            <p:cNvSpPr/>
            <p:nvPr/>
          </p:nvSpPr>
          <p:spPr>
            <a:xfrm>
              <a:off x="7344139" y="3933056"/>
              <a:ext cx="2880320" cy="64807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Name</a:t>
              </a:r>
              <a:endParaRPr lang="en-US" sz="2800" b="1" dirty="0">
                <a:solidFill>
                  <a:schemeClr val="tx1"/>
                </a:solidFill>
                <a:latin typeface="Times New Roman" pitchFamily="18" charset="0"/>
                <a:cs typeface="Times New Roman" pitchFamily="18"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a:t>
            </a:r>
            <a:endParaRPr lang="en-US" dirty="0"/>
          </a:p>
        </p:txBody>
      </p:sp>
      <p:sp>
        <p:nvSpPr>
          <p:cNvPr id="3" name="Content Placeholder 2"/>
          <p:cNvSpPr>
            <a:spLocks noGrp="1"/>
          </p:cNvSpPr>
          <p:nvPr>
            <p:ph idx="1"/>
          </p:nvPr>
        </p:nvSpPr>
        <p:spPr>
          <a:xfrm>
            <a:off x="1012568" y="1408670"/>
            <a:ext cx="10341232" cy="2757616"/>
          </a:xfrm>
        </p:spPr>
        <p:txBody>
          <a:bodyPr>
            <a:normAutofit/>
          </a:bodyPr>
          <a:lstStyle/>
          <a:p>
            <a:r>
              <a:rPr lang="en-US" sz="8800" dirty="0" smtClean="0"/>
              <a:t>Primary Key </a:t>
            </a:r>
          </a:p>
          <a:p>
            <a:r>
              <a:rPr lang="en-US" sz="3200" dirty="0" smtClean="0">
                <a:solidFill>
                  <a:srgbClr val="FF0000"/>
                </a:solidFill>
              </a:rPr>
              <a:t>Unique for Each Row of the Table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a:t>
            </a:r>
            <a:endParaRPr lang="en-US" dirty="0"/>
          </a:p>
        </p:txBody>
      </p:sp>
      <p:sp>
        <p:nvSpPr>
          <p:cNvPr id="3" name="Content Placeholder 2"/>
          <p:cNvSpPr>
            <a:spLocks noGrp="1"/>
          </p:cNvSpPr>
          <p:nvPr>
            <p:ph idx="1"/>
          </p:nvPr>
        </p:nvSpPr>
        <p:spPr>
          <a:xfrm>
            <a:off x="1012568" y="1408670"/>
            <a:ext cx="10341232" cy="2757616"/>
          </a:xfrm>
        </p:spPr>
        <p:txBody>
          <a:bodyPr>
            <a:normAutofit/>
          </a:bodyPr>
          <a:lstStyle/>
          <a:p>
            <a:r>
              <a:rPr lang="en-US" sz="8800" dirty="0" smtClean="0"/>
              <a:t>Foreign Key </a:t>
            </a:r>
          </a:p>
          <a:p>
            <a:r>
              <a:rPr lang="en-US" sz="3200" dirty="0" smtClean="0">
                <a:solidFill>
                  <a:srgbClr val="FF0000"/>
                </a:solidFill>
              </a:rPr>
              <a:t>Relationship to Other Tables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t>One-to-One Relationships</a:t>
            </a:r>
          </a:p>
        </p:txBody>
      </p:sp>
      <p:grpSp>
        <p:nvGrpSpPr>
          <p:cNvPr id="16" name="Group 15"/>
          <p:cNvGrpSpPr/>
          <p:nvPr/>
        </p:nvGrpSpPr>
        <p:grpSpPr>
          <a:xfrm>
            <a:off x="1272480" y="1584098"/>
            <a:ext cx="8241500" cy="2462150"/>
            <a:chOff x="1272480" y="3222848"/>
            <a:chExt cx="8241500" cy="2462150"/>
          </a:xfrm>
        </p:grpSpPr>
        <p:sp>
          <p:nvSpPr>
            <p:cNvPr id="7" name="Rectangle 6"/>
            <p:cNvSpPr/>
            <p:nvPr/>
          </p:nvSpPr>
          <p:spPr bwMode="auto">
            <a:xfrm>
              <a:off x="1272480" y="3246598"/>
              <a:ext cx="3149600" cy="6858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a:defRPr/>
              </a:pPr>
              <a:r>
                <a:rPr lang="en-US" sz="2400" dirty="0" smtClean="0">
                  <a:solidFill>
                    <a:srgbClr val="000000"/>
                  </a:solidFill>
                </a:rPr>
                <a:t>Employee</a:t>
              </a:r>
              <a:endParaRPr lang="en-US" sz="2400" dirty="0">
                <a:solidFill>
                  <a:srgbClr val="000000"/>
                </a:solidFill>
              </a:endParaRPr>
            </a:p>
          </p:txBody>
        </p:sp>
        <p:sp>
          <p:nvSpPr>
            <p:cNvPr id="8" name="Rectangle 7"/>
            <p:cNvSpPr/>
            <p:nvPr/>
          </p:nvSpPr>
          <p:spPr bwMode="auto">
            <a:xfrm>
              <a:off x="1272480" y="3932398"/>
              <a:ext cx="3149600" cy="17526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defRPr/>
              </a:pPr>
              <a:r>
                <a:rPr lang="en-US" sz="2400" dirty="0" smtClean="0">
                  <a:solidFill>
                    <a:srgbClr val="000000"/>
                  </a:solidFill>
                </a:rPr>
                <a:t>EmployeeID</a:t>
              </a:r>
              <a:endParaRPr lang="en-US" sz="2400" dirty="0">
                <a:solidFill>
                  <a:srgbClr val="000000"/>
                </a:solidFill>
              </a:endParaRPr>
            </a:p>
            <a:p>
              <a:pPr>
                <a:defRPr/>
              </a:pPr>
              <a:r>
                <a:rPr lang="en-US" sz="2400" dirty="0" err="1">
                  <a:solidFill>
                    <a:srgbClr val="000000"/>
                  </a:solidFill>
                </a:rPr>
                <a:t>FirstName</a:t>
              </a:r>
              <a:endParaRPr lang="en-US" sz="2400" dirty="0">
                <a:solidFill>
                  <a:srgbClr val="000000"/>
                </a:solidFill>
              </a:endParaRPr>
            </a:p>
            <a:p>
              <a:pPr>
                <a:defRPr/>
              </a:pPr>
              <a:r>
                <a:rPr lang="en-US" sz="2400" dirty="0" err="1">
                  <a:solidFill>
                    <a:srgbClr val="000000"/>
                  </a:solidFill>
                </a:rPr>
                <a:t>LastName</a:t>
              </a:r>
              <a:endParaRPr lang="en-US" sz="2400" dirty="0">
                <a:solidFill>
                  <a:srgbClr val="000000"/>
                </a:solidFill>
              </a:endParaRPr>
            </a:p>
            <a:p>
              <a:pPr>
                <a:defRPr/>
              </a:pPr>
              <a:r>
                <a:rPr lang="en-US" sz="2400" dirty="0">
                  <a:solidFill>
                    <a:srgbClr val="000000"/>
                  </a:solidFill>
                </a:rPr>
                <a:t>…</a:t>
              </a:r>
            </a:p>
          </p:txBody>
        </p:sp>
        <p:grpSp>
          <p:nvGrpSpPr>
            <p:cNvPr id="11" name="Group 10"/>
            <p:cNvGrpSpPr/>
            <p:nvPr/>
          </p:nvGrpSpPr>
          <p:grpSpPr>
            <a:xfrm>
              <a:off x="6364380" y="3222848"/>
              <a:ext cx="3149600" cy="2438400"/>
              <a:chOff x="7266880" y="3222848"/>
              <a:chExt cx="3149600" cy="2438400"/>
            </a:xfrm>
          </p:grpSpPr>
          <p:sp>
            <p:nvSpPr>
              <p:cNvPr id="9" name="Rectangle 8"/>
              <p:cNvSpPr/>
              <p:nvPr/>
            </p:nvSpPr>
            <p:spPr bwMode="auto">
              <a:xfrm>
                <a:off x="7266880" y="3222848"/>
                <a:ext cx="3149600" cy="6858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a:defRPr/>
                </a:pPr>
                <a:r>
                  <a:rPr lang="en-US" sz="2400" dirty="0" smtClean="0">
                    <a:solidFill>
                      <a:srgbClr val="000000"/>
                    </a:solidFill>
                  </a:rPr>
                  <a:t>Security</a:t>
                </a:r>
                <a:endParaRPr lang="en-US" sz="2400" dirty="0">
                  <a:solidFill>
                    <a:srgbClr val="000000"/>
                  </a:solidFill>
                </a:endParaRPr>
              </a:p>
            </p:txBody>
          </p:sp>
          <p:sp>
            <p:nvSpPr>
              <p:cNvPr id="10" name="Rectangle 9"/>
              <p:cNvSpPr/>
              <p:nvPr/>
            </p:nvSpPr>
            <p:spPr bwMode="auto">
              <a:xfrm>
                <a:off x="7266880" y="3908648"/>
                <a:ext cx="3149600" cy="17526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defRPr/>
                </a:pPr>
                <a:r>
                  <a:rPr lang="en-US" sz="2400" dirty="0" smtClean="0">
                    <a:solidFill>
                      <a:srgbClr val="000000"/>
                    </a:solidFill>
                  </a:rPr>
                  <a:t>EmployeeID</a:t>
                </a:r>
                <a:endParaRPr lang="en-US" sz="2400" dirty="0">
                  <a:solidFill>
                    <a:srgbClr val="000000"/>
                  </a:solidFill>
                </a:endParaRPr>
              </a:p>
              <a:p>
                <a:pPr>
                  <a:defRPr/>
                </a:pPr>
                <a:r>
                  <a:rPr lang="en-US" sz="2400" dirty="0" err="1" smtClean="0">
                    <a:solidFill>
                      <a:srgbClr val="000000"/>
                    </a:solidFill>
                  </a:rPr>
                  <a:t>DateObtained</a:t>
                </a:r>
                <a:endParaRPr lang="en-US" sz="2400" dirty="0" smtClean="0">
                  <a:solidFill>
                    <a:srgbClr val="000000"/>
                  </a:solidFill>
                </a:endParaRPr>
              </a:p>
              <a:p>
                <a:pPr>
                  <a:defRPr/>
                </a:pPr>
                <a:r>
                  <a:rPr lang="en-US" sz="2400" dirty="0" err="1" smtClean="0">
                    <a:solidFill>
                      <a:srgbClr val="000000"/>
                    </a:solidFill>
                  </a:rPr>
                  <a:t>SecurityLevel</a:t>
                </a:r>
                <a:endParaRPr lang="en-US" sz="2400" dirty="0">
                  <a:solidFill>
                    <a:srgbClr val="000000"/>
                  </a:solidFill>
                </a:endParaRPr>
              </a:p>
              <a:p>
                <a:pPr>
                  <a:defRPr/>
                </a:pPr>
                <a:r>
                  <a:rPr lang="en-US" sz="2400" dirty="0">
                    <a:solidFill>
                      <a:srgbClr val="000000"/>
                    </a:solidFill>
                  </a:rPr>
                  <a:t>…</a:t>
                </a:r>
              </a:p>
            </p:txBody>
          </p:sp>
        </p:grpSp>
        <p:cxnSp>
          <p:nvCxnSpPr>
            <p:cNvPr id="10248" name="Elbow Connector 11"/>
            <p:cNvCxnSpPr>
              <a:cxnSpLocks noChangeShapeType="1"/>
            </p:cNvCxnSpPr>
            <p:nvPr/>
          </p:nvCxnSpPr>
          <p:spPr bwMode="auto">
            <a:xfrm>
              <a:off x="4422080" y="4149948"/>
              <a:ext cx="1942300" cy="12700"/>
            </a:xfrm>
            <a:prstGeom prst="bentConnector3">
              <a:avLst>
                <a:gd name="adj1" fmla="val 50000"/>
              </a:avLst>
            </a:prstGeom>
            <a:noFill/>
            <a:ln w="38100" algn="ctr">
              <a:solidFill>
                <a:schemeClr val="tx1"/>
              </a:solidFill>
              <a:round/>
              <a:headEnd/>
              <a:tailEnd/>
            </a:ln>
          </p:spPr>
        </p:cxnSp>
      </p:grpSp>
    </p:spTree>
    <p:extLst>
      <p:ext uri="{BB962C8B-B14F-4D97-AF65-F5344CB8AC3E}">
        <p14:creationId xmlns:p14="http://schemas.microsoft.com/office/powerpoint/2010/main" xmlns="" val="533512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11640</TotalTime>
  <Words>1424</Words>
  <Application>Microsoft Office PowerPoint</Application>
  <PresentationFormat>Custom</PresentationFormat>
  <Paragraphs>185</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George Mason University 2.0</vt:lpstr>
      <vt:lpstr>Slide 1</vt:lpstr>
      <vt:lpstr>Slide 2</vt:lpstr>
      <vt:lpstr>Relational Model Concepts</vt:lpstr>
      <vt:lpstr>Example Instance of Student Relation</vt:lpstr>
      <vt:lpstr>From design to implementation</vt:lpstr>
      <vt:lpstr>Entity Sets to Tables</vt:lpstr>
      <vt:lpstr>PK</vt:lpstr>
      <vt:lpstr>PK</vt:lpstr>
      <vt:lpstr>One-to-One Relationships</vt:lpstr>
      <vt:lpstr>Keys – let’s make it more complicated</vt:lpstr>
      <vt:lpstr>Example</vt:lpstr>
      <vt:lpstr>One-to-One Relationships</vt:lpstr>
      <vt:lpstr>(2) One-to-Many Relationships</vt:lpstr>
      <vt:lpstr>Foreign keys</vt:lpstr>
      <vt:lpstr>Primary and foreign keys</vt:lpstr>
      <vt:lpstr>Some Relationships Suggest New Entities</vt:lpstr>
      <vt:lpstr>Slide 17</vt:lpstr>
      <vt:lpstr>(3) Keys in many-to-many</vt:lpstr>
      <vt:lpstr>Slide 19</vt:lpstr>
      <vt:lpstr>Entity - Table</vt:lpstr>
      <vt:lpstr>Entity - Table</vt:lpstr>
      <vt:lpstr>Entity - Table</vt:lpstr>
      <vt:lpstr>Relationship - Table</vt:lpstr>
      <vt:lpstr>Keys</vt:lpstr>
      <vt:lpstr>Keys</vt:lpstr>
      <vt:lpstr>Primary and Foreign Keys indicate relationship among tables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cp:lastModifiedBy>
  <cp:revision>432</cp:revision>
  <dcterms:created xsi:type="dcterms:W3CDTF">2017-05-23T16:09:18Z</dcterms:created>
  <dcterms:modified xsi:type="dcterms:W3CDTF">2018-08-03T18:39:53Z</dcterms:modified>
</cp:coreProperties>
</file>