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68" r:id="rId2"/>
    <p:sldId id="270" r:id="rId3"/>
    <p:sldId id="269" r:id="rId4"/>
    <p:sldId id="274" r:id="rId5"/>
    <p:sldId id="275" r:id="rId6"/>
    <p:sldId id="260" r:id="rId7"/>
    <p:sldId id="276" r:id="rId8"/>
    <p:sldId id="278" r:id="rId9"/>
    <p:sldId id="294" r:id="rId10"/>
    <p:sldId id="277"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33"/>
    <a:srgbClr val="00673B"/>
    <a:srgbClr val="C58942"/>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51"/>
    <p:restoredTop sz="57215" autoAdjust="0"/>
  </p:normalViewPr>
  <p:slideViewPr>
    <p:cSldViewPr snapToGrid="0" snapToObjects="1">
      <p:cViewPr varScale="1">
        <p:scale>
          <a:sx n="53" d="100"/>
          <a:sy n="53" d="100"/>
        </p:scale>
        <p:origin x="1344"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5920E-7381-46D6-A4C4-D7F63D025B3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5D184C0-5787-44A3-9AD1-C1AB7F5F4AF9}" type="pres">
      <dgm:prSet presAssocID="{7445920E-7381-46D6-A4C4-D7F63D025B30}" presName="Name0" presStyleCnt="0">
        <dgm:presLayoutVars>
          <dgm:dir/>
          <dgm:animLvl val="lvl"/>
          <dgm:resizeHandles val="exact"/>
        </dgm:presLayoutVars>
      </dgm:prSet>
      <dgm:spPr/>
      <dgm:t>
        <a:bodyPr/>
        <a:lstStyle/>
        <a:p>
          <a:endParaRPr lang="en-US"/>
        </a:p>
      </dgm:t>
    </dgm:pt>
  </dgm:ptLst>
  <dgm:cxnLst>
    <dgm:cxn modelId="{4AEAD478-5BDC-4497-AADC-AC108A968794}" type="presOf" srcId="{7445920E-7381-46D6-A4C4-D7F63D025B30}" destId="{45D184C0-5787-44A3-9AD1-C1AB7F5F4AF9}"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5/29/2018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 of slides were organized by Professor </a:t>
            </a:r>
            <a:r>
              <a:rPr lang="en-US" dirty="0" smtClean="0"/>
              <a:t>Alemi</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sz="2800" baseline="0" dirty="0" smtClean="0"/>
              <a:t>To understand SQL commands, always seek an example that demonstrate the command. Don’t just read about the command, try it out on data. Take a look at a simple example and make it work.  You can learn the exact format </a:t>
            </a:r>
            <a:r>
              <a:rPr lang="en-US" altLang="zh-CN" sz="2800" baseline="0" dirty="0"/>
              <a:t>and other examples </a:t>
            </a:r>
            <a:r>
              <a:rPr lang="en-US" altLang="zh-CN" sz="2800" baseline="0" dirty="0" smtClean="0"/>
              <a:t>later.  </a:t>
            </a:r>
            <a:r>
              <a:rPr lang="en-US" altLang="zh-CN" sz="2800" baseline="0" dirty="0"/>
              <a:t>You can’t learn SQL without practice and you can’t practice without downloading some </a:t>
            </a:r>
            <a:r>
              <a:rPr lang="en-US" altLang="zh-CN" sz="2800" baseline="0" dirty="0" smtClean="0"/>
              <a:t>data and writing SQL code.  </a:t>
            </a:r>
            <a:endParaRPr lang="en-US" sz="280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184575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SQL is not learned from books, keep trying it out, and eventually you will </a:t>
            </a:r>
            <a:r>
              <a:rPr lang="en-US" baseline="0" smtClean="0"/>
              <a:t>become proficient.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18417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This section of the course introduces you to Standard Query Language and key commands within it. </a:t>
            </a:r>
            <a:r>
              <a:rPr lang="en-US" altLang="zh-CN" sz="2800" dirty="0"/>
              <a:t>SQL is a standard language for accessing and manipulating relational databases. SQL is an American National Standards Institute standard, its core commands are the same across vendors.  The current standard is from </a:t>
            </a:r>
            <a:r>
              <a:rPr lang="en-US" altLang="zh-CN" sz="2800" dirty="0" smtClean="0"/>
              <a:t>1999, </a:t>
            </a:r>
            <a:r>
              <a:rPr lang="en-US" altLang="zh-CN" sz="2800" dirty="0"/>
              <a:t>which is incredibly long time for a standard to remain stable</a:t>
            </a:r>
            <a:r>
              <a:rPr lang="en-US" altLang="zh-CN" sz="2800" baseline="0" dirty="0"/>
              <a:t>.  This is in part due to the fact that SQL is well suited to the task of data manipulation.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248999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dirty="0"/>
              <a:t>The data manipulation language is designed to add, change, and remove </a:t>
            </a:r>
            <a:r>
              <a:rPr lang="en-US" altLang="en-US" dirty="0">
                <a:solidFill>
                  <a:srgbClr val="FF0000"/>
                </a:solidFill>
              </a:rPr>
              <a:t>data</a:t>
            </a:r>
            <a:r>
              <a:rPr lang="en-US" altLang="en-US" dirty="0"/>
              <a:t> from a database.  In this section, we primarily focus on data manipulation commands.  Some examples of SQL commands include</a:t>
            </a:r>
            <a:r>
              <a:rPr lang="en-US" altLang="en-US" baseline="0" dirty="0"/>
              <a:t> commands to r</a:t>
            </a:r>
            <a:r>
              <a:rPr lang="en-US" altLang="zh-CN" sz="1200" dirty="0"/>
              <a:t>etrieve data from a database, to insert data in a database, to update data already in the  database, and to delete data from a database.  </a:t>
            </a:r>
          </a:p>
          <a:p>
            <a:pPr eaLnBrk="1" hangingPunct="1"/>
            <a:endParaRPr lang="en-US" alt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248654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SQL also includes data definition language.  These commands are used to create a </a:t>
            </a:r>
            <a:r>
              <a:rPr lang="en-US" altLang="en-US" dirty="0">
                <a:solidFill>
                  <a:srgbClr val="FF0000"/>
                </a:solidFill>
              </a:rPr>
              <a:t>database</a:t>
            </a:r>
            <a:r>
              <a:rPr lang="en-US" altLang="en-US" dirty="0"/>
              <a:t>, modify its structure, and destroy it when you no longer need it.  We will later discuss how one creates tables or deletes them.  There are also different types of tables.</a:t>
            </a:r>
            <a:r>
              <a:rPr lang="en-US" altLang="en-US" baseline="0" dirty="0"/>
              <a:t>  There are for example, temporary tables of data that delete when you close your SQL data management software.  </a:t>
            </a:r>
            <a:endParaRPr lang="en-US" alt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363094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SQL also includes data control language.  These commands protect the database from unauthorized access, from harmful interaction among multiple database users, and from power failures and equipment malfunctions.  We will not cover these commands in this course.  </a:t>
            </a:r>
          </a:p>
          <a:p>
            <a:pPr eaLnBrk="1" hangingPunct="1">
              <a:spcBef>
                <a:spcPct val="0"/>
              </a:spcBef>
            </a:pPr>
            <a:endParaRPr lang="en-US" altLang="en-US" dirty="0">
              <a:ea typeface="宋体" panose="02010600030101010101" pitchFamily="2" charset="-122"/>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379466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a:t>
            </a:r>
            <a:r>
              <a:rPr lang="en-US" baseline="0" dirty="0"/>
              <a:t> list of SQL commands is short.  That is good news, your task is simple.  The bad news is that these commands can be used in a variety of ways to accomplish different tasks.  </a:t>
            </a:r>
            <a:r>
              <a:rPr lang="en-US" sz="2800" baseline="0" dirty="0"/>
              <a:t>In this section of the course we go over five of these commands:</a:t>
            </a:r>
            <a:r>
              <a:rPr lang="en-US" altLang="zh-CN" sz="2800" baseline="0" dirty="0"/>
              <a:t> select, into, from, where, and group by commands.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sz="2800" baseline="0" dirty="0"/>
              <a:t>One usually learns the format for the command through searches on the web.  I assume that you can do so on your own.  In fact, whenever you run into an error you should always search for the error on the web and you will see many instances of others posting solutions to your problem.  Do this first because this is the best way to get your problems solved. Most students of SQL admit that they learned more from web searches than any instruction.  The beauty of such learning is that you learn just enough to solve your problem at hand.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206001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800" dirty="0" smtClean="0"/>
              <a:t>SQL</a:t>
            </a:r>
            <a:r>
              <a:rPr lang="en-US" sz="2800" baseline="0" dirty="0" smtClean="0"/>
              <a:t> code is not compiled and you can run just a small portion of the code. This helps de-bug faster as the portion with the error can be quickly identified.  Lack of compiling does reduce the speed of the code. </a:t>
            </a:r>
            <a:endParaRPr lang="en-US" sz="280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226422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800" baseline="0" dirty="0" smtClean="0"/>
              <a:t>Anything to the right of two dashed lines is considered a comment and ignored by the SQL server.  When you have an error that is particularly difficult to figure out, comment out the code line by line until you find the line where the error is occurring.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2060019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xmlns="" id="{894A7767-E094-483E-9582-5A512B559400}"/>
              </a:ext>
            </a:extLst>
          </p:cNvPr>
          <p:cNvSpPr txBox="1">
            <a:spLocks/>
          </p:cNvSpPr>
          <p:nvPr userDrawn="1"/>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80" r:id="rId7"/>
    <p:sldLayoutId id="2147483681" r:id="rId8"/>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indent="0"/>
            <a:r>
              <a:rPr lang="en-US" sz="4800" smtClean="0"/>
              <a:t>Types of SQL Commands</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pPr indent="0"/>
            <a:r>
              <a:rPr lang="en-US" sz="2800" dirty="0"/>
              <a:t>Farrokh Alemi, PhD </a:t>
            </a:r>
          </a:p>
        </p:txBody>
      </p:sp>
    </p:spTree>
    <p:extLst>
      <p:ext uri="{BB962C8B-B14F-4D97-AF65-F5344CB8AC3E}">
        <p14:creationId xmlns:p14="http://schemas.microsoft.com/office/powerpoint/2010/main" val="1184826547"/>
      </p:ext>
    </p:extLst>
  </p:cSld>
  <p:clrMapOvr>
    <a:masterClrMapping/>
  </p:clrMapOvr>
  <mc:AlternateContent xmlns:mc="http://schemas.openxmlformats.org/markup-compatibility/2006" xmlns:p14="http://schemas.microsoft.com/office/powerpoint/2010/main">
    <mc:Choice Requires="p14">
      <p:transition spd="slow" p14:dur="2000" advTm="8042"/>
    </mc:Choice>
    <mc:Fallback xmlns="">
      <p:transition spd="slow" advTm="804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679" y="1417320"/>
            <a:ext cx="8102009" cy="1637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Learn </a:t>
            </a:r>
            <a:r>
              <a:rPr lang="en-US" sz="5400" dirty="0" smtClean="0"/>
              <a:t>as You Go</a:t>
            </a:r>
            <a:endParaRPr lang="en-US" sz="5400" dirty="0"/>
          </a:p>
        </p:txBody>
      </p:sp>
      <p:graphicFrame>
        <p:nvGraphicFramePr>
          <p:cNvPr id="3" name="Diagram 2"/>
          <p:cNvGraphicFramePr/>
          <p:nvPr>
            <p:extLst>
              <p:ext uri="{D42A27DB-BD31-4B8C-83A1-F6EECF244321}">
                <p14:modId xmlns:p14="http://schemas.microsoft.com/office/powerpoint/2010/main" val="3803898699"/>
              </p:ext>
            </p:extLst>
          </p:nvPr>
        </p:nvGraphicFramePr>
        <p:xfrm>
          <a:off x="2882605" y="365425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882605" y="4953886"/>
            <a:ext cx="8122920" cy="990600"/>
          </a:xfrm>
          <a:prstGeom prst="rect">
            <a:avLst/>
          </a:prstGeom>
        </p:spPr>
      </p:pic>
      <p:sp>
        <p:nvSpPr>
          <p:cNvPr id="5" name="Oval Callout 4"/>
          <p:cNvSpPr/>
          <p:nvPr/>
        </p:nvSpPr>
        <p:spPr>
          <a:xfrm>
            <a:off x="10419906" y="3889744"/>
            <a:ext cx="1247553" cy="1064142"/>
          </a:xfrm>
          <a:prstGeom prst="wedgeEllipseCallout">
            <a:avLst>
              <a:gd name="adj1" fmla="val -71409"/>
              <a:gd name="adj2" fmla="val 7984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Yay!</a:t>
            </a:r>
          </a:p>
        </p:txBody>
      </p:sp>
    </p:spTree>
    <p:extLst>
      <p:ext uri="{BB962C8B-B14F-4D97-AF65-F5344CB8AC3E}">
        <p14:creationId xmlns:p14="http://schemas.microsoft.com/office/powerpoint/2010/main" val="3376158485"/>
      </p:ext>
    </p:extLst>
  </p:cSld>
  <p:clrMapOvr>
    <a:masterClrMapping/>
  </p:clrMapOvr>
  <mc:AlternateContent xmlns:mc="http://schemas.openxmlformats.org/markup-compatibility/2006" xmlns:p14="http://schemas.microsoft.com/office/powerpoint/2010/main">
    <mc:Choice Requires="p14">
      <p:transition spd="slow" p14:dur="2000" advTm="37195"/>
    </mc:Choice>
    <mc:Fallback xmlns="">
      <p:transition spd="slow" advTm="3719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9869" y="2682240"/>
            <a:ext cx="8229601" cy="78680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Try Your Hand at Coding</a:t>
            </a:r>
          </a:p>
        </p:txBody>
      </p:sp>
    </p:spTree>
    <p:extLst>
      <p:ext uri="{BB962C8B-B14F-4D97-AF65-F5344CB8AC3E}">
        <p14:creationId xmlns:p14="http://schemas.microsoft.com/office/powerpoint/2010/main" val="508008598"/>
      </p:ext>
    </p:extLst>
  </p:cSld>
  <p:clrMapOvr>
    <a:masterClrMapping/>
  </p:clrMapOvr>
  <mc:AlternateContent xmlns:mc="http://schemas.openxmlformats.org/markup-compatibility/2006" xmlns:p14="http://schemas.microsoft.com/office/powerpoint/2010/main">
    <mc:Choice Requires="p14">
      <p:transition spd="slow" p14:dur="2000" advTm="12161"/>
    </mc:Choice>
    <mc:Fallback xmlns="">
      <p:transition spd="slow" advTm="1216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679" y="2594344"/>
            <a:ext cx="8102009" cy="1637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Introduction to SQL</a:t>
            </a:r>
          </a:p>
        </p:txBody>
      </p:sp>
    </p:spTree>
    <p:extLst>
      <p:ext uri="{BB962C8B-B14F-4D97-AF65-F5344CB8AC3E}">
        <p14:creationId xmlns:p14="http://schemas.microsoft.com/office/powerpoint/2010/main" val="51299013"/>
      </p:ext>
    </p:extLst>
  </p:cSld>
  <p:clrMapOvr>
    <a:masterClrMapping/>
  </p:clrMapOvr>
  <mc:AlternateContent xmlns:mc="http://schemas.openxmlformats.org/markup-compatibility/2006" xmlns:p14="http://schemas.microsoft.com/office/powerpoint/2010/main">
    <mc:Choice Requires="p14">
      <p:transition spd="slow" p14:dur="2000" advTm="43094"/>
    </mc:Choice>
    <mc:Fallback xmlns="">
      <p:transition spd="slow" advTm="4309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679" y="2594344"/>
            <a:ext cx="8102009" cy="1637414"/>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Data Manipulation Commands</a:t>
            </a:r>
          </a:p>
        </p:txBody>
      </p:sp>
    </p:spTree>
    <p:extLst>
      <p:ext uri="{BB962C8B-B14F-4D97-AF65-F5344CB8AC3E}">
        <p14:creationId xmlns:p14="http://schemas.microsoft.com/office/powerpoint/2010/main" val="3639523162"/>
      </p:ext>
    </p:extLst>
  </p:cSld>
  <p:clrMapOvr>
    <a:masterClrMapping/>
  </p:clrMapOvr>
  <mc:AlternateContent xmlns:mc="http://schemas.openxmlformats.org/markup-compatibility/2006" xmlns:p14="http://schemas.microsoft.com/office/powerpoint/2010/main">
    <mc:Choice Requires="p14">
      <p:transition spd="slow" p14:dur="2000" advTm="31041"/>
    </mc:Choice>
    <mc:Fallback xmlns="">
      <p:transition spd="slow" advTm="3104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679" y="2594344"/>
            <a:ext cx="8102009" cy="1637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Data Definition Commands</a:t>
            </a:r>
          </a:p>
        </p:txBody>
      </p:sp>
    </p:spTree>
    <p:extLst>
      <p:ext uri="{BB962C8B-B14F-4D97-AF65-F5344CB8AC3E}">
        <p14:creationId xmlns:p14="http://schemas.microsoft.com/office/powerpoint/2010/main" val="2345115646"/>
      </p:ext>
    </p:extLst>
  </p:cSld>
  <p:clrMapOvr>
    <a:masterClrMapping/>
  </p:clrMapOvr>
  <mc:AlternateContent xmlns:mc="http://schemas.openxmlformats.org/markup-compatibility/2006" xmlns:p14="http://schemas.microsoft.com/office/powerpoint/2010/main">
    <mc:Choice Requires="p14">
      <p:transition spd="slow" p14:dur="2000" advTm="32223"/>
    </mc:Choice>
    <mc:Fallback xmlns="">
      <p:transition spd="slow" advTm="3222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679" y="2594344"/>
            <a:ext cx="8102009" cy="1637414"/>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0000"/>
                </a:solidFill>
              </a:rPr>
              <a:t>Data </a:t>
            </a:r>
            <a:r>
              <a:rPr lang="en-US" sz="5400" dirty="0" smtClean="0">
                <a:solidFill>
                  <a:srgbClr val="FF0000"/>
                </a:solidFill>
              </a:rPr>
              <a:t>Control </a:t>
            </a:r>
            <a:r>
              <a:rPr lang="en-US" sz="5400" dirty="0">
                <a:solidFill>
                  <a:srgbClr val="FF0000"/>
                </a:solidFill>
              </a:rPr>
              <a:t>Commands</a:t>
            </a:r>
          </a:p>
        </p:txBody>
      </p:sp>
    </p:spTree>
    <p:extLst>
      <p:ext uri="{BB962C8B-B14F-4D97-AF65-F5344CB8AC3E}">
        <p14:creationId xmlns:p14="http://schemas.microsoft.com/office/powerpoint/2010/main" val="3052664353"/>
      </p:ext>
    </p:extLst>
  </p:cSld>
  <p:clrMapOvr>
    <a:masterClrMapping/>
  </p:clrMapOvr>
  <mc:AlternateContent xmlns:mc="http://schemas.openxmlformats.org/markup-compatibility/2006" xmlns:p14="http://schemas.microsoft.com/office/powerpoint/2010/main">
    <mc:Choice Requires="p14">
      <p:transition spd="slow" p14:dur="2000" advTm="23148"/>
    </mc:Choice>
    <mc:Fallback xmlns="">
      <p:transition spd="slow" advTm="2314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679" y="1594884"/>
            <a:ext cx="8102009" cy="2636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rPr>
              <a:t>SELECT, INTO, FROM, </a:t>
            </a:r>
            <a:r>
              <a:rPr lang="en-US" sz="5400" b="1" dirty="0"/>
              <a:t>COUNT, MIN, MAX, </a:t>
            </a:r>
            <a:r>
              <a:rPr lang="en-US" sz="5400" b="1" dirty="0">
                <a:solidFill>
                  <a:srgbClr val="FF0000"/>
                </a:solidFill>
              </a:rPr>
              <a:t>WHERE</a:t>
            </a:r>
            <a:r>
              <a:rPr lang="en-US" sz="5400" b="1" dirty="0"/>
              <a:t>, HAVING, &amp; </a:t>
            </a:r>
            <a:r>
              <a:rPr lang="en-US" sz="5400" b="1" dirty="0">
                <a:solidFill>
                  <a:srgbClr val="FF0000"/>
                </a:solidFill>
              </a:rPr>
              <a:t>GROUP BY</a:t>
            </a:r>
          </a:p>
        </p:txBody>
      </p:sp>
    </p:spTree>
    <p:extLst>
      <p:ext uri="{BB962C8B-B14F-4D97-AF65-F5344CB8AC3E}">
        <p14:creationId xmlns:p14="http://schemas.microsoft.com/office/powerpoint/2010/main" val="772531835"/>
      </p:ext>
    </p:extLst>
  </p:cSld>
  <p:clrMapOvr>
    <a:masterClrMapping/>
  </p:clrMapOvr>
  <mc:AlternateContent xmlns:mc="http://schemas.openxmlformats.org/markup-compatibility/2006" xmlns:p14="http://schemas.microsoft.com/office/powerpoint/2010/main">
    <mc:Choice Requires="p14">
      <p:transition spd="slow" p14:dur="2000" advTm="26705"/>
    </mc:Choice>
    <mc:Fallback xmlns="">
      <p:transition spd="slow" advTm="2670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679" y="2594344"/>
            <a:ext cx="8102009" cy="1637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Learn format from the Web</a:t>
            </a:r>
          </a:p>
        </p:txBody>
      </p:sp>
      <p:sp>
        <p:nvSpPr>
          <p:cNvPr id="3" name="Oval Callout 2"/>
          <p:cNvSpPr/>
          <p:nvPr/>
        </p:nvSpPr>
        <p:spPr>
          <a:xfrm>
            <a:off x="8300485" y="3423684"/>
            <a:ext cx="3636335" cy="2658140"/>
          </a:xfrm>
          <a:prstGeom prst="wedgeEllipseCallout">
            <a:avLst>
              <a:gd name="adj1" fmla="val 41740"/>
              <a:gd name="adj2" fmla="val 6785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I learn more out of a web search than I could from asking my instructor</a:t>
            </a:r>
          </a:p>
        </p:txBody>
      </p:sp>
    </p:spTree>
    <p:extLst>
      <p:ext uri="{BB962C8B-B14F-4D97-AF65-F5344CB8AC3E}">
        <p14:creationId xmlns:p14="http://schemas.microsoft.com/office/powerpoint/2010/main" val="317834635"/>
      </p:ext>
    </p:extLst>
  </p:cSld>
  <p:clrMapOvr>
    <a:masterClrMapping/>
  </p:clrMapOvr>
  <mc:AlternateContent xmlns:mc="http://schemas.openxmlformats.org/markup-compatibility/2006" xmlns:p14="http://schemas.microsoft.com/office/powerpoint/2010/main">
    <mc:Choice Requires="p14">
      <p:transition spd="slow" p14:dur="2000" advTm="36992"/>
    </mc:Choice>
    <mc:Fallback xmlns="">
      <p:transition spd="slow" advTm="3699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679" y="2594344"/>
            <a:ext cx="8102009" cy="1637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rPr>
              <a:t>Not Compiled</a:t>
            </a:r>
            <a:endParaRPr lang="en-US" sz="5400" dirty="0"/>
          </a:p>
        </p:txBody>
      </p:sp>
    </p:spTree>
    <p:extLst>
      <p:ext uri="{BB962C8B-B14F-4D97-AF65-F5344CB8AC3E}">
        <p14:creationId xmlns:p14="http://schemas.microsoft.com/office/powerpoint/2010/main" val="1967886342"/>
      </p:ext>
    </p:extLst>
  </p:cSld>
  <p:clrMapOvr>
    <a:masterClrMapping/>
  </p:clrMapOvr>
  <mc:AlternateContent xmlns:mc="http://schemas.openxmlformats.org/markup-compatibility/2006" xmlns:p14="http://schemas.microsoft.com/office/powerpoint/2010/main">
    <mc:Choice Requires="p14">
      <p:transition spd="slow" p14:dur="2000" advTm="26685"/>
    </mc:Choice>
    <mc:Fallback xmlns="">
      <p:transition spd="slow" advTm="2668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679" y="2594344"/>
            <a:ext cx="8102009" cy="1637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 </a:t>
            </a:r>
            <a:r>
              <a:rPr lang="en-US" sz="5400" b="1" dirty="0" smtClean="0">
                <a:solidFill>
                  <a:schemeClr val="tx1"/>
                </a:solidFill>
              </a:rPr>
              <a:t>This text is a comment</a:t>
            </a:r>
            <a:endParaRPr lang="en-US" sz="5400" b="1" dirty="0">
              <a:solidFill>
                <a:schemeClr val="tx1"/>
              </a:solidFill>
            </a:endParaRPr>
          </a:p>
        </p:txBody>
      </p:sp>
      <p:sp>
        <p:nvSpPr>
          <p:cNvPr id="3" name="Oval Callout 2"/>
          <p:cNvSpPr/>
          <p:nvPr/>
        </p:nvSpPr>
        <p:spPr>
          <a:xfrm>
            <a:off x="8300485" y="3423684"/>
            <a:ext cx="3636335" cy="2658140"/>
          </a:xfrm>
          <a:prstGeom prst="wedgeEllipseCallout">
            <a:avLst>
              <a:gd name="adj1" fmla="val 41740"/>
              <a:gd name="adj2" fmla="val 6785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Comment out line by line until you find the error</a:t>
            </a:r>
            <a:endParaRPr lang="en-US" sz="2800" dirty="0">
              <a:solidFill>
                <a:srgbClr val="FF0000"/>
              </a:solidFill>
            </a:endParaRPr>
          </a:p>
        </p:txBody>
      </p:sp>
    </p:spTree>
    <p:extLst>
      <p:ext uri="{BB962C8B-B14F-4D97-AF65-F5344CB8AC3E}">
        <p14:creationId xmlns:p14="http://schemas.microsoft.com/office/powerpoint/2010/main" val="317834635"/>
      </p:ext>
    </p:extLst>
  </p:cSld>
  <p:clrMapOvr>
    <a:masterClrMapping/>
  </p:clrMapOvr>
  <mc:AlternateContent xmlns:mc="http://schemas.openxmlformats.org/markup-compatibility/2006" xmlns:p14="http://schemas.microsoft.com/office/powerpoint/2010/main">
    <mc:Choice Requires="p14">
      <p:transition spd="slow" p14:dur="2000" advTm="36992"/>
    </mc:Choice>
    <mc:Fallback xmlns="">
      <p:transition spd="slow" advTm="36992"/>
    </mc:Fallback>
  </mc:AlternateContent>
  <p:timing>
    <p:tnLst>
      <p:par>
        <p:cTn id="1" dur="indefinite" restart="never" nodeType="tmRoot"/>
      </p:par>
    </p:tnLst>
  </p:timing>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7375</TotalTime>
  <Words>726</Words>
  <Application>Microsoft Office PowerPoint</Application>
  <PresentationFormat>Widescreen</PresentationFormat>
  <Paragraphs>37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ＭＳ Ｐゴシック</vt:lpstr>
      <vt:lpstr>宋体</vt:lpstr>
      <vt:lpstr>Calibri</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60</cp:revision>
  <dcterms:created xsi:type="dcterms:W3CDTF">2017-05-23T16:09:18Z</dcterms:created>
  <dcterms:modified xsi:type="dcterms:W3CDTF">2018-05-29T11:54:02Z</dcterms:modified>
</cp:coreProperties>
</file>