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8" r:id="rId3"/>
    <p:sldId id="257" r:id="rId4"/>
    <p:sldId id="258" r:id="rId5"/>
    <p:sldId id="274" r:id="rId6"/>
    <p:sldId id="276" r:id="rId7"/>
    <p:sldId id="279" r:id="rId8"/>
    <p:sldId id="259" r:id="rId9"/>
    <p:sldId id="260" r:id="rId10"/>
    <p:sldId id="266" r:id="rId11"/>
    <p:sldId id="267" r:id="rId12"/>
    <p:sldId id="268" r:id="rId13"/>
    <p:sldId id="269" r:id="rId14"/>
    <p:sldId id="261" r:id="rId15"/>
    <p:sldId id="271" r:id="rId16"/>
    <p:sldId id="263" r:id="rId17"/>
    <p:sldId id="270" r:id="rId18"/>
    <p:sldId id="264" r:id="rId19"/>
    <p:sldId id="272" r:id="rId20"/>
    <p:sldId id="273" r:id="rId21"/>
    <p:sldId id="265"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0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037CB-9178-4356-9C03-71A1D88BC1A5}"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en-US"/>
        </a:p>
      </dgm:t>
    </dgm:pt>
    <dgm:pt modelId="{365B1919-6820-49A5-AFC5-0249B7FFAB02}">
      <dgm:prSet phldrT="[Text]"/>
      <dgm:spPr/>
      <dgm:t>
        <a:bodyPr/>
        <a:lstStyle/>
        <a:p>
          <a:r>
            <a:rPr lang="en-US" dirty="0" smtClean="0"/>
            <a:t>Moffitt’s EHR Program</a:t>
          </a:r>
          <a:endParaRPr lang="en-US" dirty="0"/>
        </a:p>
      </dgm:t>
    </dgm:pt>
    <dgm:pt modelId="{28FF2333-137C-472D-9B9A-633D7AD64DC6}" type="parTrans" cxnId="{80CEE0CB-F9A9-468B-B838-2A3E948D2CB9}">
      <dgm:prSet/>
      <dgm:spPr/>
      <dgm:t>
        <a:bodyPr/>
        <a:lstStyle/>
        <a:p>
          <a:endParaRPr lang="en-US"/>
        </a:p>
      </dgm:t>
    </dgm:pt>
    <dgm:pt modelId="{A237221B-5F5A-44AF-92AC-C42250FB350A}" type="sibTrans" cxnId="{80CEE0CB-F9A9-468B-B838-2A3E948D2CB9}">
      <dgm:prSet/>
      <dgm:spPr/>
      <dgm:t>
        <a:bodyPr/>
        <a:lstStyle/>
        <a:p>
          <a:endParaRPr lang="en-US"/>
        </a:p>
      </dgm:t>
    </dgm:pt>
    <dgm:pt modelId="{367CBE9D-A56C-4D83-BFFC-527D91E763B5}">
      <dgm:prSet phldrT="[Text]" custT="1"/>
      <dgm:spPr/>
      <dgm:t>
        <a:bodyPr anchor="t"/>
        <a:lstStyle/>
        <a:p>
          <a:pPr algn="ctr"/>
          <a:r>
            <a:rPr lang="en-US" sz="1600" dirty="0" smtClean="0"/>
            <a:t>Oncology EMR</a:t>
          </a:r>
        </a:p>
        <a:p>
          <a:pPr algn="l"/>
          <a:endParaRPr lang="en-US" sz="900" dirty="0" smtClean="0"/>
        </a:p>
        <a:p>
          <a:pPr algn="l"/>
          <a:endParaRPr lang="en-US" sz="900" dirty="0" smtClean="0"/>
        </a:p>
        <a:p>
          <a:pPr algn="l"/>
          <a:endParaRPr lang="en-US" sz="1000" dirty="0" smtClean="0"/>
        </a:p>
        <a:p>
          <a:pPr algn="l"/>
          <a:endParaRPr lang="en-US" sz="900" dirty="0" smtClean="0"/>
        </a:p>
        <a:p>
          <a:pPr algn="l"/>
          <a:endParaRPr lang="en-US" sz="900" dirty="0"/>
        </a:p>
      </dgm:t>
    </dgm:pt>
    <dgm:pt modelId="{A5D03837-5E5F-4E86-972F-773B7836148A}" type="parTrans" cxnId="{511DA748-1EBC-457C-8F61-0C7735A20BAE}">
      <dgm:prSet/>
      <dgm:spPr/>
      <dgm:t>
        <a:bodyPr/>
        <a:lstStyle/>
        <a:p>
          <a:endParaRPr lang="en-US"/>
        </a:p>
      </dgm:t>
    </dgm:pt>
    <dgm:pt modelId="{79564B41-A3BC-4ACB-AB80-F164B3C0BF33}" type="sibTrans" cxnId="{511DA748-1EBC-457C-8F61-0C7735A20BAE}">
      <dgm:prSet/>
      <dgm:spPr/>
      <dgm:t>
        <a:bodyPr/>
        <a:lstStyle/>
        <a:p>
          <a:endParaRPr lang="en-US"/>
        </a:p>
      </dgm:t>
    </dgm:pt>
    <dgm:pt modelId="{C7D747F4-3D32-44F7-9E99-9BE592B3DB1F}">
      <dgm:prSet phldrT="[Text]" custT="1"/>
      <dgm:spPr/>
      <dgm:t>
        <a:bodyPr anchor="t"/>
        <a:lstStyle/>
        <a:p>
          <a:pPr algn="ctr"/>
          <a:r>
            <a:rPr lang="en-US" sz="1600" dirty="0" smtClean="0"/>
            <a:t>Meaningful Use</a:t>
          </a:r>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a:p>
      </dgm:t>
    </dgm:pt>
    <dgm:pt modelId="{0330FCD2-E496-4439-855F-D06AF37FBCA9}" type="parTrans" cxnId="{A9401006-21FE-42D4-8D2C-E247C5F1F9D4}">
      <dgm:prSet/>
      <dgm:spPr/>
      <dgm:t>
        <a:bodyPr/>
        <a:lstStyle/>
        <a:p>
          <a:endParaRPr lang="en-US"/>
        </a:p>
      </dgm:t>
    </dgm:pt>
    <dgm:pt modelId="{03B0914D-4523-498B-9BAC-0882304340F9}" type="sibTrans" cxnId="{A9401006-21FE-42D4-8D2C-E247C5F1F9D4}">
      <dgm:prSet/>
      <dgm:spPr/>
      <dgm:t>
        <a:bodyPr/>
        <a:lstStyle/>
        <a:p>
          <a:endParaRPr lang="en-US"/>
        </a:p>
      </dgm:t>
    </dgm:pt>
    <dgm:pt modelId="{F1DD66EB-E451-4907-A02F-FEA02976DD80}">
      <dgm:prSet phldrT="[Text]" custT="1"/>
      <dgm:spPr/>
      <dgm:t>
        <a:bodyPr anchor="t"/>
        <a:lstStyle/>
        <a:p>
          <a:pPr algn="ctr"/>
          <a:r>
            <a:rPr lang="en-US" sz="1600" dirty="0" smtClean="0"/>
            <a:t>Closed Loop Medication Management</a:t>
          </a:r>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a:p>
      </dgm:t>
    </dgm:pt>
    <dgm:pt modelId="{F5264057-F825-433D-B8BD-D00BB65DD495}" type="parTrans" cxnId="{AA851441-AD0D-4ECD-9AC3-C15A7EAE9460}">
      <dgm:prSet/>
      <dgm:spPr/>
      <dgm:t>
        <a:bodyPr/>
        <a:lstStyle/>
        <a:p>
          <a:endParaRPr lang="en-US"/>
        </a:p>
      </dgm:t>
    </dgm:pt>
    <dgm:pt modelId="{C82C638E-ED3D-4077-BF39-14E4A527254C}" type="sibTrans" cxnId="{AA851441-AD0D-4ECD-9AC3-C15A7EAE9460}">
      <dgm:prSet/>
      <dgm:spPr/>
      <dgm:t>
        <a:bodyPr/>
        <a:lstStyle/>
        <a:p>
          <a:endParaRPr lang="en-US"/>
        </a:p>
      </dgm:t>
    </dgm:pt>
    <dgm:pt modelId="{9BD676BB-38A6-4253-9CB3-8C50E99D9C8E}">
      <dgm:prSet phldrT="[Text]" custT="1"/>
      <dgm:spPr/>
      <dgm:t>
        <a:bodyPr anchor="t"/>
        <a:lstStyle/>
        <a:p>
          <a:pPr algn="ctr"/>
          <a:r>
            <a:rPr lang="en-US" sz="1600" dirty="0" smtClean="0"/>
            <a:t>Computerized Provider Order Entry</a:t>
          </a:r>
        </a:p>
        <a:p>
          <a:pPr algn="ctr"/>
          <a:r>
            <a:rPr lang="en-US" sz="1600" dirty="0" smtClean="0"/>
            <a:t>(CPOE)</a:t>
          </a:r>
        </a:p>
        <a:p>
          <a:pPr algn="ctr"/>
          <a:endParaRPr lang="en-US" sz="16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a:p>
      </dgm:t>
    </dgm:pt>
    <dgm:pt modelId="{71BDFE9C-B877-4F6F-9960-FE6F5C1D2D9C}" type="parTrans" cxnId="{C8AE5D90-82B4-49E8-AD14-2D1D1D4E05C2}">
      <dgm:prSet/>
      <dgm:spPr/>
      <dgm:t>
        <a:bodyPr/>
        <a:lstStyle/>
        <a:p>
          <a:endParaRPr lang="en-US"/>
        </a:p>
      </dgm:t>
    </dgm:pt>
    <dgm:pt modelId="{6C11854B-267D-412E-977D-558CCD4C4748}" type="sibTrans" cxnId="{C8AE5D90-82B4-49E8-AD14-2D1D1D4E05C2}">
      <dgm:prSet/>
      <dgm:spPr/>
      <dgm:t>
        <a:bodyPr/>
        <a:lstStyle/>
        <a:p>
          <a:endParaRPr lang="en-US"/>
        </a:p>
      </dgm:t>
    </dgm:pt>
    <dgm:pt modelId="{ED215F10-A0B8-4AF2-98DE-7B59027A5AEC}">
      <dgm:prSet phldrT="[Text]" custT="1"/>
      <dgm:spPr/>
      <dgm:t>
        <a:bodyPr anchor="t"/>
        <a:lstStyle/>
        <a:p>
          <a:pPr algn="ctr"/>
          <a:r>
            <a:rPr lang="en-US" sz="1600" dirty="0" smtClean="0"/>
            <a:t>Advanced Decision Support</a:t>
          </a:r>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a:p>
      </dgm:t>
    </dgm:pt>
    <dgm:pt modelId="{57BFD9C6-C54C-4C3F-8198-288E1B0A112F}" type="parTrans" cxnId="{32B53A6C-55DC-4628-9375-FF581B3AD56A}">
      <dgm:prSet/>
      <dgm:spPr/>
      <dgm:t>
        <a:bodyPr/>
        <a:lstStyle/>
        <a:p>
          <a:endParaRPr lang="en-US"/>
        </a:p>
      </dgm:t>
    </dgm:pt>
    <dgm:pt modelId="{FC3C5D30-7571-46EC-897D-87F0BBC96D41}" type="sibTrans" cxnId="{32B53A6C-55DC-4628-9375-FF581B3AD56A}">
      <dgm:prSet/>
      <dgm:spPr/>
      <dgm:t>
        <a:bodyPr/>
        <a:lstStyle/>
        <a:p>
          <a:endParaRPr lang="en-US"/>
        </a:p>
      </dgm:t>
    </dgm:pt>
    <dgm:pt modelId="{8638657B-46F4-42A5-A7A0-2EEBE191E6BC}">
      <dgm:prSet phldrT="[Text]" custT="1"/>
      <dgm:spPr/>
      <dgm:t>
        <a:bodyPr anchor="t"/>
        <a:lstStyle/>
        <a:p>
          <a:pPr algn="ctr"/>
          <a:r>
            <a:rPr lang="en-US" sz="1600" dirty="0" smtClean="0"/>
            <a:t>Patient Portal</a:t>
          </a:r>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a:p>
      </dgm:t>
    </dgm:pt>
    <dgm:pt modelId="{3512A6EF-6366-410A-8B30-EFA3B767DB66}" type="parTrans" cxnId="{2D18EA95-14C6-4D10-A5FB-B507F587457D}">
      <dgm:prSet/>
      <dgm:spPr/>
      <dgm:t>
        <a:bodyPr/>
        <a:lstStyle/>
        <a:p>
          <a:endParaRPr lang="en-US"/>
        </a:p>
      </dgm:t>
    </dgm:pt>
    <dgm:pt modelId="{20CEA226-64B9-4BA3-8FA9-0888C64A8CDC}" type="sibTrans" cxnId="{2D18EA95-14C6-4D10-A5FB-B507F587457D}">
      <dgm:prSet/>
      <dgm:spPr/>
      <dgm:t>
        <a:bodyPr/>
        <a:lstStyle/>
        <a:p>
          <a:endParaRPr lang="en-US"/>
        </a:p>
      </dgm:t>
    </dgm:pt>
    <dgm:pt modelId="{C4A00481-1810-4341-AAC1-63B5E03113A5}">
      <dgm:prSet phldrT="[Text]" custT="1"/>
      <dgm:spPr/>
      <dgm:t>
        <a:bodyPr anchor="t"/>
        <a:lstStyle/>
        <a:p>
          <a:pPr algn="ctr"/>
          <a:r>
            <a:rPr lang="en-US" sz="1600" dirty="0" smtClean="0"/>
            <a:t>Analytics &amp; Reporting</a:t>
          </a:r>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smtClean="0"/>
        </a:p>
        <a:p>
          <a:pPr algn="l"/>
          <a:endParaRPr lang="en-US" sz="1000" dirty="0"/>
        </a:p>
      </dgm:t>
    </dgm:pt>
    <dgm:pt modelId="{6AEBE0E7-97C2-4298-B718-729F6DB29726}" type="parTrans" cxnId="{210F47F2-BFEB-4B39-A2A4-78BD22F0BB97}">
      <dgm:prSet/>
      <dgm:spPr/>
      <dgm:t>
        <a:bodyPr/>
        <a:lstStyle/>
        <a:p>
          <a:endParaRPr lang="en-US"/>
        </a:p>
      </dgm:t>
    </dgm:pt>
    <dgm:pt modelId="{48B726C6-C448-4340-BBBC-29A3EB640947}" type="sibTrans" cxnId="{210F47F2-BFEB-4B39-A2A4-78BD22F0BB97}">
      <dgm:prSet/>
      <dgm:spPr/>
      <dgm:t>
        <a:bodyPr/>
        <a:lstStyle/>
        <a:p>
          <a:endParaRPr lang="en-US"/>
        </a:p>
      </dgm:t>
    </dgm:pt>
    <dgm:pt modelId="{E448402F-845E-4CC0-B5A4-A62B45C9A3DE}" type="pres">
      <dgm:prSet presAssocID="{B60037CB-9178-4356-9C03-71A1D88BC1A5}" presName="composite" presStyleCnt="0">
        <dgm:presLayoutVars>
          <dgm:chMax val="1"/>
          <dgm:dir/>
          <dgm:resizeHandles val="exact"/>
        </dgm:presLayoutVars>
      </dgm:prSet>
      <dgm:spPr/>
      <dgm:t>
        <a:bodyPr/>
        <a:lstStyle/>
        <a:p>
          <a:endParaRPr lang="en-US"/>
        </a:p>
      </dgm:t>
    </dgm:pt>
    <dgm:pt modelId="{570F4B43-2A96-43D5-834B-6B3FFFE38DE1}" type="pres">
      <dgm:prSet presAssocID="{365B1919-6820-49A5-AFC5-0249B7FFAB02}" presName="roof" presStyleLbl="dkBgShp" presStyleIdx="0" presStyleCnt="2" custScaleX="98246" custScaleY="32065" custLinFactNeighborY="-13196"/>
      <dgm:spPr/>
      <dgm:t>
        <a:bodyPr/>
        <a:lstStyle/>
        <a:p>
          <a:endParaRPr lang="en-US"/>
        </a:p>
      </dgm:t>
    </dgm:pt>
    <dgm:pt modelId="{ECACF68C-CB38-4C70-83FD-899D466532D0}" type="pres">
      <dgm:prSet presAssocID="{365B1919-6820-49A5-AFC5-0249B7FFAB02}" presName="pillars" presStyleCnt="0"/>
      <dgm:spPr/>
    </dgm:pt>
    <dgm:pt modelId="{E3E98FFF-85B0-45E9-8882-D7D110DA982B}" type="pres">
      <dgm:prSet presAssocID="{365B1919-6820-49A5-AFC5-0249B7FFAB02}" presName="pillar1" presStyleLbl="node1" presStyleIdx="0" presStyleCnt="7" custScaleX="110523" custScaleY="124951" custLinFactNeighborX="4736" custLinFactNeighborY="-7025">
        <dgm:presLayoutVars>
          <dgm:bulletEnabled val="1"/>
        </dgm:presLayoutVars>
      </dgm:prSet>
      <dgm:spPr/>
      <dgm:t>
        <a:bodyPr/>
        <a:lstStyle/>
        <a:p>
          <a:endParaRPr lang="en-US"/>
        </a:p>
      </dgm:t>
    </dgm:pt>
    <dgm:pt modelId="{EF87A897-F86A-4AA8-B15E-B2905D6CAD1D}" type="pres">
      <dgm:prSet presAssocID="{F1DD66EB-E451-4907-A02F-FEA02976DD80}" presName="pillarX" presStyleLbl="node1" presStyleIdx="1" presStyleCnt="7" custScaleX="107666" custScaleY="124951" custLinFactNeighborX="4736" custLinFactNeighborY="-7025">
        <dgm:presLayoutVars>
          <dgm:bulletEnabled val="1"/>
        </dgm:presLayoutVars>
      </dgm:prSet>
      <dgm:spPr/>
      <dgm:t>
        <a:bodyPr/>
        <a:lstStyle/>
        <a:p>
          <a:endParaRPr lang="en-US"/>
        </a:p>
      </dgm:t>
    </dgm:pt>
    <dgm:pt modelId="{DC35DF05-2B29-4F09-8FBB-EC9E6B5D32D8}" type="pres">
      <dgm:prSet presAssocID="{9BD676BB-38A6-4253-9CB3-8C50E99D9C8E}" presName="pillarX" presStyleLbl="node1" presStyleIdx="2" presStyleCnt="7" custScaleX="110625" custScaleY="124951" custLinFactNeighborX="410" custLinFactNeighborY="-7025">
        <dgm:presLayoutVars>
          <dgm:bulletEnabled val="1"/>
        </dgm:presLayoutVars>
      </dgm:prSet>
      <dgm:spPr/>
      <dgm:t>
        <a:bodyPr/>
        <a:lstStyle/>
        <a:p>
          <a:endParaRPr lang="en-US"/>
        </a:p>
      </dgm:t>
    </dgm:pt>
    <dgm:pt modelId="{511E831F-5ABC-4E07-8664-93F890865970}" type="pres">
      <dgm:prSet presAssocID="{ED215F10-A0B8-4AF2-98DE-7B59027A5AEC}" presName="pillarX" presStyleLbl="node1" presStyleIdx="3" presStyleCnt="7" custScaleY="124951" custLinFactNeighborX="410" custLinFactNeighborY="-7025">
        <dgm:presLayoutVars>
          <dgm:bulletEnabled val="1"/>
        </dgm:presLayoutVars>
      </dgm:prSet>
      <dgm:spPr/>
      <dgm:t>
        <a:bodyPr/>
        <a:lstStyle/>
        <a:p>
          <a:endParaRPr lang="en-US"/>
        </a:p>
      </dgm:t>
    </dgm:pt>
    <dgm:pt modelId="{5C3AB03B-3151-466D-8208-36A671DDB960}" type="pres">
      <dgm:prSet presAssocID="{8638657B-46F4-42A5-A7A0-2EEBE191E6BC}" presName="pillarX" presStyleLbl="node1" presStyleIdx="4" presStyleCnt="7" custScaleX="109923" custScaleY="124951" custLinFactNeighborX="410" custLinFactNeighborY="-7025">
        <dgm:presLayoutVars>
          <dgm:bulletEnabled val="1"/>
        </dgm:presLayoutVars>
      </dgm:prSet>
      <dgm:spPr/>
      <dgm:t>
        <a:bodyPr/>
        <a:lstStyle/>
        <a:p>
          <a:endParaRPr lang="en-US"/>
        </a:p>
      </dgm:t>
    </dgm:pt>
    <dgm:pt modelId="{7378DE41-6C3A-46A3-BF17-B62DB84CC456}" type="pres">
      <dgm:prSet presAssocID="{C4A00481-1810-4341-AAC1-63B5E03113A5}" presName="pillarX" presStyleLbl="node1" presStyleIdx="5" presStyleCnt="7" custScaleY="124951" custLinFactNeighborX="410" custLinFactNeighborY="-7025">
        <dgm:presLayoutVars>
          <dgm:bulletEnabled val="1"/>
        </dgm:presLayoutVars>
      </dgm:prSet>
      <dgm:spPr/>
      <dgm:t>
        <a:bodyPr/>
        <a:lstStyle/>
        <a:p>
          <a:endParaRPr lang="en-US"/>
        </a:p>
      </dgm:t>
    </dgm:pt>
    <dgm:pt modelId="{48265892-33E3-4509-A0D3-E061032E795F}" type="pres">
      <dgm:prSet presAssocID="{C7D747F4-3D32-44F7-9E99-9BE592B3DB1F}" presName="pillarX" presStyleLbl="node1" presStyleIdx="6" presStyleCnt="7" custScaleX="102443" custScaleY="124951" custLinFactNeighborX="-6512" custLinFactNeighborY="-7025">
        <dgm:presLayoutVars>
          <dgm:bulletEnabled val="1"/>
        </dgm:presLayoutVars>
      </dgm:prSet>
      <dgm:spPr/>
      <dgm:t>
        <a:bodyPr/>
        <a:lstStyle/>
        <a:p>
          <a:endParaRPr lang="en-US"/>
        </a:p>
      </dgm:t>
    </dgm:pt>
    <dgm:pt modelId="{7315F92B-5CD3-4907-9902-8038BFE7D617}" type="pres">
      <dgm:prSet presAssocID="{365B1919-6820-49A5-AFC5-0249B7FFAB02}" presName="base" presStyleLbl="dkBgShp" presStyleIdx="1" presStyleCnt="2" custScaleX="100000" custScaleY="100000" custLinFactY="57333" custLinFactNeighborX="93" custLinFactNeighborY="100000"/>
      <dgm:spPr/>
    </dgm:pt>
  </dgm:ptLst>
  <dgm:cxnLst>
    <dgm:cxn modelId="{A9401006-21FE-42D4-8D2C-E247C5F1F9D4}" srcId="{365B1919-6820-49A5-AFC5-0249B7FFAB02}" destId="{C7D747F4-3D32-44F7-9E99-9BE592B3DB1F}" srcOrd="6" destOrd="0" parTransId="{0330FCD2-E496-4439-855F-D06AF37FBCA9}" sibTransId="{03B0914D-4523-498B-9BAC-0882304340F9}"/>
    <dgm:cxn modelId="{AA851441-AD0D-4ECD-9AC3-C15A7EAE9460}" srcId="{365B1919-6820-49A5-AFC5-0249B7FFAB02}" destId="{F1DD66EB-E451-4907-A02F-FEA02976DD80}" srcOrd="1" destOrd="0" parTransId="{F5264057-F825-433D-B8BD-D00BB65DD495}" sibTransId="{C82C638E-ED3D-4077-BF39-14E4A527254C}"/>
    <dgm:cxn modelId="{EC855FBC-8B9D-496D-8DE1-5C7EFE32FE36}" type="presOf" srcId="{365B1919-6820-49A5-AFC5-0249B7FFAB02}" destId="{570F4B43-2A96-43D5-834B-6B3FFFE38DE1}" srcOrd="0" destOrd="0" presId="urn:microsoft.com/office/officeart/2005/8/layout/hList3"/>
    <dgm:cxn modelId="{6A94C5F6-516A-49D8-B057-46C406F4EAE6}" type="presOf" srcId="{C7D747F4-3D32-44F7-9E99-9BE592B3DB1F}" destId="{48265892-33E3-4509-A0D3-E061032E795F}" srcOrd="0" destOrd="0" presId="urn:microsoft.com/office/officeart/2005/8/layout/hList3"/>
    <dgm:cxn modelId="{2B869117-AE06-4242-9088-2DD71995B6D6}" type="presOf" srcId="{B60037CB-9178-4356-9C03-71A1D88BC1A5}" destId="{E448402F-845E-4CC0-B5A4-A62B45C9A3DE}" srcOrd="0" destOrd="0" presId="urn:microsoft.com/office/officeart/2005/8/layout/hList3"/>
    <dgm:cxn modelId="{5BB0629F-58BC-4B61-BB52-007D3B21E3A6}" type="presOf" srcId="{367CBE9D-A56C-4D83-BFFC-527D91E763B5}" destId="{E3E98FFF-85B0-45E9-8882-D7D110DA982B}" srcOrd="0" destOrd="0" presId="urn:microsoft.com/office/officeart/2005/8/layout/hList3"/>
    <dgm:cxn modelId="{C8AE5D90-82B4-49E8-AD14-2D1D1D4E05C2}" srcId="{365B1919-6820-49A5-AFC5-0249B7FFAB02}" destId="{9BD676BB-38A6-4253-9CB3-8C50E99D9C8E}" srcOrd="2" destOrd="0" parTransId="{71BDFE9C-B877-4F6F-9960-FE6F5C1D2D9C}" sibTransId="{6C11854B-267D-412E-977D-558CCD4C4748}"/>
    <dgm:cxn modelId="{3B3E699C-DCF5-4856-B4C1-50AD63F086F9}" type="presOf" srcId="{9BD676BB-38A6-4253-9CB3-8C50E99D9C8E}" destId="{DC35DF05-2B29-4F09-8FBB-EC9E6B5D32D8}" srcOrd="0" destOrd="0" presId="urn:microsoft.com/office/officeart/2005/8/layout/hList3"/>
    <dgm:cxn modelId="{210F47F2-BFEB-4B39-A2A4-78BD22F0BB97}" srcId="{365B1919-6820-49A5-AFC5-0249B7FFAB02}" destId="{C4A00481-1810-4341-AAC1-63B5E03113A5}" srcOrd="5" destOrd="0" parTransId="{6AEBE0E7-97C2-4298-B718-729F6DB29726}" sibTransId="{48B726C6-C448-4340-BBBC-29A3EB640947}"/>
    <dgm:cxn modelId="{4F95FF35-E3B7-484C-B97E-BBCFA4894433}" type="presOf" srcId="{ED215F10-A0B8-4AF2-98DE-7B59027A5AEC}" destId="{511E831F-5ABC-4E07-8664-93F890865970}" srcOrd="0" destOrd="0" presId="urn:microsoft.com/office/officeart/2005/8/layout/hList3"/>
    <dgm:cxn modelId="{E2F36EA5-9867-4E2B-800E-3508B3F5F8B7}" type="presOf" srcId="{8638657B-46F4-42A5-A7A0-2EEBE191E6BC}" destId="{5C3AB03B-3151-466D-8208-36A671DDB960}" srcOrd="0" destOrd="0" presId="urn:microsoft.com/office/officeart/2005/8/layout/hList3"/>
    <dgm:cxn modelId="{32B53A6C-55DC-4628-9375-FF581B3AD56A}" srcId="{365B1919-6820-49A5-AFC5-0249B7FFAB02}" destId="{ED215F10-A0B8-4AF2-98DE-7B59027A5AEC}" srcOrd="3" destOrd="0" parTransId="{57BFD9C6-C54C-4C3F-8198-288E1B0A112F}" sibTransId="{FC3C5D30-7571-46EC-897D-87F0BBC96D41}"/>
    <dgm:cxn modelId="{2D18EA95-14C6-4D10-A5FB-B507F587457D}" srcId="{365B1919-6820-49A5-AFC5-0249B7FFAB02}" destId="{8638657B-46F4-42A5-A7A0-2EEBE191E6BC}" srcOrd="4" destOrd="0" parTransId="{3512A6EF-6366-410A-8B30-EFA3B767DB66}" sibTransId="{20CEA226-64B9-4BA3-8FA9-0888C64A8CDC}"/>
    <dgm:cxn modelId="{B98FB827-A341-44BB-9FD5-49C56A105870}" type="presOf" srcId="{F1DD66EB-E451-4907-A02F-FEA02976DD80}" destId="{EF87A897-F86A-4AA8-B15E-B2905D6CAD1D}" srcOrd="0" destOrd="0" presId="urn:microsoft.com/office/officeart/2005/8/layout/hList3"/>
    <dgm:cxn modelId="{511DA748-1EBC-457C-8F61-0C7735A20BAE}" srcId="{365B1919-6820-49A5-AFC5-0249B7FFAB02}" destId="{367CBE9D-A56C-4D83-BFFC-527D91E763B5}" srcOrd="0" destOrd="0" parTransId="{A5D03837-5E5F-4E86-972F-773B7836148A}" sibTransId="{79564B41-A3BC-4ACB-AB80-F164B3C0BF33}"/>
    <dgm:cxn modelId="{B139C922-B348-4FEC-808C-53B46886CA92}" type="presOf" srcId="{C4A00481-1810-4341-AAC1-63B5E03113A5}" destId="{7378DE41-6C3A-46A3-BF17-B62DB84CC456}" srcOrd="0" destOrd="0" presId="urn:microsoft.com/office/officeart/2005/8/layout/hList3"/>
    <dgm:cxn modelId="{80CEE0CB-F9A9-468B-B838-2A3E948D2CB9}" srcId="{B60037CB-9178-4356-9C03-71A1D88BC1A5}" destId="{365B1919-6820-49A5-AFC5-0249B7FFAB02}" srcOrd="0" destOrd="0" parTransId="{28FF2333-137C-472D-9B9A-633D7AD64DC6}" sibTransId="{A237221B-5F5A-44AF-92AC-C42250FB350A}"/>
    <dgm:cxn modelId="{526F40FA-7F63-4EE8-BF34-866ECE5841E2}" type="presParOf" srcId="{E448402F-845E-4CC0-B5A4-A62B45C9A3DE}" destId="{570F4B43-2A96-43D5-834B-6B3FFFE38DE1}" srcOrd="0" destOrd="0" presId="urn:microsoft.com/office/officeart/2005/8/layout/hList3"/>
    <dgm:cxn modelId="{922AB852-232E-4E1C-9F67-8387C24C1F2E}" type="presParOf" srcId="{E448402F-845E-4CC0-B5A4-A62B45C9A3DE}" destId="{ECACF68C-CB38-4C70-83FD-899D466532D0}" srcOrd="1" destOrd="0" presId="urn:microsoft.com/office/officeart/2005/8/layout/hList3"/>
    <dgm:cxn modelId="{FD674C45-42E9-4528-8949-3606272AD9C2}" type="presParOf" srcId="{ECACF68C-CB38-4C70-83FD-899D466532D0}" destId="{E3E98FFF-85B0-45E9-8882-D7D110DA982B}" srcOrd="0" destOrd="0" presId="urn:microsoft.com/office/officeart/2005/8/layout/hList3"/>
    <dgm:cxn modelId="{3B72D737-CCAD-4AAE-903D-FC8B42F6E608}" type="presParOf" srcId="{ECACF68C-CB38-4C70-83FD-899D466532D0}" destId="{EF87A897-F86A-4AA8-B15E-B2905D6CAD1D}" srcOrd="1" destOrd="0" presId="urn:microsoft.com/office/officeart/2005/8/layout/hList3"/>
    <dgm:cxn modelId="{21D2FD5E-235E-4B4A-A2D8-88A691D40D71}" type="presParOf" srcId="{ECACF68C-CB38-4C70-83FD-899D466532D0}" destId="{DC35DF05-2B29-4F09-8FBB-EC9E6B5D32D8}" srcOrd="2" destOrd="0" presId="urn:microsoft.com/office/officeart/2005/8/layout/hList3"/>
    <dgm:cxn modelId="{F6139A5C-4834-4375-8ACF-2A4505FE98FE}" type="presParOf" srcId="{ECACF68C-CB38-4C70-83FD-899D466532D0}" destId="{511E831F-5ABC-4E07-8664-93F890865970}" srcOrd="3" destOrd="0" presId="urn:microsoft.com/office/officeart/2005/8/layout/hList3"/>
    <dgm:cxn modelId="{B5C432E7-654B-468A-ACDB-D5A2DC306AB5}" type="presParOf" srcId="{ECACF68C-CB38-4C70-83FD-899D466532D0}" destId="{5C3AB03B-3151-466D-8208-36A671DDB960}" srcOrd="4" destOrd="0" presId="urn:microsoft.com/office/officeart/2005/8/layout/hList3"/>
    <dgm:cxn modelId="{DD33075C-472F-4E87-847A-4951056770CD}" type="presParOf" srcId="{ECACF68C-CB38-4C70-83FD-899D466532D0}" destId="{7378DE41-6C3A-46A3-BF17-B62DB84CC456}" srcOrd="5" destOrd="0" presId="urn:microsoft.com/office/officeart/2005/8/layout/hList3"/>
    <dgm:cxn modelId="{5698A03A-9169-4468-AB33-7B7E34412CAA}" type="presParOf" srcId="{ECACF68C-CB38-4C70-83FD-899D466532D0}" destId="{48265892-33E3-4509-A0D3-E061032E795F}" srcOrd="6" destOrd="0" presId="urn:microsoft.com/office/officeart/2005/8/layout/hList3"/>
    <dgm:cxn modelId="{A3D57977-2D5D-4AC4-A6C5-B3CBB100A278}" type="presParOf" srcId="{E448402F-845E-4CC0-B5A4-A62B45C9A3DE}" destId="{7315F92B-5CD3-4907-9902-8038BFE7D617}"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0F4B43-2A96-43D5-834B-6B3FFFE38DE1}">
      <dsp:nvSpPr>
        <dsp:cNvPr id="0" name=""/>
        <dsp:cNvSpPr/>
      </dsp:nvSpPr>
      <dsp:spPr>
        <a:xfrm>
          <a:off x="76058" y="47377"/>
          <a:ext cx="8520470" cy="645045"/>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Moffitt’s EHR Program</a:t>
          </a:r>
          <a:endParaRPr lang="en-US" sz="2900" kern="1200" dirty="0"/>
        </a:p>
      </dsp:txBody>
      <dsp:txXfrm>
        <a:off x="76058" y="47377"/>
        <a:ext cx="8520470" cy="645045"/>
      </dsp:txXfrm>
    </dsp:sp>
    <dsp:sp modelId="{E3E98FFF-85B0-45E9-8882-D7D110DA982B}">
      <dsp:nvSpPr>
        <dsp:cNvPr id="0" name=""/>
        <dsp:cNvSpPr/>
      </dsp:nvSpPr>
      <dsp:spPr>
        <a:xfrm>
          <a:off x="60314" y="817397"/>
          <a:ext cx="1291756"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Oncology EMR</a:t>
          </a:r>
        </a:p>
        <a:p>
          <a:pPr lvl="0" algn="l" defTabSz="711200">
            <a:lnSpc>
              <a:spcPct val="90000"/>
            </a:lnSpc>
            <a:spcBef>
              <a:spcPct val="0"/>
            </a:spcBef>
            <a:spcAft>
              <a:spcPct val="35000"/>
            </a:spcAft>
          </a:pPr>
          <a:endParaRPr lang="en-US" sz="900" kern="1200" dirty="0" smtClean="0"/>
        </a:p>
        <a:p>
          <a:pPr lvl="0" algn="l" defTabSz="711200">
            <a:lnSpc>
              <a:spcPct val="90000"/>
            </a:lnSpc>
            <a:spcBef>
              <a:spcPct val="0"/>
            </a:spcBef>
            <a:spcAft>
              <a:spcPct val="35000"/>
            </a:spcAft>
          </a:pPr>
          <a:endParaRPr lang="en-US" sz="9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900" kern="1200" dirty="0" smtClean="0"/>
        </a:p>
        <a:p>
          <a:pPr lvl="0" algn="l" defTabSz="711200">
            <a:lnSpc>
              <a:spcPct val="90000"/>
            </a:lnSpc>
            <a:spcBef>
              <a:spcPct val="0"/>
            </a:spcBef>
            <a:spcAft>
              <a:spcPct val="35000"/>
            </a:spcAft>
          </a:pPr>
          <a:endParaRPr lang="en-US" sz="900" kern="1200" dirty="0"/>
        </a:p>
      </dsp:txBody>
      <dsp:txXfrm>
        <a:off x="60314" y="817397"/>
        <a:ext cx="1291756" cy="5278589"/>
      </dsp:txXfrm>
    </dsp:sp>
    <dsp:sp modelId="{EF87A897-F86A-4AA8-B15E-B2905D6CAD1D}">
      <dsp:nvSpPr>
        <dsp:cNvPr id="0" name=""/>
        <dsp:cNvSpPr/>
      </dsp:nvSpPr>
      <dsp:spPr>
        <a:xfrm>
          <a:off x="1352070" y="817397"/>
          <a:ext cx="1258364"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Closed Loop Medication Management</a:t>
          </a:r>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400" kern="1200" dirty="0" smtClean="0"/>
        </a:p>
        <a:p>
          <a:pPr lvl="0" algn="l" defTabSz="711200">
            <a:lnSpc>
              <a:spcPct val="90000"/>
            </a:lnSpc>
            <a:spcBef>
              <a:spcPct val="0"/>
            </a:spcBef>
            <a:spcAft>
              <a:spcPct val="35000"/>
            </a:spcAft>
          </a:pPr>
          <a:endParaRPr lang="en-US" sz="1400" kern="1200" dirty="0" smtClean="0"/>
        </a:p>
        <a:p>
          <a:pPr lvl="0" algn="l" defTabSz="711200">
            <a:lnSpc>
              <a:spcPct val="90000"/>
            </a:lnSpc>
            <a:spcBef>
              <a:spcPct val="0"/>
            </a:spcBef>
            <a:spcAft>
              <a:spcPct val="35000"/>
            </a:spcAft>
          </a:pPr>
          <a:endParaRPr lang="en-US" sz="1400" kern="1200" dirty="0" smtClean="0"/>
        </a:p>
        <a:p>
          <a:pPr lvl="0" algn="l" defTabSz="711200">
            <a:lnSpc>
              <a:spcPct val="90000"/>
            </a:lnSpc>
            <a:spcBef>
              <a:spcPct val="0"/>
            </a:spcBef>
            <a:spcAft>
              <a:spcPct val="35000"/>
            </a:spcAft>
          </a:pPr>
          <a:endParaRPr lang="en-US" sz="1400" kern="1200" dirty="0" smtClean="0"/>
        </a:p>
        <a:p>
          <a:pPr lvl="0" algn="l" defTabSz="711200">
            <a:lnSpc>
              <a:spcPct val="90000"/>
            </a:lnSpc>
            <a:spcBef>
              <a:spcPct val="0"/>
            </a:spcBef>
            <a:spcAft>
              <a:spcPct val="35000"/>
            </a:spcAft>
          </a:pPr>
          <a:endParaRPr lang="en-US" sz="1400" kern="1200" dirty="0" smtClean="0"/>
        </a:p>
        <a:p>
          <a:pPr lvl="0" algn="l" defTabSz="711200">
            <a:lnSpc>
              <a:spcPct val="90000"/>
            </a:lnSpc>
            <a:spcBef>
              <a:spcPct val="0"/>
            </a:spcBef>
            <a:spcAft>
              <a:spcPct val="35000"/>
            </a:spcAft>
          </a:pPr>
          <a:endParaRPr lang="en-US" sz="1400" kern="1200" dirty="0"/>
        </a:p>
      </dsp:txBody>
      <dsp:txXfrm>
        <a:off x="1352070" y="817397"/>
        <a:ext cx="1258364" cy="5278589"/>
      </dsp:txXfrm>
    </dsp:sp>
    <dsp:sp modelId="{DC35DF05-2B29-4F09-8FBB-EC9E6B5D32D8}">
      <dsp:nvSpPr>
        <dsp:cNvPr id="0" name=""/>
        <dsp:cNvSpPr/>
      </dsp:nvSpPr>
      <dsp:spPr>
        <a:xfrm>
          <a:off x="2559873" y="817397"/>
          <a:ext cx="1292948"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Computerized Provider Order Entry</a:t>
          </a:r>
        </a:p>
        <a:p>
          <a:pPr lvl="0" algn="ctr" defTabSz="711200">
            <a:lnSpc>
              <a:spcPct val="90000"/>
            </a:lnSpc>
            <a:spcBef>
              <a:spcPct val="0"/>
            </a:spcBef>
            <a:spcAft>
              <a:spcPct val="35000"/>
            </a:spcAft>
          </a:pPr>
          <a:r>
            <a:rPr lang="en-US" sz="1600" kern="1200" dirty="0" smtClean="0"/>
            <a:t>(CPOE)</a:t>
          </a:r>
        </a:p>
        <a:p>
          <a:pPr lvl="0" algn="ctr"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a:p>
      </dsp:txBody>
      <dsp:txXfrm>
        <a:off x="2559873" y="817397"/>
        <a:ext cx="1292948" cy="5278589"/>
      </dsp:txXfrm>
    </dsp:sp>
    <dsp:sp modelId="{511E831F-5ABC-4E07-8664-93F890865970}">
      <dsp:nvSpPr>
        <dsp:cNvPr id="0" name=""/>
        <dsp:cNvSpPr/>
      </dsp:nvSpPr>
      <dsp:spPr>
        <a:xfrm>
          <a:off x="3852821" y="817397"/>
          <a:ext cx="1168766"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Advanced Decision Support</a:t>
          </a:r>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a:p>
      </dsp:txBody>
      <dsp:txXfrm>
        <a:off x="3852821" y="817397"/>
        <a:ext cx="1168766" cy="5278589"/>
      </dsp:txXfrm>
    </dsp:sp>
    <dsp:sp modelId="{5C3AB03B-3151-466D-8208-36A671DDB960}">
      <dsp:nvSpPr>
        <dsp:cNvPr id="0" name=""/>
        <dsp:cNvSpPr/>
      </dsp:nvSpPr>
      <dsp:spPr>
        <a:xfrm>
          <a:off x="5021588" y="817397"/>
          <a:ext cx="1284743"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Patient Portal</a:t>
          </a:r>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a:p>
      </dsp:txBody>
      <dsp:txXfrm>
        <a:off x="5021588" y="817397"/>
        <a:ext cx="1284743" cy="5278589"/>
      </dsp:txXfrm>
    </dsp:sp>
    <dsp:sp modelId="{7378DE41-6C3A-46A3-BF17-B62DB84CC456}">
      <dsp:nvSpPr>
        <dsp:cNvPr id="0" name=""/>
        <dsp:cNvSpPr/>
      </dsp:nvSpPr>
      <dsp:spPr>
        <a:xfrm>
          <a:off x="6306332" y="817397"/>
          <a:ext cx="1168766"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Analytics &amp; Reporting</a:t>
          </a:r>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a:p>
      </dsp:txBody>
      <dsp:txXfrm>
        <a:off x="6306332" y="817397"/>
        <a:ext cx="1168766" cy="5278589"/>
      </dsp:txXfrm>
    </dsp:sp>
    <dsp:sp modelId="{48265892-33E3-4509-A0D3-E061032E795F}">
      <dsp:nvSpPr>
        <dsp:cNvPr id="0" name=""/>
        <dsp:cNvSpPr/>
      </dsp:nvSpPr>
      <dsp:spPr>
        <a:xfrm>
          <a:off x="7394196" y="817397"/>
          <a:ext cx="1197319" cy="52785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kern="1200" dirty="0" smtClean="0"/>
            <a:t>Meaningful Use</a:t>
          </a: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smtClean="0"/>
        </a:p>
        <a:p>
          <a:pPr lvl="0" algn="l" defTabSz="711200">
            <a:lnSpc>
              <a:spcPct val="90000"/>
            </a:lnSpc>
            <a:spcBef>
              <a:spcPct val="0"/>
            </a:spcBef>
            <a:spcAft>
              <a:spcPct val="35000"/>
            </a:spcAft>
          </a:pPr>
          <a:endParaRPr lang="en-US" sz="1000" kern="1200" dirty="0"/>
        </a:p>
      </dsp:txBody>
      <dsp:txXfrm>
        <a:off x="7394196" y="817397"/>
        <a:ext cx="1197319" cy="5278589"/>
      </dsp:txXfrm>
    </dsp:sp>
    <dsp:sp modelId="{7315F92B-5CD3-4907-9902-8038BFE7D617}">
      <dsp:nvSpPr>
        <dsp:cNvPr id="0" name=""/>
        <dsp:cNvSpPr/>
      </dsp:nvSpPr>
      <dsp:spPr>
        <a:xfrm>
          <a:off x="0" y="6236208"/>
          <a:ext cx="8672588" cy="469392"/>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1AEFA-ED8A-487D-9704-9DCB5AD61A70}" type="datetimeFigureOut">
              <a:rPr lang="en-US" smtClean="0"/>
              <a:pPr/>
              <a:t>6/11/2012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8DE7C-AF11-46D5-8A95-4185A88810AB}" type="slidenum">
              <a:rPr lang="en-US" smtClean="0"/>
              <a:pPr/>
              <a:t>‹#›</a:t>
            </a:fld>
            <a:endParaRPr lang="en-US"/>
          </a:p>
        </p:txBody>
      </p:sp>
    </p:spTree>
    <p:extLst>
      <p:ext uri="{BB962C8B-B14F-4D97-AF65-F5344CB8AC3E}">
        <p14:creationId xmlns:p14="http://schemas.microsoft.com/office/powerpoint/2010/main" xmlns="" val="116040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89913" tIns="44956" rIns="89913" bIns="44956" anchor="b"/>
          <a:lstStyle/>
          <a:p>
            <a:pPr algn="r" defTabSz="898525" eaLnBrk="0" hangingPunct="0"/>
            <a:fld id="{92F5B16D-2A57-4763-B147-E340FB448623}" type="slidenum">
              <a:rPr lang="en-US" sz="1200">
                <a:latin typeface="Times" pitchFamily="18" charset="0"/>
              </a:rPr>
              <a:pPr algn="r" defTabSz="898525" eaLnBrk="0" hangingPunct="0"/>
              <a:t>6</a:t>
            </a:fld>
            <a:endParaRPr lang="en-US" sz="1200">
              <a:latin typeface="Times" pitchFamily="18" charset="0"/>
            </a:endParaRPr>
          </a:p>
        </p:txBody>
      </p:sp>
      <p:sp>
        <p:nvSpPr>
          <p:cNvPr id="79875"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79876" name="Rectangle 3"/>
          <p:cNvSpPr>
            <a:spLocks noGrp="1" noChangeArrowheads="1"/>
          </p:cNvSpPr>
          <p:nvPr>
            <p:ph type="body" idx="1"/>
          </p:nvPr>
        </p:nvSpPr>
        <p:spPr bwMode="auto">
          <a:xfrm>
            <a:off x="912813" y="4343400"/>
            <a:ext cx="5032375" cy="4114800"/>
          </a:xfrm>
          <a:noFill/>
        </p:spPr>
        <p:txBody>
          <a:bodyPr wrap="square" lIns="89913" tIns="44956" rIns="89913" bIns="44956" numCol="1" anchor="t" anchorCtr="0" compatLnSpc="1">
            <a:prstTxWarp prst="textNoShape">
              <a:avLst/>
            </a:prstTxWarp>
          </a:bodyPr>
          <a:lstStyle/>
          <a:p>
            <a:pPr eaLnBrk="1" hangingPunct="1">
              <a:spcBef>
                <a:spcPct val="0"/>
              </a:spcBef>
            </a:pPr>
            <a:r>
              <a:rPr lang="en-US" smtClean="0"/>
              <a:t>Objective: Identify the importance of connection, collaboration and empowerement.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jenn</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9D106-AEED-4DE9-A4DE-0EBCCE72879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jenn</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0311E-D058-407D-BAFE-EBD3AF02B145}"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rPr>
              <a:t>jenn</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471A9-574B-484A-8D31-97F34AF37D80}"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jenn</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1C44C-F49C-4DD9-8072-B2DAC368ED1D}"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80B2B-362B-4FE0-B777-466DD3E7A295}"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B93A3-1B7F-4D32-9D35-52C44D56ECC9}" type="slidenum">
              <a:rPr lang="en-US" smtClean="0"/>
              <a:pPr/>
              <a:t>‹#›</a:t>
            </a:fld>
            <a:endParaRPr lang="en-US"/>
          </a:p>
        </p:txBody>
      </p:sp>
      <p:pic>
        <p:nvPicPr>
          <p:cNvPr id="2050" name="Picture 2"/>
          <p:cNvPicPr>
            <a:picLocks noChangeAspect="1" noChangeArrowheads="1"/>
          </p:cNvPicPr>
          <p:nvPr userDrawn="1"/>
        </p:nvPicPr>
        <p:blipFill>
          <a:blip r:embed="rId2" cstate="print"/>
          <a:srcRect/>
          <a:stretch>
            <a:fillRect/>
          </a:stretch>
        </p:blipFill>
        <p:spPr bwMode="auto">
          <a:xfrm>
            <a:off x="152400" y="76200"/>
            <a:ext cx="1095375" cy="714375"/>
          </a:xfrm>
          <a:prstGeom prst="rect">
            <a:avLst/>
          </a:prstGeom>
          <a:noFill/>
          <a:ln w="9525">
            <a:noFill/>
            <a:miter lim="800000"/>
            <a:headEnd/>
            <a:tailEnd/>
          </a:ln>
        </p:spPr>
      </p:pic>
      <p:pic>
        <p:nvPicPr>
          <p:cNvPr id="8" name="Picture 9" descr="MOF LOGO-4C-VERT-REVERSE"/>
          <p:cNvPicPr>
            <a:picLocks noChangeAspect="1" noChangeArrowheads="1"/>
          </p:cNvPicPr>
          <p:nvPr userDrawn="1"/>
        </p:nvPicPr>
        <p:blipFill>
          <a:blip r:embed="rId3" cstate="print"/>
          <a:srcRect/>
          <a:stretch>
            <a:fillRect/>
          </a:stretch>
        </p:blipFill>
        <p:spPr bwMode="auto">
          <a:xfrm>
            <a:off x="1295400" y="113370"/>
            <a:ext cx="838200" cy="70515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0B2B-362B-4FE0-B777-466DD3E7A295}"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0B2B-362B-4FE0-B777-466DD3E7A295}"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0B2B-362B-4FE0-B777-466DD3E7A295}"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80B2B-362B-4FE0-B777-466DD3E7A295}" type="datetimeFigureOut">
              <a:rPr lang="en-US" smtClean="0"/>
              <a:pPr/>
              <a:t>6/11/2012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0B2B-362B-4FE0-B777-466DD3E7A295}"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80B2B-362B-4FE0-B777-466DD3E7A295}" type="datetimeFigureOut">
              <a:rPr lang="en-US" smtClean="0"/>
              <a:pPr/>
              <a:t>6/11/2012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80B2B-362B-4FE0-B777-466DD3E7A295}" type="datetimeFigureOut">
              <a:rPr lang="en-US" smtClean="0"/>
              <a:pPr/>
              <a:t>6/11/2012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80B2B-362B-4FE0-B777-466DD3E7A295}" type="datetimeFigureOut">
              <a:rPr lang="en-US" smtClean="0"/>
              <a:pPr/>
              <a:t>6/11/2012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80B2B-362B-4FE0-B777-466DD3E7A295}"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80B2B-362B-4FE0-B777-466DD3E7A295}" type="datetimeFigureOut">
              <a:rPr lang="en-US" smtClean="0"/>
              <a:pPr/>
              <a:t>6/11/2012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B93A3-1B7F-4D32-9D35-52C44D56EC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514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Mark Hulse, Moffitt Cancer Center</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B93A3-1B7F-4D32-9D35-52C44D56EC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m-portal2:89/"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Analytics for Accountable Care Organizations</a:t>
            </a:r>
            <a:endParaRPr lang="en-US" sz="4000" dirty="0"/>
          </a:p>
        </p:txBody>
      </p:sp>
      <p:sp>
        <p:nvSpPr>
          <p:cNvPr id="3" name="Subtitle 2"/>
          <p:cNvSpPr>
            <a:spLocks noGrp="1"/>
          </p:cNvSpPr>
          <p:nvPr>
            <p:ph type="subTitle" idx="1"/>
          </p:nvPr>
        </p:nvSpPr>
        <p:spPr/>
        <p:txBody>
          <a:bodyPr>
            <a:noAutofit/>
          </a:bodyPr>
          <a:lstStyle/>
          <a:p>
            <a:r>
              <a:rPr lang="en-US" sz="2000" dirty="0" smtClean="0"/>
              <a:t>Mark Hulse, RN</a:t>
            </a:r>
          </a:p>
          <a:p>
            <a:r>
              <a:rPr lang="en-US" sz="2000" dirty="0" smtClean="0"/>
              <a:t>Vice President, Information Technology</a:t>
            </a:r>
          </a:p>
          <a:p>
            <a:r>
              <a:rPr lang="en-US" sz="2000" dirty="0" smtClean="0"/>
              <a:t>Chief Information Officer</a:t>
            </a:r>
          </a:p>
          <a:p>
            <a:r>
              <a:rPr lang="en-US" sz="2000" dirty="0" smtClean="0"/>
              <a:t>Moffitt Cancer Center</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73075" y="228600"/>
            <a:ext cx="7772400" cy="6457950"/>
          </a:xfrm>
          <a:prstGeom prst="rect">
            <a:avLst/>
          </a:prstGeom>
          <a:noFill/>
          <a:ln w="9525">
            <a:noFill/>
            <a:miter lim="800000"/>
            <a:headEnd/>
            <a:tailEnd/>
          </a:ln>
        </p:spPr>
      </p:pic>
      <p:pic>
        <p:nvPicPr>
          <p:cNvPr id="5123" name="Picture 10"/>
          <p:cNvPicPr>
            <a:picLocks noChangeAspect="1" noChangeArrowheads="1"/>
          </p:cNvPicPr>
          <p:nvPr/>
        </p:nvPicPr>
        <p:blipFill>
          <a:blip r:embed="rId4" cstate="print"/>
          <a:srcRect/>
          <a:stretch>
            <a:fillRect/>
          </a:stretch>
        </p:blipFill>
        <p:spPr bwMode="auto">
          <a:xfrm>
            <a:off x="1068388" y="1562100"/>
            <a:ext cx="1681162" cy="4533900"/>
          </a:xfrm>
          <a:prstGeom prst="rect">
            <a:avLst/>
          </a:prstGeom>
          <a:noFill/>
          <a:ln w="9525">
            <a:noFill/>
            <a:miter lim="800000"/>
            <a:headEnd/>
            <a:tailEnd/>
          </a:ln>
        </p:spPr>
      </p:pic>
      <p:pic>
        <p:nvPicPr>
          <p:cNvPr id="5124" name="Picture 8"/>
          <p:cNvPicPr>
            <a:picLocks noChangeAspect="1" noChangeArrowheads="1"/>
          </p:cNvPicPr>
          <p:nvPr/>
        </p:nvPicPr>
        <p:blipFill>
          <a:blip r:embed="rId5" cstate="print"/>
          <a:srcRect/>
          <a:stretch>
            <a:fillRect/>
          </a:stretch>
        </p:blipFill>
        <p:spPr bwMode="auto">
          <a:xfrm>
            <a:off x="2749550" y="1598613"/>
            <a:ext cx="4946650" cy="4344987"/>
          </a:xfrm>
          <a:prstGeom prst="rect">
            <a:avLst/>
          </a:prstGeom>
          <a:noFill/>
          <a:ln w="9525">
            <a:noFill/>
            <a:miter lim="800000"/>
            <a:headEnd/>
            <a:tailEnd/>
          </a:ln>
          <a:effectLst/>
        </p:spPr>
      </p:pic>
      <p:sp>
        <p:nvSpPr>
          <p:cNvPr id="2" name="Oval 1"/>
          <p:cNvSpPr/>
          <p:nvPr/>
        </p:nvSpPr>
        <p:spPr>
          <a:xfrm>
            <a:off x="1219200" y="3189288"/>
            <a:ext cx="153035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2670175" y="1455738"/>
            <a:ext cx="6934200" cy="4525962"/>
          </a:xfrm>
        </p:spPr>
        <p:txBody>
          <a:bodyPr/>
          <a:lstStyle/>
          <a:p>
            <a:pPr eaLnBrk="1" hangingPunct="1"/>
            <a:r>
              <a:rPr lang="en-US" smtClean="0">
                <a:hlinkClick r:id="rId3"/>
              </a:rPr>
              <a:t>http://m-portal2:89/</a:t>
            </a:r>
            <a:endParaRPr lang="en-US" smtClean="0"/>
          </a:p>
        </p:txBody>
      </p:sp>
      <p:grpSp>
        <p:nvGrpSpPr>
          <p:cNvPr id="3" name="Group 1"/>
          <p:cNvGrpSpPr>
            <a:grpSpLocks/>
          </p:cNvGrpSpPr>
          <p:nvPr/>
        </p:nvGrpSpPr>
        <p:grpSpPr bwMode="auto">
          <a:xfrm>
            <a:off x="685800" y="228600"/>
            <a:ext cx="7927975" cy="6484938"/>
            <a:chOff x="2057400" y="990600"/>
            <a:chExt cx="6556375" cy="5722938"/>
          </a:xfrm>
        </p:grpSpPr>
        <p:grpSp>
          <p:nvGrpSpPr>
            <p:cNvPr id="4" name="Group 7"/>
            <p:cNvGrpSpPr>
              <a:grpSpLocks/>
            </p:cNvGrpSpPr>
            <p:nvPr/>
          </p:nvGrpSpPr>
          <p:grpSpPr bwMode="auto">
            <a:xfrm>
              <a:off x="2060448" y="999225"/>
              <a:ext cx="6553327" cy="5714313"/>
              <a:chOff x="1219200" y="1143000"/>
              <a:chExt cx="6553200" cy="5715000"/>
            </a:xfrm>
          </p:grpSpPr>
          <p:pic>
            <p:nvPicPr>
              <p:cNvPr id="7176" name="Picture 5"/>
              <p:cNvPicPr>
                <a:picLocks noChangeAspect="1" noChangeArrowheads="1"/>
              </p:cNvPicPr>
              <p:nvPr/>
            </p:nvPicPr>
            <p:blipFill>
              <a:blip r:embed="rId4" cstate="print"/>
              <a:srcRect/>
              <a:stretch>
                <a:fillRect/>
              </a:stretch>
            </p:blipFill>
            <p:spPr bwMode="auto">
              <a:xfrm>
                <a:off x="1219200" y="1143000"/>
                <a:ext cx="6553200" cy="5715000"/>
              </a:xfrm>
              <a:prstGeom prst="rect">
                <a:avLst/>
              </a:prstGeom>
              <a:noFill/>
              <a:ln w="9525">
                <a:noFill/>
                <a:miter lim="800000"/>
                <a:headEnd/>
                <a:tailEnd/>
              </a:ln>
            </p:spPr>
          </p:pic>
          <p:pic>
            <p:nvPicPr>
              <p:cNvPr id="7177" name="Picture 7"/>
              <p:cNvPicPr>
                <a:picLocks noChangeAspect="1" noChangeArrowheads="1"/>
              </p:cNvPicPr>
              <p:nvPr/>
            </p:nvPicPr>
            <p:blipFill>
              <a:blip r:embed="rId5" cstate="print"/>
              <a:srcRect l="20111" t="27708" r="6525"/>
              <a:stretch>
                <a:fillRect/>
              </a:stretch>
            </p:blipFill>
            <p:spPr bwMode="auto">
              <a:xfrm>
                <a:off x="2819400" y="2362200"/>
                <a:ext cx="4495800" cy="3962400"/>
              </a:xfrm>
              <a:prstGeom prst="rect">
                <a:avLst/>
              </a:prstGeom>
              <a:noFill/>
              <a:ln w="9525">
                <a:noFill/>
                <a:miter lim="800000"/>
                <a:headEnd/>
                <a:tailEnd/>
              </a:ln>
            </p:spPr>
          </p:pic>
        </p:grpSp>
        <p:pic>
          <p:nvPicPr>
            <p:cNvPr id="7175" name="Picture 2"/>
            <p:cNvPicPr>
              <a:picLocks noChangeAspect="1" noChangeArrowheads="1"/>
            </p:cNvPicPr>
            <p:nvPr/>
          </p:nvPicPr>
          <p:blipFill>
            <a:blip r:embed="rId6" cstate="print"/>
            <a:srcRect l="12939" t="12733" r="13606" b="63528"/>
            <a:stretch>
              <a:fillRect/>
            </a:stretch>
          </p:blipFill>
          <p:spPr bwMode="auto">
            <a:xfrm>
              <a:off x="2057400" y="990600"/>
              <a:ext cx="6553327" cy="1227679"/>
            </a:xfrm>
            <a:prstGeom prst="rect">
              <a:avLst/>
            </a:prstGeom>
            <a:noFill/>
            <a:ln w="9525">
              <a:noFill/>
              <a:miter lim="800000"/>
              <a:headEnd/>
              <a:tailEnd/>
            </a:ln>
          </p:spPr>
        </p:pic>
      </p:grpSp>
      <p:pic>
        <p:nvPicPr>
          <p:cNvPr id="7172" name="Picture 10"/>
          <p:cNvPicPr>
            <a:picLocks noChangeAspect="1" noChangeArrowheads="1"/>
          </p:cNvPicPr>
          <p:nvPr/>
        </p:nvPicPr>
        <p:blipFill>
          <a:blip r:embed="rId7" cstate="print"/>
          <a:srcRect/>
          <a:stretch>
            <a:fillRect/>
          </a:stretch>
        </p:blipFill>
        <p:spPr bwMode="auto">
          <a:xfrm>
            <a:off x="1219200" y="1627188"/>
            <a:ext cx="6842125" cy="4545012"/>
          </a:xfrm>
          <a:prstGeom prst="rect">
            <a:avLst/>
          </a:prstGeom>
          <a:noFill/>
          <a:ln w="9525">
            <a:noFill/>
            <a:miter lim="800000"/>
            <a:headEnd/>
            <a:tailEnd/>
          </a:ln>
          <a:effectLst/>
        </p:spPr>
      </p:pic>
      <p:sp>
        <p:nvSpPr>
          <p:cNvPr id="2" name="Oval 1"/>
          <p:cNvSpPr/>
          <p:nvPr/>
        </p:nvSpPr>
        <p:spPr>
          <a:xfrm>
            <a:off x="1143000" y="2133600"/>
            <a:ext cx="1481138"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cstate="print"/>
          <a:srcRect/>
          <a:stretch>
            <a:fillRect/>
          </a:stretch>
        </p:blipFill>
        <p:spPr bwMode="auto">
          <a:xfrm>
            <a:off x="996950" y="228600"/>
            <a:ext cx="7696200" cy="6477000"/>
          </a:xfrm>
          <a:prstGeom prst="rect">
            <a:avLst/>
          </a:prstGeom>
          <a:noFill/>
          <a:ln w="9525">
            <a:noFill/>
            <a:miter lim="800000"/>
            <a:headEnd/>
            <a:tailEnd/>
          </a:ln>
        </p:spPr>
      </p:pic>
      <p:pic>
        <p:nvPicPr>
          <p:cNvPr id="8195" name="Picture 2"/>
          <p:cNvPicPr>
            <a:picLocks noChangeAspect="1" noChangeArrowheads="1"/>
          </p:cNvPicPr>
          <p:nvPr/>
        </p:nvPicPr>
        <p:blipFill>
          <a:blip r:embed="rId4" cstate="print"/>
          <a:srcRect/>
          <a:stretch>
            <a:fillRect/>
          </a:stretch>
        </p:blipFill>
        <p:spPr bwMode="auto">
          <a:xfrm>
            <a:off x="1455738" y="457200"/>
            <a:ext cx="6699250" cy="1177925"/>
          </a:xfrm>
          <a:prstGeom prst="rect">
            <a:avLst/>
          </a:prstGeom>
          <a:noFill/>
          <a:ln w="9525">
            <a:noFill/>
            <a:miter lim="800000"/>
            <a:headEnd/>
            <a:tailEnd/>
          </a:ln>
        </p:spPr>
      </p:pic>
      <p:sp>
        <p:nvSpPr>
          <p:cNvPr id="8196" name="TextBox 4"/>
          <p:cNvSpPr txBox="1">
            <a:spLocks noChangeArrowheads="1"/>
          </p:cNvSpPr>
          <p:nvPr/>
        </p:nvSpPr>
        <p:spPr bwMode="auto">
          <a:xfrm>
            <a:off x="3048000" y="66675"/>
            <a:ext cx="5102225" cy="369888"/>
          </a:xfrm>
          <a:prstGeom prst="rect">
            <a:avLst/>
          </a:prstGeom>
          <a:solidFill>
            <a:schemeClr val="bg1"/>
          </a:solidFill>
          <a:ln w="9525">
            <a:noFill/>
            <a:miter lim="800000"/>
            <a:headEnd/>
            <a:tailEnd/>
          </a:ln>
        </p:spPr>
        <p:txBody>
          <a:bodyPr>
            <a:spAutoFit/>
          </a:bodyPr>
          <a:lstStyle/>
          <a:p>
            <a:endParaRPr lang="en-US"/>
          </a:p>
        </p:txBody>
      </p:sp>
      <p:pic>
        <p:nvPicPr>
          <p:cNvPr id="8197" name="Picture 13"/>
          <p:cNvPicPr>
            <a:picLocks noChangeAspect="1" noChangeArrowheads="1"/>
          </p:cNvPicPr>
          <p:nvPr/>
        </p:nvPicPr>
        <p:blipFill>
          <a:blip r:embed="rId5" cstate="print"/>
          <a:srcRect/>
          <a:stretch>
            <a:fillRect/>
          </a:stretch>
        </p:blipFill>
        <p:spPr bwMode="auto">
          <a:xfrm>
            <a:off x="1455738" y="1635125"/>
            <a:ext cx="6699250" cy="4460875"/>
          </a:xfrm>
          <a:prstGeom prst="rect">
            <a:avLst/>
          </a:prstGeom>
          <a:noFill/>
          <a:ln w="9525">
            <a:noFill/>
            <a:miter lim="800000"/>
            <a:headEnd/>
            <a:tailEnd/>
          </a:ln>
          <a:effectLst/>
        </p:spPr>
      </p:pic>
      <p:sp>
        <p:nvSpPr>
          <p:cNvPr id="2" name="Oval 1"/>
          <p:cNvSpPr/>
          <p:nvPr/>
        </p:nvSpPr>
        <p:spPr>
          <a:xfrm>
            <a:off x="1371600" y="26670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914400" y="228600"/>
            <a:ext cx="7696200" cy="6477000"/>
          </a:xfrm>
          <a:prstGeom prst="rect">
            <a:avLst/>
          </a:prstGeom>
          <a:noFill/>
          <a:ln w="9525">
            <a:noFill/>
            <a:miter lim="800000"/>
            <a:headEnd/>
            <a:tailEnd/>
          </a:ln>
        </p:spPr>
      </p:pic>
      <p:pic>
        <p:nvPicPr>
          <p:cNvPr id="9219" name="Picture 2"/>
          <p:cNvPicPr>
            <a:picLocks noChangeAspect="1" noChangeArrowheads="1"/>
          </p:cNvPicPr>
          <p:nvPr/>
        </p:nvPicPr>
        <p:blipFill>
          <a:blip r:embed="rId4" cstate="print"/>
          <a:srcRect/>
          <a:stretch>
            <a:fillRect/>
          </a:stretch>
        </p:blipFill>
        <p:spPr bwMode="auto">
          <a:xfrm>
            <a:off x="1365250" y="457200"/>
            <a:ext cx="6729413" cy="1152525"/>
          </a:xfrm>
          <a:prstGeom prst="rect">
            <a:avLst/>
          </a:prstGeom>
          <a:noFill/>
          <a:ln w="9525">
            <a:noFill/>
            <a:miter lim="800000"/>
            <a:headEnd/>
            <a:tailEnd/>
          </a:ln>
        </p:spPr>
      </p:pic>
      <p:sp>
        <p:nvSpPr>
          <p:cNvPr id="9220" name="TextBox 10"/>
          <p:cNvSpPr txBox="1">
            <a:spLocks noChangeArrowheads="1"/>
          </p:cNvSpPr>
          <p:nvPr/>
        </p:nvSpPr>
        <p:spPr bwMode="auto">
          <a:xfrm>
            <a:off x="3048000" y="66675"/>
            <a:ext cx="5102225" cy="369888"/>
          </a:xfrm>
          <a:prstGeom prst="rect">
            <a:avLst/>
          </a:prstGeom>
          <a:solidFill>
            <a:schemeClr val="bg1"/>
          </a:solidFill>
          <a:ln w="9525">
            <a:noFill/>
            <a:miter lim="800000"/>
            <a:headEnd/>
            <a:tailEnd/>
          </a:ln>
        </p:spPr>
        <p:txBody>
          <a:bodyPr>
            <a:spAutoFit/>
          </a:bodyPr>
          <a:lstStyle/>
          <a:p>
            <a:endParaRPr lang="en-US"/>
          </a:p>
        </p:txBody>
      </p:sp>
      <p:pic>
        <p:nvPicPr>
          <p:cNvPr id="9221" name="Picture 2" descr="C:\Program Files\Microsoft Office\MEDIA\OFFICE14\Bullets\BD21301_.gif"/>
          <p:cNvPicPr>
            <a:picLocks noChangeAspect="1" noChangeArrowheads="1"/>
          </p:cNvPicPr>
          <p:nvPr/>
        </p:nvPicPr>
        <p:blipFill>
          <a:blip r:embed="rId5" cstate="print"/>
          <a:srcRect/>
          <a:stretch>
            <a:fillRect/>
          </a:stretch>
        </p:blipFill>
        <p:spPr bwMode="auto">
          <a:xfrm>
            <a:off x="4114800" y="2133600"/>
            <a:ext cx="123825" cy="123825"/>
          </a:xfrm>
          <a:prstGeom prst="rect">
            <a:avLst/>
          </a:prstGeom>
          <a:noFill/>
          <a:ln w="9525">
            <a:noFill/>
            <a:miter lim="800000"/>
            <a:headEnd/>
            <a:tailEnd/>
          </a:ln>
        </p:spPr>
      </p:pic>
      <p:pic>
        <p:nvPicPr>
          <p:cNvPr id="9222" name="Picture 2" descr="C:\Program Files\Microsoft Office\MEDIA\OFFICE14\Bullets\BD21301_.gif"/>
          <p:cNvPicPr>
            <a:picLocks noChangeAspect="1" noChangeArrowheads="1"/>
          </p:cNvPicPr>
          <p:nvPr/>
        </p:nvPicPr>
        <p:blipFill>
          <a:blip r:embed="rId5" cstate="print"/>
          <a:srcRect/>
          <a:stretch>
            <a:fillRect/>
          </a:stretch>
        </p:blipFill>
        <p:spPr bwMode="auto">
          <a:xfrm>
            <a:off x="4133850" y="2322513"/>
            <a:ext cx="123825" cy="123825"/>
          </a:xfrm>
          <a:prstGeom prst="rect">
            <a:avLst/>
          </a:prstGeom>
          <a:noFill/>
          <a:ln w="9525">
            <a:noFill/>
            <a:miter lim="800000"/>
            <a:headEnd/>
            <a:tailEnd/>
          </a:ln>
        </p:spPr>
      </p:pic>
      <p:pic>
        <p:nvPicPr>
          <p:cNvPr id="9223" name="Picture 2" descr="C:\Program Files\Microsoft Office\MEDIA\OFFICE14\Bullets\BD21301_.gif"/>
          <p:cNvPicPr>
            <a:picLocks noChangeAspect="1" noChangeArrowheads="1"/>
          </p:cNvPicPr>
          <p:nvPr/>
        </p:nvPicPr>
        <p:blipFill>
          <a:blip r:embed="rId5" cstate="print"/>
          <a:srcRect/>
          <a:stretch>
            <a:fillRect/>
          </a:stretch>
        </p:blipFill>
        <p:spPr bwMode="auto">
          <a:xfrm>
            <a:off x="4986338" y="2127250"/>
            <a:ext cx="123825" cy="123825"/>
          </a:xfrm>
          <a:prstGeom prst="rect">
            <a:avLst/>
          </a:prstGeom>
          <a:noFill/>
          <a:ln w="9525">
            <a:noFill/>
            <a:miter lim="800000"/>
            <a:headEnd/>
            <a:tailEnd/>
          </a:ln>
        </p:spPr>
      </p:pic>
      <p:pic>
        <p:nvPicPr>
          <p:cNvPr id="9224" name="Picture 2" descr="C:\Program Files\Microsoft Office\MEDIA\OFFICE14\Bullets\BD21301_.gif"/>
          <p:cNvPicPr>
            <a:picLocks noChangeAspect="1" noChangeArrowheads="1"/>
          </p:cNvPicPr>
          <p:nvPr/>
        </p:nvPicPr>
        <p:blipFill>
          <a:blip r:embed="rId5" cstate="print"/>
          <a:srcRect/>
          <a:stretch>
            <a:fillRect/>
          </a:stretch>
        </p:blipFill>
        <p:spPr bwMode="auto">
          <a:xfrm>
            <a:off x="4986338" y="2322513"/>
            <a:ext cx="123825" cy="123825"/>
          </a:xfrm>
          <a:prstGeom prst="rect">
            <a:avLst/>
          </a:prstGeom>
          <a:noFill/>
          <a:ln w="9525">
            <a:noFill/>
            <a:miter lim="800000"/>
            <a:headEnd/>
            <a:tailEnd/>
          </a:ln>
        </p:spPr>
      </p:pic>
      <p:pic>
        <p:nvPicPr>
          <p:cNvPr id="9225" name="Picture 16"/>
          <p:cNvPicPr>
            <a:picLocks noChangeAspect="1" noChangeArrowheads="1"/>
          </p:cNvPicPr>
          <p:nvPr/>
        </p:nvPicPr>
        <p:blipFill>
          <a:blip r:embed="rId6" cstate="print"/>
          <a:srcRect/>
          <a:stretch>
            <a:fillRect/>
          </a:stretch>
        </p:blipFill>
        <p:spPr bwMode="auto">
          <a:xfrm>
            <a:off x="2824163" y="4732338"/>
            <a:ext cx="5270500" cy="1109662"/>
          </a:xfrm>
          <a:prstGeom prst="rect">
            <a:avLst/>
          </a:prstGeom>
          <a:noFill/>
          <a:ln w="9525">
            <a:noFill/>
            <a:miter lim="800000"/>
            <a:headEnd/>
            <a:tailEnd/>
          </a:ln>
          <a:effectLst/>
        </p:spPr>
      </p:pic>
      <p:pic>
        <p:nvPicPr>
          <p:cNvPr id="9226" name="Picture 17"/>
          <p:cNvPicPr>
            <a:picLocks noChangeAspect="1" noChangeArrowheads="1"/>
          </p:cNvPicPr>
          <p:nvPr/>
        </p:nvPicPr>
        <p:blipFill>
          <a:blip r:embed="rId7" cstate="print"/>
          <a:srcRect/>
          <a:stretch>
            <a:fillRect/>
          </a:stretch>
        </p:blipFill>
        <p:spPr bwMode="auto">
          <a:xfrm>
            <a:off x="2824163" y="2514600"/>
            <a:ext cx="5249862" cy="401638"/>
          </a:xfrm>
          <a:prstGeom prst="rect">
            <a:avLst/>
          </a:prstGeom>
          <a:noFill/>
          <a:ln w="9525">
            <a:noFill/>
            <a:miter lim="800000"/>
            <a:headEnd/>
            <a:tailEnd/>
          </a:ln>
          <a:effectLst/>
        </p:spPr>
      </p:pic>
      <p:pic>
        <p:nvPicPr>
          <p:cNvPr id="9227" name="Picture 17"/>
          <p:cNvPicPr>
            <a:picLocks noChangeAspect="1" noChangeArrowheads="1"/>
          </p:cNvPicPr>
          <p:nvPr/>
        </p:nvPicPr>
        <p:blipFill>
          <a:blip r:embed="rId8" cstate="print"/>
          <a:srcRect/>
          <a:stretch>
            <a:fillRect/>
          </a:stretch>
        </p:blipFill>
        <p:spPr bwMode="auto">
          <a:xfrm>
            <a:off x="1365250" y="1609725"/>
            <a:ext cx="6708775" cy="4410075"/>
          </a:xfrm>
          <a:prstGeom prst="rect">
            <a:avLst/>
          </a:prstGeom>
          <a:noFill/>
          <a:ln w="9525">
            <a:noFill/>
            <a:miter lim="800000"/>
            <a:headEnd/>
            <a:tailEnd/>
          </a:ln>
          <a:effectLst/>
        </p:spPr>
      </p:pic>
      <p:sp>
        <p:nvSpPr>
          <p:cNvPr id="2" name="Oval 1"/>
          <p:cNvSpPr/>
          <p:nvPr/>
        </p:nvSpPr>
        <p:spPr>
          <a:xfrm>
            <a:off x="1219200" y="4191000"/>
            <a:ext cx="1828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 Continuum Care Management</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lvl="0"/>
            <a:r>
              <a:rPr lang="en-US" sz="2400" dirty="0"/>
              <a:t>Ready access to medical </a:t>
            </a:r>
            <a:r>
              <a:rPr lang="en-US" sz="2400" dirty="0" smtClean="0"/>
              <a:t>record across all care settings.</a:t>
            </a:r>
            <a:endParaRPr lang="en-US" sz="2400" dirty="0"/>
          </a:p>
          <a:p>
            <a:pPr lvl="0"/>
            <a:r>
              <a:rPr lang="en-US" sz="2400" dirty="0"/>
              <a:t>ACO-wide consistent care practices: problem lists, evidence-based order sets, case management, disease management, care </a:t>
            </a:r>
            <a:r>
              <a:rPr lang="en-US" sz="2400" dirty="0" smtClean="0"/>
              <a:t>plans, up-to-date </a:t>
            </a:r>
            <a:r>
              <a:rPr lang="en-US" sz="2400" dirty="0"/>
              <a:t>med lists/reconciliation and discharge plans. </a:t>
            </a:r>
          </a:p>
          <a:p>
            <a:pPr lvl="0"/>
            <a:r>
              <a:rPr lang="en-US" sz="2400" dirty="0"/>
              <a:t>Clinical decision </a:t>
            </a:r>
            <a:r>
              <a:rPr lang="en-US" sz="2400" dirty="0" smtClean="0"/>
              <a:t>support.</a:t>
            </a:r>
            <a:endParaRPr lang="en-US" sz="2400" dirty="0"/>
          </a:p>
          <a:p>
            <a:pPr lvl="0"/>
            <a:r>
              <a:rPr lang="en-US" sz="2400" dirty="0" smtClean="0"/>
              <a:t>Secure communication/messaging </a:t>
            </a:r>
            <a:r>
              <a:rPr lang="en-US" sz="2400" dirty="0"/>
              <a:t>between and among </a:t>
            </a:r>
            <a:r>
              <a:rPr lang="en-US" sz="2400" dirty="0" smtClean="0"/>
              <a:t>providers.</a:t>
            </a:r>
            <a:endParaRPr lang="en-US" sz="2400" dirty="0"/>
          </a:p>
          <a:p>
            <a:pPr>
              <a:buNone/>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p:spPr>
        <p:txBody>
          <a:bodyPr/>
          <a:lstStyle/>
          <a:p>
            <a:pPr>
              <a:defRPr/>
            </a:pPr>
            <a:fld id="{C92E3729-F96A-4989-84FB-193E2FF21240}" type="slidenum">
              <a:rPr lang="en-US"/>
              <a:pPr>
                <a:defRPr/>
              </a:pPr>
              <a:t>15</a:t>
            </a:fld>
            <a:endParaRPr lang="en-US"/>
          </a:p>
        </p:txBody>
      </p:sp>
      <p:graphicFrame>
        <p:nvGraphicFramePr>
          <p:cNvPr id="5" name="Content Placeholder 3"/>
          <p:cNvGraphicFramePr>
            <a:graphicFrameLocks noGrp="1"/>
          </p:cNvGraphicFramePr>
          <p:nvPr>
            <p:ph idx="1"/>
          </p:nvPr>
        </p:nvGraphicFramePr>
        <p:xfrm>
          <a:off x="227630" y="0"/>
          <a:ext cx="8672588"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0" y="6265863"/>
            <a:ext cx="8229600" cy="323850"/>
          </a:xfrm>
          <a:prstGeom prst="rect">
            <a:avLst/>
          </a:prstGeom>
          <a:noFill/>
        </p:spPr>
        <p:txBody>
          <a:bodyPr>
            <a:spAutoFit/>
          </a:bodyPr>
          <a:lstStyle/>
          <a:p>
            <a:pPr algn="ctr">
              <a:defRPr/>
            </a:pPr>
            <a:r>
              <a:rPr lang="en-US" sz="1500" dirty="0">
                <a:solidFill>
                  <a:schemeClr val="bg1"/>
                </a:solidFill>
                <a:latin typeface="+mn-lt"/>
              </a:rPr>
              <a:t>Foundation/Best in Class Platform</a:t>
            </a:r>
            <a:endParaRPr lang="en-US" sz="1500" b="0" dirty="0">
              <a:solidFill>
                <a:schemeClr val="bg1"/>
              </a:solidFill>
              <a:latin typeface="+mn-lt"/>
            </a:endParaRPr>
          </a:p>
        </p:txBody>
      </p:sp>
      <p:sp>
        <p:nvSpPr>
          <p:cNvPr id="7" name="TextBox 6"/>
          <p:cNvSpPr txBox="1"/>
          <p:nvPr/>
        </p:nvSpPr>
        <p:spPr>
          <a:xfrm>
            <a:off x="301625" y="2286000"/>
            <a:ext cx="1308100" cy="3785652"/>
          </a:xfrm>
          <a:prstGeom prst="rect">
            <a:avLst/>
          </a:prstGeom>
          <a:noFill/>
        </p:spPr>
        <p:txBody>
          <a:bodyPr>
            <a:spAutoFit/>
          </a:bodyPr>
          <a:lstStyle/>
          <a:p>
            <a:pPr marL="171450" indent="-171450">
              <a:buFont typeface="Arial" charset="0"/>
              <a:buChar char="•"/>
            </a:pPr>
            <a:r>
              <a:rPr lang="en-US" sz="1200" b="0" dirty="0">
                <a:solidFill>
                  <a:schemeClr val="bg1"/>
                </a:solidFill>
                <a:latin typeface="Calibri" pitchFamily="34" charset="0"/>
              </a:rPr>
              <a:t>Clinical  Documentation Tracking Board</a:t>
            </a:r>
          </a:p>
          <a:p>
            <a:pPr marL="171450" indent="-171450">
              <a:buFont typeface="Arial" charset="0"/>
              <a:buChar char="•"/>
            </a:pPr>
            <a:r>
              <a:rPr lang="en-US" sz="1200" b="0" dirty="0" err="1">
                <a:solidFill>
                  <a:schemeClr val="bg1"/>
                </a:solidFill>
                <a:latin typeface="Calibri" pitchFamily="34" charset="0"/>
              </a:rPr>
              <a:t>Autofax</a:t>
            </a:r>
            <a:endParaRPr lang="en-US" sz="1200" b="0" dirty="0">
              <a:solidFill>
                <a:schemeClr val="bg1"/>
              </a:solidFill>
              <a:latin typeface="Calibri" pitchFamily="34" charset="0"/>
            </a:endParaRPr>
          </a:p>
          <a:p>
            <a:pPr marL="171450" indent="-171450">
              <a:buFont typeface="Arial" charset="0"/>
              <a:buChar char="•"/>
            </a:pPr>
            <a:r>
              <a:rPr lang="en-US" sz="1200" b="0" dirty="0">
                <a:solidFill>
                  <a:schemeClr val="bg1"/>
                </a:solidFill>
                <a:latin typeface="Calibri" pitchFamily="34" charset="0"/>
              </a:rPr>
              <a:t>Outside Records</a:t>
            </a:r>
          </a:p>
          <a:p>
            <a:pPr marL="171450" indent="-171450">
              <a:buFont typeface="Arial" charset="0"/>
              <a:buChar char="•"/>
            </a:pPr>
            <a:r>
              <a:rPr lang="en-US" sz="1200" b="0" dirty="0">
                <a:solidFill>
                  <a:schemeClr val="bg1"/>
                </a:solidFill>
                <a:latin typeface="Calibri" pitchFamily="34" charset="0"/>
              </a:rPr>
              <a:t>Message Center</a:t>
            </a:r>
          </a:p>
          <a:p>
            <a:pPr marL="171450" indent="-171450">
              <a:buFont typeface="Arial" charset="0"/>
              <a:buChar char="•"/>
            </a:pPr>
            <a:r>
              <a:rPr lang="en-US" sz="1200" b="0" dirty="0">
                <a:solidFill>
                  <a:schemeClr val="bg1"/>
                </a:solidFill>
                <a:latin typeface="Calibri" pitchFamily="34" charset="0"/>
              </a:rPr>
              <a:t>Discharge Planning</a:t>
            </a:r>
          </a:p>
          <a:p>
            <a:pPr marL="171450" indent="-171450">
              <a:buFont typeface="Arial" charset="0"/>
              <a:buChar char="•"/>
            </a:pPr>
            <a:r>
              <a:rPr lang="en-US" sz="1200" b="0" dirty="0" err="1">
                <a:solidFill>
                  <a:schemeClr val="bg1"/>
                </a:solidFill>
                <a:latin typeface="Calibri" pitchFamily="34" charset="0"/>
              </a:rPr>
              <a:t>PowerChart</a:t>
            </a:r>
            <a:r>
              <a:rPr lang="en-US" sz="1200" b="0" dirty="0">
                <a:solidFill>
                  <a:schemeClr val="bg1"/>
                </a:solidFill>
                <a:latin typeface="Calibri" pitchFamily="34" charset="0"/>
              </a:rPr>
              <a:t>/ PACS integration</a:t>
            </a:r>
          </a:p>
          <a:p>
            <a:pPr marL="171450" indent="-171450">
              <a:buFont typeface="Arial" charset="0"/>
              <a:buChar char="•"/>
            </a:pPr>
            <a:r>
              <a:rPr lang="en-US" sz="1200" b="0" dirty="0">
                <a:solidFill>
                  <a:schemeClr val="bg1"/>
                </a:solidFill>
                <a:latin typeface="Calibri" pitchFamily="34" charset="0"/>
              </a:rPr>
              <a:t>Integration of EPQ</a:t>
            </a:r>
          </a:p>
          <a:p>
            <a:pPr marL="171450" indent="-171450">
              <a:buFont typeface="Arial" charset="0"/>
              <a:buChar char="•"/>
            </a:pPr>
            <a:r>
              <a:rPr lang="en-US" sz="1200" b="0" dirty="0">
                <a:solidFill>
                  <a:schemeClr val="bg1"/>
                </a:solidFill>
                <a:latin typeface="Calibri" pitchFamily="34" charset="0"/>
              </a:rPr>
              <a:t>Treatment Summary</a:t>
            </a:r>
          </a:p>
          <a:p>
            <a:pPr marL="171450" indent="-171450">
              <a:buFont typeface="Arial" charset="0"/>
              <a:buChar char="•"/>
            </a:pPr>
            <a:r>
              <a:rPr lang="en-US" sz="1200" b="0" dirty="0">
                <a:solidFill>
                  <a:schemeClr val="bg1"/>
                </a:solidFill>
                <a:latin typeface="Calibri" pitchFamily="34" charset="0"/>
              </a:rPr>
              <a:t>Clinical Trials Matching</a:t>
            </a:r>
          </a:p>
        </p:txBody>
      </p:sp>
      <p:sp>
        <p:nvSpPr>
          <p:cNvPr id="8" name="TextBox 7"/>
          <p:cNvSpPr txBox="1"/>
          <p:nvPr/>
        </p:nvSpPr>
        <p:spPr>
          <a:xfrm>
            <a:off x="1609725" y="2286000"/>
            <a:ext cx="1306513" cy="1538883"/>
          </a:xfrm>
          <a:prstGeom prst="rect">
            <a:avLst/>
          </a:prstGeom>
          <a:noFill/>
        </p:spPr>
        <p:txBody>
          <a:bodyPr>
            <a:spAutoFit/>
          </a:bodyPr>
          <a:lstStyle/>
          <a:p>
            <a:pPr marL="171450" indent="-171450">
              <a:buFont typeface="Arial" pitchFamily="34" charset="0"/>
              <a:buChar char="•"/>
              <a:defRPr/>
            </a:pPr>
            <a:r>
              <a:rPr lang="en-US" sz="1200" b="0" dirty="0">
                <a:solidFill>
                  <a:schemeClr val="bg1"/>
                </a:solidFill>
                <a:latin typeface="+mj-lt"/>
              </a:rPr>
              <a:t>ePrescribing</a:t>
            </a:r>
          </a:p>
          <a:p>
            <a:pPr marL="171450" indent="-171450">
              <a:buFont typeface="Arial" pitchFamily="34" charset="0"/>
              <a:buChar char="•"/>
              <a:defRPr/>
            </a:pPr>
            <a:r>
              <a:rPr lang="en-US" sz="1200" b="0" dirty="0">
                <a:solidFill>
                  <a:schemeClr val="bg1"/>
                </a:solidFill>
                <a:latin typeface="+mj-lt"/>
              </a:rPr>
              <a:t>Medication List</a:t>
            </a:r>
          </a:p>
          <a:p>
            <a:pPr marL="171450" indent="-171450">
              <a:buFont typeface="Arial" pitchFamily="34" charset="0"/>
              <a:buChar char="•"/>
              <a:defRPr/>
            </a:pPr>
            <a:r>
              <a:rPr lang="en-US" sz="1200" b="0" dirty="0">
                <a:solidFill>
                  <a:schemeClr val="bg1"/>
                </a:solidFill>
                <a:latin typeface="+mj-lt"/>
              </a:rPr>
              <a:t>Medication Reconciliation</a:t>
            </a:r>
          </a:p>
          <a:p>
            <a:pPr marL="171450" indent="-171450">
              <a:buFont typeface="Arial" pitchFamily="34" charset="0"/>
              <a:buChar char="•"/>
              <a:defRPr/>
            </a:pPr>
            <a:r>
              <a:rPr lang="en-US" sz="1200" b="0" dirty="0">
                <a:solidFill>
                  <a:schemeClr val="bg1"/>
                </a:solidFill>
                <a:latin typeface="+mj-lt"/>
              </a:rPr>
              <a:t>Medication Allergies</a:t>
            </a:r>
          </a:p>
          <a:p>
            <a:pPr marL="171450" indent="-171450">
              <a:buFont typeface="Arial" pitchFamily="34" charset="0"/>
              <a:buChar char="•"/>
              <a:defRPr/>
            </a:pPr>
            <a:r>
              <a:rPr lang="en-US" sz="1200" b="0" dirty="0">
                <a:solidFill>
                  <a:schemeClr val="bg1"/>
                </a:solidFill>
                <a:latin typeface="+mj-lt"/>
              </a:rPr>
              <a:t>Rx Renewals</a:t>
            </a:r>
          </a:p>
          <a:p>
            <a:pPr marL="91440" indent="-285750">
              <a:buFont typeface="Arial" pitchFamily="34" charset="0"/>
              <a:buChar char="•"/>
              <a:defRPr/>
            </a:pPr>
            <a:endParaRPr lang="en-US" sz="1000" dirty="0">
              <a:solidFill>
                <a:schemeClr val="bg1"/>
              </a:solidFill>
            </a:endParaRPr>
          </a:p>
        </p:txBody>
      </p:sp>
      <p:sp>
        <p:nvSpPr>
          <p:cNvPr id="9" name="TextBox 8"/>
          <p:cNvSpPr txBox="1"/>
          <p:nvPr/>
        </p:nvSpPr>
        <p:spPr>
          <a:xfrm>
            <a:off x="2819400" y="2286000"/>
            <a:ext cx="1244600" cy="3000821"/>
          </a:xfrm>
          <a:prstGeom prst="rect">
            <a:avLst/>
          </a:prstGeom>
          <a:noFill/>
        </p:spPr>
        <p:txBody>
          <a:bodyPr>
            <a:spAutoFit/>
          </a:bodyPr>
          <a:lstStyle/>
          <a:p>
            <a:pPr marL="171450" indent="-171450">
              <a:buFont typeface="Arial" pitchFamily="34" charset="0"/>
              <a:buChar char="•"/>
              <a:defRPr/>
            </a:pPr>
            <a:r>
              <a:rPr lang="en-US" sz="1200" b="0" dirty="0">
                <a:solidFill>
                  <a:schemeClr val="bg1"/>
                </a:solidFill>
                <a:latin typeface="+mj-lt"/>
              </a:rPr>
              <a:t>Assessment and cleanup of current orders and environment</a:t>
            </a:r>
          </a:p>
          <a:p>
            <a:pPr marL="171450" indent="-171450">
              <a:buFont typeface="Arial" pitchFamily="34" charset="0"/>
              <a:buChar char="•"/>
              <a:defRPr/>
            </a:pPr>
            <a:r>
              <a:rPr lang="en-US" sz="1200" b="0" dirty="0">
                <a:solidFill>
                  <a:schemeClr val="bg1"/>
                </a:solidFill>
                <a:latin typeface="+mj-lt"/>
              </a:rPr>
              <a:t>Provider Orders</a:t>
            </a:r>
          </a:p>
          <a:p>
            <a:pPr marL="171450" indent="-171450">
              <a:buFont typeface="Arial" pitchFamily="34" charset="0"/>
              <a:buChar char="•"/>
              <a:defRPr/>
            </a:pPr>
            <a:r>
              <a:rPr lang="en-US" sz="1200" b="0" dirty="0">
                <a:solidFill>
                  <a:schemeClr val="bg1"/>
                </a:solidFill>
                <a:latin typeface="+mj-lt"/>
              </a:rPr>
              <a:t>Provider Sets</a:t>
            </a:r>
          </a:p>
          <a:p>
            <a:pPr marL="171450" indent="-171450">
              <a:buFont typeface="Arial" pitchFamily="34" charset="0"/>
              <a:buChar char="•"/>
              <a:defRPr/>
            </a:pPr>
            <a:r>
              <a:rPr lang="en-US" sz="1200" b="0" dirty="0">
                <a:solidFill>
                  <a:schemeClr val="bg1"/>
                </a:solidFill>
                <a:latin typeface="+mj-lt"/>
              </a:rPr>
              <a:t>Provider Devices</a:t>
            </a:r>
          </a:p>
          <a:p>
            <a:pPr marL="171450" indent="-171450">
              <a:buFont typeface="Arial" pitchFamily="34" charset="0"/>
              <a:buChar char="•"/>
              <a:defRPr/>
            </a:pPr>
            <a:r>
              <a:rPr lang="en-US" sz="1200" b="0" dirty="0">
                <a:solidFill>
                  <a:schemeClr val="bg1"/>
                </a:solidFill>
                <a:latin typeface="+mj-lt"/>
              </a:rPr>
              <a:t>Clinical Decision Support</a:t>
            </a:r>
          </a:p>
          <a:p>
            <a:pPr marL="171450" indent="-171450">
              <a:buFont typeface="Arial" pitchFamily="34" charset="0"/>
              <a:buChar char="•"/>
              <a:defRPr/>
            </a:pPr>
            <a:r>
              <a:rPr lang="en-US" sz="1200" b="0" dirty="0">
                <a:solidFill>
                  <a:schemeClr val="bg1"/>
                </a:solidFill>
                <a:latin typeface="+mj-lt"/>
              </a:rPr>
              <a:t>Drug Interactions</a:t>
            </a:r>
          </a:p>
          <a:p>
            <a:pPr marL="91440" indent="-285750">
              <a:buFont typeface="Arial" pitchFamily="34" charset="0"/>
              <a:buChar char="•"/>
              <a:defRPr/>
            </a:pPr>
            <a:endParaRPr lang="en-US" sz="1000" b="0" dirty="0">
              <a:solidFill>
                <a:schemeClr val="bg1"/>
              </a:solidFill>
              <a:latin typeface="+mj-lt"/>
            </a:endParaRPr>
          </a:p>
        </p:txBody>
      </p:sp>
      <p:sp>
        <p:nvSpPr>
          <p:cNvPr id="10" name="Rectangle 9"/>
          <p:cNvSpPr/>
          <p:nvPr/>
        </p:nvSpPr>
        <p:spPr>
          <a:xfrm>
            <a:off x="4064000" y="2286000"/>
            <a:ext cx="1219200" cy="2123658"/>
          </a:xfrm>
          <a:prstGeom prst="rect">
            <a:avLst/>
          </a:prstGeom>
        </p:spPr>
        <p:txBody>
          <a:bodyPr>
            <a:spAutoFit/>
          </a:bodyPr>
          <a:lstStyle/>
          <a:p>
            <a:pPr marL="171450" indent="-171450">
              <a:buFont typeface="Arial" pitchFamily="34" charset="0"/>
              <a:buChar char="•"/>
              <a:defRPr/>
            </a:pPr>
            <a:r>
              <a:rPr lang="en-US" sz="1200" b="0" dirty="0">
                <a:solidFill>
                  <a:schemeClr val="bg1"/>
                </a:solidFill>
                <a:latin typeface="+mj-lt"/>
              </a:rPr>
              <a:t>Clinical Decision Support </a:t>
            </a:r>
          </a:p>
          <a:p>
            <a:pPr marL="171450" indent="-171450">
              <a:buFont typeface="Arial" pitchFamily="34" charset="0"/>
              <a:buChar char="•"/>
              <a:defRPr/>
            </a:pPr>
            <a:r>
              <a:rPr lang="en-US" sz="1200" b="0" dirty="0">
                <a:solidFill>
                  <a:schemeClr val="bg1"/>
                </a:solidFill>
                <a:latin typeface="+mj-lt"/>
              </a:rPr>
              <a:t>Pathways</a:t>
            </a:r>
          </a:p>
          <a:p>
            <a:pPr marL="171450" indent="-171450">
              <a:buFont typeface="Arial" pitchFamily="34" charset="0"/>
              <a:buChar char="•"/>
              <a:defRPr/>
            </a:pPr>
            <a:r>
              <a:rPr lang="en-US" sz="1200" b="0" dirty="0">
                <a:solidFill>
                  <a:schemeClr val="bg1"/>
                </a:solidFill>
                <a:latin typeface="+mj-lt"/>
              </a:rPr>
              <a:t>Drug Interactions</a:t>
            </a:r>
          </a:p>
          <a:p>
            <a:pPr marL="171450" indent="-171450">
              <a:buFont typeface="Arial" pitchFamily="34" charset="0"/>
              <a:buChar char="•"/>
              <a:defRPr/>
            </a:pPr>
            <a:r>
              <a:rPr lang="en-US" sz="1200" b="0" dirty="0">
                <a:solidFill>
                  <a:schemeClr val="bg1"/>
                </a:solidFill>
                <a:latin typeface="+mj-lt"/>
              </a:rPr>
              <a:t>Clinical Pathway Guidance</a:t>
            </a:r>
          </a:p>
          <a:p>
            <a:pPr marL="171450" indent="-171450">
              <a:buFont typeface="Arial" pitchFamily="34" charset="0"/>
              <a:buChar char="•"/>
              <a:defRPr/>
            </a:pPr>
            <a:r>
              <a:rPr lang="en-US" sz="1200" b="0" dirty="0">
                <a:solidFill>
                  <a:schemeClr val="bg1"/>
                </a:solidFill>
                <a:latin typeface="+mj-lt"/>
              </a:rPr>
              <a:t>Portability to Affiliates</a:t>
            </a:r>
          </a:p>
        </p:txBody>
      </p:sp>
      <p:sp>
        <p:nvSpPr>
          <p:cNvPr id="11" name="Rectangle 10"/>
          <p:cNvSpPr/>
          <p:nvPr/>
        </p:nvSpPr>
        <p:spPr>
          <a:xfrm>
            <a:off x="5216525" y="2287588"/>
            <a:ext cx="1336675" cy="2677656"/>
          </a:xfrm>
          <a:prstGeom prst="rect">
            <a:avLst/>
          </a:prstGeom>
        </p:spPr>
        <p:txBody>
          <a:bodyPr>
            <a:spAutoFit/>
          </a:bodyPr>
          <a:lstStyle/>
          <a:p>
            <a:pPr marL="171450" indent="-171450">
              <a:buFont typeface="Arial" charset="0"/>
              <a:buChar char="•"/>
            </a:pPr>
            <a:r>
              <a:rPr lang="en-US" sz="1200" b="0">
                <a:solidFill>
                  <a:schemeClr val="bg1"/>
                </a:solidFill>
                <a:latin typeface="Calibri" pitchFamily="34" charset="0"/>
              </a:rPr>
              <a:t>Reminders</a:t>
            </a:r>
          </a:p>
          <a:p>
            <a:pPr marL="171450" indent="-171450">
              <a:buFont typeface="Arial" charset="0"/>
              <a:buChar char="•"/>
            </a:pPr>
            <a:r>
              <a:rPr lang="en-US" sz="1200" b="0">
                <a:solidFill>
                  <a:schemeClr val="bg1"/>
                </a:solidFill>
                <a:latin typeface="Calibri" pitchFamily="34" charset="0"/>
              </a:rPr>
              <a:t>Rx Renewals</a:t>
            </a:r>
          </a:p>
          <a:p>
            <a:pPr marL="171450" indent="-171450">
              <a:buFont typeface="Arial" charset="0"/>
              <a:buChar char="•"/>
            </a:pPr>
            <a:r>
              <a:rPr lang="en-US" sz="1200" b="0">
                <a:solidFill>
                  <a:schemeClr val="bg1"/>
                </a:solidFill>
                <a:latin typeface="Calibri" pitchFamily="34" charset="0"/>
              </a:rPr>
              <a:t>Referrals</a:t>
            </a:r>
          </a:p>
          <a:p>
            <a:pPr marL="171450" indent="-171450">
              <a:buFont typeface="Arial" charset="0"/>
              <a:buChar char="•"/>
            </a:pPr>
            <a:r>
              <a:rPr lang="en-US" sz="1200" b="0">
                <a:solidFill>
                  <a:schemeClr val="bg1"/>
                </a:solidFill>
                <a:latin typeface="Calibri" pitchFamily="34" charset="0"/>
              </a:rPr>
              <a:t>Follow Up</a:t>
            </a:r>
          </a:p>
          <a:p>
            <a:pPr marL="171450" indent="-171450">
              <a:buFont typeface="Arial" charset="0"/>
              <a:buChar char="•"/>
            </a:pPr>
            <a:r>
              <a:rPr lang="en-US" sz="1200" b="0">
                <a:solidFill>
                  <a:schemeClr val="bg1"/>
                </a:solidFill>
                <a:latin typeface="Calibri" pitchFamily="34" charset="0"/>
              </a:rPr>
              <a:t>Online Results </a:t>
            </a:r>
          </a:p>
          <a:p>
            <a:pPr marL="171450" indent="-171450">
              <a:buFont typeface="Arial" charset="0"/>
              <a:buChar char="•"/>
            </a:pPr>
            <a:r>
              <a:rPr lang="en-US" sz="1200" b="0">
                <a:solidFill>
                  <a:schemeClr val="bg1"/>
                </a:solidFill>
                <a:latin typeface="Calibri" pitchFamily="34" charset="0"/>
              </a:rPr>
              <a:t>Secure Provider/Patient Communication</a:t>
            </a:r>
          </a:p>
          <a:p>
            <a:pPr marL="171450" indent="-171450">
              <a:buFont typeface="Arial" charset="0"/>
              <a:buChar char="•"/>
            </a:pPr>
            <a:r>
              <a:rPr lang="en-US" sz="1200" b="0">
                <a:solidFill>
                  <a:schemeClr val="bg1"/>
                </a:solidFill>
                <a:latin typeface="Calibri" pitchFamily="34" charset="0"/>
              </a:rPr>
              <a:t>Survivorship</a:t>
            </a:r>
          </a:p>
          <a:p>
            <a:pPr marL="171450" indent="-171450">
              <a:buFont typeface="Arial" charset="0"/>
              <a:buChar char="•"/>
            </a:pPr>
            <a:r>
              <a:rPr lang="en-US" sz="1200" b="0">
                <a:solidFill>
                  <a:schemeClr val="bg1"/>
                </a:solidFill>
                <a:latin typeface="Calibri" pitchFamily="34" charset="0"/>
              </a:rPr>
              <a:t>Electronic Patient Questionnaire</a:t>
            </a:r>
          </a:p>
        </p:txBody>
      </p:sp>
      <p:sp>
        <p:nvSpPr>
          <p:cNvPr id="12" name="Rectangle 11"/>
          <p:cNvSpPr>
            <a:spLocks noChangeArrowheads="1"/>
          </p:cNvSpPr>
          <p:nvPr/>
        </p:nvSpPr>
        <p:spPr bwMode="auto">
          <a:xfrm>
            <a:off x="6486525" y="2286000"/>
            <a:ext cx="1143000" cy="2308324"/>
          </a:xfrm>
          <a:prstGeom prst="rect">
            <a:avLst/>
          </a:prstGeom>
          <a:noFill/>
          <a:ln w="9525">
            <a:noFill/>
            <a:miter lim="800000"/>
            <a:headEnd/>
            <a:tailEnd/>
          </a:ln>
        </p:spPr>
        <p:txBody>
          <a:bodyPr>
            <a:spAutoFit/>
          </a:bodyPr>
          <a:lstStyle/>
          <a:p>
            <a:pPr marL="171450" indent="-171450">
              <a:buFont typeface="Arial" charset="0"/>
              <a:buChar char="•"/>
            </a:pPr>
            <a:r>
              <a:rPr lang="en-US" sz="1200" b="0">
                <a:solidFill>
                  <a:schemeClr val="bg1"/>
                </a:solidFill>
                <a:latin typeface="Calibri" pitchFamily="34" charset="0"/>
              </a:rPr>
              <a:t>Metrics</a:t>
            </a:r>
          </a:p>
          <a:p>
            <a:pPr marL="171450" indent="-171450">
              <a:buFont typeface="Arial" charset="0"/>
              <a:buChar char="•"/>
            </a:pPr>
            <a:r>
              <a:rPr lang="en-US" sz="1200" b="0">
                <a:solidFill>
                  <a:schemeClr val="bg1"/>
                </a:solidFill>
                <a:latin typeface="Calibri" pitchFamily="34" charset="0"/>
              </a:rPr>
              <a:t>Reports</a:t>
            </a:r>
          </a:p>
          <a:p>
            <a:pPr marL="171450" indent="-171450">
              <a:buFont typeface="Arial" charset="0"/>
              <a:buChar char="•"/>
            </a:pPr>
            <a:r>
              <a:rPr lang="en-US" sz="1200" b="0">
                <a:solidFill>
                  <a:schemeClr val="bg1"/>
                </a:solidFill>
                <a:latin typeface="Calibri" pitchFamily="34" charset="0"/>
              </a:rPr>
              <a:t>Profile key data for adoption rate</a:t>
            </a:r>
          </a:p>
          <a:p>
            <a:pPr marL="171450" indent="-171450">
              <a:buFont typeface="Arial" charset="0"/>
              <a:buChar char="•"/>
            </a:pPr>
            <a:r>
              <a:rPr lang="en-US" sz="1200" b="0">
                <a:solidFill>
                  <a:schemeClr val="bg1"/>
                </a:solidFill>
                <a:latin typeface="Calibri" pitchFamily="34" charset="0"/>
              </a:rPr>
              <a:t>Compliance data</a:t>
            </a:r>
          </a:p>
          <a:p>
            <a:pPr marL="171450" indent="-171450">
              <a:buFont typeface="Arial" charset="0"/>
              <a:buChar char="•"/>
            </a:pPr>
            <a:r>
              <a:rPr lang="en-US" sz="1200" b="0">
                <a:solidFill>
                  <a:schemeClr val="bg1"/>
                </a:solidFill>
                <a:latin typeface="Calibri" pitchFamily="34" charset="0"/>
              </a:rPr>
              <a:t>Outcomes management data for providers</a:t>
            </a:r>
          </a:p>
        </p:txBody>
      </p:sp>
      <p:sp>
        <p:nvSpPr>
          <p:cNvPr id="13" name="Rectangle 12"/>
          <p:cNvSpPr/>
          <p:nvPr/>
        </p:nvSpPr>
        <p:spPr>
          <a:xfrm>
            <a:off x="7616825" y="2286000"/>
            <a:ext cx="1282700" cy="2123658"/>
          </a:xfrm>
          <a:prstGeom prst="rect">
            <a:avLst/>
          </a:prstGeom>
        </p:spPr>
        <p:txBody>
          <a:bodyPr>
            <a:spAutoFit/>
          </a:bodyPr>
          <a:lstStyle/>
          <a:p>
            <a:pPr marL="171450" indent="-171450">
              <a:buFont typeface="Arial" pitchFamily="34" charset="0"/>
              <a:buChar char="•"/>
              <a:defRPr/>
            </a:pPr>
            <a:r>
              <a:rPr lang="en-US" sz="1200" b="0" dirty="0">
                <a:solidFill>
                  <a:schemeClr val="bg1"/>
                </a:solidFill>
                <a:latin typeface="+mj-lt"/>
              </a:rPr>
              <a:t>Incentive program requiring facilities to demonstrate meaningful use of certified EHR technology.</a:t>
            </a:r>
          </a:p>
          <a:p>
            <a:pPr marL="171450" indent="-171450">
              <a:buFont typeface="Arial" pitchFamily="34" charset="0"/>
              <a:buChar char="•"/>
              <a:defRPr/>
            </a:pPr>
            <a:r>
              <a:rPr lang="en-US" sz="1200" b="0" dirty="0">
                <a:solidFill>
                  <a:schemeClr val="bg1"/>
                </a:solidFill>
                <a:latin typeface="+mn-lt"/>
              </a:rPr>
              <a:t>Core</a:t>
            </a:r>
          </a:p>
          <a:p>
            <a:pPr marL="171450" indent="-171450">
              <a:buFont typeface="Arial" pitchFamily="34" charset="0"/>
              <a:buChar char="•"/>
              <a:defRPr/>
            </a:pPr>
            <a:r>
              <a:rPr lang="en-US" sz="1200" b="0" dirty="0">
                <a:solidFill>
                  <a:schemeClr val="bg1"/>
                </a:solidFill>
                <a:latin typeface="+mn-lt"/>
              </a:rPr>
              <a:t>Electives</a:t>
            </a:r>
          </a:p>
        </p:txBody>
      </p:sp>
      <p:sp>
        <p:nvSpPr>
          <p:cNvPr id="14" name="TextBox 13"/>
          <p:cNvSpPr txBox="1"/>
          <p:nvPr/>
        </p:nvSpPr>
        <p:spPr>
          <a:xfrm>
            <a:off x="263525" y="6243638"/>
            <a:ext cx="8636000" cy="692150"/>
          </a:xfrm>
          <a:prstGeom prst="rect">
            <a:avLst/>
          </a:prstGeom>
          <a:noFill/>
        </p:spPr>
        <p:txBody>
          <a:bodyPr anchor="ctr">
            <a:spAutoFit/>
          </a:bodyPr>
          <a:lstStyle>
            <a:lvl1pPr marL="171450" indent="-17145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indent="0" eaLnBrk="1" hangingPunct="1">
              <a:defRPr/>
            </a:pPr>
            <a:r>
              <a:rPr lang="en-US" sz="1000" b="0" i="1" dirty="0" smtClean="0">
                <a:solidFill>
                  <a:schemeClr val="bg1"/>
                </a:solidFill>
                <a:latin typeface="Calibri" pitchFamily="34" charset="0"/>
              </a:rPr>
              <a:t>Laboratory    Radiology    Pharmacy    Perioperative                                                                                                           Orders    Core   Common Data Repository     </a:t>
            </a:r>
            <a:r>
              <a:rPr lang="en-US" sz="1000" b="0" i="1" dirty="0" smtClean="0">
                <a:solidFill>
                  <a:schemeClr val="bg1"/>
                </a:solidFill>
                <a:latin typeface="+mj-lt"/>
              </a:rPr>
              <a:t>Nursing Documentation  (Admission &amp; Clinic Notes)				       PPID/POC Meds Admin and Blood Draw</a:t>
            </a:r>
          </a:p>
          <a:p>
            <a:pPr marL="0" indent="0" eaLnBrk="1" hangingPunct="1">
              <a:defRPr/>
            </a:pPr>
            <a:r>
              <a:rPr lang="en-US" sz="1000" b="0" i="1" dirty="0" smtClean="0">
                <a:solidFill>
                  <a:schemeClr val="bg1"/>
                </a:solidFill>
                <a:latin typeface="Calibri" pitchFamily="34" charset="0"/>
              </a:rPr>
              <a:t>    </a:t>
            </a:r>
          </a:p>
          <a:p>
            <a:pPr eaLnBrk="1" hangingPunct="1">
              <a:buFont typeface="Arial" charset="0"/>
              <a:buChar char="•"/>
              <a:defRPr/>
            </a:pPr>
            <a:endParaRPr lang="en-US" sz="9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&amp; Predictive Modeling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CMS has proposed 65 quality metrics. </a:t>
            </a:r>
            <a:endParaRPr lang="en-US" dirty="0" smtClean="0"/>
          </a:p>
          <a:p>
            <a:r>
              <a:rPr lang="en-US" dirty="0" smtClean="0"/>
              <a:t>EHR </a:t>
            </a:r>
            <a:r>
              <a:rPr lang="en-US" dirty="0"/>
              <a:t>and other systems need to be designed to capture and report on the requisite data elements (NQF is moving from claims-based to EHR-based data). </a:t>
            </a:r>
            <a:endParaRPr lang="en-US" dirty="0" smtClean="0"/>
          </a:p>
          <a:p>
            <a:r>
              <a:rPr lang="en-US" dirty="0" smtClean="0"/>
              <a:t>Quality </a:t>
            </a:r>
            <a:r>
              <a:rPr lang="en-US" dirty="0"/>
              <a:t>measures also need to be translated into required data elements and </a:t>
            </a:r>
            <a:r>
              <a:rPr lang="en-US" dirty="0" smtClean="0"/>
              <a:t>decision-support </a:t>
            </a:r>
            <a:r>
              <a:rPr lang="en-US" dirty="0"/>
              <a:t>rules through alerts and automated reminders to providers and patients</a:t>
            </a:r>
            <a:r>
              <a:rPr lang="en-US" dirty="0" smtClean="0"/>
              <a:t>.</a:t>
            </a:r>
          </a:p>
          <a:p>
            <a:r>
              <a:rPr lang="en-US" dirty="0"/>
              <a:t>ACOs must have the ability to analyze entire populations of which that patient is a member as well as the time horizon that would include the life of the payer contract.</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76200"/>
            <a:ext cx="8686800" cy="6627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ACO Risk &amp; Revenue Cycle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i="1" dirty="0"/>
              <a:t>Revenue Cycle Systems</a:t>
            </a:r>
            <a:r>
              <a:rPr lang="en-US" dirty="0"/>
              <a:t> will need to recognize and capture information before, during and after the period when individuals become patients - in effect managing beneficiaries rather than patients. So ACOs will need to adopt systems similar to health plans’ membership management systems (CRM) to ensure they can properly identify, monitor and report on all activity associated with their population.</a:t>
            </a:r>
          </a:p>
          <a:p>
            <a:pPr>
              <a:buNone/>
            </a:pPr>
            <a:r>
              <a:rPr lang="en-US" dirty="0"/>
              <a:t> </a:t>
            </a:r>
          </a:p>
          <a:p>
            <a:r>
              <a:rPr lang="en-US" i="1" dirty="0"/>
              <a:t>Cost and Patient Accounting Systems</a:t>
            </a:r>
            <a:r>
              <a:rPr lang="en-US" dirty="0"/>
              <a:t> will need to be expanded as well since ACOs will provide a broader array of services to their population.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IT Architecture</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sz="2800" dirty="0" smtClean="0"/>
              <a:t>Migration from systems built around transactions (orders, registration, etc.) to an ecosystem designed around events and data/information.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43000" y="381000"/>
            <a:ext cx="7467600" cy="808038"/>
          </a:xfrm>
        </p:spPr>
        <p:txBody>
          <a:bodyPr>
            <a:normAutofit fontScale="90000"/>
          </a:bodyPr>
          <a:lstStyle/>
          <a:p>
            <a:r>
              <a:rPr lang="en-US" smtClean="0"/>
              <a:t>Key Changes in Healthcare Reform</a:t>
            </a:r>
          </a:p>
        </p:txBody>
      </p:sp>
      <p:sp>
        <p:nvSpPr>
          <p:cNvPr id="4" name="Rectangle 8"/>
          <p:cNvSpPr>
            <a:spLocks/>
          </p:cNvSpPr>
          <p:nvPr/>
        </p:nvSpPr>
        <p:spPr bwMode="auto">
          <a:xfrm>
            <a:off x="762000" y="1295400"/>
            <a:ext cx="7772400" cy="4495800"/>
          </a:xfrm>
          <a:prstGeom prst="rect">
            <a:avLst/>
          </a:prstGeom>
          <a:solidFill>
            <a:schemeClr val="bg1"/>
          </a:solidFill>
          <a:ln w="9525" cap="flat">
            <a:solidFill>
              <a:schemeClr val="bg1"/>
            </a:solidFill>
            <a:prstDash val="solid"/>
            <a:miter lim="800000"/>
            <a:headEnd type="none" w="med" len="med"/>
            <a:tailEnd type="none" w="med" len="med"/>
          </a:ln>
        </p:spPr>
        <p:txBody>
          <a:bodyPr lIns="0" tIns="0" rIns="40639" bIns="0"/>
          <a:lstStyle/>
          <a:p>
            <a:pPr marL="39688">
              <a:defRPr/>
            </a:pPr>
            <a:r>
              <a:rPr lang="en-US" sz="2400" u="sng" dirty="0">
                <a:latin typeface="+mn-lt"/>
                <a:cs typeface="Arial Bold" charset="0"/>
                <a:sym typeface="Arial Bold" charset="0"/>
              </a:rPr>
              <a:t>Health Insurance Reform</a:t>
            </a:r>
          </a:p>
          <a:p>
            <a:pPr marL="39688">
              <a:buClr>
                <a:srgbClr val="000000"/>
              </a:buClr>
              <a:buSzPct val="100000"/>
              <a:buFont typeface="Arial" pitchFamily="34" charset="0"/>
              <a:buChar char="•"/>
              <a:defRPr/>
            </a:pPr>
            <a:r>
              <a:rPr lang="en-US" dirty="0">
                <a:latin typeface="+mn-lt"/>
                <a:cs typeface="Arial Bold" charset="0"/>
                <a:sym typeface="Arial Bold" charset="0"/>
              </a:rPr>
              <a:t> </a:t>
            </a:r>
            <a:r>
              <a:rPr lang="en-US" sz="1600" dirty="0">
                <a:latin typeface="+mn-lt"/>
                <a:cs typeface="Arial Bold" charset="0"/>
                <a:sym typeface="Arial Bold" charset="0"/>
              </a:rPr>
              <a:t>Expand Insurance Coverage</a:t>
            </a:r>
          </a:p>
          <a:p>
            <a:pPr marL="39688">
              <a:buClr>
                <a:srgbClr val="000000"/>
              </a:buClr>
              <a:buSzPct val="100000"/>
              <a:buFont typeface="Arial" pitchFamily="34" charset="0"/>
              <a:buChar char="•"/>
              <a:defRPr/>
            </a:pPr>
            <a:r>
              <a:rPr lang="en-US" sz="1600" dirty="0">
                <a:latin typeface="+mn-lt"/>
                <a:cs typeface="Arial Bold" charset="0"/>
                <a:sym typeface="Arial Bold" charset="0"/>
              </a:rPr>
              <a:t> Expand Consumer Protections</a:t>
            </a:r>
          </a:p>
          <a:p>
            <a:pPr marL="39688">
              <a:buClr>
                <a:srgbClr val="000000"/>
              </a:buClr>
              <a:buSzPct val="100000"/>
              <a:buFont typeface="Arial" pitchFamily="34" charset="0"/>
              <a:buChar char="•"/>
              <a:defRPr/>
            </a:pPr>
            <a:r>
              <a:rPr lang="en-US" sz="1600" dirty="0">
                <a:latin typeface="+mn-lt"/>
                <a:cs typeface="Arial Bold" charset="0"/>
                <a:sym typeface="Arial Bold" charset="0"/>
              </a:rPr>
              <a:t> Reform Industry Practices</a:t>
            </a:r>
          </a:p>
          <a:p>
            <a:pPr marL="39688">
              <a:buClr>
                <a:srgbClr val="000000"/>
              </a:buClr>
              <a:buSzPct val="100000"/>
              <a:buFont typeface="Arial" pitchFamily="34" charset="0"/>
              <a:buChar char="•"/>
              <a:defRPr/>
            </a:pPr>
            <a:endParaRPr lang="en-US" sz="1600" dirty="0">
              <a:latin typeface="+mn-lt"/>
              <a:cs typeface="Arial Bold" charset="0"/>
              <a:sym typeface="Arial Bold" charset="0"/>
            </a:endParaRPr>
          </a:p>
          <a:p>
            <a:pPr marL="39688">
              <a:buClr>
                <a:srgbClr val="000000"/>
              </a:buClr>
              <a:buSzPct val="100000"/>
              <a:defRPr/>
            </a:pPr>
            <a:r>
              <a:rPr lang="en-US" sz="2400" u="sng" dirty="0">
                <a:latin typeface="+mn-lt"/>
                <a:cs typeface="Arial Bold" charset="0"/>
                <a:sym typeface="Arial Bold" charset="0"/>
              </a:rPr>
              <a:t>Payment Reform</a:t>
            </a:r>
          </a:p>
          <a:p>
            <a:pPr marL="39688">
              <a:buClr>
                <a:srgbClr val="000000"/>
              </a:buClr>
              <a:buSzPct val="100000"/>
              <a:buFont typeface="Arial" charset="0"/>
              <a:buChar char="•"/>
              <a:defRPr/>
            </a:pPr>
            <a:r>
              <a:rPr lang="en-US" sz="1600" dirty="0">
                <a:latin typeface="+mn-lt"/>
                <a:cs typeface="Arial Bold" charset="0"/>
                <a:sym typeface="Arial Bold" charset="0"/>
              </a:rPr>
              <a:t> Evolve Medicare Payment Systems from Fee-For-Service to Value Based Payment </a:t>
            </a:r>
          </a:p>
          <a:p>
            <a:pPr marL="39688">
              <a:buClr>
                <a:srgbClr val="000000"/>
              </a:buClr>
              <a:buSzPct val="100000"/>
              <a:buFont typeface="Arial" charset="0"/>
              <a:buChar char="•"/>
              <a:defRPr/>
            </a:pPr>
            <a:r>
              <a:rPr lang="en-US" sz="1600" dirty="0">
                <a:latin typeface="+mn-lt"/>
                <a:cs typeface="Arial Bold" charset="0"/>
                <a:sym typeface="Arial Bold" charset="0"/>
              </a:rPr>
              <a:t> Test new payment methodologies and patient care delivery models for Medicare, Medicaid</a:t>
            </a:r>
          </a:p>
          <a:p>
            <a:pPr marL="39688">
              <a:buClr>
                <a:srgbClr val="000000"/>
              </a:buClr>
              <a:buSzPct val="100000"/>
              <a:buFont typeface="Arial" charset="0"/>
              <a:buChar char="•"/>
              <a:defRPr/>
            </a:pPr>
            <a:endParaRPr lang="en-US" sz="1600" dirty="0">
              <a:latin typeface="+mn-lt"/>
              <a:cs typeface="Arial Bold" charset="0"/>
              <a:sym typeface="Arial Bold" charset="0"/>
            </a:endParaRPr>
          </a:p>
          <a:p>
            <a:pPr marL="39688">
              <a:buClr>
                <a:srgbClr val="000000"/>
              </a:buClr>
              <a:buSzPct val="100000"/>
              <a:defRPr/>
            </a:pPr>
            <a:r>
              <a:rPr lang="en-US" sz="2400" u="sng" dirty="0">
                <a:latin typeface="+mn-lt"/>
                <a:cs typeface="Arial Bold" charset="0"/>
                <a:sym typeface="Arial Bold" charset="0"/>
              </a:rPr>
              <a:t>National Goals</a:t>
            </a:r>
          </a:p>
          <a:p>
            <a:pPr marL="39688">
              <a:buClr>
                <a:srgbClr val="000000"/>
              </a:buClr>
              <a:buSzPct val="100000"/>
              <a:buFont typeface="Arial" charset="0"/>
              <a:buChar char="•"/>
              <a:defRPr/>
            </a:pPr>
            <a:r>
              <a:rPr lang="en-US" sz="1600" dirty="0">
                <a:latin typeface="+mn-lt"/>
                <a:cs typeface="Arial Bold" charset="0"/>
                <a:sym typeface="Arial Bold" charset="0"/>
              </a:rPr>
              <a:t> Expand Access to Health Insurance to 95% </a:t>
            </a:r>
          </a:p>
          <a:p>
            <a:pPr marL="39688">
              <a:buClr>
                <a:srgbClr val="000000"/>
              </a:buClr>
              <a:buSzPct val="100000"/>
              <a:buFont typeface="Arial" pitchFamily="34" charset="0"/>
              <a:buChar char="•"/>
              <a:defRPr/>
            </a:pPr>
            <a:r>
              <a:rPr lang="en-US" sz="1600" dirty="0">
                <a:latin typeface="+mn-lt"/>
                <a:cs typeface="Arial Bold" charset="0"/>
                <a:sym typeface="Arial Bold" charset="0"/>
              </a:rPr>
              <a:t> Lower Health Spending Growth Rate</a:t>
            </a:r>
          </a:p>
          <a:p>
            <a:pPr marL="39688">
              <a:buClr>
                <a:srgbClr val="000000"/>
              </a:buClr>
              <a:buSzPct val="100000"/>
              <a:buFont typeface="Arial" charset="0"/>
              <a:buChar char="•"/>
              <a:defRPr/>
            </a:pPr>
            <a:r>
              <a:rPr lang="en-US" sz="1600" dirty="0">
                <a:latin typeface="+mn-lt"/>
                <a:cs typeface="Arial Bold" charset="0"/>
                <a:sym typeface="Arial Bold" charset="0"/>
              </a:rPr>
              <a:t> Incentivize Delivery System Change</a:t>
            </a:r>
          </a:p>
          <a:p>
            <a:pPr marL="39688">
              <a:buClr>
                <a:srgbClr val="000000"/>
              </a:buClr>
              <a:buSzPct val="100000"/>
              <a:buFont typeface="Arial" charset="0"/>
              <a:buChar char="•"/>
              <a:defRPr/>
            </a:pPr>
            <a:endParaRPr lang="en-US" sz="1600" dirty="0">
              <a:latin typeface="+mn-lt"/>
              <a:cs typeface="Arial Bold" charset="0"/>
              <a:sym typeface="Arial Bold" charset="0"/>
            </a:endParaRPr>
          </a:p>
          <a:p>
            <a:pPr marL="39688">
              <a:buClr>
                <a:srgbClr val="000000"/>
              </a:buClr>
              <a:buSzPct val="100000"/>
              <a:defRPr/>
            </a:pPr>
            <a:r>
              <a:rPr lang="en-US" sz="2400" u="sng" dirty="0">
                <a:latin typeface="+mn-lt"/>
                <a:cs typeface="Arial Bold" charset="0"/>
                <a:sym typeface="Arial Bold" charset="0"/>
              </a:rPr>
              <a:t>ARRA Structure Investments</a:t>
            </a:r>
          </a:p>
          <a:p>
            <a:pPr marL="39688">
              <a:buClr>
                <a:srgbClr val="000000"/>
              </a:buClr>
              <a:buSzPct val="100000"/>
              <a:buFont typeface="Arial" pitchFamily="34" charset="0"/>
              <a:buChar char="•"/>
              <a:defRPr/>
            </a:pPr>
            <a:r>
              <a:rPr lang="en-US" sz="1600" dirty="0">
                <a:latin typeface="+mn-lt"/>
                <a:cs typeface="Arial Bold" charset="0"/>
                <a:sym typeface="Arial Bold" charset="0"/>
              </a:rPr>
              <a:t> Health Information Technology (EHRs)</a:t>
            </a:r>
          </a:p>
          <a:p>
            <a:pPr marL="39688">
              <a:buClr>
                <a:srgbClr val="000000"/>
              </a:buClr>
              <a:buSzPct val="100000"/>
              <a:buFont typeface="Arial" pitchFamily="34" charset="0"/>
              <a:buChar char="•"/>
              <a:defRPr/>
            </a:pPr>
            <a:r>
              <a:rPr lang="en-US" sz="1600" dirty="0">
                <a:latin typeface="+mn-lt"/>
                <a:cs typeface="Arial Bold" charset="0"/>
                <a:sym typeface="Arial Bold" charset="0"/>
              </a:rPr>
              <a:t> Comparative Effectiveness Research (CER)</a:t>
            </a:r>
          </a:p>
          <a:p>
            <a:pPr marL="39688">
              <a:buClr>
                <a:srgbClr val="000000"/>
              </a:buClr>
              <a:buSzPct val="100000"/>
              <a:defRPr/>
            </a:pPr>
            <a:endParaRPr lang="en-US" sz="1600" dirty="0">
              <a:latin typeface="+mn-lt"/>
              <a:cs typeface="Arial Bold" charset="0"/>
              <a:sym typeface="Arial Bold" charset="0"/>
            </a:endParaRPr>
          </a:p>
        </p:txBody>
      </p:sp>
    </p:spTree>
    <p:extLst>
      <p:ext uri="{BB962C8B-B14F-4D97-AF65-F5344CB8AC3E}">
        <p14:creationId xmlns:p14="http://schemas.microsoft.com/office/powerpoint/2010/main" xmlns="" val="1369676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IT Leadership</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 critical role of the CIO in an ACO is to help guide the use of the best of today’s technology in the short term, while identifying the gaps between the best of today’s technology and what is ultimately needed to manage the health of individuals and populations in a cost-effective manner. A balanced portfolio between near-term improvement and longer-term technology R&amp;D.</a:t>
            </a:r>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4800" y="457200"/>
            <a:ext cx="8688388" cy="5703888"/>
          </a:xfrm>
          <a:prstGeom prst="rect">
            <a:avLst/>
          </a:prstGeom>
          <a:noFill/>
          <a:ln w="9525">
            <a:noFill/>
            <a:miter lim="800000"/>
            <a:headEnd/>
            <a:tailEnd/>
          </a:ln>
        </p:spPr>
      </p:pic>
      <p:sp>
        <p:nvSpPr>
          <p:cNvPr id="2" name="TextBox 1"/>
          <p:cNvSpPr txBox="1"/>
          <p:nvPr/>
        </p:nvSpPr>
        <p:spPr>
          <a:xfrm>
            <a:off x="990600" y="5715000"/>
            <a:ext cx="7239000" cy="369332"/>
          </a:xfrm>
          <a:prstGeom prst="rect">
            <a:avLst/>
          </a:prstGeom>
          <a:solidFill>
            <a:schemeClr val="bg1"/>
          </a:solidFill>
        </p:spPr>
        <p:txBody>
          <a:bodyPr wrap="square" rtlCol="0">
            <a:spAutoFit/>
          </a:bodyPr>
          <a:lstStyle/>
          <a:p>
            <a:pPr algn="ctr"/>
            <a:r>
              <a:rPr lang="en-US" i="1" dirty="0" smtClean="0">
                <a:solidFill>
                  <a:schemeClr val="bg1">
                    <a:lumMod val="50000"/>
                  </a:schemeClr>
                </a:solidFill>
              </a:rPr>
              <a:t>“This is where our data analysis starts getting a little complicated”</a:t>
            </a:r>
            <a:endParaRPr lang="en-US"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Accountable Care Organization</a:t>
            </a:r>
            <a:endParaRPr lang="en-US" dirty="0"/>
          </a:p>
        </p:txBody>
      </p:sp>
      <p:sp>
        <p:nvSpPr>
          <p:cNvPr id="3" name="Content Placeholder 2"/>
          <p:cNvSpPr>
            <a:spLocks noGrp="1"/>
          </p:cNvSpPr>
          <p:nvPr>
            <p:ph idx="1"/>
          </p:nvPr>
        </p:nvSpPr>
        <p:spPr>
          <a:xfrm>
            <a:off x="685800" y="1447800"/>
            <a:ext cx="7924800" cy="1523999"/>
          </a:xfrm>
        </p:spPr>
        <p:txBody>
          <a:bodyPr>
            <a:noAutofit/>
          </a:bodyPr>
          <a:lstStyle/>
          <a:p>
            <a:pPr>
              <a:buNone/>
            </a:pPr>
            <a:r>
              <a:rPr lang="en-US" sz="2000" i="1" dirty="0" smtClean="0"/>
              <a:t>A legal entity comprised of hospitals, primary care and specialty physicians, networks of physician practices, or suppliers involved in patient care who work together to coordinate care for a defined population of patients.</a:t>
            </a:r>
            <a:endParaRPr lang="en-US" sz="2000" i="1" dirty="0"/>
          </a:p>
        </p:txBody>
      </p:sp>
      <p:sp>
        <p:nvSpPr>
          <p:cNvPr id="4" name="Isosceles Triangle 3"/>
          <p:cNvSpPr/>
          <p:nvPr/>
        </p:nvSpPr>
        <p:spPr>
          <a:xfrm>
            <a:off x="3581400" y="3276600"/>
            <a:ext cx="1981200" cy="1600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Triple AIM</a:t>
            </a:r>
            <a:endParaRPr lang="en-US" dirty="0"/>
          </a:p>
        </p:txBody>
      </p:sp>
      <p:sp>
        <p:nvSpPr>
          <p:cNvPr id="5" name="TextBox 4"/>
          <p:cNvSpPr txBox="1"/>
          <p:nvPr/>
        </p:nvSpPr>
        <p:spPr>
          <a:xfrm>
            <a:off x="3200400" y="2895600"/>
            <a:ext cx="2819400" cy="369332"/>
          </a:xfrm>
          <a:prstGeom prst="rect">
            <a:avLst/>
          </a:prstGeom>
          <a:noFill/>
        </p:spPr>
        <p:txBody>
          <a:bodyPr wrap="square" rtlCol="0">
            <a:spAutoFit/>
          </a:bodyPr>
          <a:lstStyle/>
          <a:p>
            <a:r>
              <a:rPr lang="en-US" b="1" dirty="0" smtClean="0"/>
              <a:t>Improve Population Health</a:t>
            </a:r>
            <a:endParaRPr lang="en-US" b="1" dirty="0"/>
          </a:p>
        </p:txBody>
      </p:sp>
      <p:sp>
        <p:nvSpPr>
          <p:cNvPr id="6" name="TextBox 5"/>
          <p:cNvSpPr txBox="1"/>
          <p:nvPr/>
        </p:nvSpPr>
        <p:spPr>
          <a:xfrm>
            <a:off x="1066800" y="4876800"/>
            <a:ext cx="2895600" cy="369332"/>
          </a:xfrm>
          <a:prstGeom prst="rect">
            <a:avLst/>
          </a:prstGeom>
          <a:noFill/>
        </p:spPr>
        <p:txBody>
          <a:bodyPr wrap="square" rtlCol="0">
            <a:spAutoFit/>
          </a:bodyPr>
          <a:lstStyle/>
          <a:p>
            <a:r>
              <a:rPr lang="en-US" b="1" dirty="0" smtClean="0"/>
              <a:t>Improve Care for Individuals</a:t>
            </a:r>
            <a:endParaRPr lang="en-US" b="1" dirty="0"/>
          </a:p>
        </p:txBody>
      </p:sp>
      <p:sp>
        <p:nvSpPr>
          <p:cNvPr id="7" name="TextBox 6"/>
          <p:cNvSpPr txBox="1"/>
          <p:nvPr/>
        </p:nvSpPr>
        <p:spPr>
          <a:xfrm>
            <a:off x="5334000" y="4876800"/>
            <a:ext cx="2895600" cy="369332"/>
          </a:xfrm>
          <a:prstGeom prst="rect">
            <a:avLst/>
          </a:prstGeom>
          <a:noFill/>
        </p:spPr>
        <p:txBody>
          <a:bodyPr wrap="square" rtlCol="0">
            <a:spAutoFit/>
          </a:bodyPr>
          <a:lstStyle/>
          <a:p>
            <a:r>
              <a:rPr lang="en-US" b="1" dirty="0" smtClean="0"/>
              <a:t>Reduce Per Capita Costs</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Focus Areas</a:t>
            </a:r>
            <a:endParaRPr lang="en-US" dirty="0"/>
          </a:p>
        </p:txBody>
      </p:sp>
      <p:sp>
        <p:nvSpPr>
          <p:cNvPr id="3" name="Content Placeholder 2"/>
          <p:cNvSpPr>
            <a:spLocks noGrp="1"/>
          </p:cNvSpPr>
          <p:nvPr>
            <p:ph idx="1"/>
          </p:nvPr>
        </p:nvSpPr>
        <p:spPr/>
        <p:txBody>
          <a:bodyPr>
            <a:normAutofit/>
          </a:bodyPr>
          <a:lstStyle/>
          <a:p>
            <a:pPr lvl="0"/>
            <a:r>
              <a:rPr lang="en-US" sz="2400" dirty="0"/>
              <a:t>Measurable improvements in quality of care and outcomes through continuous process improvement that aligns financial incentives with desired behaviors and practices.</a:t>
            </a:r>
          </a:p>
          <a:p>
            <a:pPr lvl="0"/>
            <a:r>
              <a:rPr lang="en-US" sz="2400" dirty="0"/>
              <a:t>Providing care “at the right place and time” by optimizing utilization of services (increasing preventative services, chronic disease management, coordination of care, reduction of ED utilization and unnecessary redundant testing).</a:t>
            </a:r>
          </a:p>
          <a:p>
            <a:r>
              <a:rPr lang="en-US" sz="2400" dirty="0"/>
              <a:t>Reducing the unit cost of care through elimination of waste, excess capacity and process </a:t>
            </a:r>
            <a:r>
              <a:rPr lang="en-US" sz="2400" dirty="0" smtClean="0"/>
              <a:t>inefficiencies.</a:t>
            </a:r>
          </a:p>
          <a:p>
            <a:r>
              <a:rPr lang="en-US" sz="2800" i="1" dirty="0" smtClean="0"/>
              <a:t>Each of these areas will require a robust analytics platform</a:t>
            </a:r>
            <a:endParaRPr lang="en-US" sz="28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381000"/>
            <a:ext cx="8686800" cy="76517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eaLnBrk="1" hangingPunct="1"/>
            <a:r>
              <a:rPr lang="en-US" sz="3200" dirty="0" smtClean="0">
                <a:latin typeface="Verdana" pitchFamily="34" charset="0"/>
                <a:cs typeface="Verdana" pitchFamily="34" charset="0"/>
              </a:rPr>
              <a:t>Enabling the Learning Healthcare System</a:t>
            </a:r>
            <a:br>
              <a:rPr lang="en-US" sz="3200" dirty="0" smtClean="0">
                <a:latin typeface="Verdana" pitchFamily="34" charset="0"/>
                <a:cs typeface="Verdana" pitchFamily="34" charset="0"/>
              </a:rPr>
            </a:br>
            <a:r>
              <a:rPr lang="en-US" sz="2800" i="1" dirty="0" smtClean="0">
                <a:latin typeface="Verdana" pitchFamily="34" charset="0"/>
                <a:cs typeface="Verdana" pitchFamily="34" charset="0"/>
              </a:rPr>
              <a:t>EMRs are just the starting point…</a:t>
            </a:r>
            <a:endParaRPr lang="en-US" sz="3200" i="1" dirty="0" smtClean="0">
              <a:latin typeface="Verdana" pitchFamily="34" charset="0"/>
              <a:cs typeface="Verdana" pitchFamily="34" charset="0"/>
            </a:endParaRPr>
          </a:p>
        </p:txBody>
      </p:sp>
      <p:pic>
        <p:nvPicPr>
          <p:cNvPr id="29699" name="Picture 28" descr="large area.png"/>
          <p:cNvPicPr>
            <a:picLocks noChangeAspect="1"/>
          </p:cNvPicPr>
          <p:nvPr/>
        </p:nvPicPr>
        <p:blipFill>
          <a:blip r:embed="rId2" cstate="print"/>
          <a:srcRect/>
          <a:stretch>
            <a:fillRect/>
          </a:stretch>
        </p:blipFill>
        <p:spPr bwMode="auto">
          <a:xfrm>
            <a:off x="612775" y="1936750"/>
            <a:ext cx="7850188" cy="4089400"/>
          </a:xfrm>
          <a:prstGeom prst="rect">
            <a:avLst/>
          </a:prstGeom>
          <a:noFill/>
          <a:ln w="9525">
            <a:noFill/>
            <a:miter lim="800000"/>
            <a:headEnd/>
            <a:tailEnd/>
          </a:ln>
        </p:spPr>
      </p:pic>
      <p:sp>
        <p:nvSpPr>
          <p:cNvPr id="22" name="Line 10"/>
          <p:cNvSpPr>
            <a:spLocks noChangeShapeType="1"/>
          </p:cNvSpPr>
          <p:nvPr/>
        </p:nvSpPr>
        <p:spPr bwMode="auto">
          <a:xfrm>
            <a:off x="1666875" y="3419475"/>
            <a:ext cx="446088" cy="0"/>
          </a:xfrm>
          <a:prstGeom prst="line">
            <a:avLst/>
          </a:prstGeom>
          <a:noFill/>
          <a:ln w="38100">
            <a:solidFill>
              <a:srgbClr val="FF0000"/>
            </a:solidFill>
            <a:round/>
            <a:headEnd/>
            <a:tailEnd type="triangle" w="med" len="med"/>
          </a:ln>
        </p:spPr>
        <p:txBody>
          <a:bodyPr lIns="0" tIns="0" rIns="0" bIns="0">
            <a:spAutoFit/>
          </a:bodyPr>
          <a:lstStyle/>
          <a:p>
            <a:pPr defTabSz="914400" fontAlgn="auto">
              <a:spcBef>
                <a:spcPts val="0"/>
              </a:spcBef>
              <a:spcAft>
                <a:spcPts val="0"/>
              </a:spcAft>
              <a:defRPr/>
            </a:pPr>
            <a:endParaRPr lang="en-US" kern="0">
              <a:solidFill>
                <a:sysClr val="windowText" lastClr="000000"/>
              </a:solidFill>
              <a:latin typeface="+mn-lt"/>
            </a:endParaRPr>
          </a:p>
        </p:txBody>
      </p:sp>
      <p:sp>
        <p:nvSpPr>
          <p:cNvPr id="23" name="Line 11"/>
          <p:cNvSpPr>
            <a:spLocks noChangeShapeType="1"/>
          </p:cNvSpPr>
          <p:nvPr/>
        </p:nvSpPr>
        <p:spPr bwMode="auto">
          <a:xfrm>
            <a:off x="3402013" y="3419475"/>
            <a:ext cx="446087" cy="0"/>
          </a:xfrm>
          <a:prstGeom prst="line">
            <a:avLst/>
          </a:prstGeom>
          <a:noFill/>
          <a:ln w="38100">
            <a:solidFill>
              <a:srgbClr val="FF0000"/>
            </a:solidFill>
            <a:round/>
            <a:headEnd/>
            <a:tailEnd type="triangle" w="med" len="med"/>
          </a:ln>
        </p:spPr>
        <p:txBody>
          <a:bodyPr lIns="0" tIns="0" rIns="0" bIns="0">
            <a:spAutoFit/>
          </a:bodyPr>
          <a:lstStyle/>
          <a:p>
            <a:pPr defTabSz="914400" fontAlgn="auto">
              <a:spcBef>
                <a:spcPts val="0"/>
              </a:spcBef>
              <a:spcAft>
                <a:spcPts val="0"/>
              </a:spcAft>
              <a:defRPr/>
            </a:pPr>
            <a:endParaRPr lang="en-US" kern="0">
              <a:solidFill>
                <a:sysClr val="windowText" lastClr="000000"/>
              </a:solidFill>
              <a:latin typeface="+mn-lt"/>
            </a:endParaRPr>
          </a:p>
        </p:txBody>
      </p:sp>
      <p:sp>
        <p:nvSpPr>
          <p:cNvPr id="24" name="Line 12"/>
          <p:cNvSpPr>
            <a:spLocks noChangeShapeType="1"/>
          </p:cNvSpPr>
          <p:nvPr/>
        </p:nvSpPr>
        <p:spPr bwMode="auto">
          <a:xfrm>
            <a:off x="5119688" y="3419475"/>
            <a:ext cx="446087" cy="0"/>
          </a:xfrm>
          <a:prstGeom prst="line">
            <a:avLst/>
          </a:prstGeom>
          <a:noFill/>
          <a:ln w="38100">
            <a:solidFill>
              <a:srgbClr val="FF0000"/>
            </a:solidFill>
            <a:round/>
            <a:headEnd/>
            <a:tailEnd type="triangle" w="med" len="med"/>
          </a:ln>
        </p:spPr>
        <p:txBody>
          <a:bodyPr lIns="0" tIns="0" rIns="0" bIns="0">
            <a:spAutoFit/>
          </a:bodyPr>
          <a:lstStyle/>
          <a:p>
            <a:pPr defTabSz="914400" fontAlgn="auto">
              <a:spcBef>
                <a:spcPts val="0"/>
              </a:spcBef>
              <a:spcAft>
                <a:spcPts val="0"/>
              </a:spcAft>
              <a:defRPr/>
            </a:pPr>
            <a:endParaRPr lang="en-US" kern="0">
              <a:solidFill>
                <a:sysClr val="windowText" lastClr="000000"/>
              </a:solidFill>
              <a:latin typeface="+mn-lt"/>
            </a:endParaRPr>
          </a:p>
        </p:txBody>
      </p:sp>
      <p:sp>
        <p:nvSpPr>
          <p:cNvPr id="25" name="Line 13"/>
          <p:cNvSpPr>
            <a:spLocks noChangeShapeType="1"/>
          </p:cNvSpPr>
          <p:nvPr/>
        </p:nvSpPr>
        <p:spPr bwMode="auto">
          <a:xfrm>
            <a:off x="6983413" y="3419475"/>
            <a:ext cx="446087" cy="0"/>
          </a:xfrm>
          <a:prstGeom prst="line">
            <a:avLst/>
          </a:prstGeom>
          <a:noFill/>
          <a:ln w="38100">
            <a:solidFill>
              <a:srgbClr val="FF0000"/>
            </a:solidFill>
            <a:round/>
            <a:headEnd/>
            <a:tailEnd type="triangle" w="med" len="med"/>
          </a:ln>
        </p:spPr>
        <p:txBody>
          <a:bodyPr lIns="0" tIns="0" rIns="0" bIns="0">
            <a:spAutoFit/>
          </a:bodyPr>
          <a:lstStyle/>
          <a:p>
            <a:pPr defTabSz="914400" fontAlgn="auto">
              <a:spcBef>
                <a:spcPts val="0"/>
              </a:spcBef>
              <a:spcAft>
                <a:spcPts val="0"/>
              </a:spcAft>
              <a:defRPr/>
            </a:pPr>
            <a:endParaRPr lang="en-US" kern="0">
              <a:solidFill>
                <a:sysClr val="windowText" lastClr="000000"/>
              </a:solidFill>
              <a:latin typeface="+mn-lt"/>
            </a:endParaRPr>
          </a:p>
        </p:txBody>
      </p:sp>
      <p:cxnSp>
        <p:nvCxnSpPr>
          <p:cNvPr id="29704" name="AutoShape 14"/>
          <p:cNvCxnSpPr>
            <a:cxnSpLocks noChangeShapeType="1"/>
          </p:cNvCxnSpPr>
          <p:nvPr/>
        </p:nvCxnSpPr>
        <p:spPr bwMode="auto">
          <a:xfrm rot="10800000" flipV="1">
            <a:off x="5622925" y="4203700"/>
            <a:ext cx="2652713" cy="1573213"/>
          </a:xfrm>
          <a:prstGeom prst="bentConnector3">
            <a:avLst>
              <a:gd name="adj1" fmla="val -713"/>
            </a:avLst>
          </a:prstGeom>
          <a:noFill/>
          <a:ln w="28575">
            <a:solidFill>
              <a:srgbClr val="000000"/>
            </a:solidFill>
            <a:prstDash val="sysDot"/>
            <a:miter lim="800000"/>
            <a:headEnd/>
            <a:tailEnd type="triangle" w="med" len="med"/>
          </a:ln>
        </p:spPr>
      </p:cxnSp>
      <p:sp>
        <p:nvSpPr>
          <p:cNvPr id="27" name="Line 18"/>
          <p:cNvSpPr>
            <a:spLocks noChangeShapeType="1"/>
          </p:cNvSpPr>
          <p:nvPr/>
        </p:nvSpPr>
        <p:spPr bwMode="auto">
          <a:xfrm rot="5202362">
            <a:off x="1454150" y="4346575"/>
            <a:ext cx="588963" cy="36513"/>
          </a:xfrm>
          <a:prstGeom prst="line">
            <a:avLst/>
          </a:prstGeom>
          <a:noFill/>
          <a:ln w="38100">
            <a:solidFill>
              <a:srgbClr val="FF0000"/>
            </a:solidFill>
            <a:round/>
            <a:headEnd/>
            <a:tailEnd type="triangle" w="med" len="med"/>
          </a:ln>
        </p:spPr>
        <p:txBody>
          <a:bodyPr lIns="0" tIns="0" rIns="0" bIns="0">
            <a:spAutoFit/>
          </a:bodyPr>
          <a:lstStyle/>
          <a:p>
            <a:pPr defTabSz="914400" fontAlgn="auto">
              <a:spcBef>
                <a:spcPts val="0"/>
              </a:spcBef>
              <a:spcAft>
                <a:spcPts val="0"/>
              </a:spcAft>
              <a:defRPr/>
            </a:pPr>
            <a:endParaRPr lang="en-US" kern="0">
              <a:solidFill>
                <a:sysClr val="windowText" lastClr="000000"/>
              </a:solidFill>
              <a:latin typeface="+mn-lt"/>
            </a:endParaRPr>
          </a:p>
        </p:txBody>
      </p:sp>
      <p:sp>
        <p:nvSpPr>
          <p:cNvPr id="28" name="Line 19"/>
          <p:cNvSpPr>
            <a:spLocks noChangeShapeType="1"/>
          </p:cNvSpPr>
          <p:nvPr/>
        </p:nvSpPr>
        <p:spPr bwMode="auto">
          <a:xfrm rot="15988023">
            <a:off x="1983581" y="4677570"/>
            <a:ext cx="600075" cy="36512"/>
          </a:xfrm>
          <a:prstGeom prst="line">
            <a:avLst/>
          </a:prstGeom>
          <a:noFill/>
          <a:ln w="38100">
            <a:solidFill>
              <a:srgbClr val="FF0000"/>
            </a:solidFill>
            <a:round/>
            <a:headEnd/>
            <a:tailEnd type="triangle" w="med" len="med"/>
          </a:ln>
        </p:spPr>
        <p:txBody>
          <a:bodyPr lIns="0" tIns="0" rIns="0" bIns="0">
            <a:spAutoFit/>
          </a:bodyPr>
          <a:lstStyle/>
          <a:p>
            <a:pPr defTabSz="914400" fontAlgn="auto">
              <a:spcBef>
                <a:spcPts val="0"/>
              </a:spcBef>
              <a:spcAft>
                <a:spcPts val="0"/>
              </a:spcAft>
              <a:defRPr/>
            </a:pPr>
            <a:endParaRPr lang="en-US" kern="0">
              <a:solidFill>
                <a:sysClr val="windowText" lastClr="000000"/>
              </a:solidFill>
              <a:latin typeface="+mn-lt"/>
            </a:endParaRPr>
          </a:p>
        </p:txBody>
      </p:sp>
      <p:sp>
        <p:nvSpPr>
          <p:cNvPr id="29" name="Rectangle 2"/>
          <p:cNvSpPr>
            <a:spLocks noChangeArrowheads="1"/>
          </p:cNvSpPr>
          <p:nvPr/>
        </p:nvSpPr>
        <p:spPr bwMode="blackWhite">
          <a:xfrm>
            <a:off x="368300" y="4713288"/>
            <a:ext cx="3335338" cy="1463675"/>
          </a:xfrm>
          <a:prstGeom prst="rect">
            <a:avLst/>
          </a:prstGeom>
          <a:solidFill>
            <a:srgbClr val="FFFFFF"/>
          </a:solidFill>
          <a:ln w="22225" algn="ctr">
            <a:solidFill>
              <a:srgbClr val="4D4D4D">
                <a:lumMod val="75000"/>
              </a:srgbClr>
            </a:solidFill>
            <a:miter lim="800000"/>
            <a:headEnd/>
            <a:tailEnd/>
          </a:ln>
          <a:effectLst>
            <a:outerShdw blurRad="63500" sx="102000" sy="102000" algn="ctr" rotWithShape="0">
              <a:prstClr val="black">
                <a:alpha val="40000"/>
              </a:prstClr>
            </a:outerShdw>
          </a:effectLst>
        </p:spPr>
        <p:txBody>
          <a:bodyPr lIns="18288" tIns="182880" rIns="0" bIns="0"/>
          <a:lstStyle/>
          <a:p>
            <a:pPr marL="282575" indent="-171450" defTabSz="914400" fontAlgn="auto">
              <a:spcBef>
                <a:spcPts val="300"/>
              </a:spcBef>
              <a:spcAft>
                <a:spcPts val="0"/>
              </a:spcAft>
              <a:buSzPct val="100000"/>
              <a:buFont typeface="Arial" pitchFamily="34" charset="0"/>
              <a:buChar char="•"/>
              <a:defRPr/>
            </a:pPr>
            <a:r>
              <a:rPr lang="en-US" sz="1600" kern="0" dirty="0">
                <a:solidFill>
                  <a:srgbClr val="000000"/>
                </a:solidFill>
                <a:latin typeface="+mn-lt"/>
                <a:cs typeface="Arial" pitchFamily="34" charset="0"/>
                <a:sym typeface="Wingdings" pitchFamily="2" charset="2"/>
              </a:rPr>
              <a:t>Basic/Translational Research</a:t>
            </a:r>
          </a:p>
          <a:p>
            <a:pPr marL="282575" indent="-171450" defTabSz="914400" fontAlgn="auto">
              <a:spcBef>
                <a:spcPts val="300"/>
              </a:spcBef>
              <a:spcAft>
                <a:spcPts val="0"/>
              </a:spcAft>
              <a:buSzPct val="100000"/>
              <a:buFont typeface="Arial" pitchFamily="34" charset="0"/>
              <a:buChar char="•"/>
              <a:defRPr/>
            </a:pPr>
            <a:r>
              <a:rPr lang="en-US" sz="1600" kern="0" dirty="0">
                <a:solidFill>
                  <a:srgbClr val="000000"/>
                </a:solidFill>
                <a:latin typeface="+mn-lt"/>
                <a:cs typeface="Arial" pitchFamily="34" charset="0"/>
                <a:sym typeface="Wingdings" pitchFamily="2" charset="2"/>
              </a:rPr>
              <a:t>Clinical Research/Trials</a:t>
            </a:r>
          </a:p>
          <a:p>
            <a:pPr marL="282575" indent="-171450" defTabSz="914400" fontAlgn="auto">
              <a:spcBef>
                <a:spcPts val="300"/>
              </a:spcBef>
              <a:spcAft>
                <a:spcPts val="0"/>
              </a:spcAft>
              <a:buSzPct val="100000"/>
              <a:buFont typeface="Arial" pitchFamily="34" charset="0"/>
              <a:buChar char="•"/>
              <a:defRPr/>
            </a:pPr>
            <a:r>
              <a:rPr lang="en-US" sz="1600" kern="0" dirty="0">
                <a:solidFill>
                  <a:srgbClr val="000000"/>
                </a:solidFill>
                <a:latin typeface="+mn-lt"/>
                <a:cs typeface="Arial" pitchFamily="34" charset="0"/>
                <a:sym typeface="Wingdings" pitchFamily="2" charset="2"/>
              </a:rPr>
              <a:t>Comparative Effectiveness</a:t>
            </a:r>
          </a:p>
          <a:p>
            <a:pPr marL="282575" indent="-171450" defTabSz="914400" fontAlgn="auto">
              <a:spcBef>
                <a:spcPts val="300"/>
              </a:spcBef>
              <a:spcAft>
                <a:spcPts val="0"/>
              </a:spcAft>
              <a:buSzPct val="100000"/>
              <a:buFont typeface="Arial" pitchFamily="34" charset="0"/>
              <a:buChar char="•"/>
              <a:defRPr/>
            </a:pPr>
            <a:r>
              <a:rPr lang="en-US" sz="1600" kern="0" dirty="0">
                <a:solidFill>
                  <a:srgbClr val="000000"/>
                </a:solidFill>
                <a:latin typeface="+mn-lt"/>
                <a:cs typeface="Arial" pitchFamily="34" charset="0"/>
                <a:sym typeface="Wingdings" pitchFamily="2" charset="2"/>
              </a:rPr>
              <a:t>Deep Analytics/Informatics</a:t>
            </a:r>
          </a:p>
        </p:txBody>
      </p:sp>
      <p:sp>
        <p:nvSpPr>
          <p:cNvPr id="29708" name="Text Box 4"/>
          <p:cNvSpPr txBox="1">
            <a:spLocks noChangeArrowheads="1"/>
          </p:cNvSpPr>
          <p:nvPr/>
        </p:nvSpPr>
        <p:spPr bwMode="auto">
          <a:xfrm>
            <a:off x="754063" y="1974850"/>
            <a:ext cx="6667500" cy="461963"/>
          </a:xfrm>
          <a:prstGeom prst="rect">
            <a:avLst/>
          </a:prstGeom>
          <a:noFill/>
          <a:ln w="28575" algn="ctr">
            <a:noFill/>
            <a:prstDash val="sysDot"/>
            <a:miter lim="800000"/>
            <a:headEnd/>
            <a:tailEnd/>
          </a:ln>
        </p:spPr>
        <p:txBody>
          <a:bodyPr lIns="0" rIns="0">
            <a:spAutoFit/>
          </a:bodyPr>
          <a:lstStyle/>
          <a:p>
            <a:pPr>
              <a:buSzPct val="70000"/>
              <a:buFont typeface="Wingdings 3" pitchFamily="18" charset="2"/>
              <a:buNone/>
              <a:tabLst>
                <a:tab pos="800100" algn="l"/>
              </a:tabLst>
            </a:pPr>
            <a:r>
              <a:rPr lang="en-US" sz="2400" dirty="0">
                <a:solidFill>
                  <a:srgbClr val="0070C0"/>
                </a:solidFill>
                <a:latin typeface="Calibri" pitchFamily="34" charset="0"/>
                <a:cs typeface="Arial" pitchFamily="34" charset="0"/>
                <a:sym typeface="Wingdings" pitchFamily="2" charset="2"/>
              </a:rPr>
              <a:t>Robust, Interoperable Informatics…   </a:t>
            </a:r>
          </a:p>
        </p:txBody>
      </p:sp>
      <p:sp>
        <p:nvSpPr>
          <p:cNvPr id="31" name="Rectangle 5"/>
          <p:cNvSpPr>
            <a:spLocks noChangeArrowheads="1"/>
          </p:cNvSpPr>
          <p:nvPr/>
        </p:nvSpPr>
        <p:spPr bwMode="blackWhite">
          <a:xfrm>
            <a:off x="369888" y="2619375"/>
            <a:ext cx="1516062" cy="1720850"/>
          </a:xfrm>
          <a:prstGeom prst="rect">
            <a:avLst/>
          </a:prstGeom>
          <a:solidFill>
            <a:srgbClr val="FFFFFF"/>
          </a:solidFill>
          <a:ln w="22225" algn="ctr">
            <a:solidFill>
              <a:srgbClr val="4D4D4D">
                <a:lumMod val="75000"/>
              </a:srgbClr>
            </a:solidFill>
            <a:miter lim="800000"/>
            <a:headEnd/>
            <a:tailEnd/>
          </a:ln>
          <a:effectLst>
            <a:outerShdw blurRad="63500" sx="102000" sy="102000" algn="ctr" rotWithShape="0">
              <a:prstClr val="black">
                <a:alpha val="40000"/>
              </a:prstClr>
            </a:outerShdw>
          </a:effectLst>
        </p:spPr>
        <p:txBody>
          <a:bodyPr lIns="0" tIns="91440" bIns="0"/>
          <a:lstStyle/>
          <a:p>
            <a:pPr marL="227013" indent="-114300" defTabSz="914400" fontAlgn="auto">
              <a:spcBef>
                <a:spcPts val="300"/>
              </a:spcBef>
              <a:spcAft>
                <a:spcPts val="0"/>
              </a:spcAft>
              <a:buSzPct val="100000"/>
              <a:buFont typeface="Arial" pitchFamily="34" charset="0"/>
              <a:buChar char="•"/>
              <a:defRPr/>
            </a:pPr>
            <a:r>
              <a:rPr lang="en-US" sz="1600" kern="0" dirty="0">
                <a:solidFill>
                  <a:srgbClr val="000000"/>
                </a:solidFill>
                <a:latin typeface="+mn-lt"/>
                <a:cs typeface="Arial" pitchFamily="34" charset="0"/>
                <a:sym typeface="Wingdings" pitchFamily="2" charset="2"/>
              </a:rPr>
              <a:t>Trustworthy clinical data</a:t>
            </a:r>
          </a:p>
          <a:p>
            <a:pPr marL="227013" indent="-114300" defTabSz="914400" fontAlgn="auto">
              <a:spcBef>
                <a:spcPts val="300"/>
              </a:spcBef>
              <a:spcAft>
                <a:spcPts val="0"/>
              </a:spcAft>
              <a:buSzPct val="100000"/>
              <a:buFont typeface="Arial" pitchFamily="34" charset="0"/>
              <a:buChar char="•"/>
              <a:defRPr/>
            </a:pPr>
            <a:r>
              <a:rPr lang="en-US" sz="1600" kern="0" dirty="0" smtClean="0">
                <a:solidFill>
                  <a:srgbClr val="000000"/>
                </a:solidFill>
                <a:cs typeface="Arial" pitchFamily="34" charset="0"/>
                <a:sym typeface="Wingdings" pitchFamily="2" charset="2"/>
              </a:rPr>
              <a:t>Clinicians</a:t>
            </a:r>
            <a:endParaRPr lang="en-US" sz="1600" kern="0" dirty="0">
              <a:solidFill>
                <a:srgbClr val="000000"/>
              </a:solidFill>
              <a:latin typeface="+mn-lt"/>
              <a:cs typeface="Arial" pitchFamily="34" charset="0"/>
              <a:sym typeface="Wingdings" pitchFamily="2" charset="2"/>
            </a:endParaRPr>
          </a:p>
          <a:p>
            <a:pPr marL="227013" indent="-114300" defTabSz="914400" fontAlgn="auto">
              <a:spcBef>
                <a:spcPts val="300"/>
              </a:spcBef>
              <a:spcAft>
                <a:spcPts val="0"/>
              </a:spcAft>
              <a:buSzPct val="100000"/>
              <a:buFont typeface="Arial" pitchFamily="34" charset="0"/>
              <a:buChar char="•"/>
              <a:defRPr/>
            </a:pPr>
            <a:r>
              <a:rPr lang="en-US" sz="1600" kern="0" dirty="0" smtClean="0">
                <a:solidFill>
                  <a:srgbClr val="000000"/>
                </a:solidFill>
                <a:cs typeface="Arial" pitchFamily="34" charset="0"/>
                <a:sym typeface="Wingdings" pitchFamily="2" charset="2"/>
              </a:rPr>
              <a:t>Patients</a:t>
            </a:r>
            <a:endParaRPr lang="en-US" sz="1600" kern="0" dirty="0">
              <a:solidFill>
                <a:srgbClr val="000000"/>
              </a:solidFill>
              <a:cs typeface="Arial" pitchFamily="34" charset="0"/>
              <a:sym typeface="Wingdings" pitchFamily="2" charset="2"/>
            </a:endParaRPr>
          </a:p>
          <a:p>
            <a:pPr marL="227013" indent="-114300" defTabSz="914400" fontAlgn="auto">
              <a:spcBef>
                <a:spcPts val="300"/>
              </a:spcBef>
              <a:spcAft>
                <a:spcPts val="0"/>
              </a:spcAft>
              <a:buSzPct val="100000"/>
              <a:buFont typeface="Arial" pitchFamily="34" charset="0"/>
              <a:buChar char="•"/>
              <a:defRPr/>
            </a:pPr>
            <a:r>
              <a:rPr lang="en-US" sz="1600" kern="0" dirty="0" smtClean="0">
                <a:solidFill>
                  <a:srgbClr val="000000"/>
                </a:solidFill>
                <a:latin typeface="+mn-lt"/>
                <a:cs typeface="Arial" pitchFamily="34" charset="0"/>
                <a:sym typeface="Wingdings" pitchFamily="2" charset="2"/>
              </a:rPr>
              <a:t>Research</a:t>
            </a:r>
            <a:endParaRPr lang="en-US" sz="1600" kern="0" dirty="0">
              <a:solidFill>
                <a:srgbClr val="000000"/>
              </a:solidFill>
              <a:latin typeface="+mn-lt"/>
              <a:cs typeface="Arial" pitchFamily="34" charset="0"/>
              <a:sym typeface="Wingdings" pitchFamily="2" charset="2"/>
            </a:endParaRPr>
          </a:p>
        </p:txBody>
      </p:sp>
      <p:sp>
        <p:nvSpPr>
          <p:cNvPr id="32" name="Rectangle 6"/>
          <p:cNvSpPr>
            <a:spLocks noChangeArrowheads="1"/>
          </p:cNvSpPr>
          <p:nvPr/>
        </p:nvSpPr>
        <p:spPr bwMode="blackWhite">
          <a:xfrm>
            <a:off x="2170113" y="2619375"/>
            <a:ext cx="1441450" cy="1720850"/>
          </a:xfrm>
          <a:prstGeom prst="rect">
            <a:avLst/>
          </a:prstGeom>
          <a:solidFill>
            <a:srgbClr val="FFFFFF"/>
          </a:solidFill>
          <a:ln w="22225" algn="ctr">
            <a:solidFill>
              <a:srgbClr val="4D4D4D">
                <a:lumMod val="75000"/>
              </a:srgbClr>
            </a:solidFill>
            <a:miter lim="800000"/>
            <a:headEnd/>
            <a:tailEnd/>
          </a:ln>
          <a:effectLst>
            <a:outerShdw blurRad="63500" sx="102000" sy="102000" algn="ctr" rotWithShape="0">
              <a:prstClr val="black">
                <a:alpha val="40000"/>
              </a:prstClr>
            </a:outerShdw>
          </a:effectLst>
        </p:spPr>
        <p:txBody>
          <a:bodyPr lIns="0" tIns="91440" bIns="0"/>
          <a:lstStyle/>
          <a:p>
            <a:pPr marL="111125" defTabSz="914400" fontAlgn="auto">
              <a:spcBef>
                <a:spcPts val="300"/>
              </a:spcBef>
              <a:spcAft>
                <a:spcPts val="0"/>
              </a:spcAft>
              <a:buSzPct val="100000"/>
              <a:defRPr/>
            </a:pPr>
            <a:r>
              <a:rPr lang="en-US" sz="1600" kern="0" dirty="0">
                <a:solidFill>
                  <a:srgbClr val="000000"/>
                </a:solidFill>
                <a:latin typeface="+mn-lt"/>
                <a:cs typeface="Arial" pitchFamily="34" charset="0"/>
                <a:sym typeface="Wingdings" pitchFamily="2" charset="2"/>
              </a:rPr>
              <a:t>Guidelines and results </a:t>
            </a:r>
            <a:br>
              <a:rPr lang="en-US" sz="1600" kern="0" dirty="0">
                <a:solidFill>
                  <a:srgbClr val="000000"/>
                </a:solidFill>
                <a:latin typeface="+mn-lt"/>
                <a:cs typeface="Arial" pitchFamily="34" charset="0"/>
                <a:sym typeface="Wingdings" pitchFamily="2" charset="2"/>
              </a:rPr>
            </a:br>
            <a:r>
              <a:rPr lang="en-US" sz="1600" kern="0" dirty="0">
                <a:solidFill>
                  <a:srgbClr val="000000"/>
                </a:solidFill>
                <a:latin typeface="+mn-lt"/>
                <a:cs typeface="Arial" pitchFamily="34" charset="0"/>
                <a:sym typeface="Wingdings" pitchFamily="2" charset="2"/>
              </a:rPr>
              <a:t>lead to more standardized &amp; optimized processes</a:t>
            </a:r>
          </a:p>
        </p:txBody>
      </p:sp>
      <p:sp>
        <p:nvSpPr>
          <p:cNvPr id="33" name="Rectangle 7"/>
          <p:cNvSpPr>
            <a:spLocks noChangeArrowheads="1"/>
          </p:cNvSpPr>
          <p:nvPr/>
        </p:nvSpPr>
        <p:spPr bwMode="blackWhite">
          <a:xfrm>
            <a:off x="3895725" y="2619375"/>
            <a:ext cx="1444625" cy="1720850"/>
          </a:xfrm>
          <a:prstGeom prst="rect">
            <a:avLst/>
          </a:prstGeom>
          <a:solidFill>
            <a:srgbClr val="FFFFFF"/>
          </a:solidFill>
          <a:ln w="22225" algn="ctr">
            <a:solidFill>
              <a:srgbClr val="4D4D4D">
                <a:lumMod val="75000"/>
              </a:srgbClr>
            </a:solidFill>
            <a:miter lim="800000"/>
            <a:headEnd/>
            <a:tailEnd/>
          </a:ln>
          <a:effectLst>
            <a:outerShdw blurRad="63500" sx="102000" sy="102000" algn="ctr" rotWithShape="0">
              <a:prstClr val="black">
                <a:alpha val="40000"/>
              </a:prstClr>
            </a:outerShdw>
          </a:effectLst>
        </p:spPr>
        <p:txBody>
          <a:bodyPr lIns="0" tIns="91440" bIns="0"/>
          <a:lstStyle/>
          <a:p>
            <a:pPr marL="111125" defTabSz="914400" fontAlgn="auto">
              <a:spcBef>
                <a:spcPts val="300"/>
              </a:spcBef>
              <a:spcAft>
                <a:spcPts val="0"/>
              </a:spcAft>
              <a:buSzPct val="100000"/>
              <a:defRPr/>
            </a:pPr>
            <a:r>
              <a:rPr lang="en-US" sz="1600" kern="0" dirty="0">
                <a:solidFill>
                  <a:srgbClr val="000000"/>
                </a:solidFill>
                <a:latin typeface="+mn-lt"/>
                <a:cs typeface="Arial" pitchFamily="34" charset="0"/>
                <a:sym typeface="Wingdings" pitchFamily="2" charset="2"/>
              </a:rPr>
              <a:t>Decision support analytics for research &amp; at point of care</a:t>
            </a:r>
          </a:p>
        </p:txBody>
      </p:sp>
      <p:sp>
        <p:nvSpPr>
          <p:cNvPr id="34" name="Rectangle 8"/>
          <p:cNvSpPr>
            <a:spLocks noChangeArrowheads="1"/>
          </p:cNvSpPr>
          <p:nvPr/>
        </p:nvSpPr>
        <p:spPr bwMode="blackWhite">
          <a:xfrm>
            <a:off x="7496175" y="2619375"/>
            <a:ext cx="1431925" cy="1720850"/>
          </a:xfrm>
          <a:prstGeom prst="rect">
            <a:avLst/>
          </a:prstGeom>
          <a:solidFill>
            <a:srgbClr val="FFFFFF"/>
          </a:solidFill>
          <a:ln w="22225" algn="ctr">
            <a:solidFill>
              <a:srgbClr val="4D4D4D">
                <a:lumMod val="75000"/>
              </a:srgbClr>
            </a:solidFill>
            <a:miter lim="800000"/>
            <a:headEnd/>
            <a:tailEnd/>
          </a:ln>
          <a:effectLst>
            <a:outerShdw blurRad="63500" sx="102000" sy="102000" algn="ctr" rotWithShape="0">
              <a:prstClr val="black">
                <a:alpha val="40000"/>
              </a:prstClr>
            </a:outerShdw>
          </a:effectLst>
        </p:spPr>
        <p:txBody>
          <a:bodyPr lIns="0" tIns="91440" bIns="0"/>
          <a:lstStyle/>
          <a:p>
            <a:pPr marL="111125" defTabSz="914400" fontAlgn="auto">
              <a:spcBef>
                <a:spcPts val="300"/>
              </a:spcBef>
              <a:spcAft>
                <a:spcPts val="0"/>
              </a:spcAft>
              <a:buSzPct val="100000"/>
              <a:defRPr/>
            </a:pPr>
            <a:r>
              <a:rPr lang="en-US" sz="1600" kern="0" dirty="0">
                <a:solidFill>
                  <a:srgbClr val="000000"/>
                </a:solidFill>
                <a:latin typeface="+mn-lt"/>
                <a:cs typeface="Arial" pitchFamily="34" charset="0"/>
                <a:sym typeface="Wingdings" pitchFamily="2" charset="2"/>
              </a:rPr>
              <a:t>Track outcomes &amp; deviations for continuous improvement</a:t>
            </a:r>
          </a:p>
        </p:txBody>
      </p:sp>
      <p:sp>
        <p:nvSpPr>
          <p:cNvPr id="35" name="Rectangle 9"/>
          <p:cNvSpPr>
            <a:spLocks noChangeArrowheads="1"/>
          </p:cNvSpPr>
          <p:nvPr/>
        </p:nvSpPr>
        <p:spPr bwMode="blackWhite">
          <a:xfrm>
            <a:off x="5624513" y="2619375"/>
            <a:ext cx="1587500" cy="1720850"/>
          </a:xfrm>
          <a:prstGeom prst="rect">
            <a:avLst/>
          </a:prstGeom>
          <a:solidFill>
            <a:srgbClr val="FFFFFF"/>
          </a:solidFill>
          <a:ln w="22225" algn="ctr">
            <a:solidFill>
              <a:srgbClr val="4D4D4D">
                <a:lumMod val="75000"/>
              </a:srgbClr>
            </a:solidFill>
            <a:miter lim="800000"/>
            <a:headEnd/>
            <a:tailEnd/>
          </a:ln>
          <a:effectLst>
            <a:outerShdw blurRad="63500" sx="102000" sy="102000" algn="ctr" rotWithShape="0">
              <a:prstClr val="black">
                <a:alpha val="40000"/>
              </a:prstClr>
            </a:outerShdw>
          </a:effectLst>
        </p:spPr>
        <p:txBody>
          <a:bodyPr lIns="0" tIns="91440" bIns="0"/>
          <a:lstStyle/>
          <a:p>
            <a:pPr marL="111125" defTabSz="914400" fontAlgn="auto">
              <a:spcBef>
                <a:spcPts val="300"/>
              </a:spcBef>
              <a:spcAft>
                <a:spcPts val="0"/>
              </a:spcAft>
              <a:buSzPct val="100000"/>
              <a:defRPr/>
            </a:pPr>
            <a:r>
              <a:rPr lang="en-US" sz="1600" kern="0" dirty="0">
                <a:solidFill>
                  <a:srgbClr val="000000"/>
                </a:solidFill>
                <a:latin typeface="+mn-lt"/>
                <a:cs typeface="Arial" pitchFamily="34" charset="0"/>
                <a:sym typeface="Wingdings" pitchFamily="2" charset="2"/>
              </a:rPr>
              <a:t>Measure, teach, activate and transform practice from discovery to point of care</a:t>
            </a:r>
          </a:p>
        </p:txBody>
      </p:sp>
      <p:pic>
        <p:nvPicPr>
          <p:cNvPr id="36" name="Picture 31" descr="testtubeperson.png"/>
          <p:cNvPicPr>
            <a:picLocks noChangeAspect="1"/>
          </p:cNvPicPr>
          <p:nvPr/>
        </p:nvPicPr>
        <p:blipFill rotWithShape="1">
          <a:blip r:embed="rId3" cstate="print"/>
          <a:srcRect l="9933" b="6546"/>
          <a:stretch/>
        </p:blipFill>
        <p:spPr bwMode="auto">
          <a:xfrm>
            <a:off x="3355975" y="5126038"/>
            <a:ext cx="2089150" cy="1428750"/>
          </a:xfrm>
          <a:prstGeom prst="rect">
            <a:avLst/>
          </a:prstGeom>
          <a:noFill/>
          <a:ln w="9525">
            <a:solidFill>
              <a:srgbClr val="4D4D4D">
                <a:lumMod val="50000"/>
              </a:srgbClr>
            </a:solidFill>
            <a:miter lim="800000"/>
            <a:headEnd/>
            <a:tailEnd/>
          </a:ln>
          <a:effectLst>
            <a:outerShdw blurRad="38100" sx="102000" sy="102000" algn="ctr" rotWithShape="0">
              <a:prstClr val="black">
                <a:alpha val="40000"/>
              </a:prstClr>
            </a:outerShdw>
          </a:effectLst>
          <a:extLst/>
        </p:spPr>
      </p:pic>
      <p:sp>
        <p:nvSpPr>
          <p:cNvPr id="37" name="Rectangle 19"/>
          <p:cNvSpPr>
            <a:spLocks noChangeArrowheads="1"/>
          </p:cNvSpPr>
          <p:nvPr/>
        </p:nvSpPr>
        <p:spPr bwMode="auto">
          <a:xfrm>
            <a:off x="5611813" y="4659313"/>
            <a:ext cx="2693987" cy="1014412"/>
          </a:xfrm>
          <a:prstGeom prst="rect">
            <a:avLst/>
          </a:prstGeom>
          <a:noFill/>
          <a:ln w="9525">
            <a:noFill/>
            <a:miter lim="800000"/>
            <a:headEnd/>
            <a:tailEnd/>
          </a:ln>
        </p:spPr>
        <p:txBody>
          <a:bodyPr>
            <a:spAutoFit/>
          </a:bodyPr>
          <a:lstStyle/>
          <a:p>
            <a:pPr defTabSz="914400" fontAlgn="auto">
              <a:spcBef>
                <a:spcPts val="0"/>
              </a:spcBef>
              <a:spcAft>
                <a:spcPts val="0"/>
              </a:spcAft>
              <a:defRPr/>
            </a:pPr>
            <a:r>
              <a:rPr lang="en-US" sz="2000" b="1" kern="0" dirty="0">
                <a:solidFill>
                  <a:srgbClr val="0070C0"/>
                </a:solidFill>
                <a:latin typeface="+mn-lt"/>
              </a:rPr>
              <a:t>…creates “learning” healthcare and life sciences systems</a:t>
            </a:r>
          </a:p>
        </p:txBody>
      </p:sp>
      <p:sp>
        <p:nvSpPr>
          <p:cNvPr id="29716" name="Text Box 18"/>
          <p:cNvSpPr txBox="1">
            <a:spLocks noChangeArrowheads="1"/>
          </p:cNvSpPr>
          <p:nvPr/>
        </p:nvSpPr>
        <p:spPr bwMode="gray">
          <a:xfrm>
            <a:off x="0" y="6597650"/>
            <a:ext cx="8686800" cy="152400"/>
          </a:xfrm>
          <a:prstGeom prst="rect">
            <a:avLst/>
          </a:prstGeom>
          <a:noFill/>
          <a:ln w="19050">
            <a:noFill/>
            <a:miter lim="800000"/>
            <a:headEnd/>
            <a:tailEnd/>
          </a:ln>
        </p:spPr>
        <p:txBody>
          <a:bodyPr lIns="45720" tIns="0" rIns="0" bIns="0" anchor="b">
            <a:spAutoFit/>
          </a:bodyPr>
          <a:lstStyle/>
          <a:p>
            <a:pPr eaLnBrk="0" hangingPunct="0"/>
            <a:r>
              <a:rPr lang="en-US" sz="1000">
                <a:solidFill>
                  <a:srgbClr val="000000"/>
                </a:solidFill>
                <a:latin typeface="Calibri" pitchFamily="34" charset="0"/>
                <a:cs typeface="Arial" pitchFamily="34" charset="0"/>
              </a:rPr>
              <a:t>Source: Oracle Health Sciences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241425" y="2619375"/>
            <a:ext cx="406400" cy="2876550"/>
            <a:chOff x="1241377" y="2395915"/>
            <a:chExt cx="406055" cy="2876888"/>
          </a:xfrm>
        </p:grpSpPr>
        <p:sp>
          <p:nvSpPr>
            <p:cNvPr id="14364" name="Line 56"/>
            <p:cNvSpPr>
              <a:spLocks noChangeShapeType="1"/>
            </p:cNvSpPr>
            <p:nvPr/>
          </p:nvSpPr>
          <p:spPr bwMode="auto">
            <a:xfrm>
              <a:off x="1241377" y="4564695"/>
              <a:ext cx="402883" cy="0"/>
            </a:xfrm>
            <a:prstGeom prst="line">
              <a:avLst/>
            </a:prstGeom>
            <a:noFill/>
            <a:ln w="41275">
              <a:solidFill>
                <a:schemeClr val="tx1">
                  <a:lumMod val="75000"/>
                  <a:lumOff val="25000"/>
                </a:schemeClr>
              </a:solidFill>
              <a:round/>
              <a:headEnd type="triangle" w="med" len="med"/>
              <a:tailEnd/>
            </a:ln>
            <a:extLst/>
          </p:spPr>
          <p:txBody>
            <a:bodyPr/>
            <a:lstStyle/>
            <a:p>
              <a:pPr fontAlgn="auto">
                <a:spcBef>
                  <a:spcPts val="0"/>
                </a:spcBef>
                <a:spcAft>
                  <a:spcPts val="0"/>
                </a:spcAft>
                <a:defRPr/>
              </a:pPr>
              <a:endParaRPr lang="en-US" dirty="0">
                <a:latin typeface="+mn-lt"/>
              </a:endParaRPr>
            </a:p>
          </p:txBody>
        </p:sp>
        <p:sp>
          <p:nvSpPr>
            <p:cNvPr id="14366" name="Line 58"/>
            <p:cNvSpPr>
              <a:spLocks noChangeShapeType="1"/>
            </p:cNvSpPr>
            <p:nvPr/>
          </p:nvSpPr>
          <p:spPr bwMode="auto">
            <a:xfrm>
              <a:off x="1244549" y="3850236"/>
              <a:ext cx="402883" cy="0"/>
            </a:xfrm>
            <a:prstGeom prst="line">
              <a:avLst/>
            </a:prstGeom>
            <a:noFill/>
            <a:ln w="41275">
              <a:solidFill>
                <a:schemeClr val="tx1">
                  <a:lumMod val="75000"/>
                  <a:lumOff val="25000"/>
                </a:schemeClr>
              </a:solidFill>
              <a:round/>
              <a:headEnd type="triangle" w="med" len="med"/>
              <a:tailEnd/>
            </a:ln>
            <a:extLst/>
          </p:spPr>
          <p:txBody>
            <a:bodyPr/>
            <a:lstStyle/>
            <a:p>
              <a:pPr fontAlgn="auto">
                <a:spcBef>
                  <a:spcPts val="0"/>
                </a:spcBef>
                <a:spcAft>
                  <a:spcPts val="0"/>
                </a:spcAft>
                <a:defRPr/>
              </a:pPr>
              <a:endParaRPr lang="en-US" dirty="0">
                <a:latin typeface="+mn-lt"/>
              </a:endParaRPr>
            </a:p>
          </p:txBody>
        </p:sp>
        <p:sp>
          <p:nvSpPr>
            <p:cNvPr id="14372" name="Line 83"/>
            <p:cNvSpPr>
              <a:spLocks noChangeShapeType="1"/>
            </p:cNvSpPr>
            <p:nvPr/>
          </p:nvSpPr>
          <p:spPr bwMode="auto">
            <a:xfrm>
              <a:off x="1244549" y="5272803"/>
              <a:ext cx="402883" cy="0"/>
            </a:xfrm>
            <a:prstGeom prst="line">
              <a:avLst/>
            </a:prstGeom>
            <a:noFill/>
            <a:ln w="41275">
              <a:solidFill>
                <a:schemeClr val="tx1">
                  <a:lumMod val="75000"/>
                  <a:lumOff val="25000"/>
                </a:schemeClr>
              </a:solidFill>
              <a:round/>
              <a:headEnd type="triangle" w="med" len="med"/>
              <a:tailEnd/>
            </a:ln>
            <a:extLst/>
          </p:spPr>
          <p:txBody>
            <a:bodyPr/>
            <a:lstStyle/>
            <a:p>
              <a:pPr fontAlgn="auto">
                <a:spcBef>
                  <a:spcPts val="0"/>
                </a:spcBef>
                <a:spcAft>
                  <a:spcPts val="0"/>
                </a:spcAft>
                <a:defRPr/>
              </a:pPr>
              <a:endParaRPr lang="en-US" dirty="0">
                <a:latin typeface="+mn-lt"/>
              </a:endParaRPr>
            </a:p>
          </p:txBody>
        </p:sp>
        <p:sp>
          <p:nvSpPr>
            <p:cNvPr id="14365" name="Line 57"/>
            <p:cNvSpPr>
              <a:spLocks noChangeShapeType="1"/>
            </p:cNvSpPr>
            <p:nvPr/>
          </p:nvSpPr>
          <p:spPr bwMode="auto">
            <a:xfrm>
              <a:off x="1244549" y="3142128"/>
              <a:ext cx="402883" cy="0"/>
            </a:xfrm>
            <a:prstGeom prst="line">
              <a:avLst/>
            </a:prstGeom>
            <a:noFill/>
            <a:ln w="41275">
              <a:solidFill>
                <a:schemeClr val="tx1">
                  <a:lumMod val="75000"/>
                  <a:lumOff val="25000"/>
                </a:schemeClr>
              </a:solidFill>
              <a:round/>
              <a:headEnd type="triangle" w="med" len="med"/>
              <a:tailEnd/>
            </a:ln>
            <a:extLst/>
          </p:spPr>
          <p:txBody>
            <a:bodyPr/>
            <a:lstStyle/>
            <a:p>
              <a:pPr fontAlgn="auto">
                <a:spcBef>
                  <a:spcPts val="0"/>
                </a:spcBef>
                <a:spcAft>
                  <a:spcPts val="0"/>
                </a:spcAft>
                <a:defRPr/>
              </a:pPr>
              <a:endParaRPr lang="en-US" dirty="0">
                <a:latin typeface="+mn-lt"/>
              </a:endParaRPr>
            </a:p>
          </p:txBody>
        </p:sp>
        <p:sp>
          <p:nvSpPr>
            <p:cNvPr id="14369" name="Line 71"/>
            <p:cNvSpPr>
              <a:spLocks noChangeShapeType="1"/>
            </p:cNvSpPr>
            <p:nvPr/>
          </p:nvSpPr>
          <p:spPr bwMode="auto">
            <a:xfrm>
              <a:off x="1241377" y="2395915"/>
              <a:ext cx="402883" cy="0"/>
            </a:xfrm>
            <a:prstGeom prst="line">
              <a:avLst/>
            </a:prstGeom>
            <a:noFill/>
            <a:ln w="41275">
              <a:solidFill>
                <a:schemeClr val="tx1">
                  <a:lumMod val="75000"/>
                  <a:lumOff val="25000"/>
                </a:schemeClr>
              </a:solidFill>
              <a:round/>
              <a:headEnd type="triangle" w="med" len="med"/>
              <a:tailEnd/>
            </a:ln>
            <a:extLst/>
          </p:spPr>
          <p:txBody>
            <a:bodyPr/>
            <a:lstStyle/>
            <a:p>
              <a:pPr fontAlgn="auto">
                <a:spcBef>
                  <a:spcPts val="0"/>
                </a:spcBef>
                <a:spcAft>
                  <a:spcPts val="0"/>
                </a:spcAft>
                <a:defRPr/>
              </a:pPr>
              <a:endParaRPr lang="en-US" dirty="0">
                <a:latin typeface="+mn-lt"/>
              </a:endParaRPr>
            </a:p>
          </p:txBody>
        </p:sp>
      </p:grpSp>
      <p:sp>
        <p:nvSpPr>
          <p:cNvPr id="31747" name="Rectangle 2"/>
          <p:cNvSpPr>
            <a:spLocks noGrp="1" noChangeArrowheads="1"/>
          </p:cNvSpPr>
          <p:nvPr>
            <p:ph type="title"/>
          </p:nvPr>
        </p:nvSpPr>
        <p:spPr bwMode="auto">
          <a:xfrm>
            <a:off x="457200" y="304800"/>
            <a:ext cx="8215313" cy="747712"/>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eaLnBrk="1" hangingPunct="1"/>
            <a:r>
              <a:rPr lang="en-US" sz="2800" dirty="0" smtClean="0">
                <a:latin typeface="Verdana" pitchFamily="34" charset="0"/>
                <a:cs typeface="Verdana" pitchFamily="34" charset="0"/>
              </a:rPr>
              <a:t>Advanced Analytics Requires an Integrated View Across Organizations and Roles</a:t>
            </a:r>
          </a:p>
        </p:txBody>
      </p:sp>
      <p:sp>
        <p:nvSpPr>
          <p:cNvPr id="31748" name="Text Box 19"/>
          <p:cNvSpPr txBox="1">
            <a:spLocks noChangeArrowheads="1"/>
          </p:cNvSpPr>
          <p:nvPr/>
        </p:nvSpPr>
        <p:spPr bwMode="auto">
          <a:xfrm>
            <a:off x="3446463" y="2555875"/>
            <a:ext cx="2017712" cy="600075"/>
          </a:xfrm>
          <a:prstGeom prst="rect">
            <a:avLst/>
          </a:prstGeom>
          <a:noFill/>
          <a:ln w="9525">
            <a:noFill/>
            <a:miter lim="800000"/>
            <a:headEnd/>
            <a:tailEnd/>
          </a:ln>
        </p:spPr>
        <p:txBody>
          <a:bodyPr lIns="0" tIns="0" rIns="0" bIns="0"/>
          <a:lstStyle/>
          <a:p>
            <a:pPr algn="ctr" eaLnBrk="0" hangingPunct="0"/>
            <a:r>
              <a:rPr lang="en-US" sz="1700" b="1">
                <a:latin typeface="Calibri" pitchFamily="34" charset="0"/>
                <a:cs typeface="Arial" pitchFamily="34" charset="0"/>
              </a:rPr>
              <a:t>INTEGRATED </a:t>
            </a:r>
          </a:p>
          <a:p>
            <a:pPr algn="ctr" eaLnBrk="0" hangingPunct="0"/>
            <a:r>
              <a:rPr lang="en-US" sz="1700" b="1">
                <a:latin typeface="Calibri" pitchFamily="34" charset="0"/>
                <a:cs typeface="Arial" pitchFamily="34" charset="0"/>
              </a:rPr>
              <a:t>VIEW ANALYTICS</a:t>
            </a:r>
          </a:p>
        </p:txBody>
      </p:sp>
      <p:grpSp>
        <p:nvGrpSpPr>
          <p:cNvPr id="3" name="Group 13"/>
          <p:cNvGrpSpPr>
            <a:grpSpLocks/>
          </p:cNvGrpSpPr>
          <p:nvPr/>
        </p:nvGrpSpPr>
        <p:grpSpPr bwMode="auto">
          <a:xfrm>
            <a:off x="2622550" y="2463800"/>
            <a:ext cx="711200" cy="3063875"/>
            <a:chOff x="2454044" y="2247751"/>
            <a:chExt cx="826085" cy="3064042"/>
          </a:xfrm>
        </p:grpSpPr>
        <p:sp>
          <p:nvSpPr>
            <p:cNvPr id="14346" name="Line 10"/>
            <p:cNvSpPr>
              <a:spLocks noChangeShapeType="1"/>
            </p:cNvSpPr>
            <p:nvPr/>
          </p:nvSpPr>
          <p:spPr bwMode="auto">
            <a:xfrm flipV="1">
              <a:off x="2494611" y="4044899"/>
              <a:ext cx="785518" cy="536604"/>
            </a:xfrm>
            <a:prstGeom prst="line">
              <a:avLst/>
            </a:prstGeom>
            <a:noFill/>
            <a:ln w="38100">
              <a:solidFill>
                <a:schemeClr val="tx1">
                  <a:lumMod val="75000"/>
                  <a:lumOff val="25000"/>
                </a:schemeClr>
              </a:solidFill>
              <a:round/>
              <a:headEnd/>
              <a:tailEnd type="triangle" w="med" len="med"/>
            </a:ln>
            <a:extLst/>
          </p:spPr>
          <p:txBody>
            <a:bodyPr/>
            <a:lstStyle/>
            <a:p>
              <a:pPr fontAlgn="auto">
                <a:spcBef>
                  <a:spcPts val="0"/>
                </a:spcBef>
                <a:spcAft>
                  <a:spcPts val="0"/>
                </a:spcAft>
                <a:defRPr/>
              </a:pPr>
              <a:endParaRPr lang="en-US" dirty="0">
                <a:latin typeface="+mn-lt"/>
              </a:endParaRPr>
            </a:p>
          </p:txBody>
        </p:sp>
        <p:sp>
          <p:nvSpPr>
            <p:cNvPr id="14347" name="Line 11"/>
            <p:cNvSpPr>
              <a:spLocks noChangeShapeType="1"/>
            </p:cNvSpPr>
            <p:nvPr/>
          </p:nvSpPr>
          <p:spPr bwMode="auto">
            <a:xfrm>
              <a:off x="2494611" y="2928826"/>
              <a:ext cx="785518" cy="474688"/>
            </a:xfrm>
            <a:prstGeom prst="line">
              <a:avLst/>
            </a:prstGeom>
            <a:noFill/>
            <a:ln w="38100">
              <a:solidFill>
                <a:schemeClr val="tx1">
                  <a:lumMod val="75000"/>
                  <a:lumOff val="25000"/>
                </a:schemeClr>
              </a:solidFill>
              <a:round/>
              <a:headEnd/>
              <a:tailEnd type="triangle" w="med" len="med"/>
            </a:ln>
            <a:extLst/>
          </p:spPr>
          <p:txBody>
            <a:bodyPr/>
            <a:lstStyle/>
            <a:p>
              <a:pPr fontAlgn="auto">
                <a:spcBef>
                  <a:spcPts val="0"/>
                </a:spcBef>
                <a:spcAft>
                  <a:spcPts val="0"/>
                </a:spcAft>
                <a:defRPr/>
              </a:pPr>
              <a:endParaRPr lang="en-US" dirty="0">
                <a:latin typeface="+mn-lt"/>
              </a:endParaRPr>
            </a:p>
          </p:txBody>
        </p:sp>
        <p:sp>
          <p:nvSpPr>
            <p:cNvPr id="14351" name="Line 15"/>
            <p:cNvSpPr>
              <a:spLocks noChangeShapeType="1"/>
            </p:cNvSpPr>
            <p:nvPr/>
          </p:nvSpPr>
          <p:spPr bwMode="auto">
            <a:xfrm>
              <a:off x="2478016" y="2247751"/>
              <a:ext cx="802113" cy="649323"/>
            </a:xfrm>
            <a:prstGeom prst="line">
              <a:avLst/>
            </a:prstGeom>
            <a:noFill/>
            <a:ln w="38100">
              <a:solidFill>
                <a:schemeClr val="tx1">
                  <a:lumMod val="75000"/>
                  <a:lumOff val="25000"/>
                </a:schemeClr>
              </a:solidFill>
              <a:round/>
              <a:headEnd/>
              <a:tailEnd type="triangle" w="med" len="med"/>
            </a:ln>
            <a:extLst/>
          </p:spPr>
          <p:txBody>
            <a:bodyPr/>
            <a:lstStyle/>
            <a:p>
              <a:pPr fontAlgn="auto">
                <a:spcBef>
                  <a:spcPts val="0"/>
                </a:spcBef>
                <a:spcAft>
                  <a:spcPts val="0"/>
                </a:spcAft>
                <a:defRPr/>
              </a:pPr>
              <a:endParaRPr lang="en-US" dirty="0">
                <a:latin typeface="+mn-lt"/>
              </a:endParaRPr>
            </a:p>
          </p:txBody>
        </p:sp>
        <p:sp>
          <p:nvSpPr>
            <p:cNvPr id="14352" name="Line 16"/>
            <p:cNvSpPr>
              <a:spLocks noChangeShapeType="1"/>
            </p:cNvSpPr>
            <p:nvPr/>
          </p:nvSpPr>
          <p:spPr bwMode="auto">
            <a:xfrm flipV="1">
              <a:off x="2457732" y="3741670"/>
              <a:ext cx="822397" cy="0"/>
            </a:xfrm>
            <a:prstGeom prst="line">
              <a:avLst/>
            </a:prstGeom>
            <a:noFill/>
            <a:ln w="38100">
              <a:solidFill>
                <a:schemeClr val="tx1">
                  <a:lumMod val="75000"/>
                  <a:lumOff val="25000"/>
                </a:schemeClr>
              </a:solidFill>
              <a:round/>
              <a:headEnd/>
              <a:tailEnd type="triangle" w="med" len="med"/>
            </a:ln>
            <a:extLst/>
          </p:spPr>
          <p:txBody>
            <a:bodyPr/>
            <a:lstStyle/>
            <a:p>
              <a:pPr fontAlgn="auto">
                <a:spcBef>
                  <a:spcPts val="0"/>
                </a:spcBef>
                <a:spcAft>
                  <a:spcPts val="0"/>
                </a:spcAft>
                <a:defRPr/>
              </a:pPr>
              <a:endParaRPr lang="en-US" dirty="0">
                <a:latin typeface="+mn-lt"/>
              </a:endParaRPr>
            </a:p>
          </p:txBody>
        </p:sp>
        <p:sp>
          <p:nvSpPr>
            <p:cNvPr id="14357" name="Line 22"/>
            <p:cNvSpPr>
              <a:spLocks noChangeShapeType="1"/>
            </p:cNvSpPr>
            <p:nvPr/>
          </p:nvSpPr>
          <p:spPr bwMode="auto">
            <a:xfrm flipV="1">
              <a:off x="2454044" y="4565627"/>
              <a:ext cx="826085" cy="746166"/>
            </a:xfrm>
            <a:prstGeom prst="line">
              <a:avLst/>
            </a:prstGeom>
            <a:noFill/>
            <a:ln w="38100">
              <a:solidFill>
                <a:schemeClr val="tx1">
                  <a:lumMod val="75000"/>
                  <a:lumOff val="25000"/>
                </a:schemeClr>
              </a:solidFill>
              <a:round/>
              <a:headEnd/>
              <a:tailEnd type="triangle" w="med" len="med"/>
            </a:ln>
            <a:extLst/>
          </p:spPr>
          <p:txBody>
            <a:bodyPr/>
            <a:lstStyle/>
            <a:p>
              <a:pPr fontAlgn="auto">
                <a:spcBef>
                  <a:spcPts val="0"/>
                </a:spcBef>
                <a:spcAft>
                  <a:spcPts val="0"/>
                </a:spcAft>
                <a:defRPr/>
              </a:pPr>
              <a:endParaRPr lang="en-US" dirty="0">
                <a:latin typeface="+mn-lt"/>
              </a:endParaRPr>
            </a:p>
          </p:txBody>
        </p:sp>
      </p:grpSp>
      <p:sp>
        <p:nvSpPr>
          <p:cNvPr id="175" name="AutoShape 20"/>
          <p:cNvSpPr>
            <a:spLocks noChangeArrowheads="1"/>
          </p:cNvSpPr>
          <p:nvPr/>
        </p:nvSpPr>
        <p:spPr bwMode="auto">
          <a:xfrm>
            <a:off x="1698625" y="5081588"/>
            <a:ext cx="1052513" cy="779462"/>
          </a:xfrm>
          <a:prstGeom prst="can">
            <a:avLst>
              <a:gd name="adj" fmla="val 25390"/>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0800000" scaled="1"/>
            <a:tileRect/>
          </a:gradFill>
          <a:ln w="12700">
            <a:solidFill>
              <a:srgbClr val="00B050"/>
            </a:solidFill>
            <a:round/>
            <a:headEnd/>
            <a:tailEnd/>
          </a:ln>
          <a:effectLst>
            <a:outerShdw blurRad="38100" dist="12700" dir="2700000" algn="tl" rotWithShape="0">
              <a:prstClr val="black">
                <a:alpha val="40000"/>
              </a:prstClr>
            </a:outerShdw>
          </a:effectLst>
        </p:spPr>
        <p:txBody>
          <a:bodyPr wrap="none" anchor="ctr"/>
          <a:lstStyle/>
          <a:p>
            <a:pPr eaLnBrk="0" fontAlgn="auto" hangingPunct="0">
              <a:spcBef>
                <a:spcPts val="0"/>
              </a:spcBef>
              <a:spcAft>
                <a:spcPts val="0"/>
              </a:spcAft>
              <a:defRPr/>
            </a:pPr>
            <a:endParaRPr lang="en-US" sz="1400" dirty="0">
              <a:latin typeface="+mn-lt"/>
              <a:cs typeface="Arial" pitchFamily="34" charset="0"/>
            </a:endParaRPr>
          </a:p>
        </p:txBody>
      </p:sp>
      <p:sp>
        <p:nvSpPr>
          <p:cNvPr id="31751" name="Text Box 21"/>
          <p:cNvSpPr txBox="1">
            <a:spLocks noChangeArrowheads="1"/>
          </p:cNvSpPr>
          <p:nvPr/>
        </p:nvSpPr>
        <p:spPr bwMode="auto">
          <a:xfrm>
            <a:off x="1716088" y="5451475"/>
            <a:ext cx="1017587" cy="220663"/>
          </a:xfrm>
          <a:prstGeom prst="rect">
            <a:avLst/>
          </a:prstGeom>
          <a:noFill/>
          <a:ln w="9525">
            <a:noFill/>
            <a:miter lim="800000"/>
            <a:headEnd/>
            <a:tailEnd/>
          </a:ln>
        </p:spPr>
        <p:txBody>
          <a:bodyPr lIns="0" tIns="0" rIns="0" bIns="0"/>
          <a:lstStyle/>
          <a:p>
            <a:pPr algn="ctr" eaLnBrk="0" hangingPunct="0"/>
            <a:r>
              <a:rPr lang="en-US" sz="1400" b="1">
                <a:latin typeface="Calibri" pitchFamily="34" charset="0"/>
                <a:cs typeface="Arial" pitchFamily="34" charset="0"/>
              </a:rPr>
              <a:t>‘OMICS</a:t>
            </a:r>
          </a:p>
        </p:txBody>
      </p:sp>
      <p:sp>
        <p:nvSpPr>
          <p:cNvPr id="174" name="AutoShape 6"/>
          <p:cNvSpPr>
            <a:spLocks noChangeArrowheads="1"/>
          </p:cNvSpPr>
          <p:nvPr/>
        </p:nvSpPr>
        <p:spPr bwMode="auto">
          <a:xfrm>
            <a:off x="1698625" y="4373563"/>
            <a:ext cx="1052513" cy="781050"/>
          </a:xfrm>
          <a:prstGeom prst="can">
            <a:avLst>
              <a:gd name="adj" fmla="val 25390"/>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0800000" scaled="1"/>
            <a:tileRect/>
          </a:gradFill>
          <a:ln w="12700">
            <a:solidFill>
              <a:srgbClr val="C00000"/>
            </a:solidFill>
            <a:round/>
            <a:headEnd/>
            <a:tailEnd/>
          </a:ln>
          <a:effectLst>
            <a:outerShdw blurRad="38100" dist="12700" dir="2700000" algn="tl" rotWithShape="0">
              <a:prstClr val="black">
                <a:alpha val="40000"/>
              </a:prstClr>
            </a:outerShdw>
          </a:effectLst>
        </p:spPr>
        <p:txBody>
          <a:bodyPr wrap="none" anchor="ctr"/>
          <a:lstStyle/>
          <a:p>
            <a:pPr eaLnBrk="0" fontAlgn="auto" hangingPunct="0">
              <a:spcBef>
                <a:spcPts val="0"/>
              </a:spcBef>
              <a:spcAft>
                <a:spcPts val="0"/>
              </a:spcAft>
              <a:defRPr/>
            </a:pPr>
            <a:endParaRPr lang="en-US" sz="1400" dirty="0">
              <a:latin typeface="+mn-lt"/>
              <a:cs typeface="Arial" pitchFamily="34" charset="0"/>
            </a:endParaRPr>
          </a:p>
        </p:txBody>
      </p:sp>
      <p:sp>
        <p:nvSpPr>
          <p:cNvPr id="31753" name="Text Box 9"/>
          <p:cNvSpPr txBox="1">
            <a:spLocks noChangeArrowheads="1"/>
          </p:cNvSpPr>
          <p:nvPr/>
        </p:nvSpPr>
        <p:spPr bwMode="auto">
          <a:xfrm>
            <a:off x="1793875" y="4633913"/>
            <a:ext cx="862013" cy="388937"/>
          </a:xfrm>
          <a:prstGeom prst="rect">
            <a:avLst/>
          </a:prstGeom>
          <a:noFill/>
          <a:ln w="9525">
            <a:noFill/>
            <a:miter lim="800000"/>
            <a:headEnd/>
            <a:tailEnd/>
          </a:ln>
        </p:spPr>
        <p:txBody>
          <a:bodyPr lIns="0" tIns="0" rIns="0" bIns="0"/>
          <a:lstStyle/>
          <a:p>
            <a:pPr algn="ctr" eaLnBrk="0" hangingPunct="0"/>
            <a:r>
              <a:rPr lang="en-US" sz="1400" b="1">
                <a:solidFill>
                  <a:schemeClr val="bg1"/>
                </a:solidFill>
                <a:latin typeface="Calibri" pitchFamily="34" charset="0"/>
                <a:cs typeface="Arial" pitchFamily="34" charset="0"/>
              </a:rPr>
              <a:t>SUPPLY </a:t>
            </a:r>
            <a:br>
              <a:rPr lang="en-US" sz="1400" b="1">
                <a:solidFill>
                  <a:schemeClr val="bg1"/>
                </a:solidFill>
                <a:latin typeface="Calibri" pitchFamily="34" charset="0"/>
                <a:cs typeface="Arial" pitchFamily="34" charset="0"/>
              </a:rPr>
            </a:br>
            <a:r>
              <a:rPr lang="en-US" sz="1400" b="1">
                <a:solidFill>
                  <a:schemeClr val="bg1"/>
                </a:solidFill>
                <a:latin typeface="Calibri" pitchFamily="34" charset="0"/>
                <a:cs typeface="Arial" pitchFamily="34" charset="0"/>
              </a:rPr>
              <a:t>CHAIN</a:t>
            </a:r>
          </a:p>
        </p:txBody>
      </p:sp>
      <p:sp>
        <p:nvSpPr>
          <p:cNvPr id="173" name="AutoShape 4"/>
          <p:cNvSpPr>
            <a:spLocks noChangeArrowheads="1"/>
          </p:cNvSpPr>
          <p:nvPr/>
        </p:nvSpPr>
        <p:spPr bwMode="auto">
          <a:xfrm>
            <a:off x="1698625" y="3659188"/>
            <a:ext cx="1052513" cy="779462"/>
          </a:xfrm>
          <a:prstGeom prst="can">
            <a:avLst>
              <a:gd name="adj" fmla="val 2539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w="12700">
            <a:solidFill>
              <a:srgbClr val="DE7104"/>
            </a:solidFill>
            <a:round/>
            <a:headEnd/>
            <a:tailEnd/>
          </a:ln>
          <a:effectLst>
            <a:outerShdw blurRad="38100" dist="12700" dir="2700000" algn="tl" rotWithShape="0">
              <a:prstClr val="black">
                <a:alpha val="40000"/>
              </a:prstClr>
            </a:outerShdw>
          </a:effectLst>
        </p:spPr>
        <p:txBody>
          <a:bodyPr wrap="none" anchor="ctr"/>
          <a:lstStyle/>
          <a:p>
            <a:pPr eaLnBrk="0" fontAlgn="auto" hangingPunct="0">
              <a:spcBef>
                <a:spcPts val="0"/>
              </a:spcBef>
              <a:spcAft>
                <a:spcPts val="0"/>
              </a:spcAft>
              <a:defRPr/>
            </a:pPr>
            <a:endParaRPr lang="en-US" sz="1400" dirty="0">
              <a:latin typeface="+mn-lt"/>
              <a:cs typeface="Arial" pitchFamily="34" charset="0"/>
            </a:endParaRPr>
          </a:p>
        </p:txBody>
      </p:sp>
      <p:sp>
        <p:nvSpPr>
          <p:cNvPr id="31755" name="Text Box 8"/>
          <p:cNvSpPr txBox="1">
            <a:spLocks noChangeArrowheads="1"/>
          </p:cNvSpPr>
          <p:nvPr/>
        </p:nvSpPr>
        <p:spPr bwMode="auto">
          <a:xfrm>
            <a:off x="1752600" y="3886200"/>
            <a:ext cx="914399" cy="228600"/>
          </a:xfrm>
          <a:prstGeom prst="rect">
            <a:avLst/>
          </a:prstGeom>
          <a:noFill/>
          <a:ln w="9525">
            <a:noFill/>
            <a:miter lim="800000"/>
            <a:headEnd/>
            <a:tailEnd/>
          </a:ln>
        </p:spPr>
        <p:txBody>
          <a:bodyPr lIns="0" tIns="0" rIns="0" bIns="0"/>
          <a:lstStyle/>
          <a:p>
            <a:pPr algn="ctr" eaLnBrk="0" hangingPunct="0"/>
            <a:r>
              <a:rPr lang="en-US" sz="1400" b="1" dirty="0" smtClean="0">
                <a:solidFill>
                  <a:schemeClr val="bg1"/>
                </a:solidFill>
                <a:latin typeface="Calibri" pitchFamily="34" charset="0"/>
                <a:cs typeface="Arial" pitchFamily="34" charset="0"/>
              </a:rPr>
              <a:t>PATIENT REPORTED</a:t>
            </a:r>
            <a:endParaRPr lang="en-US" sz="1400" b="1" dirty="0">
              <a:solidFill>
                <a:schemeClr val="bg1"/>
              </a:solidFill>
              <a:latin typeface="Calibri" pitchFamily="34" charset="0"/>
              <a:cs typeface="Arial" pitchFamily="34" charset="0"/>
            </a:endParaRPr>
          </a:p>
        </p:txBody>
      </p:sp>
      <p:sp>
        <p:nvSpPr>
          <p:cNvPr id="172" name="AutoShape 3"/>
          <p:cNvSpPr>
            <a:spLocks noChangeArrowheads="1"/>
          </p:cNvSpPr>
          <p:nvPr/>
        </p:nvSpPr>
        <p:spPr bwMode="auto">
          <a:xfrm>
            <a:off x="1698625" y="2951163"/>
            <a:ext cx="1052513" cy="779462"/>
          </a:xfrm>
          <a:prstGeom prst="can">
            <a:avLst>
              <a:gd name="adj" fmla="val 25390"/>
            </a:avLst>
          </a:prstGeom>
          <a:gradFill flip="none" rotWithShape="1">
            <a:gsLst>
              <a:gs pos="0">
                <a:srgbClr val="003399">
                  <a:shade val="30000"/>
                  <a:satMod val="115000"/>
                </a:srgbClr>
              </a:gs>
              <a:gs pos="50000">
                <a:srgbClr val="003399">
                  <a:shade val="67500"/>
                  <a:satMod val="115000"/>
                </a:srgbClr>
              </a:gs>
              <a:gs pos="100000">
                <a:srgbClr val="003399">
                  <a:shade val="100000"/>
                  <a:satMod val="115000"/>
                </a:srgbClr>
              </a:gs>
            </a:gsLst>
            <a:lin ang="8100000" scaled="1"/>
            <a:tileRect/>
          </a:gradFill>
          <a:ln w="12700">
            <a:solidFill>
              <a:srgbClr val="015FF9"/>
            </a:solidFill>
            <a:round/>
            <a:headEnd/>
            <a:tailEnd/>
          </a:ln>
          <a:effectLst>
            <a:outerShdw blurRad="38100" dist="12700" dir="2700000" algn="tl" rotWithShape="0">
              <a:prstClr val="black">
                <a:alpha val="40000"/>
              </a:prstClr>
            </a:outerShdw>
          </a:effectLst>
        </p:spPr>
        <p:txBody>
          <a:bodyPr wrap="none" anchor="ctr"/>
          <a:lstStyle/>
          <a:p>
            <a:pPr eaLnBrk="0" fontAlgn="auto" hangingPunct="0">
              <a:spcBef>
                <a:spcPts val="0"/>
              </a:spcBef>
              <a:spcAft>
                <a:spcPts val="0"/>
              </a:spcAft>
              <a:defRPr/>
            </a:pPr>
            <a:endParaRPr lang="en-US" sz="1400" dirty="0">
              <a:latin typeface="+mn-lt"/>
              <a:cs typeface="Arial" pitchFamily="34" charset="0"/>
            </a:endParaRPr>
          </a:p>
        </p:txBody>
      </p:sp>
      <p:sp>
        <p:nvSpPr>
          <p:cNvPr id="31757" name="Text Box 7"/>
          <p:cNvSpPr txBox="1">
            <a:spLocks noChangeArrowheads="1"/>
          </p:cNvSpPr>
          <p:nvPr/>
        </p:nvSpPr>
        <p:spPr bwMode="auto">
          <a:xfrm>
            <a:off x="1716088" y="3306763"/>
            <a:ext cx="1017587" cy="190500"/>
          </a:xfrm>
          <a:prstGeom prst="rect">
            <a:avLst/>
          </a:prstGeom>
          <a:noFill/>
          <a:ln w="9525">
            <a:noFill/>
            <a:miter lim="800000"/>
            <a:headEnd/>
            <a:tailEnd/>
          </a:ln>
        </p:spPr>
        <p:txBody>
          <a:bodyPr lIns="0" tIns="0" rIns="0" bIns="0"/>
          <a:lstStyle/>
          <a:p>
            <a:pPr algn="ctr" eaLnBrk="0" hangingPunct="0"/>
            <a:r>
              <a:rPr lang="en-US" sz="1400" b="1">
                <a:solidFill>
                  <a:schemeClr val="bg1"/>
                </a:solidFill>
                <a:latin typeface="Calibri" pitchFamily="34" charset="0"/>
                <a:cs typeface="Arial" pitchFamily="34" charset="0"/>
              </a:rPr>
              <a:t>FINANCIAL</a:t>
            </a:r>
          </a:p>
        </p:txBody>
      </p:sp>
      <p:sp>
        <p:nvSpPr>
          <p:cNvPr id="14348" name="AutoShape 12"/>
          <p:cNvSpPr>
            <a:spLocks noChangeArrowheads="1"/>
          </p:cNvSpPr>
          <p:nvPr/>
        </p:nvSpPr>
        <p:spPr bwMode="auto">
          <a:xfrm>
            <a:off x="1698625" y="2228850"/>
            <a:ext cx="1052513" cy="779463"/>
          </a:xfrm>
          <a:prstGeom prst="can">
            <a:avLst>
              <a:gd name="adj" fmla="val 25390"/>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12700">
            <a:solidFill>
              <a:srgbClr val="F0EA00"/>
            </a:solidFill>
            <a:round/>
            <a:headEnd/>
            <a:tailEnd/>
          </a:ln>
          <a:effectLst>
            <a:outerShdw blurRad="38100" dist="12700" dir="2700000" algn="tl" rotWithShape="0">
              <a:prstClr val="black">
                <a:alpha val="40000"/>
              </a:prstClr>
            </a:outerShdw>
          </a:effectLst>
        </p:spPr>
        <p:txBody>
          <a:bodyPr wrap="none" anchor="ctr"/>
          <a:lstStyle/>
          <a:p>
            <a:pPr eaLnBrk="0" fontAlgn="auto" hangingPunct="0">
              <a:spcBef>
                <a:spcPts val="0"/>
              </a:spcBef>
              <a:spcAft>
                <a:spcPts val="0"/>
              </a:spcAft>
              <a:defRPr/>
            </a:pPr>
            <a:endParaRPr lang="en-US" sz="1400" dirty="0">
              <a:latin typeface="+mn-lt"/>
              <a:cs typeface="Arial" pitchFamily="34" charset="0"/>
            </a:endParaRPr>
          </a:p>
        </p:txBody>
      </p:sp>
      <p:sp>
        <p:nvSpPr>
          <p:cNvPr id="31759" name="Text Box 14"/>
          <p:cNvSpPr txBox="1">
            <a:spLocks noChangeArrowheads="1"/>
          </p:cNvSpPr>
          <p:nvPr/>
        </p:nvSpPr>
        <p:spPr bwMode="auto">
          <a:xfrm>
            <a:off x="1801813" y="2574925"/>
            <a:ext cx="846137" cy="190500"/>
          </a:xfrm>
          <a:prstGeom prst="rect">
            <a:avLst/>
          </a:prstGeom>
          <a:noFill/>
          <a:ln w="9525">
            <a:noFill/>
            <a:miter lim="800000"/>
            <a:headEnd/>
            <a:tailEnd/>
          </a:ln>
        </p:spPr>
        <p:txBody>
          <a:bodyPr lIns="0" tIns="0" rIns="0" bIns="0"/>
          <a:lstStyle/>
          <a:p>
            <a:pPr algn="ctr" eaLnBrk="0" hangingPunct="0"/>
            <a:r>
              <a:rPr lang="en-US" sz="1400" b="1">
                <a:latin typeface="Calibri" pitchFamily="34" charset="0"/>
                <a:cs typeface="Arial" pitchFamily="34" charset="0"/>
              </a:rPr>
              <a:t>CLINICAL</a:t>
            </a:r>
          </a:p>
        </p:txBody>
      </p:sp>
      <p:grpSp>
        <p:nvGrpSpPr>
          <p:cNvPr id="4" name="Group 15"/>
          <p:cNvGrpSpPr>
            <a:grpSpLocks/>
          </p:cNvGrpSpPr>
          <p:nvPr/>
        </p:nvGrpSpPr>
        <p:grpSpPr bwMode="auto">
          <a:xfrm>
            <a:off x="498475" y="2319338"/>
            <a:ext cx="658813" cy="3476625"/>
            <a:chOff x="498764" y="2096183"/>
            <a:chExt cx="658726" cy="3476354"/>
          </a:xfrm>
        </p:grpSpPr>
        <p:grpSp>
          <p:nvGrpSpPr>
            <p:cNvPr id="5" name="Group 3"/>
            <p:cNvGrpSpPr>
              <a:grpSpLocks/>
            </p:cNvGrpSpPr>
            <p:nvPr/>
          </p:nvGrpSpPr>
          <p:grpSpPr bwMode="auto">
            <a:xfrm>
              <a:off x="498764" y="4973071"/>
              <a:ext cx="658726" cy="599466"/>
              <a:chOff x="666750" y="5295650"/>
              <a:chExt cx="584200" cy="492125"/>
            </a:xfrm>
          </p:grpSpPr>
          <p:sp>
            <p:nvSpPr>
              <p:cNvPr id="14370" name="Rectangle 72"/>
              <p:cNvSpPr>
                <a:spLocks noChangeArrowheads="1"/>
              </p:cNvSpPr>
              <p:nvPr/>
            </p:nvSpPr>
            <p:spPr bwMode="auto">
              <a:xfrm>
                <a:off x="666750" y="5295189"/>
                <a:ext cx="584200" cy="492586"/>
              </a:xfrm>
              <a:prstGeom prst="rect">
                <a:avLst/>
              </a:prstGeom>
              <a:solidFill>
                <a:srgbClr val="EAEAEA"/>
              </a:solidFill>
              <a:ln w="15875">
                <a:solidFill>
                  <a:schemeClr val="bg1"/>
                </a:solidFill>
                <a:miter lim="800000"/>
                <a:headEnd/>
                <a:tailEnd/>
              </a:ln>
              <a:effectLst>
                <a:outerShdw blurRad="38100" sx="102000" sy="102000" algn="ctr" rotWithShape="0">
                  <a:prstClr val="black">
                    <a:alpha val="40000"/>
                  </a:prstClr>
                </a:outerShdw>
              </a:effectLst>
              <a:extLst/>
            </p:spPr>
            <p:txBody>
              <a:bodyPr wrap="none" anchor="ctr"/>
              <a:lstStyle/>
              <a:p>
                <a:pPr fontAlgn="auto">
                  <a:spcBef>
                    <a:spcPts val="0"/>
                  </a:spcBef>
                  <a:spcAft>
                    <a:spcPts val="0"/>
                  </a:spcAft>
                  <a:defRPr/>
                </a:pPr>
                <a:endParaRPr lang="en-US" dirty="0">
                  <a:latin typeface="+mn-lt"/>
                </a:endParaRPr>
              </a:p>
            </p:txBody>
          </p:sp>
          <p:grpSp>
            <p:nvGrpSpPr>
              <p:cNvPr id="6" name="Group 73"/>
              <p:cNvGrpSpPr>
                <a:grpSpLocks/>
              </p:cNvGrpSpPr>
              <p:nvPr/>
            </p:nvGrpSpPr>
            <p:grpSpPr bwMode="auto">
              <a:xfrm>
                <a:off x="737394" y="5372643"/>
                <a:ext cx="442913" cy="338138"/>
                <a:chOff x="1640" y="640"/>
                <a:chExt cx="944" cy="722"/>
              </a:xfrm>
              <a:effectLst>
                <a:outerShdw blurRad="12700" dist="12700" dir="2700000" algn="tl" rotWithShape="0">
                  <a:prstClr val="black">
                    <a:alpha val="40000"/>
                  </a:prstClr>
                </a:outerShdw>
              </a:effectLst>
            </p:grpSpPr>
            <p:sp>
              <p:nvSpPr>
                <p:cNvPr id="14460" name="Rectangle 74"/>
                <p:cNvSpPr>
                  <a:spLocks noChangeArrowheads="1"/>
                </p:cNvSpPr>
                <p:nvPr/>
              </p:nvSpPr>
              <p:spPr bwMode="auto">
                <a:xfrm>
                  <a:off x="1944" y="928"/>
                  <a:ext cx="304" cy="192"/>
                </a:xfrm>
                <a:prstGeom prst="rect">
                  <a:avLst/>
                </a:prstGeom>
                <a:solidFill>
                  <a:srgbClr val="00CC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61" name="Rectangle 75"/>
                <p:cNvSpPr>
                  <a:spLocks noChangeArrowheads="1"/>
                </p:cNvSpPr>
                <p:nvPr/>
              </p:nvSpPr>
              <p:spPr bwMode="auto">
                <a:xfrm>
                  <a:off x="1640" y="656"/>
                  <a:ext cx="216" cy="136"/>
                </a:xfrm>
                <a:prstGeom prst="rect">
                  <a:avLst/>
                </a:prstGeom>
                <a:solidFill>
                  <a:srgbClr val="00CC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62" name="Rectangle 76"/>
                <p:cNvSpPr>
                  <a:spLocks noChangeArrowheads="1"/>
                </p:cNvSpPr>
                <p:nvPr/>
              </p:nvSpPr>
              <p:spPr bwMode="auto">
                <a:xfrm>
                  <a:off x="2368" y="640"/>
                  <a:ext cx="216" cy="136"/>
                </a:xfrm>
                <a:prstGeom prst="rect">
                  <a:avLst/>
                </a:prstGeom>
                <a:solidFill>
                  <a:srgbClr val="00CC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63" name="Rectangle 77"/>
                <p:cNvSpPr>
                  <a:spLocks noChangeArrowheads="1"/>
                </p:cNvSpPr>
                <p:nvPr/>
              </p:nvSpPr>
              <p:spPr bwMode="auto">
                <a:xfrm>
                  <a:off x="2366" y="1226"/>
                  <a:ext cx="216" cy="136"/>
                </a:xfrm>
                <a:prstGeom prst="rect">
                  <a:avLst/>
                </a:prstGeom>
                <a:solidFill>
                  <a:srgbClr val="00CC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64" name="Rectangle 78"/>
                <p:cNvSpPr>
                  <a:spLocks noChangeArrowheads="1"/>
                </p:cNvSpPr>
                <p:nvPr/>
              </p:nvSpPr>
              <p:spPr bwMode="auto">
                <a:xfrm>
                  <a:off x="1648" y="1200"/>
                  <a:ext cx="216" cy="136"/>
                </a:xfrm>
                <a:prstGeom prst="rect">
                  <a:avLst/>
                </a:prstGeom>
                <a:solidFill>
                  <a:srgbClr val="00CC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65" name="Line 79"/>
                <p:cNvSpPr>
                  <a:spLocks noChangeShapeType="1"/>
                </p:cNvSpPr>
                <p:nvPr/>
              </p:nvSpPr>
              <p:spPr bwMode="auto">
                <a:xfrm flipV="1">
                  <a:off x="1864" y="1120"/>
                  <a:ext cx="78" cy="80"/>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66" name="Line 80"/>
                <p:cNvSpPr>
                  <a:spLocks noChangeShapeType="1"/>
                </p:cNvSpPr>
                <p:nvPr/>
              </p:nvSpPr>
              <p:spPr bwMode="auto">
                <a:xfrm>
                  <a:off x="1858" y="790"/>
                  <a:ext cx="84" cy="13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67" name="Line 81"/>
                <p:cNvSpPr>
                  <a:spLocks noChangeShapeType="1"/>
                </p:cNvSpPr>
                <p:nvPr/>
              </p:nvSpPr>
              <p:spPr bwMode="auto">
                <a:xfrm flipV="1">
                  <a:off x="2248" y="776"/>
                  <a:ext cx="118" cy="154"/>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68" name="Line 82"/>
                <p:cNvSpPr>
                  <a:spLocks noChangeShapeType="1"/>
                </p:cNvSpPr>
                <p:nvPr/>
              </p:nvSpPr>
              <p:spPr bwMode="auto">
                <a:xfrm>
                  <a:off x="2248" y="1120"/>
                  <a:ext cx="116" cy="10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grpSp>
        </p:grpSp>
        <p:grpSp>
          <p:nvGrpSpPr>
            <p:cNvPr id="7" name="Group 4"/>
            <p:cNvGrpSpPr>
              <a:grpSpLocks/>
            </p:cNvGrpSpPr>
            <p:nvPr/>
          </p:nvGrpSpPr>
          <p:grpSpPr bwMode="auto">
            <a:xfrm>
              <a:off x="498764" y="4265650"/>
              <a:ext cx="658726" cy="599466"/>
              <a:chOff x="666750" y="4424363"/>
              <a:chExt cx="584200" cy="492125"/>
            </a:xfrm>
          </p:grpSpPr>
          <p:sp>
            <p:nvSpPr>
              <p:cNvPr id="14362" name="Rectangle 45"/>
              <p:cNvSpPr>
                <a:spLocks noChangeArrowheads="1"/>
              </p:cNvSpPr>
              <p:nvPr/>
            </p:nvSpPr>
            <p:spPr bwMode="auto">
              <a:xfrm>
                <a:off x="666750" y="4424754"/>
                <a:ext cx="584200" cy="491284"/>
              </a:xfrm>
              <a:prstGeom prst="rect">
                <a:avLst/>
              </a:prstGeom>
              <a:solidFill>
                <a:srgbClr val="EAEAEA"/>
              </a:solidFill>
              <a:ln w="15875">
                <a:solidFill>
                  <a:schemeClr val="bg1"/>
                </a:solidFill>
                <a:miter lim="800000"/>
                <a:headEnd/>
                <a:tailEnd/>
              </a:ln>
              <a:effectLst>
                <a:outerShdw blurRad="38100" sx="102000" sy="102000" algn="ctr" rotWithShape="0">
                  <a:prstClr val="black">
                    <a:alpha val="40000"/>
                  </a:prstClr>
                </a:outerShdw>
              </a:effectLst>
              <a:extLst/>
            </p:spPr>
            <p:txBody>
              <a:bodyPr wrap="none" anchor="ctr"/>
              <a:lstStyle/>
              <a:p>
                <a:pPr fontAlgn="auto">
                  <a:spcBef>
                    <a:spcPts val="0"/>
                  </a:spcBef>
                  <a:spcAft>
                    <a:spcPts val="0"/>
                  </a:spcAft>
                  <a:defRPr/>
                </a:pPr>
                <a:endParaRPr lang="en-US" dirty="0">
                  <a:latin typeface="+mn-lt"/>
                </a:endParaRPr>
              </a:p>
            </p:txBody>
          </p:sp>
          <p:grpSp>
            <p:nvGrpSpPr>
              <p:cNvPr id="8" name="Group 46"/>
              <p:cNvGrpSpPr>
                <a:grpSpLocks/>
              </p:cNvGrpSpPr>
              <p:nvPr/>
            </p:nvGrpSpPr>
            <p:grpSpPr bwMode="auto">
              <a:xfrm>
                <a:off x="737394" y="4501356"/>
                <a:ext cx="442913" cy="338138"/>
                <a:chOff x="1640" y="640"/>
                <a:chExt cx="944" cy="722"/>
              </a:xfrm>
              <a:effectLst>
                <a:outerShdw blurRad="12700" dist="12700" dir="2700000" algn="tl" rotWithShape="0">
                  <a:prstClr val="black">
                    <a:alpha val="40000"/>
                  </a:prstClr>
                </a:outerShdw>
              </a:effectLst>
            </p:grpSpPr>
            <p:sp>
              <p:nvSpPr>
                <p:cNvPr id="14478" name="Rectangle 47"/>
                <p:cNvSpPr>
                  <a:spLocks noChangeArrowheads="1"/>
                </p:cNvSpPr>
                <p:nvPr/>
              </p:nvSpPr>
              <p:spPr bwMode="auto">
                <a:xfrm>
                  <a:off x="1944" y="928"/>
                  <a:ext cx="304" cy="192"/>
                </a:xfrm>
                <a:prstGeom prst="rect">
                  <a:avLst/>
                </a:prstGeom>
                <a:solidFill>
                  <a:srgbClr val="A50021"/>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79" name="Rectangle 48"/>
                <p:cNvSpPr>
                  <a:spLocks noChangeArrowheads="1"/>
                </p:cNvSpPr>
                <p:nvPr/>
              </p:nvSpPr>
              <p:spPr bwMode="auto">
                <a:xfrm>
                  <a:off x="1640" y="656"/>
                  <a:ext cx="216" cy="136"/>
                </a:xfrm>
                <a:prstGeom prst="rect">
                  <a:avLst/>
                </a:prstGeom>
                <a:solidFill>
                  <a:srgbClr val="A50021"/>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80" name="Rectangle 49"/>
                <p:cNvSpPr>
                  <a:spLocks noChangeArrowheads="1"/>
                </p:cNvSpPr>
                <p:nvPr/>
              </p:nvSpPr>
              <p:spPr bwMode="auto">
                <a:xfrm>
                  <a:off x="2368" y="640"/>
                  <a:ext cx="216" cy="136"/>
                </a:xfrm>
                <a:prstGeom prst="rect">
                  <a:avLst/>
                </a:prstGeom>
                <a:solidFill>
                  <a:srgbClr val="A50021"/>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81" name="Rectangle 50"/>
                <p:cNvSpPr>
                  <a:spLocks noChangeArrowheads="1"/>
                </p:cNvSpPr>
                <p:nvPr/>
              </p:nvSpPr>
              <p:spPr bwMode="auto">
                <a:xfrm>
                  <a:off x="2366" y="1226"/>
                  <a:ext cx="216" cy="136"/>
                </a:xfrm>
                <a:prstGeom prst="rect">
                  <a:avLst/>
                </a:prstGeom>
                <a:solidFill>
                  <a:srgbClr val="A50021"/>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82" name="Rectangle 51"/>
                <p:cNvSpPr>
                  <a:spLocks noChangeArrowheads="1"/>
                </p:cNvSpPr>
                <p:nvPr/>
              </p:nvSpPr>
              <p:spPr bwMode="auto">
                <a:xfrm>
                  <a:off x="1648" y="1200"/>
                  <a:ext cx="216" cy="136"/>
                </a:xfrm>
                <a:prstGeom prst="rect">
                  <a:avLst/>
                </a:prstGeom>
                <a:solidFill>
                  <a:srgbClr val="A50021"/>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83" name="Line 52"/>
                <p:cNvSpPr>
                  <a:spLocks noChangeShapeType="1"/>
                </p:cNvSpPr>
                <p:nvPr/>
              </p:nvSpPr>
              <p:spPr bwMode="auto">
                <a:xfrm flipV="1">
                  <a:off x="1864" y="1120"/>
                  <a:ext cx="78" cy="80"/>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84" name="Line 53"/>
                <p:cNvSpPr>
                  <a:spLocks noChangeShapeType="1"/>
                </p:cNvSpPr>
                <p:nvPr/>
              </p:nvSpPr>
              <p:spPr bwMode="auto">
                <a:xfrm>
                  <a:off x="1858" y="790"/>
                  <a:ext cx="84" cy="13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85" name="Line 54"/>
                <p:cNvSpPr>
                  <a:spLocks noChangeShapeType="1"/>
                </p:cNvSpPr>
                <p:nvPr/>
              </p:nvSpPr>
              <p:spPr bwMode="auto">
                <a:xfrm flipV="1">
                  <a:off x="2248" y="776"/>
                  <a:ext cx="118" cy="154"/>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86" name="Line 55"/>
                <p:cNvSpPr>
                  <a:spLocks noChangeShapeType="1"/>
                </p:cNvSpPr>
                <p:nvPr/>
              </p:nvSpPr>
              <p:spPr bwMode="auto">
                <a:xfrm>
                  <a:off x="2248" y="1120"/>
                  <a:ext cx="116" cy="10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grpSp>
        </p:grpSp>
        <p:grpSp>
          <p:nvGrpSpPr>
            <p:cNvPr id="9" name="Group 5"/>
            <p:cNvGrpSpPr>
              <a:grpSpLocks/>
            </p:cNvGrpSpPr>
            <p:nvPr/>
          </p:nvGrpSpPr>
          <p:grpSpPr bwMode="auto">
            <a:xfrm>
              <a:off x="498764" y="3550206"/>
              <a:ext cx="658726" cy="599466"/>
              <a:chOff x="666750" y="3486317"/>
              <a:chExt cx="584200" cy="492125"/>
            </a:xfrm>
          </p:grpSpPr>
          <p:sp>
            <p:nvSpPr>
              <p:cNvPr id="14358" name="Rectangle 23"/>
              <p:cNvSpPr>
                <a:spLocks noChangeArrowheads="1"/>
              </p:cNvSpPr>
              <p:nvPr/>
            </p:nvSpPr>
            <p:spPr bwMode="auto">
              <a:xfrm>
                <a:off x="666750" y="3486328"/>
                <a:ext cx="584200" cy="492586"/>
              </a:xfrm>
              <a:prstGeom prst="rect">
                <a:avLst/>
              </a:prstGeom>
              <a:solidFill>
                <a:srgbClr val="EAEAEA"/>
              </a:solidFill>
              <a:ln w="15875">
                <a:solidFill>
                  <a:schemeClr val="bg1"/>
                </a:solidFill>
                <a:miter lim="800000"/>
                <a:headEnd/>
                <a:tailEnd/>
              </a:ln>
              <a:effectLst>
                <a:outerShdw blurRad="38100" sx="102000" sy="102000" algn="ctr" rotWithShape="0">
                  <a:prstClr val="black">
                    <a:alpha val="40000"/>
                  </a:prstClr>
                </a:outerShdw>
              </a:effectLst>
              <a:extLst/>
            </p:spPr>
            <p:txBody>
              <a:bodyPr wrap="none" anchor="ctr"/>
              <a:lstStyle/>
              <a:p>
                <a:pPr fontAlgn="auto">
                  <a:spcBef>
                    <a:spcPts val="0"/>
                  </a:spcBef>
                  <a:spcAft>
                    <a:spcPts val="0"/>
                  </a:spcAft>
                  <a:defRPr/>
                </a:pPr>
                <a:endParaRPr lang="en-US" dirty="0">
                  <a:latin typeface="+mn-lt"/>
                </a:endParaRPr>
              </a:p>
            </p:txBody>
          </p:sp>
          <p:grpSp>
            <p:nvGrpSpPr>
              <p:cNvPr id="10" name="Group 24"/>
              <p:cNvGrpSpPr>
                <a:grpSpLocks/>
              </p:cNvGrpSpPr>
              <p:nvPr/>
            </p:nvGrpSpPr>
            <p:grpSpPr bwMode="auto">
              <a:xfrm>
                <a:off x="737394" y="3563311"/>
                <a:ext cx="442913" cy="338137"/>
                <a:chOff x="1640" y="640"/>
                <a:chExt cx="944" cy="722"/>
              </a:xfrm>
              <a:effectLst>
                <a:outerShdw blurRad="12700" dist="12700" dir="2700000" algn="tl" rotWithShape="0">
                  <a:prstClr val="black">
                    <a:alpha val="40000"/>
                  </a:prstClr>
                </a:outerShdw>
              </a:effectLst>
            </p:grpSpPr>
            <p:sp>
              <p:nvSpPr>
                <p:cNvPr id="14496" name="Rectangle 25"/>
                <p:cNvSpPr>
                  <a:spLocks noChangeArrowheads="1"/>
                </p:cNvSpPr>
                <p:nvPr/>
              </p:nvSpPr>
              <p:spPr bwMode="auto">
                <a:xfrm>
                  <a:off x="1944" y="928"/>
                  <a:ext cx="304" cy="192"/>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97" name="Rectangle 26"/>
                <p:cNvSpPr>
                  <a:spLocks noChangeArrowheads="1"/>
                </p:cNvSpPr>
                <p:nvPr/>
              </p:nvSpPr>
              <p:spPr bwMode="auto">
                <a:xfrm>
                  <a:off x="1640" y="656"/>
                  <a:ext cx="216" cy="13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98" name="Rectangle 27"/>
                <p:cNvSpPr>
                  <a:spLocks noChangeArrowheads="1"/>
                </p:cNvSpPr>
                <p:nvPr/>
              </p:nvSpPr>
              <p:spPr bwMode="auto">
                <a:xfrm>
                  <a:off x="2368" y="640"/>
                  <a:ext cx="216" cy="13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99" name="Rectangle 28"/>
                <p:cNvSpPr>
                  <a:spLocks noChangeArrowheads="1"/>
                </p:cNvSpPr>
                <p:nvPr/>
              </p:nvSpPr>
              <p:spPr bwMode="auto">
                <a:xfrm>
                  <a:off x="2366" y="1226"/>
                  <a:ext cx="216" cy="13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500" name="Rectangle 29"/>
                <p:cNvSpPr>
                  <a:spLocks noChangeArrowheads="1"/>
                </p:cNvSpPr>
                <p:nvPr/>
              </p:nvSpPr>
              <p:spPr bwMode="auto">
                <a:xfrm>
                  <a:off x="1648" y="1200"/>
                  <a:ext cx="216" cy="136"/>
                </a:xfrm>
                <a:prstGeom prst="rect">
                  <a:avLst/>
                </a:prstGeom>
                <a:solidFill>
                  <a:srgbClr val="FF66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501" name="Line 30"/>
                <p:cNvSpPr>
                  <a:spLocks noChangeShapeType="1"/>
                </p:cNvSpPr>
                <p:nvPr/>
              </p:nvSpPr>
              <p:spPr bwMode="auto">
                <a:xfrm flipV="1">
                  <a:off x="1864" y="1120"/>
                  <a:ext cx="78" cy="80"/>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502" name="Line 31"/>
                <p:cNvSpPr>
                  <a:spLocks noChangeShapeType="1"/>
                </p:cNvSpPr>
                <p:nvPr/>
              </p:nvSpPr>
              <p:spPr bwMode="auto">
                <a:xfrm>
                  <a:off x="1858" y="790"/>
                  <a:ext cx="84" cy="13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503" name="Line 32"/>
                <p:cNvSpPr>
                  <a:spLocks noChangeShapeType="1"/>
                </p:cNvSpPr>
                <p:nvPr/>
              </p:nvSpPr>
              <p:spPr bwMode="auto">
                <a:xfrm flipV="1">
                  <a:off x="2248" y="776"/>
                  <a:ext cx="118" cy="154"/>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504" name="Line 33"/>
                <p:cNvSpPr>
                  <a:spLocks noChangeShapeType="1"/>
                </p:cNvSpPr>
                <p:nvPr/>
              </p:nvSpPr>
              <p:spPr bwMode="auto">
                <a:xfrm>
                  <a:off x="2248" y="1120"/>
                  <a:ext cx="116" cy="10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grpSp>
        </p:grpSp>
        <p:grpSp>
          <p:nvGrpSpPr>
            <p:cNvPr id="11" name="Group 6"/>
            <p:cNvGrpSpPr>
              <a:grpSpLocks/>
            </p:cNvGrpSpPr>
            <p:nvPr/>
          </p:nvGrpSpPr>
          <p:grpSpPr bwMode="auto">
            <a:xfrm>
              <a:off x="498764" y="2842784"/>
              <a:ext cx="658726" cy="599466"/>
              <a:chOff x="666750" y="2515101"/>
              <a:chExt cx="584200" cy="492125"/>
            </a:xfrm>
          </p:grpSpPr>
          <p:sp>
            <p:nvSpPr>
              <p:cNvPr id="14360" name="Rectangle 34"/>
              <p:cNvSpPr>
                <a:spLocks noChangeArrowheads="1"/>
              </p:cNvSpPr>
              <p:nvPr/>
            </p:nvSpPr>
            <p:spPr bwMode="auto">
              <a:xfrm>
                <a:off x="666750" y="2514663"/>
                <a:ext cx="584200" cy="492586"/>
              </a:xfrm>
              <a:prstGeom prst="rect">
                <a:avLst/>
              </a:prstGeom>
              <a:solidFill>
                <a:srgbClr val="EAEAEA"/>
              </a:solidFill>
              <a:ln w="15875">
                <a:solidFill>
                  <a:schemeClr val="bg1"/>
                </a:solidFill>
                <a:miter lim="800000"/>
                <a:headEnd/>
                <a:tailEnd/>
              </a:ln>
              <a:effectLst>
                <a:outerShdw blurRad="38100" sx="102000" sy="102000" algn="ctr" rotWithShape="0">
                  <a:prstClr val="black">
                    <a:alpha val="40000"/>
                  </a:prstClr>
                </a:outerShdw>
              </a:effectLst>
              <a:extLst/>
            </p:spPr>
            <p:txBody>
              <a:bodyPr wrap="none" anchor="ctr"/>
              <a:lstStyle/>
              <a:p>
                <a:pPr fontAlgn="auto">
                  <a:spcBef>
                    <a:spcPts val="0"/>
                  </a:spcBef>
                  <a:spcAft>
                    <a:spcPts val="0"/>
                  </a:spcAft>
                  <a:defRPr/>
                </a:pPr>
                <a:endParaRPr lang="en-US" dirty="0">
                  <a:latin typeface="+mn-lt"/>
                </a:endParaRPr>
              </a:p>
            </p:txBody>
          </p:sp>
          <p:grpSp>
            <p:nvGrpSpPr>
              <p:cNvPr id="12" name="Group 35"/>
              <p:cNvGrpSpPr>
                <a:grpSpLocks/>
              </p:cNvGrpSpPr>
              <p:nvPr/>
            </p:nvGrpSpPr>
            <p:grpSpPr bwMode="auto">
              <a:xfrm>
                <a:off x="737394" y="2592095"/>
                <a:ext cx="442913" cy="338137"/>
                <a:chOff x="1640" y="640"/>
                <a:chExt cx="944" cy="722"/>
              </a:xfrm>
              <a:effectLst>
                <a:outerShdw blurRad="12700" dist="12700" dir="2700000" algn="tl" rotWithShape="0">
                  <a:prstClr val="black">
                    <a:alpha val="40000"/>
                  </a:prstClr>
                </a:outerShdw>
              </a:effectLst>
            </p:grpSpPr>
            <p:sp>
              <p:nvSpPr>
                <p:cNvPr id="14487" name="Rectangle 36"/>
                <p:cNvSpPr>
                  <a:spLocks noChangeArrowheads="1"/>
                </p:cNvSpPr>
                <p:nvPr/>
              </p:nvSpPr>
              <p:spPr bwMode="auto">
                <a:xfrm>
                  <a:off x="1944" y="928"/>
                  <a:ext cx="304" cy="192"/>
                </a:xfrm>
                <a:prstGeom prst="rect">
                  <a:avLst/>
                </a:prstGeom>
                <a:solidFill>
                  <a:srgbClr val="003399"/>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88" name="Rectangle 37"/>
                <p:cNvSpPr>
                  <a:spLocks noChangeArrowheads="1"/>
                </p:cNvSpPr>
                <p:nvPr/>
              </p:nvSpPr>
              <p:spPr bwMode="auto">
                <a:xfrm>
                  <a:off x="1640" y="656"/>
                  <a:ext cx="216" cy="136"/>
                </a:xfrm>
                <a:prstGeom prst="rect">
                  <a:avLst/>
                </a:prstGeom>
                <a:solidFill>
                  <a:srgbClr val="003399"/>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89" name="Rectangle 38"/>
                <p:cNvSpPr>
                  <a:spLocks noChangeArrowheads="1"/>
                </p:cNvSpPr>
                <p:nvPr/>
              </p:nvSpPr>
              <p:spPr bwMode="auto">
                <a:xfrm>
                  <a:off x="2368" y="640"/>
                  <a:ext cx="216" cy="136"/>
                </a:xfrm>
                <a:prstGeom prst="rect">
                  <a:avLst/>
                </a:prstGeom>
                <a:solidFill>
                  <a:srgbClr val="003399"/>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90" name="Rectangle 39"/>
                <p:cNvSpPr>
                  <a:spLocks noChangeArrowheads="1"/>
                </p:cNvSpPr>
                <p:nvPr/>
              </p:nvSpPr>
              <p:spPr bwMode="auto">
                <a:xfrm>
                  <a:off x="2366" y="1226"/>
                  <a:ext cx="216" cy="136"/>
                </a:xfrm>
                <a:prstGeom prst="rect">
                  <a:avLst/>
                </a:prstGeom>
                <a:solidFill>
                  <a:srgbClr val="003399"/>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91" name="Rectangle 40"/>
                <p:cNvSpPr>
                  <a:spLocks noChangeArrowheads="1"/>
                </p:cNvSpPr>
                <p:nvPr/>
              </p:nvSpPr>
              <p:spPr bwMode="auto">
                <a:xfrm>
                  <a:off x="1648" y="1200"/>
                  <a:ext cx="216" cy="136"/>
                </a:xfrm>
                <a:prstGeom prst="rect">
                  <a:avLst/>
                </a:prstGeom>
                <a:solidFill>
                  <a:srgbClr val="003399"/>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92" name="Line 41"/>
                <p:cNvSpPr>
                  <a:spLocks noChangeShapeType="1"/>
                </p:cNvSpPr>
                <p:nvPr/>
              </p:nvSpPr>
              <p:spPr bwMode="auto">
                <a:xfrm flipV="1">
                  <a:off x="1864" y="1120"/>
                  <a:ext cx="78" cy="80"/>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93" name="Line 42"/>
                <p:cNvSpPr>
                  <a:spLocks noChangeShapeType="1"/>
                </p:cNvSpPr>
                <p:nvPr/>
              </p:nvSpPr>
              <p:spPr bwMode="auto">
                <a:xfrm>
                  <a:off x="1858" y="790"/>
                  <a:ext cx="84" cy="13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94" name="Line 43"/>
                <p:cNvSpPr>
                  <a:spLocks noChangeShapeType="1"/>
                </p:cNvSpPr>
                <p:nvPr/>
              </p:nvSpPr>
              <p:spPr bwMode="auto">
                <a:xfrm flipV="1">
                  <a:off x="2248" y="776"/>
                  <a:ext cx="118" cy="154"/>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95" name="Line 44"/>
                <p:cNvSpPr>
                  <a:spLocks noChangeShapeType="1"/>
                </p:cNvSpPr>
                <p:nvPr/>
              </p:nvSpPr>
              <p:spPr bwMode="auto">
                <a:xfrm>
                  <a:off x="2248" y="1120"/>
                  <a:ext cx="116" cy="10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grpSp>
        </p:grpSp>
        <p:grpSp>
          <p:nvGrpSpPr>
            <p:cNvPr id="13" name="Group 7"/>
            <p:cNvGrpSpPr>
              <a:grpSpLocks/>
            </p:cNvGrpSpPr>
            <p:nvPr/>
          </p:nvGrpSpPr>
          <p:grpSpPr bwMode="auto">
            <a:xfrm>
              <a:off x="498764" y="2096183"/>
              <a:ext cx="658726" cy="599466"/>
              <a:chOff x="666750" y="1567948"/>
              <a:chExt cx="584200" cy="492125"/>
            </a:xfrm>
          </p:grpSpPr>
          <p:sp>
            <p:nvSpPr>
              <p:cNvPr id="14367" name="Rectangle 60"/>
              <p:cNvSpPr>
                <a:spLocks noChangeArrowheads="1"/>
              </p:cNvSpPr>
              <p:nvPr/>
            </p:nvSpPr>
            <p:spPr bwMode="auto">
              <a:xfrm>
                <a:off x="666750" y="1567948"/>
                <a:ext cx="584200" cy="492586"/>
              </a:xfrm>
              <a:prstGeom prst="rect">
                <a:avLst/>
              </a:prstGeom>
              <a:solidFill>
                <a:srgbClr val="EAEAEA"/>
              </a:solidFill>
              <a:ln w="15875">
                <a:solidFill>
                  <a:schemeClr val="bg1"/>
                </a:solidFill>
                <a:miter lim="800000"/>
                <a:headEnd/>
                <a:tailEnd/>
              </a:ln>
              <a:effectLst>
                <a:outerShdw blurRad="38100" sx="102000" sy="102000" algn="ctr" rotWithShape="0">
                  <a:prstClr val="black">
                    <a:alpha val="40000"/>
                  </a:prstClr>
                </a:outerShdw>
              </a:effectLst>
              <a:extLst/>
            </p:spPr>
            <p:txBody>
              <a:bodyPr wrap="none" anchor="ctr"/>
              <a:lstStyle/>
              <a:p>
                <a:pPr fontAlgn="auto">
                  <a:spcBef>
                    <a:spcPts val="0"/>
                  </a:spcBef>
                  <a:spcAft>
                    <a:spcPts val="0"/>
                  </a:spcAft>
                  <a:defRPr/>
                </a:pPr>
                <a:endParaRPr lang="en-US" dirty="0">
                  <a:latin typeface="+mn-lt"/>
                </a:endParaRPr>
              </a:p>
            </p:txBody>
          </p:sp>
          <p:grpSp>
            <p:nvGrpSpPr>
              <p:cNvPr id="14" name="Group 61"/>
              <p:cNvGrpSpPr>
                <a:grpSpLocks/>
              </p:cNvGrpSpPr>
              <p:nvPr/>
            </p:nvGrpSpPr>
            <p:grpSpPr bwMode="auto">
              <a:xfrm>
                <a:off x="737394" y="1644942"/>
                <a:ext cx="442913" cy="338137"/>
                <a:chOff x="1640" y="640"/>
                <a:chExt cx="944" cy="722"/>
              </a:xfrm>
              <a:effectLst>
                <a:outerShdw blurRad="12700" dist="12700" dir="2700000" algn="tl" rotWithShape="0">
                  <a:prstClr val="black">
                    <a:alpha val="40000"/>
                  </a:prstClr>
                </a:outerShdw>
              </a:effectLst>
            </p:grpSpPr>
            <p:sp>
              <p:nvSpPr>
                <p:cNvPr id="14469" name="Rectangle 62"/>
                <p:cNvSpPr>
                  <a:spLocks noChangeArrowheads="1"/>
                </p:cNvSpPr>
                <p:nvPr/>
              </p:nvSpPr>
              <p:spPr bwMode="auto">
                <a:xfrm>
                  <a:off x="1944" y="928"/>
                  <a:ext cx="304" cy="192"/>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70" name="Rectangle 63"/>
                <p:cNvSpPr>
                  <a:spLocks noChangeArrowheads="1"/>
                </p:cNvSpPr>
                <p:nvPr/>
              </p:nvSpPr>
              <p:spPr bwMode="auto">
                <a:xfrm>
                  <a:off x="1640" y="656"/>
                  <a:ext cx="216" cy="13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71" name="Rectangle 64"/>
                <p:cNvSpPr>
                  <a:spLocks noChangeArrowheads="1"/>
                </p:cNvSpPr>
                <p:nvPr/>
              </p:nvSpPr>
              <p:spPr bwMode="auto">
                <a:xfrm>
                  <a:off x="2368" y="640"/>
                  <a:ext cx="216" cy="13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72" name="Rectangle 65"/>
                <p:cNvSpPr>
                  <a:spLocks noChangeArrowheads="1"/>
                </p:cNvSpPr>
                <p:nvPr/>
              </p:nvSpPr>
              <p:spPr bwMode="auto">
                <a:xfrm>
                  <a:off x="2366" y="1226"/>
                  <a:ext cx="216" cy="13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73" name="Rectangle 66"/>
                <p:cNvSpPr>
                  <a:spLocks noChangeArrowheads="1"/>
                </p:cNvSpPr>
                <p:nvPr/>
              </p:nvSpPr>
              <p:spPr bwMode="auto">
                <a:xfrm>
                  <a:off x="1648" y="1200"/>
                  <a:ext cx="216" cy="136"/>
                </a:xfrm>
                <a:prstGeom prst="rect">
                  <a:avLst/>
                </a:prstGeom>
                <a:solidFill>
                  <a:srgbClr val="FFFF00"/>
                </a:solidFill>
                <a:ln w="9525">
                  <a:solidFill>
                    <a:schemeClr val="tx1"/>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74" name="Line 67"/>
                <p:cNvSpPr>
                  <a:spLocks noChangeShapeType="1"/>
                </p:cNvSpPr>
                <p:nvPr/>
              </p:nvSpPr>
              <p:spPr bwMode="auto">
                <a:xfrm flipV="1">
                  <a:off x="1864" y="1120"/>
                  <a:ext cx="78" cy="80"/>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75" name="Line 68"/>
                <p:cNvSpPr>
                  <a:spLocks noChangeShapeType="1"/>
                </p:cNvSpPr>
                <p:nvPr/>
              </p:nvSpPr>
              <p:spPr bwMode="auto">
                <a:xfrm>
                  <a:off x="1858" y="790"/>
                  <a:ext cx="84" cy="13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76" name="Line 69"/>
                <p:cNvSpPr>
                  <a:spLocks noChangeShapeType="1"/>
                </p:cNvSpPr>
                <p:nvPr/>
              </p:nvSpPr>
              <p:spPr bwMode="auto">
                <a:xfrm flipV="1">
                  <a:off x="2248" y="776"/>
                  <a:ext cx="118" cy="154"/>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sp>
              <p:nvSpPr>
                <p:cNvPr id="14477" name="Line 70"/>
                <p:cNvSpPr>
                  <a:spLocks noChangeShapeType="1"/>
                </p:cNvSpPr>
                <p:nvPr/>
              </p:nvSpPr>
              <p:spPr bwMode="auto">
                <a:xfrm>
                  <a:off x="2248" y="1120"/>
                  <a:ext cx="116" cy="108"/>
                </a:xfrm>
                <a:prstGeom prst="line">
                  <a:avLst/>
                </a:prstGeom>
                <a:noFill/>
                <a:ln w="9525">
                  <a:solidFill>
                    <a:schemeClr val="tx1"/>
                  </a:solidFill>
                  <a:round/>
                  <a:headEnd/>
                  <a:tailEnd/>
                </a:ln>
                <a:extLst/>
              </p:spPr>
              <p:txBody>
                <a:bodyPr/>
                <a:lstStyle/>
                <a:p>
                  <a:pPr fontAlgn="auto">
                    <a:spcBef>
                      <a:spcPts val="0"/>
                    </a:spcBef>
                    <a:spcAft>
                      <a:spcPts val="0"/>
                    </a:spcAft>
                    <a:defRPr/>
                  </a:pPr>
                  <a:endParaRPr lang="en-US" dirty="0">
                    <a:latin typeface="+mn-lt"/>
                  </a:endParaRPr>
                </a:p>
              </p:txBody>
            </p:sp>
          </p:grpSp>
        </p:grpSp>
      </p:grpSp>
      <p:grpSp>
        <p:nvGrpSpPr>
          <p:cNvPr id="15" name="Group 16"/>
          <p:cNvGrpSpPr>
            <a:grpSpLocks/>
          </p:cNvGrpSpPr>
          <p:nvPr/>
        </p:nvGrpSpPr>
        <p:grpSpPr bwMode="auto">
          <a:xfrm>
            <a:off x="3490913" y="3163888"/>
            <a:ext cx="1927225" cy="1624012"/>
            <a:chOff x="3491346" y="2939683"/>
            <a:chExt cx="1927041" cy="1624760"/>
          </a:xfrm>
        </p:grpSpPr>
        <p:sp>
          <p:nvSpPr>
            <p:cNvPr id="14349" name="Rectangle 13"/>
            <p:cNvSpPr>
              <a:spLocks noChangeArrowheads="1"/>
            </p:cNvSpPr>
            <p:nvPr/>
          </p:nvSpPr>
          <p:spPr bwMode="auto">
            <a:xfrm>
              <a:off x="3491346" y="2939683"/>
              <a:ext cx="1927041" cy="1624760"/>
            </a:xfrm>
            <a:prstGeom prst="rect">
              <a:avLst/>
            </a:prstGeom>
            <a:solidFill>
              <a:schemeClr val="accent4">
                <a:lumMod val="50000"/>
              </a:schemeClr>
            </a:solidFill>
            <a:ln w="19050">
              <a:solidFill>
                <a:schemeClr val="accent4">
                  <a:lumMod val="40000"/>
                  <a:lumOff val="60000"/>
                </a:schemeClr>
              </a:solidFill>
            </a:ln>
            <a:effectLst>
              <a:outerShdw blurRad="50800" sx="102000" sy="102000" algn="ctr" rotWithShape="0">
                <a:prstClr val="black">
                  <a:alpha val="40000"/>
                </a:prstClr>
              </a:outerShdw>
            </a:effectLst>
            <a:extLst/>
          </p:spPr>
          <p:txBody>
            <a:bodyPr wrap="none" anchor="ctr"/>
            <a:lstStyle/>
            <a:p>
              <a:pPr fontAlgn="auto">
                <a:spcBef>
                  <a:spcPts val="0"/>
                </a:spcBef>
                <a:spcAft>
                  <a:spcPts val="0"/>
                </a:spcAft>
                <a:defRPr/>
              </a:pPr>
              <a:endParaRPr lang="en-US" dirty="0">
                <a:latin typeface="+mn-lt"/>
              </a:endParaRPr>
            </a:p>
          </p:txBody>
        </p:sp>
        <p:grpSp>
          <p:nvGrpSpPr>
            <p:cNvPr id="16" name="Group 11"/>
            <p:cNvGrpSpPr>
              <a:grpSpLocks/>
            </p:cNvGrpSpPr>
            <p:nvPr/>
          </p:nvGrpSpPr>
          <p:grpSpPr bwMode="auto">
            <a:xfrm>
              <a:off x="3631748" y="3030368"/>
              <a:ext cx="1643055" cy="1458504"/>
              <a:chOff x="3994485" y="3006413"/>
              <a:chExt cx="1518147" cy="1277378"/>
            </a:xfrm>
          </p:grpSpPr>
          <p:grpSp>
            <p:nvGrpSpPr>
              <p:cNvPr id="17" name="Group 10"/>
              <p:cNvGrpSpPr>
                <a:grpSpLocks/>
              </p:cNvGrpSpPr>
              <p:nvPr/>
            </p:nvGrpSpPr>
            <p:grpSpPr bwMode="auto">
              <a:xfrm>
                <a:off x="4164849" y="3121361"/>
                <a:ext cx="1344278" cy="1087875"/>
                <a:chOff x="4164849" y="3121361"/>
                <a:chExt cx="1344278" cy="1087875"/>
              </a:xfrm>
            </p:grpSpPr>
            <p:cxnSp>
              <p:nvCxnSpPr>
                <p:cNvPr id="31781" name="AutoShape 159"/>
                <p:cNvCxnSpPr>
                  <a:cxnSpLocks noChangeShapeType="1"/>
                </p:cNvCxnSpPr>
                <p:nvPr/>
              </p:nvCxnSpPr>
              <p:spPr bwMode="auto">
                <a:xfrm>
                  <a:off x="4164849" y="3165764"/>
                  <a:ext cx="149068" cy="99907"/>
                </a:xfrm>
                <a:prstGeom prst="bentConnector3">
                  <a:avLst>
                    <a:gd name="adj1" fmla="val 49838"/>
                  </a:avLst>
                </a:prstGeom>
                <a:noFill/>
                <a:ln w="9525">
                  <a:solidFill>
                    <a:schemeClr val="bg1"/>
                  </a:solidFill>
                  <a:miter lim="800000"/>
                  <a:headEnd/>
                  <a:tailEnd/>
                </a:ln>
              </p:spPr>
            </p:cxnSp>
            <p:cxnSp>
              <p:nvCxnSpPr>
                <p:cNvPr id="31782" name="AutoShape 160"/>
                <p:cNvCxnSpPr>
                  <a:cxnSpLocks noChangeShapeType="1"/>
                </p:cNvCxnSpPr>
                <p:nvPr/>
              </p:nvCxnSpPr>
              <p:spPr bwMode="auto">
                <a:xfrm rot="10800000" flipV="1">
                  <a:off x="4835657" y="3121361"/>
                  <a:ext cx="175688" cy="29602"/>
                </a:xfrm>
                <a:prstGeom prst="bentConnector3">
                  <a:avLst>
                    <a:gd name="adj1" fmla="val 50000"/>
                  </a:avLst>
                </a:prstGeom>
                <a:noFill/>
                <a:ln w="9525">
                  <a:solidFill>
                    <a:schemeClr val="bg1"/>
                  </a:solidFill>
                  <a:miter lim="800000"/>
                  <a:headEnd/>
                  <a:tailEnd/>
                </a:ln>
              </p:spPr>
            </p:cxnSp>
            <p:cxnSp>
              <p:nvCxnSpPr>
                <p:cNvPr id="31783" name="AutoShape 161"/>
                <p:cNvCxnSpPr>
                  <a:cxnSpLocks noChangeShapeType="1"/>
                </p:cNvCxnSpPr>
                <p:nvPr/>
              </p:nvCxnSpPr>
              <p:spPr bwMode="auto">
                <a:xfrm>
                  <a:off x="4835657" y="3153866"/>
                  <a:ext cx="135759" cy="414429"/>
                </a:xfrm>
                <a:prstGeom prst="bentConnector3">
                  <a:avLst>
                    <a:gd name="adj1" fmla="val 50000"/>
                  </a:avLst>
                </a:prstGeom>
                <a:noFill/>
                <a:ln w="9525">
                  <a:solidFill>
                    <a:schemeClr val="bg1"/>
                  </a:solidFill>
                  <a:miter lim="800000"/>
                  <a:headEnd/>
                  <a:tailEnd/>
                </a:ln>
              </p:spPr>
            </p:cxnSp>
            <p:cxnSp>
              <p:nvCxnSpPr>
                <p:cNvPr id="31784" name="AutoShape 162"/>
                <p:cNvCxnSpPr>
                  <a:cxnSpLocks noChangeShapeType="1"/>
                </p:cNvCxnSpPr>
                <p:nvPr/>
              </p:nvCxnSpPr>
              <p:spPr bwMode="auto">
                <a:xfrm>
                  <a:off x="4484281" y="3213867"/>
                  <a:ext cx="178350" cy="140610"/>
                </a:xfrm>
                <a:prstGeom prst="bentConnector3">
                  <a:avLst>
                    <a:gd name="adj1" fmla="val 49866"/>
                  </a:avLst>
                </a:prstGeom>
                <a:noFill/>
                <a:ln w="9525">
                  <a:solidFill>
                    <a:schemeClr val="bg1"/>
                  </a:solidFill>
                  <a:miter lim="800000"/>
                  <a:headEnd/>
                  <a:tailEnd/>
                </a:ln>
              </p:spPr>
            </p:cxnSp>
            <p:cxnSp>
              <p:nvCxnSpPr>
                <p:cNvPr id="31785" name="AutoShape 163"/>
                <p:cNvCxnSpPr>
                  <a:cxnSpLocks noChangeShapeType="1"/>
                </p:cNvCxnSpPr>
                <p:nvPr/>
              </p:nvCxnSpPr>
              <p:spPr bwMode="auto">
                <a:xfrm>
                  <a:off x="5141780" y="3617195"/>
                  <a:ext cx="196983" cy="273819"/>
                </a:xfrm>
                <a:prstGeom prst="bentConnector3">
                  <a:avLst>
                    <a:gd name="adj1" fmla="val 49880"/>
                  </a:avLst>
                </a:prstGeom>
                <a:noFill/>
                <a:ln w="9525">
                  <a:solidFill>
                    <a:schemeClr val="bg1"/>
                  </a:solidFill>
                  <a:miter lim="800000"/>
                  <a:headEnd/>
                  <a:tailEnd/>
                </a:ln>
              </p:spPr>
            </p:cxnSp>
            <p:cxnSp>
              <p:nvCxnSpPr>
                <p:cNvPr id="31786" name="AutoShape 164"/>
                <p:cNvCxnSpPr>
                  <a:cxnSpLocks noChangeShapeType="1"/>
                </p:cNvCxnSpPr>
                <p:nvPr/>
              </p:nvCxnSpPr>
              <p:spPr bwMode="auto">
                <a:xfrm>
                  <a:off x="4484281" y="3265671"/>
                  <a:ext cx="82520" cy="366325"/>
                </a:xfrm>
                <a:prstGeom prst="bentConnector3">
                  <a:avLst>
                    <a:gd name="adj1" fmla="val 185713"/>
                  </a:avLst>
                </a:prstGeom>
                <a:noFill/>
                <a:ln w="9525">
                  <a:solidFill>
                    <a:schemeClr val="bg1"/>
                  </a:solidFill>
                  <a:miter lim="800000"/>
                  <a:headEnd/>
                  <a:tailEnd/>
                </a:ln>
              </p:spPr>
            </p:cxnSp>
            <p:cxnSp>
              <p:nvCxnSpPr>
                <p:cNvPr id="31787" name="AutoShape 165"/>
                <p:cNvCxnSpPr>
                  <a:cxnSpLocks noChangeShapeType="1"/>
                </p:cNvCxnSpPr>
                <p:nvPr/>
              </p:nvCxnSpPr>
              <p:spPr bwMode="auto">
                <a:xfrm>
                  <a:off x="5421283" y="3265671"/>
                  <a:ext cx="87844" cy="573540"/>
                </a:xfrm>
                <a:prstGeom prst="bentConnector3">
                  <a:avLst>
                    <a:gd name="adj1" fmla="val 179560"/>
                  </a:avLst>
                </a:prstGeom>
                <a:noFill/>
                <a:ln w="9525">
                  <a:solidFill>
                    <a:schemeClr val="bg1"/>
                  </a:solidFill>
                  <a:miter lim="800000"/>
                  <a:headEnd/>
                  <a:tailEnd/>
                </a:ln>
              </p:spPr>
            </p:cxnSp>
            <p:cxnSp>
              <p:nvCxnSpPr>
                <p:cNvPr id="31788" name="AutoShape 166"/>
                <p:cNvCxnSpPr>
                  <a:cxnSpLocks noChangeShapeType="1"/>
                </p:cNvCxnSpPr>
                <p:nvPr/>
              </p:nvCxnSpPr>
              <p:spPr bwMode="auto">
                <a:xfrm>
                  <a:off x="4335213" y="4053825"/>
                  <a:ext cx="244898" cy="155411"/>
                </a:xfrm>
                <a:prstGeom prst="bentConnector3">
                  <a:avLst>
                    <a:gd name="adj1" fmla="val 50000"/>
                  </a:avLst>
                </a:prstGeom>
                <a:noFill/>
                <a:ln w="9525">
                  <a:solidFill>
                    <a:schemeClr val="bg1"/>
                  </a:solidFill>
                  <a:miter lim="800000"/>
                  <a:headEnd/>
                  <a:tailEnd/>
                </a:ln>
              </p:spPr>
            </p:cxnSp>
            <p:cxnSp>
              <p:nvCxnSpPr>
                <p:cNvPr id="31789" name="AutoShape 167"/>
                <p:cNvCxnSpPr>
                  <a:cxnSpLocks noChangeShapeType="1"/>
                </p:cNvCxnSpPr>
                <p:nvPr/>
              </p:nvCxnSpPr>
              <p:spPr bwMode="auto">
                <a:xfrm flipV="1">
                  <a:off x="4899543" y="3768906"/>
                  <a:ext cx="71872" cy="74005"/>
                </a:xfrm>
                <a:prstGeom prst="bentConnector3">
                  <a:avLst>
                    <a:gd name="adj1" fmla="val 49662"/>
                  </a:avLst>
                </a:prstGeom>
                <a:noFill/>
                <a:ln w="9525">
                  <a:solidFill>
                    <a:schemeClr val="bg1"/>
                  </a:solidFill>
                  <a:miter lim="800000"/>
                  <a:headEnd/>
                  <a:tailEnd/>
                </a:ln>
              </p:spPr>
            </p:cxnSp>
            <p:cxnSp>
              <p:nvCxnSpPr>
                <p:cNvPr id="31790" name="AutoShape 164"/>
                <p:cNvCxnSpPr>
                  <a:cxnSpLocks noChangeShapeType="1"/>
                </p:cNvCxnSpPr>
                <p:nvPr/>
              </p:nvCxnSpPr>
              <p:spPr bwMode="auto">
                <a:xfrm>
                  <a:off x="4499992" y="3789040"/>
                  <a:ext cx="82520" cy="366325"/>
                </a:xfrm>
                <a:prstGeom prst="bentConnector3">
                  <a:avLst>
                    <a:gd name="adj1" fmla="val 185713"/>
                  </a:avLst>
                </a:prstGeom>
                <a:noFill/>
                <a:ln w="9525">
                  <a:solidFill>
                    <a:schemeClr val="bg1"/>
                  </a:solidFill>
                  <a:miter lim="800000"/>
                  <a:headEnd/>
                  <a:tailEnd/>
                </a:ln>
              </p:spPr>
            </p:cxnSp>
          </p:grpSp>
          <p:grpSp>
            <p:nvGrpSpPr>
              <p:cNvPr id="18" name="Group 9"/>
              <p:cNvGrpSpPr/>
              <p:nvPr/>
            </p:nvGrpSpPr>
            <p:grpSpPr>
              <a:xfrm>
                <a:off x="3994485" y="3036255"/>
                <a:ext cx="170364" cy="407028"/>
                <a:chOff x="3994485" y="3036255"/>
                <a:chExt cx="170364" cy="407028"/>
              </a:xfrm>
              <a:solidFill>
                <a:schemeClr val="bg1">
                  <a:lumMod val="50000"/>
                </a:schemeClr>
              </a:solidFill>
            </p:grpSpPr>
            <p:sp>
              <p:nvSpPr>
                <p:cNvPr id="14452" name="Rectangle 86"/>
                <p:cNvSpPr>
                  <a:spLocks noChangeArrowheads="1"/>
                </p:cNvSpPr>
                <p:nvPr/>
              </p:nvSpPr>
              <p:spPr bwMode="auto">
                <a:xfrm>
                  <a:off x="3994485" y="3036255"/>
                  <a:ext cx="170364" cy="51573"/>
                </a:xfrm>
                <a:prstGeom prst="rect">
                  <a:avLst/>
                </a:prstGeom>
                <a:solidFill>
                  <a:schemeClr val="bg1">
                    <a:lumMod val="75000"/>
                  </a:schemeClr>
                </a:solid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3" name="Rectangle 87"/>
                <p:cNvSpPr>
                  <a:spLocks noChangeArrowheads="1"/>
                </p:cNvSpPr>
                <p:nvPr/>
              </p:nvSpPr>
              <p:spPr bwMode="auto">
                <a:xfrm>
                  <a:off x="3994485" y="3087034"/>
                  <a:ext cx="170364" cy="51573"/>
                </a:xfrm>
                <a:prstGeom prst="rect">
                  <a:avLst/>
                </a:prstGeom>
                <a:grp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4" name="Rectangle 88"/>
                <p:cNvSpPr>
                  <a:spLocks noChangeArrowheads="1"/>
                </p:cNvSpPr>
                <p:nvPr/>
              </p:nvSpPr>
              <p:spPr bwMode="auto">
                <a:xfrm>
                  <a:off x="3994485" y="3139929"/>
                  <a:ext cx="170364" cy="51573"/>
                </a:xfrm>
                <a:prstGeom prst="rect">
                  <a:avLst/>
                </a:prstGeom>
                <a:grp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5" name="Rectangle 89"/>
                <p:cNvSpPr>
                  <a:spLocks noChangeArrowheads="1"/>
                </p:cNvSpPr>
                <p:nvPr/>
              </p:nvSpPr>
              <p:spPr bwMode="auto">
                <a:xfrm>
                  <a:off x="3994485" y="3190709"/>
                  <a:ext cx="170364" cy="51573"/>
                </a:xfrm>
                <a:prstGeom prst="rect">
                  <a:avLst/>
                </a:prstGeom>
                <a:grp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6" name="Rectangle 90"/>
                <p:cNvSpPr>
                  <a:spLocks noChangeArrowheads="1"/>
                </p:cNvSpPr>
                <p:nvPr/>
              </p:nvSpPr>
              <p:spPr bwMode="auto">
                <a:xfrm>
                  <a:off x="3994485" y="3241488"/>
                  <a:ext cx="170364" cy="51573"/>
                </a:xfrm>
                <a:prstGeom prst="rect">
                  <a:avLst/>
                </a:prstGeom>
                <a:grp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7" name="Rectangle 91"/>
                <p:cNvSpPr>
                  <a:spLocks noChangeArrowheads="1"/>
                </p:cNvSpPr>
                <p:nvPr/>
              </p:nvSpPr>
              <p:spPr bwMode="auto">
                <a:xfrm>
                  <a:off x="3994485" y="3292267"/>
                  <a:ext cx="170364" cy="51573"/>
                </a:xfrm>
                <a:prstGeom prst="rect">
                  <a:avLst/>
                </a:prstGeom>
                <a:solidFill>
                  <a:schemeClr val="bg1">
                    <a:lumMod val="50000"/>
                  </a:schemeClr>
                </a:solid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8" name="Rectangle 92"/>
                <p:cNvSpPr>
                  <a:spLocks noChangeArrowheads="1"/>
                </p:cNvSpPr>
                <p:nvPr/>
              </p:nvSpPr>
              <p:spPr bwMode="auto">
                <a:xfrm>
                  <a:off x="3994485" y="3343047"/>
                  <a:ext cx="170364" cy="51573"/>
                </a:xfrm>
                <a:prstGeom prst="rect">
                  <a:avLst/>
                </a:prstGeom>
                <a:grp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4459" name="Rectangle 93"/>
                <p:cNvSpPr>
                  <a:spLocks noChangeArrowheads="1"/>
                </p:cNvSpPr>
                <p:nvPr/>
              </p:nvSpPr>
              <p:spPr bwMode="auto">
                <a:xfrm>
                  <a:off x="3994485" y="3391710"/>
                  <a:ext cx="170364" cy="51573"/>
                </a:xfrm>
                <a:prstGeom prst="rect">
                  <a:avLst/>
                </a:prstGeom>
                <a:grpFill/>
                <a:ln w="15875">
                  <a:solidFill>
                    <a:srgbClr val="F0EA0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19" name="Group 182"/>
              <p:cNvGrpSpPr/>
              <p:nvPr/>
            </p:nvGrpSpPr>
            <p:grpSpPr>
              <a:xfrm>
                <a:off x="4389055" y="3429000"/>
                <a:ext cx="170364" cy="407028"/>
                <a:chOff x="3994485" y="3036255"/>
                <a:chExt cx="170364" cy="407028"/>
              </a:xfrm>
              <a:solidFill>
                <a:schemeClr val="bg1">
                  <a:lumMod val="50000"/>
                </a:schemeClr>
              </a:solidFill>
            </p:grpSpPr>
            <p:sp>
              <p:nvSpPr>
                <p:cNvPr id="184" name="Rectangle 86"/>
                <p:cNvSpPr>
                  <a:spLocks noChangeArrowheads="1"/>
                </p:cNvSpPr>
                <p:nvPr/>
              </p:nvSpPr>
              <p:spPr bwMode="auto">
                <a:xfrm>
                  <a:off x="3994485" y="3036255"/>
                  <a:ext cx="170364" cy="51573"/>
                </a:xfrm>
                <a:prstGeom prst="rect">
                  <a:avLst/>
                </a:prstGeom>
                <a:solidFill>
                  <a:schemeClr val="bg1">
                    <a:lumMod val="75000"/>
                  </a:schemeClr>
                </a:solid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85" name="Rectangle 87"/>
                <p:cNvSpPr>
                  <a:spLocks noChangeArrowheads="1"/>
                </p:cNvSpPr>
                <p:nvPr/>
              </p:nvSpPr>
              <p:spPr bwMode="auto">
                <a:xfrm>
                  <a:off x="3994485" y="3087034"/>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86" name="Rectangle 88"/>
                <p:cNvSpPr>
                  <a:spLocks noChangeArrowheads="1"/>
                </p:cNvSpPr>
                <p:nvPr/>
              </p:nvSpPr>
              <p:spPr bwMode="auto">
                <a:xfrm>
                  <a:off x="3994485" y="3139929"/>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87" name="Rectangle 89"/>
                <p:cNvSpPr>
                  <a:spLocks noChangeArrowheads="1"/>
                </p:cNvSpPr>
                <p:nvPr/>
              </p:nvSpPr>
              <p:spPr bwMode="auto">
                <a:xfrm>
                  <a:off x="3994485" y="3190709"/>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88" name="Rectangle 90"/>
                <p:cNvSpPr>
                  <a:spLocks noChangeArrowheads="1"/>
                </p:cNvSpPr>
                <p:nvPr/>
              </p:nvSpPr>
              <p:spPr bwMode="auto">
                <a:xfrm>
                  <a:off x="3994485" y="3241488"/>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89" name="Rectangle 91"/>
                <p:cNvSpPr>
                  <a:spLocks noChangeArrowheads="1"/>
                </p:cNvSpPr>
                <p:nvPr/>
              </p:nvSpPr>
              <p:spPr bwMode="auto">
                <a:xfrm>
                  <a:off x="3994485" y="3292267"/>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90" name="Rectangle 92"/>
                <p:cNvSpPr>
                  <a:spLocks noChangeArrowheads="1"/>
                </p:cNvSpPr>
                <p:nvPr/>
              </p:nvSpPr>
              <p:spPr bwMode="auto">
                <a:xfrm>
                  <a:off x="3994485" y="3343047"/>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91" name="Rectangle 93"/>
                <p:cNvSpPr>
                  <a:spLocks noChangeArrowheads="1"/>
                </p:cNvSpPr>
                <p:nvPr/>
              </p:nvSpPr>
              <p:spPr bwMode="auto">
                <a:xfrm>
                  <a:off x="3994485" y="3391710"/>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0" name="Group 191"/>
              <p:cNvGrpSpPr/>
              <p:nvPr/>
            </p:nvGrpSpPr>
            <p:grpSpPr>
              <a:xfrm>
                <a:off x="4324628" y="3134721"/>
                <a:ext cx="170364" cy="206027"/>
                <a:chOff x="3994485" y="3036255"/>
                <a:chExt cx="170364" cy="206027"/>
              </a:xfrm>
              <a:solidFill>
                <a:schemeClr val="bg1">
                  <a:lumMod val="50000"/>
                </a:schemeClr>
              </a:solidFill>
            </p:grpSpPr>
            <p:sp>
              <p:nvSpPr>
                <p:cNvPr id="193" name="Rectangle 86"/>
                <p:cNvSpPr>
                  <a:spLocks noChangeArrowheads="1"/>
                </p:cNvSpPr>
                <p:nvPr/>
              </p:nvSpPr>
              <p:spPr bwMode="auto">
                <a:xfrm>
                  <a:off x="3994485" y="3036255"/>
                  <a:ext cx="170364" cy="51573"/>
                </a:xfrm>
                <a:prstGeom prst="rect">
                  <a:avLst/>
                </a:prstGeom>
                <a:solidFill>
                  <a:schemeClr val="bg1">
                    <a:lumMod val="75000"/>
                  </a:schemeClr>
                </a:solid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94" name="Rectangle 87"/>
                <p:cNvSpPr>
                  <a:spLocks noChangeArrowheads="1"/>
                </p:cNvSpPr>
                <p:nvPr/>
              </p:nvSpPr>
              <p:spPr bwMode="auto">
                <a:xfrm>
                  <a:off x="3994485" y="3087034"/>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95" name="Rectangle 88"/>
                <p:cNvSpPr>
                  <a:spLocks noChangeArrowheads="1"/>
                </p:cNvSpPr>
                <p:nvPr/>
              </p:nvSpPr>
              <p:spPr bwMode="auto">
                <a:xfrm>
                  <a:off x="3994485" y="3139929"/>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96" name="Rectangle 89"/>
                <p:cNvSpPr>
                  <a:spLocks noChangeArrowheads="1"/>
                </p:cNvSpPr>
                <p:nvPr/>
              </p:nvSpPr>
              <p:spPr bwMode="auto">
                <a:xfrm>
                  <a:off x="3994485" y="3190709"/>
                  <a:ext cx="170364" cy="51573"/>
                </a:xfrm>
                <a:prstGeom prst="rect">
                  <a:avLst/>
                </a:prstGeom>
                <a:grpFill/>
                <a:ln w="15875">
                  <a:solidFill>
                    <a:srgbClr val="FFFF0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1" name="Group 200"/>
              <p:cNvGrpSpPr/>
              <p:nvPr/>
            </p:nvGrpSpPr>
            <p:grpSpPr>
              <a:xfrm>
                <a:off x="4158791" y="3829833"/>
                <a:ext cx="170364" cy="407028"/>
                <a:chOff x="3994485" y="3036255"/>
                <a:chExt cx="170364" cy="407028"/>
              </a:xfrm>
              <a:solidFill>
                <a:schemeClr val="tx2">
                  <a:lumMod val="20000"/>
                  <a:lumOff val="80000"/>
                </a:schemeClr>
              </a:solidFill>
            </p:grpSpPr>
            <p:sp>
              <p:nvSpPr>
                <p:cNvPr id="202" name="Rectangle 86"/>
                <p:cNvSpPr>
                  <a:spLocks noChangeArrowheads="1"/>
                </p:cNvSpPr>
                <p:nvPr/>
              </p:nvSpPr>
              <p:spPr bwMode="auto">
                <a:xfrm>
                  <a:off x="3994485" y="3036255"/>
                  <a:ext cx="170364" cy="51573"/>
                </a:xfrm>
                <a:prstGeom prst="rect">
                  <a:avLst/>
                </a:prstGeom>
                <a:solidFill>
                  <a:schemeClr val="bg1"/>
                </a:solid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3" name="Rectangle 87"/>
                <p:cNvSpPr>
                  <a:spLocks noChangeArrowheads="1"/>
                </p:cNvSpPr>
                <p:nvPr/>
              </p:nvSpPr>
              <p:spPr bwMode="auto">
                <a:xfrm>
                  <a:off x="3994485" y="3087034"/>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4" name="Rectangle 88"/>
                <p:cNvSpPr>
                  <a:spLocks noChangeArrowheads="1"/>
                </p:cNvSpPr>
                <p:nvPr/>
              </p:nvSpPr>
              <p:spPr bwMode="auto">
                <a:xfrm>
                  <a:off x="3994485" y="3139929"/>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5" name="Rectangle 89"/>
                <p:cNvSpPr>
                  <a:spLocks noChangeArrowheads="1"/>
                </p:cNvSpPr>
                <p:nvPr/>
              </p:nvSpPr>
              <p:spPr bwMode="auto">
                <a:xfrm>
                  <a:off x="3994485" y="3190709"/>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6" name="Rectangle 90"/>
                <p:cNvSpPr>
                  <a:spLocks noChangeArrowheads="1"/>
                </p:cNvSpPr>
                <p:nvPr/>
              </p:nvSpPr>
              <p:spPr bwMode="auto">
                <a:xfrm>
                  <a:off x="3994485" y="3241488"/>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7" name="Rectangle 91"/>
                <p:cNvSpPr>
                  <a:spLocks noChangeArrowheads="1"/>
                </p:cNvSpPr>
                <p:nvPr/>
              </p:nvSpPr>
              <p:spPr bwMode="auto">
                <a:xfrm>
                  <a:off x="3994485" y="3292267"/>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8" name="Rectangle 92"/>
                <p:cNvSpPr>
                  <a:spLocks noChangeArrowheads="1"/>
                </p:cNvSpPr>
                <p:nvPr/>
              </p:nvSpPr>
              <p:spPr bwMode="auto">
                <a:xfrm>
                  <a:off x="3994485" y="3343047"/>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09" name="Rectangle 93"/>
                <p:cNvSpPr>
                  <a:spLocks noChangeArrowheads="1"/>
                </p:cNvSpPr>
                <p:nvPr/>
              </p:nvSpPr>
              <p:spPr bwMode="auto">
                <a:xfrm>
                  <a:off x="3994485" y="3391710"/>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2" name="Group 209"/>
              <p:cNvGrpSpPr/>
              <p:nvPr/>
            </p:nvGrpSpPr>
            <p:grpSpPr>
              <a:xfrm>
                <a:off x="4587524" y="4026985"/>
                <a:ext cx="170364" cy="256806"/>
                <a:chOff x="3994485" y="3036255"/>
                <a:chExt cx="170364" cy="256806"/>
              </a:xfrm>
              <a:solidFill>
                <a:schemeClr val="tx2">
                  <a:lumMod val="20000"/>
                  <a:lumOff val="80000"/>
                </a:schemeClr>
              </a:solidFill>
            </p:grpSpPr>
            <p:sp>
              <p:nvSpPr>
                <p:cNvPr id="211" name="Rectangle 86"/>
                <p:cNvSpPr>
                  <a:spLocks noChangeArrowheads="1"/>
                </p:cNvSpPr>
                <p:nvPr/>
              </p:nvSpPr>
              <p:spPr bwMode="auto">
                <a:xfrm>
                  <a:off x="3994485" y="3036255"/>
                  <a:ext cx="170364" cy="51573"/>
                </a:xfrm>
                <a:prstGeom prst="rect">
                  <a:avLst/>
                </a:prstGeom>
                <a:solidFill>
                  <a:schemeClr val="bg1"/>
                </a:solid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12" name="Rectangle 87"/>
                <p:cNvSpPr>
                  <a:spLocks noChangeArrowheads="1"/>
                </p:cNvSpPr>
                <p:nvPr/>
              </p:nvSpPr>
              <p:spPr bwMode="auto">
                <a:xfrm>
                  <a:off x="3994485" y="3087034"/>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13" name="Rectangle 88"/>
                <p:cNvSpPr>
                  <a:spLocks noChangeArrowheads="1"/>
                </p:cNvSpPr>
                <p:nvPr/>
              </p:nvSpPr>
              <p:spPr bwMode="auto">
                <a:xfrm>
                  <a:off x="3994485" y="3139929"/>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14" name="Rectangle 89"/>
                <p:cNvSpPr>
                  <a:spLocks noChangeArrowheads="1"/>
                </p:cNvSpPr>
                <p:nvPr/>
              </p:nvSpPr>
              <p:spPr bwMode="auto">
                <a:xfrm>
                  <a:off x="3994485" y="3190709"/>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15" name="Rectangle 90"/>
                <p:cNvSpPr>
                  <a:spLocks noChangeArrowheads="1"/>
                </p:cNvSpPr>
                <p:nvPr/>
              </p:nvSpPr>
              <p:spPr bwMode="auto">
                <a:xfrm>
                  <a:off x="3994485" y="3241488"/>
                  <a:ext cx="170364" cy="51573"/>
                </a:xfrm>
                <a:prstGeom prst="rect">
                  <a:avLst/>
                </a:prstGeom>
                <a:grpFill/>
                <a:ln w="15875">
                  <a:solidFill>
                    <a:schemeClr val="tx2">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3" name="Group 218"/>
              <p:cNvGrpSpPr/>
              <p:nvPr/>
            </p:nvGrpSpPr>
            <p:grpSpPr>
              <a:xfrm>
                <a:off x="5342268" y="3745150"/>
                <a:ext cx="170364" cy="155247"/>
                <a:chOff x="3994485" y="3036255"/>
                <a:chExt cx="170364" cy="155247"/>
              </a:xfrm>
              <a:solidFill>
                <a:srgbClr val="92D050"/>
              </a:solidFill>
            </p:grpSpPr>
            <p:sp>
              <p:nvSpPr>
                <p:cNvPr id="220" name="Rectangle 86"/>
                <p:cNvSpPr>
                  <a:spLocks noChangeArrowheads="1"/>
                </p:cNvSpPr>
                <p:nvPr/>
              </p:nvSpPr>
              <p:spPr bwMode="auto">
                <a:xfrm>
                  <a:off x="3994485" y="3036255"/>
                  <a:ext cx="170364" cy="51573"/>
                </a:xfrm>
                <a:prstGeom prst="rect">
                  <a:avLst/>
                </a:prstGeom>
                <a:solidFill>
                  <a:srgbClr val="D8EEC0"/>
                </a:solid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21" name="Rectangle 87"/>
                <p:cNvSpPr>
                  <a:spLocks noChangeArrowheads="1"/>
                </p:cNvSpPr>
                <p:nvPr/>
              </p:nvSpPr>
              <p:spPr bwMode="auto">
                <a:xfrm>
                  <a:off x="3994485" y="3087034"/>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22" name="Rectangle 88"/>
                <p:cNvSpPr>
                  <a:spLocks noChangeArrowheads="1"/>
                </p:cNvSpPr>
                <p:nvPr/>
              </p:nvSpPr>
              <p:spPr bwMode="auto">
                <a:xfrm>
                  <a:off x="3994485" y="3139929"/>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4" name="Group 224"/>
              <p:cNvGrpSpPr/>
              <p:nvPr/>
            </p:nvGrpSpPr>
            <p:grpSpPr>
              <a:xfrm>
                <a:off x="5260732" y="3140968"/>
                <a:ext cx="170364" cy="307585"/>
                <a:chOff x="3994485" y="3036255"/>
                <a:chExt cx="170364" cy="307585"/>
              </a:xfrm>
              <a:solidFill>
                <a:srgbClr val="92D050"/>
              </a:solidFill>
            </p:grpSpPr>
            <p:sp>
              <p:nvSpPr>
                <p:cNvPr id="226" name="Rectangle 86"/>
                <p:cNvSpPr>
                  <a:spLocks noChangeArrowheads="1"/>
                </p:cNvSpPr>
                <p:nvPr/>
              </p:nvSpPr>
              <p:spPr bwMode="auto">
                <a:xfrm>
                  <a:off x="3994485" y="3036255"/>
                  <a:ext cx="170364" cy="51573"/>
                </a:xfrm>
                <a:prstGeom prst="rect">
                  <a:avLst/>
                </a:prstGeom>
                <a:solidFill>
                  <a:srgbClr val="D8EEC0"/>
                </a:solid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27" name="Rectangle 87"/>
                <p:cNvSpPr>
                  <a:spLocks noChangeArrowheads="1"/>
                </p:cNvSpPr>
                <p:nvPr/>
              </p:nvSpPr>
              <p:spPr bwMode="auto">
                <a:xfrm>
                  <a:off x="3994485" y="3087034"/>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28" name="Rectangle 88"/>
                <p:cNvSpPr>
                  <a:spLocks noChangeArrowheads="1"/>
                </p:cNvSpPr>
                <p:nvPr/>
              </p:nvSpPr>
              <p:spPr bwMode="auto">
                <a:xfrm>
                  <a:off x="3994485" y="3139929"/>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29" name="Rectangle 89"/>
                <p:cNvSpPr>
                  <a:spLocks noChangeArrowheads="1"/>
                </p:cNvSpPr>
                <p:nvPr/>
              </p:nvSpPr>
              <p:spPr bwMode="auto">
                <a:xfrm>
                  <a:off x="3994485" y="3190709"/>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30" name="Rectangle 90"/>
                <p:cNvSpPr>
                  <a:spLocks noChangeArrowheads="1"/>
                </p:cNvSpPr>
                <p:nvPr/>
              </p:nvSpPr>
              <p:spPr bwMode="auto">
                <a:xfrm>
                  <a:off x="3994485" y="3241488"/>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31" name="Rectangle 91"/>
                <p:cNvSpPr>
                  <a:spLocks noChangeArrowheads="1"/>
                </p:cNvSpPr>
                <p:nvPr/>
              </p:nvSpPr>
              <p:spPr bwMode="auto">
                <a:xfrm>
                  <a:off x="3994485" y="3292267"/>
                  <a:ext cx="170364" cy="51573"/>
                </a:xfrm>
                <a:prstGeom prst="rect">
                  <a:avLst/>
                </a:prstGeom>
                <a:grpFill/>
                <a:ln w="15875">
                  <a:solidFill>
                    <a:srgbClr val="00B05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5" name="Group 233"/>
              <p:cNvGrpSpPr/>
              <p:nvPr/>
            </p:nvGrpSpPr>
            <p:grpSpPr>
              <a:xfrm>
                <a:off x="4975864" y="3492189"/>
                <a:ext cx="170364" cy="356249"/>
                <a:chOff x="3994485" y="3087034"/>
                <a:chExt cx="170364" cy="356249"/>
              </a:xfrm>
              <a:solidFill>
                <a:srgbClr val="0070C0"/>
              </a:solidFill>
            </p:grpSpPr>
            <p:sp>
              <p:nvSpPr>
                <p:cNvPr id="236" name="Rectangle 87"/>
                <p:cNvSpPr>
                  <a:spLocks noChangeArrowheads="1"/>
                </p:cNvSpPr>
                <p:nvPr/>
              </p:nvSpPr>
              <p:spPr bwMode="auto">
                <a:xfrm>
                  <a:off x="3994485" y="3087034"/>
                  <a:ext cx="170364" cy="51573"/>
                </a:xfrm>
                <a:prstGeom prst="rect">
                  <a:avLst/>
                </a:prstGeom>
                <a:solidFill>
                  <a:srgbClr val="97E4FF"/>
                </a:solid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37" name="Rectangle 88"/>
                <p:cNvSpPr>
                  <a:spLocks noChangeArrowheads="1"/>
                </p:cNvSpPr>
                <p:nvPr/>
              </p:nvSpPr>
              <p:spPr bwMode="auto">
                <a:xfrm>
                  <a:off x="3994485" y="3139929"/>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38" name="Rectangle 89"/>
                <p:cNvSpPr>
                  <a:spLocks noChangeArrowheads="1"/>
                </p:cNvSpPr>
                <p:nvPr/>
              </p:nvSpPr>
              <p:spPr bwMode="auto">
                <a:xfrm>
                  <a:off x="3994485" y="3190709"/>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39" name="Rectangle 90"/>
                <p:cNvSpPr>
                  <a:spLocks noChangeArrowheads="1"/>
                </p:cNvSpPr>
                <p:nvPr/>
              </p:nvSpPr>
              <p:spPr bwMode="auto">
                <a:xfrm>
                  <a:off x="3994485" y="3241488"/>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0" name="Rectangle 91"/>
                <p:cNvSpPr>
                  <a:spLocks noChangeArrowheads="1"/>
                </p:cNvSpPr>
                <p:nvPr/>
              </p:nvSpPr>
              <p:spPr bwMode="auto">
                <a:xfrm>
                  <a:off x="3994485" y="3292267"/>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1" name="Rectangle 92"/>
                <p:cNvSpPr>
                  <a:spLocks noChangeArrowheads="1"/>
                </p:cNvSpPr>
                <p:nvPr/>
              </p:nvSpPr>
              <p:spPr bwMode="auto">
                <a:xfrm>
                  <a:off x="3994485" y="3343047"/>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2" name="Rectangle 93"/>
                <p:cNvSpPr>
                  <a:spLocks noChangeArrowheads="1"/>
                </p:cNvSpPr>
                <p:nvPr/>
              </p:nvSpPr>
              <p:spPr bwMode="auto">
                <a:xfrm>
                  <a:off x="3994485" y="3391710"/>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6" name="Group 242"/>
              <p:cNvGrpSpPr/>
              <p:nvPr/>
            </p:nvGrpSpPr>
            <p:grpSpPr>
              <a:xfrm>
                <a:off x="4672192" y="3068960"/>
                <a:ext cx="170364" cy="356249"/>
                <a:chOff x="3994485" y="3087034"/>
                <a:chExt cx="170364" cy="356249"/>
              </a:xfrm>
              <a:solidFill>
                <a:srgbClr val="0070C0"/>
              </a:solidFill>
            </p:grpSpPr>
            <p:sp>
              <p:nvSpPr>
                <p:cNvPr id="244" name="Rectangle 87"/>
                <p:cNvSpPr>
                  <a:spLocks noChangeArrowheads="1"/>
                </p:cNvSpPr>
                <p:nvPr/>
              </p:nvSpPr>
              <p:spPr bwMode="auto">
                <a:xfrm>
                  <a:off x="3994485" y="3087034"/>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5" name="Rectangle 88"/>
                <p:cNvSpPr>
                  <a:spLocks noChangeArrowheads="1"/>
                </p:cNvSpPr>
                <p:nvPr/>
              </p:nvSpPr>
              <p:spPr bwMode="auto">
                <a:xfrm>
                  <a:off x="3994485" y="3139929"/>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6" name="Rectangle 89"/>
                <p:cNvSpPr>
                  <a:spLocks noChangeArrowheads="1"/>
                </p:cNvSpPr>
                <p:nvPr/>
              </p:nvSpPr>
              <p:spPr bwMode="auto">
                <a:xfrm>
                  <a:off x="3994485" y="3190709"/>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7" name="Rectangle 90"/>
                <p:cNvSpPr>
                  <a:spLocks noChangeArrowheads="1"/>
                </p:cNvSpPr>
                <p:nvPr/>
              </p:nvSpPr>
              <p:spPr bwMode="auto">
                <a:xfrm>
                  <a:off x="3994485" y="3241488"/>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8" name="Rectangle 91"/>
                <p:cNvSpPr>
                  <a:spLocks noChangeArrowheads="1"/>
                </p:cNvSpPr>
                <p:nvPr/>
              </p:nvSpPr>
              <p:spPr bwMode="auto">
                <a:xfrm>
                  <a:off x="3994485" y="3292267"/>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49" name="Rectangle 92"/>
                <p:cNvSpPr>
                  <a:spLocks noChangeArrowheads="1"/>
                </p:cNvSpPr>
                <p:nvPr/>
              </p:nvSpPr>
              <p:spPr bwMode="auto">
                <a:xfrm>
                  <a:off x="3994485" y="3343047"/>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0" name="Rectangle 93"/>
                <p:cNvSpPr>
                  <a:spLocks noChangeArrowheads="1"/>
                </p:cNvSpPr>
                <p:nvPr/>
              </p:nvSpPr>
              <p:spPr bwMode="auto">
                <a:xfrm>
                  <a:off x="3994485" y="3391710"/>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7" name="Group 250"/>
              <p:cNvGrpSpPr/>
              <p:nvPr/>
            </p:nvGrpSpPr>
            <p:grpSpPr>
              <a:xfrm>
                <a:off x="5010378" y="3006413"/>
                <a:ext cx="170364" cy="206027"/>
                <a:chOff x="3994485" y="3087034"/>
                <a:chExt cx="170364" cy="206027"/>
              </a:xfrm>
              <a:solidFill>
                <a:srgbClr val="0070C0"/>
              </a:solidFill>
            </p:grpSpPr>
            <p:sp>
              <p:nvSpPr>
                <p:cNvPr id="252" name="Rectangle 87"/>
                <p:cNvSpPr>
                  <a:spLocks noChangeArrowheads="1"/>
                </p:cNvSpPr>
                <p:nvPr/>
              </p:nvSpPr>
              <p:spPr bwMode="auto">
                <a:xfrm>
                  <a:off x="3994485" y="3087034"/>
                  <a:ext cx="170364" cy="51573"/>
                </a:xfrm>
                <a:prstGeom prst="rect">
                  <a:avLst/>
                </a:prstGeom>
                <a:solidFill>
                  <a:srgbClr val="97E4FF"/>
                </a:solid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3" name="Rectangle 88"/>
                <p:cNvSpPr>
                  <a:spLocks noChangeArrowheads="1"/>
                </p:cNvSpPr>
                <p:nvPr/>
              </p:nvSpPr>
              <p:spPr bwMode="auto">
                <a:xfrm>
                  <a:off x="3994485" y="3139929"/>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4" name="Rectangle 89"/>
                <p:cNvSpPr>
                  <a:spLocks noChangeArrowheads="1"/>
                </p:cNvSpPr>
                <p:nvPr/>
              </p:nvSpPr>
              <p:spPr bwMode="auto">
                <a:xfrm>
                  <a:off x="3994485" y="3190709"/>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5" name="Rectangle 90"/>
                <p:cNvSpPr>
                  <a:spLocks noChangeArrowheads="1"/>
                </p:cNvSpPr>
                <p:nvPr/>
              </p:nvSpPr>
              <p:spPr bwMode="auto">
                <a:xfrm>
                  <a:off x="3994485" y="3241488"/>
                  <a:ext cx="170364" cy="51573"/>
                </a:xfrm>
                <a:prstGeom prst="rect">
                  <a:avLst/>
                </a:prstGeom>
                <a:grpFill/>
                <a:ln w="15875">
                  <a:solidFill>
                    <a:srgbClr val="00B0F0"/>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nvGrpSpPr>
              <p:cNvPr id="28" name="Group 258"/>
              <p:cNvGrpSpPr/>
              <p:nvPr/>
            </p:nvGrpSpPr>
            <p:grpSpPr>
              <a:xfrm>
                <a:off x="4728442" y="3751412"/>
                <a:ext cx="170364" cy="155247"/>
                <a:chOff x="3994485" y="3036255"/>
                <a:chExt cx="170364" cy="155247"/>
              </a:xfrm>
              <a:solidFill>
                <a:srgbClr val="FFC000"/>
              </a:solidFill>
            </p:grpSpPr>
            <p:sp>
              <p:nvSpPr>
                <p:cNvPr id="260" name="Rectangle 86"/>
                <p:cNvSpPr>
                  <a:spLocks noChangeArrowheads="1"/>
                </p:cNvSpPr>
                <p:nvPr/>
              </p:nvSpPr>
              <p:spPr bwMode="auto">
                <a:xfrm>
                  <a:off x="3994485" y="3036255"/>
                  <a:ext cx="170364" cy="51573"/>
                </a:xfrm>
                <a:prstGeom prst="rect">
                  <a:avLst/>
                </a:prstGeom>
                <a:solidFill>
                  <a:srgbClr val="F0EA00"/>
                </a:solidFill>
                <a:ln w="15875">
                  <a:solidFill>
                    <a:srgbClr val="DE7104"/>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1" name="Rectangle 87"/>
                <p:cNvSpPr>
                  <a:spLocks noChangeArrowheads="1"/>
                </p:cNvSpPr>
                <p:nvPr/>
              </p:nvSpPr>
              <p:spPr bwMode="auto">
                <a:xfrm>
                  <a:off x="3994485" y="3087034"/>
                  <a:ext cx="170364" cy="51573"/>
                </a:xfrm>
                <a:prstGeom prst="rect">
                  <a:avLst/>
                </a:prstGeom>
                <a:grpFill/>
                <a:ln w="15875">
                  <a:solidFill>
                    <a:srgbClr val="DE7104"/>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2" name="Rectangle 88"/>
                <p:cNvSpPr>
                  <a:spLocks noChangeArrowheads="1"/>
                </p:cNvSpPr>
                <p:nvPr/>
              </p:nvSpPr>
              <p:spPr bwMode="auto">
                <a:xfrm>
                  <a:off x="3994485" y="3139929"/>
                  <a:ext cx="170364" cy="51573"/>
                </a:xfrm>
                <a:prstGeom prst="rect">
                  <a:avLst/>
                </a:prstGeom>
                <a:grpFill/>
                <a:ln w="15875">
                  <a:solidFill>
                    <a:srgbClr val="DE7104"/>
                  </a:solidFill>
                  <a:miter lim="800000"/>
                  <a:headEnd/>
                  <a:tailEnd/>
                </a:ln>
              </p:spPr>
              <p:txBody>
                <a:bodyPr wrap="none" anchor="ctr"/>
                <a:lstStyle/>
                <a:p>
                  <a:pPr fontAlgn="auto">
                    <a:spcBef>
                      <a:spcPts val="0"/>
                    </a:spcBef>
                    <a:spcAft>
                      <a:spcPts val="0"/>
                    </a:spcAft>
                    <a:defRPr/>
                  </a:pPr>
                  <a:endParaRPr lang="en-US" dirty="0">
                    <a:latin typeface="+mn-lt"/>
                  </a:endParaRPr>
                </a:p>
              </p:txBody>
            </p:sp>
          </p:grpSp>
        </p:grpSp>
      </p:grpSp>
      <p:sp>
        <p:nvSpPr>
          <p:cNvPr id="269" name="Text Box 5"/>
          <p:cNvSpPr txBox="1">
            <a:spLocks noChangeArrowheads="1"/>
          </p:cNvSpPr>
          <p:nvPr/>
        </p:nvSpPr>
        <p:spPr bwMode="auto">
          <a:xfrm>
            <a:off x="5834063" y="3481388"/>
            <a:ext cx="2989262" cy="1495425"/>
          </a:xfrm>
          <a:prstGeom prst="rect">
            <a:avLst/>
          </a:prstGeom>
          <a:solidFill>
            <a:schemeClr val="tx1">
              <a:lumMod val="75000"/>
              <a:lumOff val="25000"/>
              <a:alpha val="82000"/>
            </a:schemeClr>
          </a:solidFill>
          <a:ln>
            <a:noFill/>
          </a:ln>
          <a:extLst/>
        </p:spPr>
        <p:txBody>
          <a:bodyPr lIns="137160" tIns="0" bIns="0" anchor="ct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9pPr>
          </a:lstStyle>
          <a:p>
            <a:pPr fontAlgn="auto">
              <a:spcBef>
                <a:spcPts val="0"/>
              </a:spcBef>
              <a:spcAft>
                <a:spcPts val="0"/>
              </a:spcAft>
              <a:defRPr/>
            </a:pPr>
            <a:r>
              <a:rPr lang="en-US" sz="1800" b="0" dirty="0" smtClean="0">
                <a:solidFill>
                  <a:schemeClr val="bg1"/>
                </a:solidFill>
                <a:cs typeface="Arial" pitchFamily="34" charset="0"/>
              </a:rPr>
              <a:t>“How can I use what we know about a similar therapy to inform design of the new one?”      </a:t>
            </a:r>
            <a:endParaRPr lang="en-US" sz="1800" b="0" dirty="0">
              <a:solidFill>
                <a:schemeClr val="bg1"/>
              </a:solidFill>
              <a:cs typeface="Arial" pitchFamily="34" charset="0"/>
            </a:endParaRPr>
          </a:p>
        </p:txBody>
      </p:sp>
      <p:sp>
        <p:nvSpPr>
          <p:cNvPr id="270" name="Text Box 18"/>
          <p:cNvSpPr txBox="1">
            <a:spLocks noChangeArrowheads="1"/>
          </p:cNvSpPr>
          <p:nvPr/>
        </p:nvSpPr>
        <p:spPr bwMode="auto">
          <a:xfrm>
            <a:off x="5834063" y="4897438"/>
            <a:ext cx="2989262" cy="1350962"/>
          </a:xfrm>
          <a:prstGeom prst="rect">
            <a:avLst/>
          </a:prstGeom>
          <a:solidFill>
            <a:schemeClr val="tx1">
              <a:lumMod val="75000"/>
              <a:lumOff val="25000"/>
              <a:alpha val="82000"/>
            </a:schemeClr>
          </a:solidFill>
          <a:ln>
            <a:noFill/>
          </a:ln>
          <a:extLst/>
        </p:spPr>
        <p:txBody>
          <a:bodyPr lIns="137160" tIns="0" bIns="0" anchor="ct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9pPr>
          </a:lstStyle>
          <a:p>
            <a:pPr fontAlgn="auto">
              <a:spcBef>
                <a:spcPts val="0"/>
              </a:spcBef>
              <a:spcAft>
                <a:spcPts val="0"/>
              </a:spcAft>
              <a:defRPr/>
            </a:pPr>
            <a:r>
              <a:rPr lang="en-US" sz="1800" b="0" dirty="0">
                <a:solidFill>
                  <a:schemeClr val="bg1"/>
                </a:solidFill>
                <a:cs typeface="Arial" pitchFamily="34" charset="0"/>
              </a:rPr>
              <a:t>“How has our </a:t>
            </a:r>
            <a:r>
              <a:rPr lang="en-US" sz="1800" b="0" dirty="0" smtClean="0">
                <a:solidFill>
                  <a:schemeClr val="bg1"/>
                </a:solidFill>
                <a:cs typeface="Arial" pitchFamily="34" charset="0"/>
              </a:rPr>
              <a:t>“Just </a:t>
            </a:r>
            <a:r>
              <a:rPr lang="en-US" sz="1800" b="0" dirty="0">
                <a:solidFill>
                  <a:schemeClr val="bg1"/>
                </a:solidFill>
                <a:cs typeface="Arial" pitchFamily="34" charset="0"/>
              </a:rPr>
              <a:t>In Time” ventilator equipment affected the profitability of our ICUs?”  </a:t>
            </a:r>
          </a:p>
        </p:txBody>
      </p:sp>
      <p:sp>
        <p:nvSpPr>
          <p:cNvPr id="271" name="Text Box 5"/>
          <p:cNvSpPr txBox="1">
            <a:spLocks noChangeArrowheads="1"/>
          </p:cNvSpPr>
          <p:nvPr/>
        </p:nvSpPr>
        <p:spPr bwMode="auto">
          <a:xfrm>
            <a:off x="5834063" y="2752725"/>
            <a:ext cx="2989262" cy="804863"/>
          </a:xfrm>
          <a:prstGeom prst="rect">
            <a:avLst/>
          </a:prstGeom>
          <a:solidFill>
            <a:schemeClr val="tx1">
              <a:lumMod val="75000"/>
              <a:lumOff val="25000"/>
              <a:alpha val="82000"/>
            </a:schemeClr>
          </a:solidFill>
          <a:ln>
            <a:noFill/>
          </a:ln>
          <a:extLst/>
        </p:spPr>
        <p:txBody>
          <a:bodyPr lIns="137160" tIns="0" bIns="0" anchor="ct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9pPr>
          </a:lstStyle>
          <a:p>
            <a:pPr fontAlgn="auto">
              <a:spcBef>
                <a:spcPts val="0"/>
              </a:spcBef>
              <a:spcAft>
                <a:spcPts val="0"/>
              </a:spcAft>
              <a:defRPr/>
            </a:pPr>
            <a:r>
              <a:rPr lang="en-US" sz="1800" b="0" dirty="0">
                <a:solidFill>
                  <a:schemeClr val="bg1"/>
                </a:solidFill>
                <a:cs typeface="Arial" pitchFamily="34" charset="0"/>
              </a:rPr>
              <a:t>“How much does it cost us </a:t>
            </a:r>
            <a:r>
              <a:rPr lang="en-US" sz="1800" b="0" dirty="0" smtClean="0">
                <a:solidFill>
                  <a:schemeClr val="bg1"/>
                </a:solidFill>
                <a:cs typeface="Arial" pitchFamily="34" charset="0"/>
              </a:rPr>
              <a:t/>
            </a:r>
            <a:br>
              <a:rPr lang="en-US" sz="1800" b="0" dirty="0" smtClean="0">
                <a:solidFill>
                  <a:schemeClr val="bg1"/>
                </a:solidFill>
                <a:cs typeface="Arial" pitchFamily="34" charset="0"/>
              </a:rPr>
            </a:br>
            <a:r>
              <a:rPr lang="en-US" sz="1800" b="0" dirty="0" smtClean="0">
                <a:solidFill>
                  <a:schemeClr val="bg1"/>
                </a:solidFill>
                <a:cs typeface="Arial" pitchFamily="34" charset="0"/>
              </a:rPr>
              <a:t>to </a:t>
            </a:r>
            <a:r>
              <a:rPr lang="en-US" sz="1800" b="0" dirty="0">
                <a:solidFill>
                  <a:schemeClr val="bg1"/>
                </a:solidFill>
                <a:cs typeface="Arial" pitchFamily="34" charset="0"/>
              </a:rPr>
              <a:t>treat a diabetic patient?” </a:t>
            </a:r>
          </a:p>
        </p:txBody>
      </p:sp>
      <p:sp>
        <p:nvSpPr>
          <p:cNvPr id="272" name="Text Box 5"/>
          <p:cNvSpPr txBox="1">
            <a:spLocks noChangeArrowheads="1"/>
          </p:cNvSpPr>
          <p:nvPr/>
        </p:nvSpPr>
        <p:spPr bwMode="auto">
          <a:xfrm>
            <a:off x="5834063" y="1676400"/>
            <a:ext cx="2989262" cy="1150938"/>
          </a:xfrm>
          <a:prstGeom prst="rect">
            <a:avLst/>
          </a:prstGeom>
          <a:solidFill>
            <a:schemeClr val="tx1">
              <a:lumMod val="75000"/>
              <a:lumOff val="25000"/>
              <a:alpha val="82000"/>
            </a:schemeClr>
          </a:solidFill>
          <a:ln>
            <a:noFill/>
          </a:ln>
          <a:extLst/>
        </p:spPr>
        <p:txBody>
          <a:bodyPr lIns="137160" tIns="0" bIns="0" anchor="ct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6pPr>
            <a:lvl7pPr marL="29718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7pPr>
            <a:lvl8pPr marL="34290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8pPr>
            <a:lvl9pPr marL="3886200" indent="-228600" algn="ctr" eaLnBrk="0" fontAlgn="base" hangingPunct="0">
              <a:lnSpc>
                <a:spcPct val="90000"/>
              </a:lnSpc>
              <a:spcBef>
                <a:spcPct val="50000"/>
              </a:spcBef>
              <a:spcAft>
                <a:spcPct val="0"/>
              </a:spcAft>
              <a:buClr>
                <a:schemeClr val="accent1"/>
              </a:buClr>
              <a:defRPr sz="2000" b="1">
                <a:solidFill>
                  <a:schemeClr val="tx1"/>
                </a:solidFill>
                <a:latin typeface="Arial" pitchFamily="34" charset="0"/>
              </a:defRPr>
            </a:lvl9pPr>
          </a:lstStyle>
          <a:p>
            <a:pPr fontAlgn="auto">
              <a:spcBef>
                <a:spcPts val="0"/>
              </a:spcBef>
              <a:spcAft>
                <a:spcPts val="0"/>
              </a:spcAft>
              <a:defRPr/>
            </a:pPr>
            <a:r>
              <a:rPr lang="en-US" sz="1800" b="0" dirty="0">
                <a:solidFill>
                  <a:schemeClr val="bg1"/>
                </a:solidFill>
                <a:cs typeface="Arial" pitchFamily="34" charset="0"/>
              </a:rPr>
              <a:t>“What worked on patients with similar </a:t>
            </a:r>
            <a:r>
              <a:rPr lang="en-US" sz="1800" b="0" dirty="0" smtClean="0">
                <a:solidFill>
                  <a:schemeClr val="bg1"/>
                </a:solidFill>
                <a:cs typeface="Arial" pitchFamily="34" charset="0"/>
              </a:rPr>
              <a:t>clinical and genomic profiles?” </a:t>
            </a:r>
            <a:endParaRPr lang="en-US" sz="1800" b="0" dirty="0">
              <a:solidFill>
                <a:schemeClr val="bg1"/>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150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anim calcmode="lin" valueType="num">
                                      <p:cBhvr>
                                        <p:cTn id="8" dur="1000" fill="hold"/>
                                        <p:tgtEl>
                                          <p:spTgt spid="272"/>
                                        </p:tgtEl>
                                        <p:attrNameLst>
                                          <p:attrName>ppt_x</p:attrName>
                                        </p:attrNameLst>
                                      </p:cBhvr>
                                      <p:tavLst>
                                        <p:tav tm="0">
                                          <p:val>
                                            <p:strVal val="#ppt_x"/>
                                          </p:val>
                                        </p:tav>
                                        <p:tav tm="100000">
                                          <p:val>
                                            <p:strVal val="#ppt_x"/>
                                          </p:val>
                                        </p:tav>
                                      </p:tavLst>
                                    </p:anim>
                                    <p:anim calcmode="lin" valueType="num">
                                      <p:cBhvr>
                                        <p:cTn id="9" dur="1000" fill="hold"/>
                                        <p:tgtEl>
                                          <p:spTgt spid="27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0"/>
                            </p:stCondLst>
                            <p:childTnLst>
                              <p:par>
                                <p:cTn id="11" presetID="47" presetClass="entr" presetSubtype="0" fill="hold" grpId="0" nodeType="afterEffect">
                                  <p:stCondLst>
                                    <p:cond delay="1000"/>
                                  </p:stCondLst>
                                  <p:childTnLst>
                                    <p:set>
                                      <p:cBhvr>
                                        <p:cTn id="12" dur="1" fill="hold">
                                          <p:stCondLst>
                                            <p:cond delay="0"/>
                                          </p:stCondLst>
                                        </p:cTn>
                                        <p:tgtEl>
                                          <p:spTgt spid="271"/>
                                        </p:tgtEl>
                                        <p:attrNameLst>
                                          <p:attrName>style.visibility</p:attrName>
                                        </p:attrNameLst>
                                      </p:cBhvr>
                                      <p:to>
                                        <p:strVal val="visible"/>
                                      </p:to>
                                    </p:set>
                                    <p:animEffect transition="in" filter="fade">
                                      <p:cBhvr>
                                        <p:cTn id="13" dur="1000"/>
                                        <p:tgtEl>
                                          <p:spTgt spid="271"/>
                                        </p:tgtEl>
                                      </p:cBhvr>
                                    </p:animEffect>
                                    <p:anim calcmode="lin" valueType="num">
                                      <p:cBhvr>
                                        <p:cTn id="14" dur="1000" fill="hold"/>
                                        <p:tgtEl>
                                          <p:spTgt spid="271"/>
                                        </p:tgtEl>
                                        <p:attrNameLst>
                                          <p:attrName>ppt_x</p:attrName>
                                        </p:attrNameLst>
                                      </p:cBhvr>
                                      <p:tavLst>
                                        <p:tav tm="0">
                                          <p:val>
                                            <p:strVal val="#ppt_x"/>
                                          </p:val>
                                        </p:tav>
                                        <p:tav tm="100000">
                                          <p:val>
                                            <p:strVal val="#ppt_x"/>
                                          </p:val>
                                        </p:tav>
                                      </p:tavLst>
                                    </p:anim>
                                    <p:anim calcmode="lin" valueType="num">
                                      <p:cBhvr>
                                        <p:cTn id="15" dur="1000" fill="hold"/>
                                        <p:tgtEl>
                                          <p:spTgt spid="27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500"/>
                            </p:stCondLst>
                            <p:childTnLst>
                              <p:par>
                                <p:cTn id="17" presetID="47" presetClass="entr" presetSubtype="0" fill="hold" grpId="0" nodeType="afterEffect">
                                  <p:stCondLst>
                                    <p:cond delay="1000"/>
                                  </p:stCondLst>
                                  <p:childTnLst>
                                    <p:set>
                                      <p:cBhvr>
                                        <p:cTn id="18" dur="1" fill="hold">
                                          <p:stCondLst>
                                            <p:cond delay="0"/>
                                          </p:stCondLst>
                                        </p:cTn>
                                        <p:tgtEl>
                                          <p:spTgt spid="269"/>
                                        </p:tgtEl>
                                        <p:attrNameLst>
                                          <p:attrName>style.visibility</p:attrName>
                                        </p:attrNameLst>
                                      </p:cBhvr>
                                      <p:to>
                                        <p:strVal val="visible"/>
                                      </p:to>
                                    </p:set>
                                    <p:animEffect transition="in" filter="fade">
                                      <p:cBhvr>
                                        <p:cTn id="19" dur="1000"/>
                                        <p:tgtEl>
                                          <p:spTgt spid="269"/>
                                        </p:tgtEl>
                                      </p:cBhvr>
                                    </p:animEffect>
                                    <p:anim calcmode="lin" valueType="num">
                                      <p:cBhvr>
                                        <p:cTn id="20" dur="1000" fill="hold"/>
                                        <p:tgtEl>
                                          <p:spTgt spid="269"/>
                                        </p:tgtEl>
                                        <p:attrNameLst>
                                          <p:attrName>ppt_x</p:attrName>
                                        </p:attrNameLst>
                                      </p:cBhvr>
                                      <p:tavLst>
                                        <p:tav tm="0">
                                          <p:val>
                                            <p:strVal val="#ppt_x"/>
                                          </p:val>
                                        </p:tav>
                                        <p:tav tm="100000">
                                          <p:val>
                                            <p:strVal val="#ppt_x"/>
                                          </p:val>
                                        </p:tav>
                                      </p:tavLst>
                                    </p:anim>
                                    <p:anim calcmode="lin" valueType="num">
                                      <p:cBhvr>
                                        <p:cTn id="21" dur="1000" fill="hold"/>
                                        <p:tgtEl>
                                          <p:spTgt spid="26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6500"/>
                            </p:stCondLst>
                            <p:childTnLst>
                              <p:par>
                                <p:cTn id="23" presetID="47" presetClass="entr" presetSubtype="0" fill="hold" grpId="0" nodeType="afterEffect">
                                  <p:stCondLst>
                                    <p:cond delay="1000"/>
                                  </p:stCondLst>
                                  <p:childTnLst>
                                    <p:set>
                                      <p:cBhvr>
                                        <p:cTn id="24" dur="1" fill="hold">
                                          <p:stCondLst>
                                            <p:cond delay="0"/>
                                          </p:stCondLst>
                                        </p:cTn>
                                        <p:tgtEl>
                                          <p:spTgt spid="270"/>
                                        </p:tgtEl>
                                        <p:attrNameLst>
                                          <p:attrName>style.visibility</p:attrName>
                                        </p:attrNameLst>
                                      </p:cBhvr>
                                      <p:to>
                                        <p:strVal val="visible"/>
                                      </p:to>
                                    </p:set>
                                    <p:animEffect transition="in" filter="fade">
                                      <p:cBhvr>
                                        <p:cTn id="25" dur="1000"/>
                                        <p:tgtEl>
                                          <p:spTgt spid="270"/>
                                        </p:tgtEl>
                                      </p:cBhvr>
                                    </p:animEffect>
                                    <p:anim calcmode="lin" valueType="num">
                                      <p:cBhvr>
                                        <p:cTn id="26" dur="1000" fill="hold"/>
                                        <p:tgtEl>
                                          <p:spTgt spid="270"/>
                                        </p:tgtEl>
                                        <p:attrNameLst>
                                          <p:attrName>ppt_x</p:attrName>
                                        </p:attrNameLst>
                                      </p:cBhvr>
                                      <p:tavLst>
                                        <p:tav tm="0">
                                          <p:val>
                                            <p:strVal val="#ppt_x"/>
                                          </p:val>
                                        </p:tav>
                                        <p:tav tm="100000">
                                          <p:val>
                                            <p:strVal val="#ppt_x"/>
                                          </p:val>
                                        </p:tav>
                                      </p:tavLst>
                                    </p:anim>
                                    <p:anim calcmode="lin" valueType="num">
                                      <p:cBhvr>
                                        <p:cTn id="27" dur="1000" fill="hold"/>
                                        <p:tgtEl>
                                          <p:spTgt spid="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270" grpId="0" animBg="1"/>
      <p:bldP spid="271" grpId="0" animBg="1"/>
      <p:bldP spid="2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600200" y="152400"/>
            <a:ext cx="7086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en-US" sz="2400">
                <a:effectLst/>
                <a:latin typeface="Verdana" charset="0"/>
              </a:rPr>
              <a:t>Four Portals to Total Cancer Care™</a:t>
            </a:r>
          </a:p>
        </p:txBody>
      </p:sp>
      <p:sp>
        <p:nvSpPr>
          <p:cNvPr id="3" name="Oval 2"/>
          <p:cNvSpPr/>
          <p:nvPr/>
        </p:nvSpPr>
        <p:spPr>
          <a:xfrm>
            <a:off x="4724400" y="1828800"/>
            <a:ext cx="3276600" cy="3276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Next Generation Health and Research Informatics Platform</a:t>
            </a:r>
          </a:p>
        </p:txBody>
      </p:sp>
      <p:sp>
        <p:nvSpPr>
          <p:cNvPr id="4" name="Rectangle 3"/>
          <p:cNvSpPr/>
          <p:nvPr/>
        </p:nvSpPr>
        <p:spPr>
          <a:xfrm>
            <a:off x="1371600" y="1524000"/>
            <a:ext cx="1828800" cy="685800"/>
          </a:xfrm>
          <a:prstGeom prst="rect">
            <a:avLst/>
          </a:prstGeom>
          <a:solidFill>
            <a:srgbClr val="178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Researcher View</a:t>
            </a:r>
          </a:p>
        </p:txBody>
      </p:sp>
      <p:sp>
        <p:nvSpPr>
          <p:cNvPr id="5" name="Isosceles Triangle 4"/>
          <p:cNvSpPr/>
          <p:nvPr/>
        </p:nvSpPr>
        <p:spPr>
          <a:xfrm>
            <a:off x="3200400" y="1524000"/>
            <a:ext cx="2438400" cy="685800"/>
          </a:xfrm>
          <a:prstGeom prst="triangle">
            <a:avLst>
              <a:gd name="adj" fmla="val 0"/>
            </a:avLst>
          </a:prstGeom>
          <a:solidFill>
            <a:srgbClr val="178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14400" y="2981325"/>
            <a:ext cx="1828800" cy="685800"/>
          </a:xfrm>
          <a:prstGeom prst="rect">
            <a:avLst/>
          </a:prstGeom>
          <a:solidFill>
            <a:srgbClr val="E46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Patient View</a:t>
            </a:r>
          </a:p>
        </p:txBody>
      </p:sp>
      <p:sp>
        <p:nvSpPr>
          <p:cNvPr id="7" name="Isosceles Triangle 6"/>
          <p:cNvSpPr/>
          <p:nvPr/>
        </p:nvSpPr>
        <p:spPr>
          <a:xfrm rot="5400000">
            <a:off x="3524250" y="2200275"/>
            <a:ext cx="685800" cy="2247900"/>
          </a:xfrm>
          <a:prstGeom prst="triangle">
            <a:avLst>
              <a:gd name="adj" fmla="val 50000"/>
            </a:avLst>
          </a:prstGeom>
          <a:solidFill>
            <a:srgbClr val="E46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371600" y="4495800"/>
            <a:ext cx="1828800" cy="685800"/>
          </a:xfrm>
          <a:prstGeom prst="rect">
            <a:avLst/>
          </a:prstGeom>
          <a:solidFill>
            <a:srgbClr val="4892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Administrators View</a:t>
            </a:r>
          </a:p>
        </p:txBody>
      </p:sp>
      <p:sp>
        <p:nvSpPr>
          <p:cNvPr id="10" name="Rectangle 9"/>
          <p:cNvSpPr/>
          <p:nvPr/>
        </p:nvSpPr>
        <p:spPr>
          <a:xfrm>
            <a:off x="4114800" y="5562600"/>
            <a:ext cx="1828800" cy="685800"/>
          </a:xfrm>
          <a:prstGeom prst="rect">
            <a:avLst/>
          </a:prstGeom>
          <a:solidFill>
            <a:srgbClr val="2C5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Clinician View</a:t>
            </a:r>
          </a:p>
        </p:txBody>
      </p:sp>
      <p:sp>
        <p:nvSpPr>
          <p:cNvPr id="13" name="Isosceles Triangle 12"/>
          <p:cNvSpPr/>
          <p:nvPr/>
        </p:nvSpPr>
        <p:spPr>
          <a:xfrm>
            <a:off x="4114800" y="4876800"/>
            <a:ext cx="1828800" cy="685800"/>
          </a:xfrm>
          <a:prstGeom prst="triangle">
            <a:avLst>
              <a:gd name="adj" fmla="val 95455"/>
            </a:avLst>
          </a:prstGeom>
          <a:solidFill>
            <a:srgbClr val="2C58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7" name="TextBox 13"/>
          <p:cNvSpPr txBox="1">
            <a:spLocks noChangeArrowheads="1"/>
          </p:cNvSpPr>
          <p:nvPr/>
        </p:nvSpPr>
        <p:spPr bwMode="auto">
          <a:xfrm>
            <a:off x="1524000" y="2209800"/>
            <a:ext cx="327660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1100" dirty="0"/>
              <a:t> </a:t>
            </a:r>
            <a:r>
              <a:rPr lang="en-US" sz="1100" u="sng" dirty="0"/>
              <a:t>Cohort Identification</a:t>
            </a:r>
          </a:p>
          <a:p>
            <a:pPr eaLnBrk="1" hangingPunct="1">
              <a:buFont typeface="Arial" charset="0"/>
              <a:buChar char="•"/>
            </a:pPr>
            <a:r>
              <a:rPr lang="en-US" sz="1100" dirty="0"/>
              <a:t> Molecular Profiling</a:t>
            </a:r>
          </a:p>
          <a:p>
            <a:pPr eaLnBrk="1" hangingPunct="1">
              <a:buFont typeface="Arial" charset="0"/>
              <a:buChar char="•"/>
            </a:pPr>
            <a:r>
              <a:rPr lang="en-US" sz="1100" dirty="0"/>
              <a:t> Biomarker Discovery</a:t>
            </a:r>
          </a:p>
          <a:p>
            <a:pPr eaLnBrk="1" hangingPunct="1">
              <a:buFont typeface="Arial" charset="0"/>
              <a:buChar char="•"/>
            </a:pPr>
            <a:r>
              <a:rPr lang="en-US" sz="1100" dirty="0"/>
              <a:t> Comparative Effectiveness</a:t>
            </a:r>
          </a:p>
          <a:p>
            <a:pPr eaLnBrk="1" hangingPunct="1">
              <a:buFont typeface="Arial" charset="0"/>
              <a:buChar char="•"/>
            </a:pPr>
            <a:endParaRPr lang="en-US" sz="1100" dirty="0"/>
          </a:p>
        </p:txBody>
      </p:sp>
      <p:sp>
        <p:nvSpPr>
          <p:cNvPr id="14348" name="TextBox 14"/>
          <p:cNvSpPr txBox="1">
            <a:spLocks noChangeArrowheads="1"/>
          </p:cNvSpPr>
          <p:nvPr/>
        </p:nvSpPr>
        <p:spPr bwMode="auto">
          <a:xfrm>
            <a:off x="1143000" y="3743325"/>
            <a:ext cx="3276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1100"/>
              <a:t> Personal Health Record</a:t>
            </a:r>
          </a:p>
          <a:p>
            <a:pPr eaLnBrk="1" hangingPunct="1">
              <a:buFont typeface="Arial" charset="0"/>
              <a:buChar char="•"/>
            </a:pPr>
            <a:r>
              <a:rPr lang="en-US" sz="1100"/>
              <a:t> Longitudinal Follow-up</a:t>
            </a:r>
          </a:p>
          <a:p>
            <a:pPr eaLnBrk="1" hangingPunct="1">
              <a:buFont typeface="Arial" charset="0"/>
              <a:buChar char="•"/>
            </a:pPr>
            <a:r>
              <a:rPr lang="en-US" sz="1100"/>
              <a:t> Personalized Search</a:t>
            </a:r>
          </a:p>
        </p:txBody>
      </p:sp>
      <p:sp>
        <p:nvSpPr>
          <p:cNvPr id="14349" name="TextBox 15"/>
          <p:cNvSpPr txBox="1">
            <a:spLocks noChangeArrowheads="1"/>
          </p:cNvSpPr>
          <p:nvPr/>
        </p:nvSpPr>
        <p:spPr bwMode="auto">
          <a:xfrm>
            <a:off x="1600200" y="5257800"/>
            <a:ext cx="32766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1100"/>
              <a:t> Operational Dashboards</a:t>
            </a:r>
          </a:p>
          <a:p>
            <a:pPr eaLnBrk="1" hangingPunct="1">
              <a:buFont typeface="Arial" charset="0"/>
              <a:buChar char="•"/>
            </a:pPr>
            <a:r>
              <a:rPr lang="en-US" sz="1100"/>
              <a:t> Quality &amp; Safety Reporting</a:t>
            </a:r>
          </a:p>
          <a:p>
            <a:pPr eaLnBrk="1" hangingPunct="1">
              <a:buFont typeface="Arial" charset="0"/>
              <a:buChar char="•"/>
            </a:pPr>
            <a:r>
              <a:rPr lang="en-US" sz="1100"/>
              <a:t> Meaningful Use</a:t>
            </a:r>
          </a:p>
        </p:txBody>
      </p:sp>
      <p:sp>
        <p:nvSpPr>
          <p:cNvPr id="17" name="Isosceles Triangle 16"/>
          <p:cNvSpPr/>
          <p:nvPr/>
        </p:nvSpPr>
        <p:spPr>
          <a:xfrm rot="16200000" flipV="1">
            <a:off x="3924300" y="3771900"/>
            <a:ext cx="685800" cy="2133600"/>
          </a:xfrm>
          <a:prstGeom prst="triangle">
            <a:avLst>
              <a:gd name="adj" fmla="val 100000"/>
            </a:avLst>
          </a:prstGeom>
          <a:solidFill>
            <a:srgbClr val="4892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1" name="TextBox 17"/>
          <p:cNvSpPr txBox="1">
            <a:spLocks noChangeArrowheads="1"/>
          </p:cNvSpPr>
          <p:nvPr/>
        </p:nvSpPr>
        <p:spPr bwMode="auto">
          <a:xfrm>
            <a:off x="6019800" y="5486400"/>
            <a:ext cx="28194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sz="1100"/>
              <a:t> Decision Support</a:t>
            </a:r>
          </a:p>
          <a:p>
            <a:pPr eaLnBrk="1" hangingPunct="1">
              <a:buFont typeface="Arial" charset="0"/>
              <a:buChar char="•"/>
            </a:pPr>
            <a:r>
              <a:rPr lang="en-US" sz="1100"/>
              <a:t> Clinical Pathways</a:t>
            </a:r>
          </a:p>
          <a:p>
            <a:pPr eaLnBrk="1" hangingPunct="1">
              <a:buFont typeface="Arial" charset="0"/>
              <a:buChar char="•"/>
            </a:pPr>
            <a:r>
              <a:rPr lang="en-US" sz="1100"/>
              <a:t> Clinical Trial Matching</a:t>
            </a:r>
          </a:p>
          <a:p>
            <a:pPr eaLnBrk="1" hangingPunct="1">
              <a:buFont typeface="Arial" charset="0"/>
              <a:buChar char="•"/>
            </a:pPr>
            <a:r>
              <a:rPr lang="en-US" sz="1100"/>
              <a:t> Access for Affiliate Network</a:t>
            </a:r>
          </a:p>
        </p:txBody>
      </p:sp>
    </p:spTree>
    <p:extLst>
      <p:ext uri="{BB962C8B-B14F-4D97-AF65-F5344CB8AC3E}">
        <p14:creationId xmlns:p14="http://schemas.microsoft.com/office/powerpoint/2010/main" xmlns="" val="1137391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Engagement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Engaging patients as active participants in care - staying well and managing chronic disease.</a:t>
            </a:r>
          </a:p>
          <a:p>
            <a:pPr lvl="0"/>
            <a:r>
              <a:rPr lang="en-US" dirty="0"/>
              <a:t>Importance of capturing and influencing lifestyle choices.</a:t>
            </a:r>
          </a:p>
          <a:p>
            <a:pPr lvl="0"/>
            <a:r>
              <a:rPr lang="en-US" dirty="0"/>
              <a:t>Patients performing self-care activities, taking readings, following medication and nutritional guidelines; wellness guidelines and recommended health screenings for disease prevention</a:t>
            </a:r>
          </a:p>
          <a:p>
            <a:pPr lvl="0"/>
            <a:r>
              <a:rPr lang="en-US" dirty="0"/>
              <a:t>Creating customer “stickiness” - </a:t>
            </a:r>
            <a:r>
              <a:rPr lang="en-US" dirty="0" smtClean="0"/>
              <a:t>keeping </a:t>
            </a:r>
            <a:r>
              <a:rPr lang="en-US" dirty="0"/>
              <a:t>patients within the ACO: engaging members through self-service options for appointment scheduling, registration and check-in, communicating with providers and managing financial and administrative aspects of their care</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Engagement: IT Implications</a:t>
            </a:r>
            <a:endParaRPr lang="en-US" dirty="0"/>
          </a:p>
        </p:txBody>
      </p:sp>
      <p:sp>
        <p:nvSpPr>
          <p:cNvPr id="3" name="Content Placeholder 2"/>
          <p:cNvSpPr>
            <a:spLocks noGrp="1"/>
          </p:cNvSpPr>
          <p:nvPr>
            <p:ph idx="1"/>
          </p:nvPr>
        </p:nvSpPr>
        <p:spPr>
          <a:xfrm>
            <a:off x="533400" y="1219200"/>
            <a:ext cx="8229600" cy="4525963"/>
          </a:xfrm>
        </p:spPr>
        <p:txBody>
          <a:bodyPr>
            <a:noAutofit/>
          </a:bodyPr>
          <a:lstStyle/>
          <a:p>
            <a:pPr>
              <a:buNone/>
            </a:pPr>
            <a:r>
              <a:rPr lang="en-US" sz="1800" i="1" dirty="0"/>
              <a:t>Patient Portals</a:t>
            </a:r>
            <a:endParaRPr lang="en-US" sz="1800" dirty="0"/>
          </a:p>
          <a:p>
            <a:pPr lvl="0"/>
            <a:r>
              <a:rPr lang="en-US" sz="1800" dirty="0"/>
              <a:t>Access to demographic, insurance and clinical data (notes, results)</a:t>
            </a:r>
          </a:p>
          <a:p>
            <a:pPr lvl="0"/>
            <a:r>
              <a:rPr lang="en-US" sz="1800" dirty="0"/>
              <a:t>Transactions: secure provider messaging, alerts, reminders, prescription refills, scheduling</a:t>
            </a:r>
          </a:p>
          <a:p>
            <a:pPr lvl="0"/>
            <a:r>
              <a:rPr lang="en-US" sz="1800" dirty="0"/>
              <a:t>Patient self-reported data: questionnaires, journals, home monitoring systems</a:t>
            </a:r>
          </a:p>
          <a:p>
            <a:pPr lvl="0"/>
            <a:r>
              <a:rPr lang="en-US" sz="1800" dirty="0"/>
              <a:t>Access to condition-specific health management content (smart search capabilities)</a:t>
            </a:r>
          </a:p>
          <a:p>
            <a:pPr lvl="0"/>
            <a:r>
              <a:rPr lang="en-US" sz="1800" dirty="0"/>
              <a:t>Real-time chat</a:t>
            </a:r>
          </a:p>
          <a:p>
            <a:pPr lvl="0"/>
            <a:r>
              <a:rPr lang="en-US" sz="1800" dirty="0"/>
              <a:t>Access to social networks for </a:t>
            </a:r>
            <a:r>
              <a:rPr lang="en-US" sz="1800" dirty="0" smtClean="0"/>
              <a:t>support</a:t>
            </a:r>
            <a:endParaRPr lang="en-US" sz="1800" dirty="0"/>
          </a:p>
          <a:p>
            <a:endParaRPr lang="en-US" sz="1800" dirty="0"/>
          </a:p>
          <a:p>
            <a:pPr>
              <a:buNone/>
            </a:pPr>
            <a:r>
              <a:rPr lang="en-US" sz="1800" i="1" dirty="0"/>
              <a:t>Mobile applications</a:t>
            </a:r>
            <a:r>
              <a:rPr lang="en-US" sz="1800" dirty="0"/>
              <a:t> that interface with glucose analyzers for diabetic patients or scales for heart failure patients and upload the data directly to the patient portal.</a:t>
            </a:r>
          </a:p>
          <a:p>
            <a:endParaRPr lang="en-US" sz="1800" dirty="0"/>
          </a:p>
          <a:p>
            <a:pPr>
              <a:buNone/>
            </a:pPr>
            <a:r>
              <a:rPr lang="en-US" sz="1800" i="1" dirty="0"/>
              <a:t>Improving the Patient Experience</a:t>
            </a:r>
            <a:endParaRPr lang="en-US" sz="1800" dirty="0"/>
          </a:p>
          <a:p>
            <a:pPr lvl="0"/>
            <a:r>
              <a:rPr lang="en-US" sz="1800" dirty="0"/>
              <a:t>Kiosk check-in</a:t>
            </a:r>
          </a:p>
          <a:p>
            <a:pPr lvl="0"/>
            <a:r>
              <a:rPr lang="en-US" sz="1800" dirty="0"/>
              <a:t>Care Traffic Controllers supported by RTLS </a:t>
            </a:r>
            <a:r>
              <a:rPr lang="en-US" sz="1800" dirty="0" smtClean="0"/>
              <a:t>capabilities</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1167</Words>
  <Application>Microsoft Office PowerPoint</Application>
  <PresentationFormat>On-screen Show (4:3)</PresentationFormat>
  <Paragraphs>259</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Analytics for Accountable Care Organizations</vt:lpstr>
      <vt:lpstr>Key Changes in Healthcare Reform</vt:lpstr>
      <vt:lpstr>Accountable Care Organization</vt:lpstr>
      <vt:lpstr>Critical Focus Areas</vt:lpstr>
      <vt:lpstr>Enabling the Learning Healthcare System EMRs are just the starting point…</vt:lpstr>
      <vt:lpstr>Advanced Analytics Requires an Integrated View Across Organizations and Roles</vt:lpstr>
      <vt:lpstr>Four Portals to Total Cancer Care™</vt:lpstr>
      <vt:lpstr>Patient Engagement</vt:lpstr>
      <vt:lpstr>Patient Engagement: IT Implications</vt:lpstr>
      <vt:lpstr>Slide 10</vt:lpstr>
      <vt:lpstr>Slide 11</vt:lpstr>
      <vt:lpstr>Slide 12</vt:lpstr>
      <vt:lpstr>Slide 13</vt:lpstr>
      <vt:lpstr>Cross Continuum Care Management</vt:lpstr>
      <vt:lpstr>Slide 15</vt:lpstr>
      <vt:lpstr>Analytics &amp; Predictive Modeling</vt:lpstr>
      <vt:lpstr>Slide 17</vt:lpstr>
      <vt:lpstr>ACO Risk &amp; Revenue Cycle Management</vt:lpstr>
      <vt:lpstr>Implications for IT Architecture</vt:lpstr>
      <vt:lpstr>Implications for IT Leadership</vt:lpstr>
      <vt:lpstr>Slide 21</vt:lpstr>
      <vt:lpstr>Questions?</vt:lpstr>
    </vt:vector>
  </TitlesOfParts>
  <Company>H. Lee Moffitt Cancer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hulsem</dc:creator>
  <cp:lastModifiedBy>hulsem</cp:lastModifiedBy>
  <cp:revision>43</cp:revision>
  <dcterms:created xsi:type="dcterms:W3CDTF">2011-08-09T18:54:02Z</dcterms:created>
  <dcterms:modified xsi:type="dcterms:W3CDTF">2012-06-11T13:03:59Z</dcterms:modified>
</cp:coreProperties>
</file>