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diagrams/colors8.xml" ContentType="application/vnd.openxmlformats-officedocument.drawingml.diagramColors+xml"/>
  <Override PartName="/ppt/notesSlides/notesSlide30.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diagrams/data2.xml" ContentType="application/vnd.openxmlformats-officedocument.drawingml.diagramData+xml"/>
  <Override PartName="/ppt/diagrams/drawing7.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diagrams/drawing3.xml" ContentType="application/vnd.ms-office.drawingml.diagramDrawing+xml"/>
  <Override PartName="/ppt/diagrams/colors12.xml" ContentType="application/vnd.openxmlformats-officedocument.drawingml.diagramColors+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notesSlides/notesSlide13.xml" ContentType="application/vnd.openxmlformats-officedocument.presentationml.notesSlide+xml"/>
  <Override PartName="/ppt/diagrams/data7.xml" ContentType="application/vnd.openxmlformats-officedocument.drawingml.diagramData+xml"/>
  <Override PartName="/ppt/diagrams/colors9.xml" ContentType="application/vnd.openxmlformats-officedocument.drawingml.diagramColors+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notesSlides/notesSlide20.xml" ContentType="application/vnd.openxmlformats-officedocument.presentationml.notesSlide+xml"/>
  <Default Extension="vml" ContentType="application/vnd.openxmlformats-officedocument.vmlDrawing"/>
  <Override PartName="/ppt/notesSlides/notesSlide31.xml" ContentType="application/vnd.openxmlformats-officedocument.presentationml.notesSlide+xml"/>
  <Override PartName="/ppt/diagrams/quickStyle12.xml" ContentType="application/vnd.openxmlformats-officedocument.drawingml.diagramStyle+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diagrams/data11.xml" ContentType="application/vnd.openxmlformats-officedocument.drawingml.diagramData+xml"/>
  <Default Extension="xls" ContentType="application/vnd.ms-exce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diagrams/layout3.xml" ContentType="application/vnd.openxmlformats-officedocument.drawingml.diagramLayout+xml"/>
  <Override PartName="/ppt/notesSlides/notesSlide9.xml" ContentType="application/vnd.openxmlformats-officedocument.presentationml.notesSlide+xml"/>
  <Override PartName="/ppt/diagrams/data4.xml" ContentType="application/vnd.openxmlformats-officedocument.drawingml.diagramData+xml"/>
  <Override PartName="/ppt/diagrams/drawing9.xml" ContentType="application/vnd.ms-office.drawingml.diagramDrawing+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Override PartName="/ppt/diagrams/layout11.xml" ContentType="application/vnd.openxmlformats-officedocument.drawingml.diagramLayout+xml"/>
  <Override PartName="/ppt/slides/slide28.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notesSlides/notesSlide19.xml" ContentType="application/vnd.openxmlformats-officedocument.presentationml.notesSlide+xml"/>
  <Override PartName="/ppt/diagrams/colors10.xml" ContentType="application/vnd.openxmlformats-officedocument.drawingml.diagramColors+xml"/>
  <Override PartName="/ppt/slides/slide24.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70" r:id="rId1"/>
  </p:sldMasterIdLst>
  <p:notesMasterIdLst>
    <p:notesMasterId r:id="rId36"/>
  </p:notesMasterIdLst>
  <p:handoutMasterIdLst>
    <p:handoutMasterId r:id="rId37"/>
  </p:handoutMasterIdLst>
  <p:sldIdLst>
    <p:sldId id="256" r:id="rId2"/>
    <p:sldId id="266" r:id="rId3"/>
    <p:sldId id="294" r:id="rId4"/>
    <p:sldId id="295" r:id="rId5"/>
    <p:sldId id="285" r:id="rId6"/>
    <p:sldId id="289" r:id="rId7"/>
    <p:sldId id="296" r:id="rId8"/>
    <p:sldId id="283" r:id="rId9"/>
    <p:sldId id="301" r:id="rId10"/>
    <p:sldId id="302" r:id="rId11"/>
    <p:sldId id="303" r:id="rId12"/>
    <p:sldId id="297" r:id="rId13"/>
    <p:sldId id="304" r:id="rId14"/>
    <p:sldId id="305" r:id="rId15"/>
    <p:sldId id="306" r:id="rId16"/>
    <p:sldId id="298" r:id="rId17"/>
    <p:sldId id="307" r:id="rId18"/>
    <p:sldId id="308" r:id="rId19"/>
    <p:sldId id="309" r:id="rId20"/>
    <p:sldId id="311" r:id="rId21"/>
    <p:sldId id="310" r:id="rId22"/>
    <p:sldId id="312" r:id="rId23"/>
    <p:sldId id="299" r:id="rId24"/>
    <p:sldId id="300" r:id="rId25"/>
    <p:sldId id="288" r:id="rId26"/>
    <p:sldId id="290" r:id="rId27"/>
    <p:sldId id="287" r:id="rId28"/>
    <p:sldId id="291" r:id="rId29"/>
    <p:sldId id="313" r:id="rId30"/>
    <p:sldId id="314" r:id="rId31"/>
    <p:sldId id="276" r:id="rId32"/>
    <p:sldId id="292" r:id="rId33"/>
    <p:sldId id="293" r:id="rId34"/>
    <p:sldId id="282" r:id="rId35"/>
  </p:sldIdLst>
  <p:sldSz cx="10058400" cy="7772400"/>
  <p:notesSz cx="7004050" cy="922337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CC0000"/>
    <a:srgbClr val="000066"/>
    <a:srgbClr val="9900CC"/>
    <a:srgbClr val="FFFF99"/>
    <a:srgbClr val="B2B2B2"/>
    <a:srgbClr val="CADCEE"/>
    <a:srgbClr val="00FFCC"/>
  </p:clrMru>
</p:presentationPr>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784" autoAdjust="0"/>
  </p:normalViewPr>
  <p:slideViewPr>
    <p:cSldViewPr>
      <p:cViewPr>
        <p:scale>
          <a:sx n="66" d="100"/>
          <a:sy n="66" d="100"/>
        </p:scale>
        <p:origin x="-2112" y="-300"/>
      </p:cViewPr>
      <p:guideLst>
        <p:guide orient="horz" pos="2448"/>
        <p:guide pos="3168"/>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C40C05-D949-438E-8257-FBE0EEFCCFE4}"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en-US"/>
        </a:p>
      </dgm:t>
    </dgm:pt>
    <dgm:pt modelId="{E2B7FF1E-86AE-4762-B782-D6ED09E3B93E}">
      <dgm:prSet phldrT="[Text]" custT="1"/>
      <dgm:spPr/>
      <dgm:t>
        <a:bodyPr/>
        <a:lstStyle/>
        <a:p>
          <a:r>
            <a:rPr lang="en-US" sz="3200" b="1" dirty="0" smtClean="0"/>
            <a:t>Total Personnel</a:t>
          </a:r>
          <a:endParaRPr lang="en-US" sz="3200" b="1" dirty="0"/>
        </a:p>
      </dgm:t>
    </dgm:pt>
    <dgm:pt modelId="{1E9D2BD4-9749-4809-A85E-3F8874D957D4}" type="parTrans" cxnId="{C9E7708E-E6F5-428B-BCDD-7082EC701F4C}">
      <dgm:prSet/>
      <dgm:spPr/>
      <dgm:t>
        <a:bodyPr/>
        <a:lstStyle/>
        <a:p>
          <a:endParaRPr lang="en-US" sz="3200" b="1"/>
        </a:p>
      </dgm:t>
    </dgm:pt>
    <dgm:pt modelId="{A47FD201-77B9-46EA-910F-BEEC5FA06739}" type="sibTrans" cxnId="{C9E7708E-E6F5-428B-BCDD-7082EC701F4C}">
      <dgm:prSet/>
      <dgm:spPr/>
      <dgm:t>
        <a:bodyPr/>
        <a:lstStyle/>
        <a:p>
          <a:endParaRPr lang="en-US" sz="3200" b="1"/>
        </a:p>
      </dgm:t>
    </dgm:pt>
    <dgm:pt modelId="{92853C2C-C77A-46E7-812E-C1B85198A0D7}">
      <dgm:prSet phldrT="[Text]" custT="1"/>
      <dgm:spPr/>
      <dgm:t>
        <a:bodyPr/>
        <a:lstStyle/>
        <a:p>
          <a:r>
            <a:rPr lang="en-US" sz="3200" b="1" dirty="0" smtClean="0"/>
            <a:t>Total Building</a:t>
          </a:r>
          <a:endParaRPr lang="en-US" sz="3200" b="1" dirty="0"/>
        </a:p>
      </dgm:t>
    </dgm:pt>
    <dgm:pt modelId="{D345A8E2-8F4E-4A55-86AA-1CB95D3C15F2}" type="parTrans" cxnId="{37573E27-88A7-4E3D-BBDE-D14F5E008B57}">
      <dgm:prSet/>
      <dgm:spPr/>
      <dgm:t>
        <a:bodyPr/>
        <a:lstStyle/>
        <a:p>
          <a:endParaRPr lang="en-US" sz="3200" b="1"/>
        </a:p>
      </dgm:t>
    </dgm:pt>
    <dgm:pt modelId="{039A307A-12D8-44C6-A8A3-9B1405839134}" type="sibTrans" cxnId="{37573E27-88A7-4E3D-BBDE-D14F5E008B57}">
      <dgm:prSet/>
      <dgm:spPr/>
      <dgm:t>
        <a:bodyPr/>
        <a:lstStyle/>
        <a:p>
          <a:endParaRPr lang="en-US" sz="3200" b="1"/>
        </a:p>
      </dgm:t>
    </dgm:pt>
    <dgm:pt modelId="{8F5A16B9-A926-46FC-9672-A779F5DD4071}">
      <dgm:prSet phldrT="[Text]" custT="1"/>
      <dgm:spPr/>
      <dgm:t>
        <a:bodyPr/>
        <a:lstStyle/>
        <a:p>
          <a:r>
            <a:rPr lang="en-US" sz="3200" b="1" dirty="0" smtClean="0"/>
            <a:t>Total Other </a:t>
          </a:r>
          <a:endParaRPr lang="en-US" sz="3200" b="1" dirty="0"/>
        </a:p>
      </dgm:t>
    </dgm:pt>
    <dgm:pt modelId="{54D0670D-33F9-4069-8C81-59E9815E92BF}" type="parTrans" cxnId="{6ED11C4A-9A3A-4827-88B1-C99211B3195A}">
      <dgm:prSet/>
      <dgm:spPr/>
      <dgm:t>
        <a:bodyPr/>
        <a:lstStyle/>
        <a:p>
          <a:endParaRPr lang="en-US" sz="3200" b="1"/>
        </a:p>
      </dgm:t>
    </dgm:pt>
    <dgm:pt modelId="{8695C8EA-1B11-4AE7-AAC9-DA6F8E0998FE}" type="sibTrans" cxnId="{6ED11C4A-9A3A-4827-88B1-C99211B3195A}">
      <dgm:prSet/>
      <dgm:spPr/>
      <dgm:t>
        <a:bodyPr/>
        <a:lstStyle/>
        <a:p>
          <a:endParaRPr lang="en-US" sz="3200" b="1"/>
        </a:p>
      </dgm:t>
    </dgm:pt>
    <dgm:pt modelId="{FBE14BB3-1AF5-497F-A135-219CEBD7F640}">
      <dgm:prSet phldrT="[Text]" custT="1"/>
      <dgm:spPr/>
      <dgm:t>
        <a:bodyPr/>
        <a:lstStyle/>
        <a:p>
          <a:r>
            <a:rPr lang="en-US" sz="3200" b="1" dirty="0" smtClean="0"/>
            <a:t>IT Cost</a:t>
          </a:r>
          <a:endParaRPr lang="en-US" sz="3200" b="1" dirty="0"/>
        </a:p>
      </dgm:t>
    </dgm:pt>
    <dgm:pt modelId="{CE14166F-4638-4219-9F73-E47EC1618371}" type="parTrans" cxnId="{F1B03B26-499C-409D-BFCD-023214AF1C8D}">
      <dgm:prSet/>
      <dgm:spPr/>
      <dgm:t>
        <a:bodyPr/>
        <a:lstStyle/>
        <a:p>
          <a:endParaRPr lang="en-US" sz="3200" b="1"/>
        </a:p>
      </dgm:t>
    </dgm:pt>
    <dgm:pt modelId="{1D5AEFB9-3633-4CAD-86A8-3CB4C0F0A9D1}" type="sibTrans" cxnId="{F1B03B26-499C-409D-BFCD-023214AF1C8D}">
      <dgm:prSet/>
      <dgm:spPr/>
      <dgm:t>
        <a:bodyPr/>
        <a:lstStyle/>
        <a:p>
          <a:endParaRPr lang="en-US" sz="3200" b="1"/>
        </a:p>
      </dgm:t>
    </dgm:pt>
    <dgm:pt modelId="{B9FFBCED-4DDC-44D6-A88C-E0FAE9134E0C}" type="pres">
      <dgm:prSet presAssocID="{14C40C05-D949-438E-8257-FBE0EEFCCFE4}" presName="Name0" presStyleCnt="0">
        <dgm:presLayoutVars>
          <dgm:chMax val="4"/>
          <dgm:resizeHandles val="exact"/>
        </dgm:presLayoutVars>
      </dgm:prSet>
      <dgm:spPr/>
      <dgm:t>
        <a:bodyPr/>
        <a:lstStyle/>
        <a:p>
          <a:endParaRPr lang="en-US"/>
        </a:p>
      </dgm:t>
    </dgm:pt>
    <dgm:pt modelId="{05494869-6B53-45E3-B374-2AF034DC99ED}" type="pres">
      <dgm:prSet presAssocID="{14C40C05-D949-438E-8257-FBE0EEFCCFE4}" presName="ellipse" presStyleLbl="trBgShp" presStyleIdx="0" presStyleCnt="1"/>
      <dgm:spPr/>
    </dgm:pt>
    <dgm:pt modelId="{FE069716-492B-42B4-8959-0A255FD53282}" type="pres">
      <dgm:prSet presAssocID="{14C40C05-D949-438E-8257-FBE0EEFCCFE4}" presName="arrow1" presStyleLbl="fgShp" presStyleIdx="0" presStyleCnt="1"/>
      <dgm:spPr/>
    </dgm:pt>
    <dgm:pt modelId="{AD9D38DB-47B3-476D-9203-74225EC4CA9C}" type="pres">
      <dgm:prSet presAssocID="{14C40C05-D949-438E-8257-FBE0EEFCCFE4}" presName="rectangle" presStyleLbl="revTx" presStyleIdx="0" presStyleCnt="1">
        <dgm:presLayoutVars>
          <dgm:bulletEnabled val="1"/>
        </dgm:presLayoutVars>
      </dgm:prSet>
      <dgm:spPr/>
      <dgm:t>
        <a:bodyPr/>
        <a:lstStyle/>
        <a:p>
          <a:endParaRPr lang="en-US"/>
        </a:p>
      </dgm:t>
    </dgm:pt>
    <dgm:pt modelId="{BD81B664-1EEA-4D74-A068-7C410F83A0BB}" type="pres">
      <dgm:prSet presAssocID="{92853C2C-C77A-46E7-812E-C1B85198A0D7}" presName="item1" presStyleLbl="node1" presStyleIdx="0" presStyleCnt="3">
        <dgm:presLayoutVars>
          <dgm:bulletEnabled val="1"/>
        </dgm:presLayoutVars>
      </dgm:prSet>
      <dgm:spPr/>
      <dgm:t>
        <a:bodyPr/>
        <a:lstStyle/>
        <a:p>
          <a:endParaRPr lang="en-US"/>
        </a:p>
      </dgm:t>
    </dgm:pt>
    <dgm:pt modelId="{15402F94-7B74-4743-97F3-334DA64F8C73}" type="pres">
      <dgm:prSet presAssocID="{8F5A16B9-A926-46FC-9672-A779F5DD4071}" presName="item2" presStyleLbl="node1" presStyleIdx="1" presStyleCnt="3" custScaleX="139928">
        <dgm:presLayoutVars>
          <dgm:bulletEnabled val="1"/>
        </dgm:presLayoutVars>
      </dgm:prSet>
      <dgm:spPr/>
      <dgm:t>
        <a:bodyPr/>
        <a:lstStyle/>
        <a:p>
          <a:endParaRPr lang="en-US"/>
        </a:p>
      </dgm:t>
    </dgm:pt>
    <dgm:pt modelId="{08B42436-F383-4AE8-A6BA-F1D81A45151B}" type="pres">
      <dgm:prSet presAssocID="{FBE14BB3-1AF5-497F-A135-219CEBD7F640}" presName="item3" presStyleLbl="node1" presStyleIdx="2" presStyleCnt="3" custScaleX="140546">
        <dgm:presLayoutVars>
          <dgm:bulletEnabled val="1"/>
        </dgm:presLayoutVars>
      </dgm:prSet>
      <dgm:spPr/>
      <dgm:t>
        <a:bodyPr/>
        <a:lstStyle/>
        <a:p>
          <a:endParaRPr lang="en-US"/>
        </a:p>
      </dgm:t>
    </dgm:pt>
    <dgm:pt modelId="{AFAF2126-D51E-44DC-9F02-0D16E27E2194}" type="pres">
      <dgm:prSet presAssocID="{14C40C05-D949-438E-8257-FBE0EEFCCFE4}" presName="funnel" presStyleLbl="trAlignAcc1" presStyleIdx="0" presStyleCnt="1"/>
      <dgm:spPr/>
    </dgm:pt>
  </dgm:ptLst>
  <dgm:cxnLst>
    <dgm:cxn modelId="{DBAD2D4E-EF4E-40D0-8433-5BBF20DC404C}" type="presOf" srcId="{FBE14BB3-1AF5-497F-A135-219CEBD7F640}" destId="{AD9D38DB-47B3-476D-9203-74225EC4CA9C}" srcOrd="0" destOrd="0" presId="urn:microsoft.com/office/officeart/2005/8/layout/funnel1"/>
    <dgm:cxn modelId="{680BC3EC-CB11-45CC-8725-353BBA751580}" type="presOf" srcId="{E2B7FF1E-86AE-4762-B782-D6ED09E3B93E}" destId="{08B42436-F383-4AE8-A6BA-F1D81A45151B}" srcOrd="0" destOrd="0" presId="urn:microsoft.com/office/officeart/2005/8/layout/funnel1"/>
    <dgm:cxn modelId="{E9FD6CF1-F99C-4A5C-B0B4-3257404536EB}" type="presOf" srcId="{92853C2C-C77A-46E7-812E-C1B85198A0D7}" destId="{15402F94-7B74-4743-97F3-334DA64F8C73}" srcOrd="0" destOrd="0" presId="urn:microsoft.com/office/officeart/2005/8/layout/funnel1"/>
    <dgm:cxn modelId="{8906216A-72B5-4588-99FE-4D2C4187F5BE}" type="presOf" srcId="{8F5A16B9-A926-46FC-9672-A779F5DD4071}" destId="{BD81B664-1EEA-4D74-A068-7C410F83A0BB}" srcOrd="0" destOrd="0" presId="urn:microsoft.com/office/officeart/2005/8/layout/funnel1"/>
    <dgm:cxn modelId="{C9E7708E-E6F5-428B-BCDD-7082EC701F4C}" srcId="{14C40C05-D949-438E-8257-FBE0EEFCCFE4}" destId="{E2B7FF1E-86AE-4762-B782-D6ED09E3B93E}" srcOrd="0" destOrd="0" parTransId="{1E9D2BD4-9749-4809-A85E-3F8874D957D4}" sibTransId="{A47FD201-77B9-46EA-910F-BEEC5FA06739}"/>
    <dgm:cxn modelId="{F1B03B26-499C-409D-BFCD-023214AF1C8D}" srcId="{14C40C05-D949-438E-8257-FBE0EEFCCFE4}" destId="{FBE14BB3-1AF5-497F-A135-219CEBD7F640}" srcOrd="3" destOrd="0" parTransId="{CE14166F-4638-4219-9F73-E47EC1618371}" sibTransId="{1D5AEFB9-3633-4CAD-86A8-3CB4C0F0A9D1}"/>
    <dgm:cxn modelId="{37573E27-88A7-4E3D-BBDE-D14F5E008B57}" srcId="{14C40C05-D949-438E-8257-FBE0EEFCCFE4}" destId="{92853C2C-C77A-46E7-812E-C1B85198A0D7}" srcOrd="1" destOrd="0" parTransId="{D345A8E2-8F4E-4A55-86AA-1CB95D3C15F2}" sibTransId="{039A307A-12D8-44C6-A8A3-9B1405839134}"/>
    <dgm:cxn modelId="{7D4C9456-07C7-40E9-A908-85D46DD660E4}" type="presOf" srcId="{14C40C05-D949-438E-8257-FBE0EEFCCFE4}" destId="{B9FFBCED-4DDC-44D6-A88C-E0FAE9134E0C}" srcOrd="0" destOrd="0" presId="urn:microsoft.com/office/officeart/2005/8/layout/funnel1"/>
    <dgm:cxn modelId="{6ED11C4A-9A3A-4827-88B1-C99211B3195A}" srcId="{14C40C05-D949-438E-8257-FBE0EEFCCFE4}" destId="{8F5A16B9-A926-46FC-9672-A779F5DD4071}" srcOrd="2" destOrd="0" parTransId="{54D0670D-33F9-4069-8C81-59E9815E92BF}" sibTransId="{8695C8EA-1B11-4AE7-AAC9-DA6F8E0998FE}"/>
    <dgm:cxn modelId="{961ADED8-1DB5-4423-B3A4-24BA8A6CD1B8}" type="presParOf" srcId="{B9FFBCED-4DDC-44D6-A88C-E0FAE9134E0C}" destId="{05494869-6B53-45E3-B374-2AF034DC99ED}" srcOrd="0" destOrd="0" presId="urn:microsoft.com/office/officeart/2005/8/layout/funnel1"/>
    <dgm:cxn modelId="{417717EA-7875-41FD-B908-920FA9749382}" type="presParOf" srcId="{B9FFBCED-4DDC-44D6-A88C-E0FAE9134E0C}" destId="{FE069716-492B-42B4-8959-0A255FD53282}" srcOrd="1" destOrd="0" presId="urn:microsoft.com/office/officeart/2005/8/layout/funnel1"/>
    <dgm:cxn modelId="{A7C5376B-9710-434E-B090-97413EE880A6}" type="presParOf" srcId="{B9FFBCED-4DDC-44D6-A88C-E0FAE9134E0C}" destId="{AD9D38DB-47B3-476D-9203-74225EC4CA9C}" srcOrd="2" destOrd="0" presId="urn:microsoft.com/office/officeart/2005/8/layout/funnel1"/>
    <dgm:cxn modelId="{9FF14FD0-DF7E-418F-A696-E2FBE8EDD0B0}" type="presParOf" srcId="{B9FFBCED-4DDC-44D6-A88C-E0FAE9134E0C}" destId="{BD81B664-1EEA-4D74-A068-7C410F83A0BB}" srcOrd="3" destOrd="0" presId="urn:microsoft.com/office/officeart/2005/8/layout/funnel1"/>
    <dgm:cxn modelId="{70330404-49DD-4C68-83D2-303AD178F06C}" type="presParOf" srcId="{B9FFBCED-4DDC-44D6-A88C-E0FAE9134E0C}" destId="{15402F94-7B74-4743-97F3-334DA64F8C73}" srcOrd="4" destOrd="0" presId="urn:microsoft.com/office/officeart/2005/8/layout/funnel1"/>
    <dgm:cxn modelId="{B23071D8-4FB1-4AC1-9EA9-BFE89BDF5765}" type="presParOf" srcId="{B9FFBCED-4DDC-44D6-A88C-E0FAE9134E0C}" destId="{08B42436-F383-4AE8-A6BA-F1D81A45151B}" srcOrd="5" destOrd="0" presId="urn:microsoft.com/office/officeart/2005/8/layout/funnel1"/>
    <dgm:cxn modelId="{E24805DB-31D5-4458-A211-713374EF23FA}" type="presParOf" srcId="{B9FFBCED-4DDC-44D6-A88C-E0FAE9134E0C}" destId="{AFAF2126-D51E-44DC-9F02-0D16E27E2194}" srcOrd="6" destOrd="0" presId="urn:microsoft.com/office/officeart/2005/8/layout/funnel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31A9952-49F6-4E10-911A-D751E4477DB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B69F2E4F-7B44-4FB8-8CAF-E699DEDBCE61}">
      <dgm:prSet phldrT="[Text]"/>
      <dgm:spPr/>
      <dgm:t>
        <a:bodyPr/>
        <a:lstStyle/>
        <a:p>
          <a:r>
            <a:rPr lang="en-US" b="1" dirty="0" smtClean="0"/>
            <a:t>IT led growth</a:t>
          </a:r>
          <a:endParaRPr lang="en-US" b="1" dirty="0"/>
        </a:p>
      </dgm:t>
    </dgm:pt>
    <dgm:pt modelId="{A53EC0D0-90EC-4C23-AFEA-2726CAD9EE7B}" type="parTrans" cxnId="{1B9EF2D1-A242-493B-8604-1F831AE2AA11}">
      <dgm:prSet/>
      <dgm:spPr/>
      <dgm:t>
        <a:bodyPr/>
        <a:lstStyle/>
        <a:p>
          <a:endParaRPr lang="en-US" b="1"/>
        </a:p>
      </dgm:t>
    </dgm:pt>
    <dgm:pt modelId="{949CBBEA-951B-4F92-89B0-4B78F5FCAAEF}" type="sibTrans" cxnId="{1B9EF2D1-A242-493B-8604-1F831AE2AA11}">
      <dgm:prSet/>
      <dgm:spPr/>
      <dgm:t>
        <a:bodyPr/>
        <a:lstStyle/>
        <a:p>
          <a:endParaRPr lang="en-US" b="1"/>
        </a:p>
      </dgm:t>
    </dgm:pt>
    <dgm:pt modelId="{ABE578A6-5D90-435A-BAC5-628A7B9FACC4}">
      <dgm:prSet phldrT="[Text]"/>
      <dgm:spPr/>
      <dgm:t>
        <a:bodyPr/>
        <a:lstStyle/>
        <a:p>
          <a:r>
            <a:rPr lang="en-US" b="1" dirty="0" smtClean="0"/>
            <a:t>Correlation of investment &amp; use times correlation of use &amp; revenue is approximately correlation of revenue and investment</a:t>
          </a:r>
          <a:endParaRPr lang="en-US" b="1" dirty="0"/>
        </a:p>
      </dgm:t>
    </dgm:pt>
    <dgm:pt modelId="{4D8C5605-54C2-4272-B398-16BAA22D8738}" type="parTrans" cxnId="{A78DE00E-8DC4-44BD-A6EC-27F39CA2B861}">
      <dgm:prSet/>
      <dgm:spPr/>
      <dgm:t>
        <a:bodyPr/>
        <a:lstStyle/>
        <a:p>
          <a:endParaRPr lang="en-US" b="1"/>
        </a:p>
      </dgm:t>
    </dgm:pt>
    <dgm:pt modelId="{A8CD1C6C-D917-4B52-BB44-6F232847F27E}" type="sibTrans" cxnId="{A78DE00E-8DC4-44BD-A6EC-27F39CA2B861}">
      <dgm:prSet/>
      <dgm:spPr/>
      <dgm:t>
        <a:bodyPr/>
        <a:lstStyle/>
        <a:p>
          <a:endParaRPr lang="en-US" b="1"/>
        </a:p>
      </dgm:t>
    </dgm:pt>
    <dgm:pt modelId="{B9846077-6923-4CE8-ACEA-6DFF03B5FE7A}">
      <dgm:prSet phldrT="[Text]"/>
      <dgm:spPr/>
      <dgm:t>
        <a:bodyPr/>
        <a:lstStyle/>
        <a:p>
          <a:r>
            <a:rPr lang="en-US" b="1" dirty="0" smtClean="0"/>
            <a:t>IT followed growth</a:t>
          </a:r>
          <a:endParaRPr lang="en-US" b="1" dirty="0"/>
        </a:p>
      </dgm:t>
    </dgm:pt>
    <dgm:pt modelId="{DE320F61-5CFA-4129-81C6-D5858BD015BC}" type="parTrans" cxnId="{E12311A6-4250-4413-BFD6-7E1B0068A435}">
      <dgm:prSet/>
      <dgm:spPr/>
      <dgm:t>
        <a:bodyPr/>
        <a:lstStyle/>
        <a:p>
          <a:endParaRPr lang="en-US" b="1"/>
        </a:p>
      </dgm:t>
    </dgm:pt>
    <dgm:pt modelId="{1B3EE1A8-87E3-4C65-83A1-7AAF0C16F042}" type="sibTrans" cxnId="{E12311A6-4250-4413-BFD6-7E1B0068A435}">
      <dgm:prSet/>
      <dgm:spPr/>
      <dgm:t>
        <a:bodyPr/>
        <a:lstStyle/>
        <a:p>
          <a:endParaRPr lang="en-US" b="1"/>
        </a:p>
      </dgm:t>
    </dgm:pt>
    <dgm:pt modelId="{B595E896-5D8C-445E-89DE-0DD467FB7760}">
      <dgm:prSet phldrT="[Text]"/>
      <dgm:spPr/>
      <dgm:t>
        <a:bodyPr/>
        <a:lstStyle/>
        <a:p>
          <a:r>
            <a:rPr lang="en-US" b="1" dirty="0" smtClean="0">
              <a:solidFill>
                <a:srgbClr val="FFFFFF"/>
              </a:solidFill>
            </a:rPr>
            <a:t>Correlation of revenue &amp; investment times correlation of investment and use is approximately correlation of revenue and use</a:t>
          </a:r>
          <a:endParaRPr lang="en-US" b="1" dirty="0">
            <a:solidFill>
              <a:srgbClr val="FFFFFF"/>
            </a:solidFill>
          </a:endParaRPr>
        </a:p>
      </dgm:t>
    </dgm:pt>
    <dgm:pt modelId="{4661DFD2-7175-4DF0-A592-FC610271538A}" type="parTrans" cxnId="{61346B42-EF25-490D-9F32-6DF3C9572A9C}">
      <dgm:prSet/>
      <dgm:spPr/>
      <dgm:t>
        <a:bodyPr/>
        <a:lstStyle/>
        <a:p>
          <a:endParaRPr lang="en-US" b="1"/>
        </a:p>
      </dgm:t>
    </dgm:pt>
    <dgm:pt modelId="{94564330-CBAB-45B8-866A-5EF6F65A58B5}" type="sibTrans" cxnId="{61346B42-EF25-490D-9F32-6DF3C9572A9C}">
      <dgm:prSet/>
      <dgm:spPr/>
      <dgm:t>
        <a:bodyPr/>
        <a:lstStyle/>
        <a:p>
          <a:endParaRPr lang="en-US" b="1"/>
        </a:p>
      </dgm:t>
    </dgm:pt>
    <dgm:pt modelId="{54ACE25B-5869-45A6-A094-CADCB9FDA41C}" type="pres">
      <dgm:prSet presAssocID="{031A9952-49F6-4E10-911A-D751E4477DBE}" presName="Name0" presStyleCnt="0">
        <dgm:presLayoutVars>
          <dgm:dir/>
          <dgm:animLvl val="lvl"/>
          <dgm:resizeHandles val="exact"/>
        </dgm:presLayoutVars>
      </dgm:prSet>
      <dgm:spPr/>
      <dgm:t>
        <a:bodyPr/>
        <a:lstStyle/>
        <a:p>
          <a:endParaRPr lang="en-US"/>
        </a:p>
      </dgm:t>
    </dgm:pt>
    <dgm:pt modelId="{63484445-3B30-48A2-8269-FB89755B2FFF}" type="pres">
      <dgm:prSet presAssocID="{B69F2E4F-7B44-4FB8-8CAF-E699DEDBCE61}" presName="linNode" presStyleCnt="0"/>
      <dgm:spPr/>
    </dgm:pt>
    <dgm:pt modelId="{40E16DFB-8AFF-4C13-8D0F-77996BD5F4D8}" type="pres">
      <dgm:prSet presAssocID="{B69F2E4F-7B44-4FB8-8CAF-E699DEDBCE61}" presName="parentText" presStyleLbl="node1" presStyleIdx="0" presStyleCnt="2">
        <dgm:presLayoutVars>
          <dgm:chMax val="1"/>
          <dgm:bulletEnabled val="1"/>
        </dgm:presLayoutVars>
      </dgm:prSet>
      <dgm:spPr/>
      <dgm:t>
        <a:bodyPr/>
        <a:lstStyle/>
        <a:p>
          <a:endParaRPr lang="en-US"/>
        </a:p>
      </dgm:t>
    </dgm:pt>
    <dgm:pt modelId="{D1B00595-94C2-4013-948F-74C38D994931}" type="pres">
      <dgm:prSet presAssocID="{B69F2E4F-7B44-4FB8-8CAF-E699DEDBCE61}" presName="descendantText" presStyleLbl="alignAccFollowNode1" presStyleIdx="0" presStyleCnt="2">
        <dgm:presLayoutVars>
          <dgm:bulletEnabled val="1"/>
        </dgm:presLayoutVars>
      </dgm:prSet>
      <dgm:spPr/>
      <dgm:t>
        <a:bodyPr/>
        <a:lstStyle/>
        <a:p>
          <a:endParaRPr lang="en-US"/>
        </a:p>
      </dgm:t>
    </dgm:pt>
    <dgm:pt modelId="{C4C56299-DC2B-443B-8152-94D58E8C1BF4}" type="pres">
      <dgm:prSet presAssocID="{949CBBEA-951B-4F92-89B0-4B78F5FCAAEF}" presName="sp" presStyleCnt="0"/>
      <dgm:spPr/>
    </dgm:pt>
    <dgm:pt modelId="{7B0B5050-305A-451A-B3BE-48E9B126A860}" type="pres">
      <dgm:prSet presAssocID="{B9846077-6923-4CE8-ACEA-6DFF03B5FE7A}" presName="linNode" presStyleCnt="0"/>
      <dgm:spPr/>
    </dgm:pt>
    <dgm:pt modelId="{C9A12092-C09E-4D21-B638-CA56DD416C76}" type="pres">
      <dgm:prSet presAssocID="{B9846077-6923-4CE8-ACEA-6DFF03B5FE7A}" presName="parentText" presStyleLbl="node1" presStyleIdx="1" presStyleCnt="2">
        <dgm:presLayoutVars>
          <dgm:chMax val="1"/>
          <dgm:bulletEnabled val="1"/>
        </dgm:presLayoutVars>
      </dgm:prSet>
      <dgm:spPr/>
      <dgm:t>
        <a:bodyPr/>
        <a:lstStyle/>
        <a:p>
          <a:endParaRPr lang="en-US"/>
        </a:p>
      </dgm:t>
    </dgm:pt>
    <dgm:pt modelId="{741D5CA4-7B73-4762-BB59-44005E7D8FFE}" type="pres">
      <dgm:prSet presAssocID="{B9846077-6923-4CE8-ACEA-6DFF03B5FE7A}" presName="descendantText" presStyleLbl="alignAccFollowNode1" presStyleIdx="1" presStyleCnt="2">
        <dgm:presLayoutVars>
          <dgm:bulletEnabled val="1"/>
        </dgm:presLayoutVars>
      </dgm:prSet>
      <dgm:spPr/>
      <dgm:t>
        <a:bodyPr/>
        <a:lstStyle/>
        <a:p>
          <a:endParaRPr lang="en-US"/>
        </a:p>
      </dgm:t>
    </dgm:pt>
  </dgm:ptLst>
  <dgm:cxnLst>
    <dgm:cxn modelId="{A78DE00E-8DC4-44BD-A6EC-27F39CA2B861}" srcId="{B69F2E4F-7B44-4FB8-8CAF-E699DEDBCE61}" destId="{ABE578A6-5D90-435A-BAC5-628A7B9FACC4}" srcOrd="0" destOrd="0" parTransId="{4D8C5605-54C2-4272-B398-16BAA22D8738}" sibTransId="{A8CD1C6C-D917-4B52-BB44-6F232847F27E}"/>
    <dgm:cxn modelId="{61346B42-EF25-490D-9F32-6DF3C9572A9C}" srcId="{B9846077-6923-4CE8-ACEA-6DFF03B5FE7A}" destId="{B595E896-5D8C-445E-89DE-0DD467FB7760}" srcOrd="0" destOrd="0" parTransId="{4661DFD2-7175-4DF0-A592-FC610271538A}" sibTransId="{94564330-CBAB-45B8-866A-5EF6F65A58B5}"/>
    <dgm:cxn modelId="{1B9EF2D1-A242-493B-8604-1F831AE2AA11}" srcId="{031A9952-49F6-4E10-911A-D751E4477DBE}" destId="{B69F2E4F-7B44-4FB8-8CAF-E699DEDBCE61}" srcOrd="0" destOrd="0" parTransId="{A53EC0D0-90EC-4C23-AFEA-2726CAD9EE7B}" sibTransId="{949CBBEA-951B-4F92-89B0-4B78F5FCAAEF}"/>
    <dgm:cxn modelId="{E12311A6-4250-4413-BFD6-7E1B0068A435}" srcId="{031A9952-49F6-4E10-911A-D751E4477DBE}" destId="{B9846077-6923-4CE8-ACEA-6DFF03B5FE7A}" srcOrd="1" destOrd="0" parTransId="{DE320F61-5CFA-4129-81C6-D5858BD015BC}" sibTransId="{1B3EE1A8-87E3-4C65-83A1-7AAF0C16F042}"/>
    <dgm:cxn modelId="{E3DE3F13-E599-4807-B1DF-56C27E374177}" type="presOf" srcId="{B9846077-6923-4CE8-ACEA-6DFF03B5FE7A}" destId="{C9A12092-C09E-4D21-B638-CA56DD416C76}" srcOrd="0" destOrd="0" presId="urn:microsoft.com/office/officeart/2005/8/layout/vList5"/>
    <dgm:cxn modelId="{1FBC4455-8BB7-460E-9E5C-85B01BFB8950}" type="presOf" srcId="{ABE578A6-5D90-435A-BAC5-628A7B9FACC4}" destId="{D1B00595-94C2-4013-948F-74C38D994931}" srcOrd="0" destOrd="0" presId="urn:microsoft.com/office/officeart/2005/8/layout/vList5"/>
    <dgm:cxn modelId="{736540F5-A8FD-4467-A2F6-005A830F9F98}" type="presOf" srcId="{B69F2E4F-7B44-4FB8-8CAF-E699DEDBCE61}" destId="{40E16DFB-8AFF-4C13-8D0F-77996BD5F4D8}" srcOrd="0" destOrd="0" presId="urn:microsoft.com/office/officeart/2005/8/layout/vList5"/>
    <dgm:cxn modelId="{6B4222F8-38A4-479E-A5DF-32F537E427EB}" type="presOf" srcId="{B595E896-5D8C-445E-89DE-0DD467FB7760}" destId="{741D5CA4-7B73-4762-BB59-44005E7D8FFE}" srcOrd="0" destOrd="0" presId="urn:microsoft.com/office/officeart/2005/8/layout/vList5"/>
    <dgm:cxn modelId="{8FB26503-DD4A-4DDB-862E-974BEDCC5C3C}" type="presOf" srcId="{031A9952-49F6-4E10-911A-D751E4477DBE}" destId="{54ACE25B-5869-45A6-A094-CADCB9FDA41C}" srcOrd="0" destOrd="0" presId="urn:microsoft.com/office/officeart/2005/8/layout/vList5"/>
    <dgm:cxn modelId="{BA7F22C7-88AD-4492-9BCD-BED128BEC060}" type="presParOf" srcId="{54ACE25B-5869-45A6-A094-CADCB9FDA41C}" destId="{63484445-3B30-48A2-8269-FB89755B2FFF}" srcOrd="0" destOrd="0" presId="urn:microsoft.com/office/officeart/2005/8/layout/vList5"/>
    <dgm:cxn modelId="{3C273332-9258-4917-93DF-5EE592E6C71E}" type="presParOf" srcId="{63484445-3B30-48A2-8269-FB89755B2FFF}" destId="{40E16DFB-8AFF-4C13-8D0F-77996BD5F4D8}" srcOrd="0" destOrd="0" presId="urn:microsoft.com/office/officeart/2005/8/layout/vList5"/>
    <dgm:cxn modelId="{7FDCFF27-AD79-4812-8A55-6CB0DEABCF8C}" type="presParOf" srcId="{63484445-3B30-48A2-8269-FB89755B2FFF}" destId="{D1B00595-94C2-4013-948F-74C38D994931}" srcOrd="1" destOrd="0" presId="urn:microsoft.com/office/officeart/2005/8/layout/vList5"/>
    <dgm:cxn modelId="{380E2055-1E62-468A-A971-CB5DAE7EF097}" type="presParOf" srcId="{54ACE25B-5869-45A6-A094-CADCB9FDA41C}" destId="{C4C56299-DC2B-443B-8152-94D58E8C1BF4}" srcOrd="1" destOrd="0" presId="urn:microsoft.com/office/officeart/2005/8/layout/vList5"/>
    <dgm:cxn modelId="{91048369-5276-49A8-A319-B8194E28E7D9}" type="presParOf" srcId="{54ACE25B-5869-45A6-A094-CADCB9FDA41C}" destId="{7B0B5050-305A-451A-B3BE-48E9B126A860}" srcOrd="2" destOrd="0" presId="urn:microsoft.com/office/officeart/2005/8/layout/vList5"/>
    <dgm:cxn modelId="{E690C070-6ECE-4BA8-95EB-8FB566094D33}" type="presParOf" srcId="{7B0B5050-305A-451A-B3BE-48E9B126A860}" destId="{C9A12092-C09E-4D21-B638-CA56DD416C76}" srcOrd="0" destOrd="0" presId="urn:microsoft.com/office/officeart/2005/8/layout/vList5"/>
    <dgm:cxn modelId="{74E2DB68-71AB-4A08-8B46-A32C292296C9}" type="presParOf" srcId="{7B0B5050-305A-451A-B3BE-48E9B126A860}" destId="{741D5CA4-7B73-4762-BB59-44005E7D8FFE}"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31A9952-49F6-4E10-911A-D751E4477DB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B69F2E4F-7B44-4FB8-8CAF-E699DEDBCE61}">
      <dgm:prSet phldrT="[Text]"/>
      <dgm:spPr/>
      <dgm:t>
        <a:bodyPr/>
        <a:lstStyle/>
        <a:p>
          <a:r>
            <a:rPr lang="en-US" b="1" dirty="0" smtClean="0"/>
            <a:t>IT led growth</a:t>
          </a:r>
          <a:endParaRPr lang="en-US" b="1" dirty="0"/>
        </a:p>
      </dgm:t>
    </dgm:pt>
    <dgm:pt modelId="{A53EC0D0-90EC-4C23-AFEA-2726CAD9EE7B}" type="parTrans" cxnId="{1B9EF2D1-A242-493B-8604-1F831AE2AA11}">
      <dgm:prSet/>
      <dgm:spPr/>
      <dgm:t>
        <a:bodyPr/>
        <a:lstStyle/>
        <a:p>
          <a:endParaRPr lang="en-US"/>
        </a:p>
      </dgm:t>
    </dgm:pt>
    <dgm:pt modelId="{949CBBEA-951B-4F92-89B0-4B78F5FCAAEF}" type="sibTrans" cxnId="{1B9EF2D1-A242-493B-8604-1F831AE2AA11}">
      <dgm:prSet/>
      <dgm:spPr/>
      <dgm:t>
        <a:bodyPr/>
        <a:lstStyle/>
        <a:p>
          <a:endParaRPr lang="en-US"/>
        </a:p>
      </dgm:t>
    </dgm:pt>
    <dgm:pt modelId="{ABE578A6-5D90-435A-BAC5-628A7B9FACC4}">
      <dgm:prSet phldrT="[Text]"/>
      <dgm:spPr/>
      <dgm:t>
        <a:bodyPr/>
        <a:lstStyle/>
        <a:p>
          <a:r>
            <a:rPr lang="en-US" dirty="0" smtClean="0">
              <a:solidFill>
                <a:srgbClr val="FFFFFF"/>
              </a:solidFill>
            </a:rPr>
            <a:t>Correlation of investment &amp; use times correlation of use &amp; revenue is approximately correlation of revenue and investment</a:t>
          </a:r>
          <a:endParaRPr lang="en-US" dirty="0">
            <a:solidFill>
              <a:srgbClr val="FFFFFF"/>
            </a:solidFill>
          </a:endParaRPr>
        </a:p>
      </dgm:t>
    </dgm:pt>
    <dgm:pt modelId="{4D8C5605-54C2-4272-B398-16BAA22D8738}" type="parTrans" cxnId="{A78DE00E-8DC4-44BD-A6EC-27F39CA2B861}">
      <dgm:prSet/>
      <dgm:spPr/>
      <dgm:t>
        <a:bodyPr/>
        <a:lstStyle/>
        <a:p>
          <a:endParaRPr lang="en-US"/>
        </a:p>
      </dgm:t>
    </dgm:pt>
    <dgm:pt modelId="{A8CD1C6C-D917-4B52-BB44-6F232847F27E}" type="sibTrans" cxnId="{A78DE00E-8DC4-44BD-A6EC-27F39CA2B861}">
      <dgm:prSet/>
      <dgm:spPr/>
      <dgm:t>
        <a:bodyPr/>
        <a:lstStyle/>
        <a:p>
          <a:endParaRPr lang="en-US"/>
        </a:p>
      </dgm:t>
    </dgm:pt>
    <dgm:pt modelId="{B9846077-6923-4CE8-ACEA-6DFF03B5FE7A}">
      <dgm:prSet phldrT="[Text]"/>
      <dgm:spPr/>
      <dgm:t>
        <a:bodyPr/>
        <a:lstStyle/>
        <a:p>
          <a:r>
            <a:rPr lang="en-US" dirty="0" smtClean="0"/>
            <a:t>IT followed growth</a:t>
          </a:r>
          <a:endParaRPr lang="en-US" dirty="0"/>
        </a:p>
      </dgm:t>
    </dgm:pt>
    <dgm:pt modelId="{DE320F61-5CFA-4129-81C6-D5858BD015BC}" type="parTrans" cxnId="{E12311A6-4250-4413-BFD6-7E1B0068A435}">
      <dgm:prSet/>
      <dgm:spPr/>
      <dgm:t>
        <a:bodyPr/>
        <a:lstStyle/>
        <a:p>
          <a:endParaRPr lang="en-US"/>
        </a:p>
      </dgm:t>
    </dgm:pt>
    <dgm:pt modelId="{1B3EE1A8-87E3-4C65-83A1-7AAF0C16F042}" type="sibTrans" cxnId="{E12311A6-4250-4413-BFD6-7E1B0068A435}">
      <dgm:prSet/>
      <dgm:spPr/>
      <dgm:t>
        <a:bodyPr/>
        <a:lstStyle/>
        <a:p>
          <a:endParaRPr lang="en-US"/>
        </a:p>
      </dgm:t>
    </dgm:pt>
    <dgm:pt modelId="{B595E896-5D8C-445E-89DE-0DD467FB7760}">
      <dgm:prSet phldrT="[Text]"/>
      <dgm:spPr/>
      <dgm:t>
        <a:bodyPr/>
        <a:lstStyle/>
        <a:p>
          <a:r>
            <a:rPr lang="en-US" dirty="0" smtClean="0"/>
            <a:t>Correlation of revenue &amp; investment times correlation of investment and use is approximately correlation of revenue and use</a:t>
          </a:r>
          <a:endParaRPr lang="en-US" dirty="0"/>
        </a:p>
      </dgm:t>
    </dgm:pt>
    <dgm:pt modelId="{4661DFD2-7175-4DF0-A592-FC610271538A}" type="parTrans" cxnId="{61346B42-EF25-490D-9F32-6DF3C9572A9C}">
      <dgm:prSet/>
      <dgm:spPr/>
      <dgm:t>
        <a:bodyPr/>
        <a:lstStyle/>
        <a:p>
          <a:endParaRPr lang="en-US"/>
        </a:p>
      </dgm:t>
    </dgm:pt>
    <dgm:pt modelId="{94564330-CBAB-45B8-866A-5EF6F65A58B5}" type="sibTrans" cxnId="{61346B42-EF25-490D-9F32-6DF3C9572A9C}">
      <dgm:prSet/>
      <dgm:spPr/>
      <dgm:t>
        <a:bodyPr/>
        <a:lstStyle/>
        <a:p>
          <a:endParaRPr lang="en-US"/>
        </a:p>
      </dgm:t>
    </dgm:pt>
    <dgm:pt modelId="{54ACE25B-5869-45A6-A094-CADCB9FDA41C}" type="pres">
      <dgm:prSet presAssocID="{031A9952-49F6-4E10-911A-D751E4477DBE}" presName="Name0" presStyleCnt="0">
        <dgm:presLayoutVars>
          <dgm:dir/>
          <dgm:animLvl val="lvl"/>
          <dgm:resizeHandles val="exact"/>
        </dgm:presLayoutVars>
      </dgm:prSet>
      <dgm:spPr/>
      <dgm:t>
        <a:bodyPr/>
        <a:lstStyle/>
        <a:p>
          <a:endParaRPr lang="en-US"/>
        </a:p>
      </dgm:t>
    </dgm:pt>
    <dgm:pt modelId="{63484445-3B30-48A2-8269-FB89755B2FFF}" type="pres">
      <dgm:prSet presAssocID="{B69F2E4F-7B44-4FB8-8CAF-E699DEDBCE61}" presName="linNode" presStyleCnt="0"/>
      <dgm:spPr/>
    </dgm:pt>
    <dgm:pt modelId="{40E16DFB-8AFF-4C13-8D0F-77996BD5F4D8}" type="pres">
      <dgm:prSet presAssocID="{B69F2E4F-7B44-4FB8-8CAF-E699DEDBCE61}" presName="parentText" presStyleLbl="node1" presStyleIdx="0" presStyleCnt="2">
        <dgm:presLayoutVars>
          <dgm:chMax val="1"/>
          <dgm:bulletEnabled val="1"/>
        </dgm:presLayoutVars>
      </dgm:prSet>
      <dgm:spPr/>
      <dgm:t>
        <a:bodyPr/>
        <a:lstStyle/>
        <a:p>
          <a:endParaRPr lang="en-US"/>
        </a:p>
      </dgm:t>
    </dgm:pt>
    <dgm:pt modelId="{D1B00595-94C2-4013-948F-74C38D994931}" type="pres">
      <dgm:prSet presAssocID="{B69F2E4F-7B44-4FB8-8CAF-E699DEDBCE61}" presName="descendantText" presStyleLbl="alignAccFollowNode1" presStyleIdx="0" presStyleCnt="2">
        <dgm:presLayoutVars>
          <dgm:bulletEnabled val="1"/>
        </dgm:presLayoutVars>
      </dgm:prSet>
      <dgm:spPr/>
      <dgm:t>
        <a:bodyPr/>
        <a:lstStyle/>
        <a:p>
          <a:endParaRPr lang="en-US"/>
        </a:p>
      </dgm:t>
    </dgm:pt>
    <dgm:pt modelId="{C4C56299-DC2B-443B-8152-94D58E8C1BF4}" type="pres">
      <dgm:prSet presAssocID="{949CBBEA-951B-4F92-89B0-4B78F5FCAAEF}" presName="sp" presStyleCnt="0"/>
      <dgm:spPr/>
    </dgm:pt>
    <dgm:pt modelId="{7B0B5050-305A-451A-B3BE-48E9B126A860}" type="pres">
      <dgm:prSet presAssocID="{B9846077-6923-4CE8-ACEA-6DFF03B5FE7A}" presName="linNode" presStyleCnt="0"/>
      <dgm:spPr/>
    </dgm:pt>
    <dgm:pt modelId="{C9A12092-C09E-4D21-B638-CA56DD416C76}" type="pres">
      <dgm:prSet presAssocID="{B9846077-6923-4CE8-ACEA-6DFF03B5FE7A}" presName="parentText" presStyleLbl="node1" presStyleIdx="1" presStyleCnt="2">
        <dgm:presLayoutVars>
          <dgm:chMax val="1"/>
          <dgm:bulletEnabled val="1"/>
        </dgm:presLayoutVars>
      </dgm:prSet>
      <dgm:spPr/>
      <dgm:t>
        <a:bodyPr/>
        <a:lstStyle/>
        <a:p>
          <a:endParaRPr lang="en-US"/>
        </a:p>
      </dgm:t>
    </dgm:pt>
    <dgm:pt modelId="{741D5CA4-7B73-4762-BB59-44005E7D8FFE}" type="pres">
      <dgm:prSet presAssocID="{B9846077-6923-4CE8-ACEA-6DFF03B5FE7A}" presName="descendantText" presStyleLbl="alignAccFollowNode1" presStyleIdx="1" presStyleCnt="2">
        <dgm:presLayoutVars>
          <dgm:bulletEnabled val="1"/>
        </dgm:presLayoutVars>
      </dgm:prSet>
      <dgm:spPr/>
      <dgm:t>
        <a:bodyPr/>
        <a:lstStyle/>
        <a:p>
          <a:endParaRPr lang="en-US"/>
        </a:p>
      </dgm:t>
    </dgm:pt>
  </dgm:ptLst>
  <dgm:cxnLst>
    <dgm:cxn modelId="{A78DE00E-8DC4-44BD-A6EC-27F39CA2B861}" srcId="{B69F2E4F-7B44-4FB8-8CAF-E699DEDBCE61}" destId="{ABE578A6-5D90-435A-BAC5-628A7B9FACC4}" srcOrd="0" destOrd="0" parTransId="{4D8C5605-54C2-4272-B398-16BAA22D8738}" sibTransId="{A8CD1C6C-D917-4B52-BB44-6F232847F27E}"/>
    <dgm:cxn modelId="{61346B42-EF25-490D-9F32-6DF3C9572A9C}" srcId="{B9846077-6923-4CE8-ACEA-6DFF03B5FE7A}" destId="{B595E896-5D8C-445E-89DE-0DD467FB7760}" srcOrd="0" destOrd="0" parTransId="{4661DFD2-7175-4DF0-A592-FC610271538A}" sibTransId="{94564330-CBAB-45B8-866A-5EF6F65A58B5}"/>
    <dgm:cxn modelId="{C44D1AAC-1660-482C-BA93-C7B1AA3D6DFF}" type="presOf" srcId="{B595E896-5D8C-445E-89DE-0DD467FB7760}" destId="{741D5CA4-7B73-4762-BB59-44005E7D8FFE}" srcOrd="0" destOrd="0" presId="urn:microsoft.com/office/officeart/2005/8/layout/vList5"/>
    <dgm:cxn modelId="{F80D0E30-5458-4D60-A88A-CFD60198DCFA}" type="presOf" srcId="{B9846077-6923-4CE8-ACEA-6DFF03B5FE7A}" destId="{C9A12092-C09E-4D21-B638-CA56DD416C76}" srcOrd="0" destOrd="0" presId="urn:microsoft.com/office/officeart/2005/8/layout/vList5"/>
    <dgm:cxn modelId="{F0DAD2DF-A368-4D4E-AB82-A9CCE90C07F1}" type="presOf" srcId="{B69F2E4F-7B44-4FB8-8CAF-E699DEDBCE61}" destId="{40E16DFB-8AFF-4C13-8D0F-77996BD5F4D8}" srcOrd="0" destOrd="0" presId="urn:microsoft.com/office/officeart/2005/8/layout/vList5"/>
    <dgm:cxn modelId="{1B9EF2D1-A242-493B-8604-1F831AE2AA11}" srcId="{031A9952-49F6-4E10-911A-D751E4477DBE}" destId="{B69F2E4F-7B44-4FB8-8CAF-E699DEDBCE61}" srcOrd="0" destOrd="0" parTransId="{A53EC0D0-90EC-4C23-AFEA-2726CAD9EE7B}" sibTransId="{949CBBEA-951B-4F92-89B0-4B78F5FCAAEF}"/>
    <dgm:cxn modelId="{236B1F1D-DE8E-4411-8A0F-18D9CBA43DD2}" type="presOf" srcId="{031A9952-49F6-4E10-911A-D751E4477DBE}" destId="{54ACE25B-5869-45A6-A094-CADCB9FDA41C}" srcOrd="0" destOrd="0" presId="urn:microsoft.com/office/officeart/2005/8/layout/vList5"/>
    <dgm:cxn modelId="{E12311A6-4250-4413-BFD6-7E1B0068A435}" srcId="{031A9952-49F6-4E10-911A-D751E4477DBE}" destId="{B9846077-6923-4CE8-ACEA-6DFF03B5FE7A}" srcOrd="1" destOrd="0" parTransId="{DE320F61-5CFA-4129-81C6-D5858BD015BC}" sibTransId="{1B3EE1A8-87E3-4C65-83A1-7AAF0C16F042}"/>
    <dgm:cxn modelId="{FC6BEB36-24E2-48C0-AF9A-D240CBABD05B}" type="presOf" srcId="{ABE578A6-5D90-435A-BAC5-628A7B9FACC4}" destId="{D1B00595-94C2-4013-948F-74C38D994931}" srcOrd="0" destOrd="0" presId="urn:microsoft.com/office/officeart/2005/8/layout/vList5"/>
    <dgm:cxn modelId="{EFEC544B-7CEA-4CEC-955C-07572D603B76}" type="presParOf" srcId="{54ACE25B-5869-45A6-A094-CADCB9FDA41C}" destId="{63484445-3B30-48A2-8269-FB89755B2FFF}" srcOrd="0" destOrd="0" presId="urn:microsoft.com/office/officeart/2005/8/layout/vList5"/>
    <dgm:cxn modelId="{99B24292-FFB7-4974-84D4-59285577843B}" type="presParOf" srcId="{63484445-3B30-48A2-8269-FB89755B2FFF}" destId="{40E16DFB-8AFF-4C13-8D0F-77996BD5F4D8}" srcOrd="0" destOrd="0" presId="urn:microsoft.com/office/officeart/2005/8/layout/vList5"/>
    <dgm:cxn modelId="{61EAB754-7D62-4BCB-BADC-2C75BC634953}" type="presParOf" srcId="{63484445-3B30-48A2-8269-FB89755B2FFF}" destId="{D1B00595-94C2-4013-948F-74C38D994931}" srcOrd="1" destOrd="0" presId="urn:microsoft.com/office/officeart/2005/8/layout/vList5"/>
    <dgm:cxn modelId="{8D6B0554-43F7-47F6-84F6-C94E418ACA4F}" type="presParOf" srcId="{54ACE25B-5869-45A6-A094-CADCB9FDA41C}" destId="{C4C56299-DC2B-443B-8152-94D58E8C1BF4}" srcOrd="1" destOrd="0" presId="urn:microsoft.com/office/officeart/2005/8/layout/vList5"/>
    <dgm:cxn modelId="{651CFD99-7662-4830-9199-03C104B58F52}" type="presParOf" srcId="{54ACE25B-5869-45A6-A094-CADCB9FDA41C}" destId="{7B0B5050-305A-451A-B3BE-48E9B126A860}" srcOrd="2" destOrd="0" presId="urn:microsoft.com/office/officeart/2005/8/layout/vList5"/>
    <dgm:cxn modelId="{BD36D91B-6F76-442E-97E4-E53DEFCF24D5}" type="presParOf" srcId="{7B0B5050-305A-451A-B3BE-48E9B126A860}" destId="{C9A12092-C09E-4D21-B638-CA56DD416C76}" srcOrd="0" destOrd="0" presId="urn:microsoft.com/office/officeart/2005/8/layout/vList5"/>
    <dgm:cxn modelId="{B64447B9-B104-40FC-B8D4-40BBF2EC91FD}" type="presParOf" srcId="{7B0B5050-305A-451A-B3BE-48E9B126A860}" destId="{741D5CA4-7B73-4762-BB59-44005E7D8FFE}"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237828F-5D08-41CC-A472-F3BFCDB37E81}" type="doc">
      <dgm:prSet loTypeId="urn:microsoft.com/office/officeart/2005/8/layout/arrow4" loCatId="relationship" qsTypeId="urn:microsoft.com/office/officeart/2005/8/quickstyle/simple1" qsCatId="simple" csTypeId="urn:microsoft.com/office/officeart/2005/8/colors/accent1_2" csCatId="accent1" phldr="1"/>
      <dgm:spPr/>
      <dgm:t>
        <a:bodyPr/>
        <a:lstStyle/>
        <a:p>
          <a:endParaRPr lang="en-US"/>
        </a:p>
      </dgm:t>
    </dgm:pt>
    <dgm:pt modelId="{59289981-B349-4430-84D3-0EB845E7EA4D}">
      <dgm:prSet phldrT="[Text]"/>
      <dgm:spPr/>
      <dgm:t>
        <a:bodyPr/>
        <a:lstStyle/>
        <a:p>
          <a:r>
            <a:rPr lang="en-US" b="1" dirty="0" smtClean="0"/>
            <a:t>1$ General Revenue</a:t>
          </a:r>
          <a:endParaRPr lang="en-US" b="1" dirty="0"/>
        </a:p>
      </dgm:t>
    </dgm:pt>
    <dgm:pt modelId="{ECC50C6C-90A4-4C70-95A3-DF4B2D326021}" type="parTrans" cxnId="{514E5C08-3BCD-4D4E-ADCF-514DF4CC55CF}">
      <dgm:prSet/>
      <dgm:spPr/>
      <dgm:t>
        <a:bodyPr/>
        <a:lstStyle/>
        <a:p>
          <a:endParaRPr lang="en-US" b="1"/>
        </a:p>
      </dgm:t>
    </dgm:pt>
    <dgm:pt modelId="{3ECE7750-DFC9-4E3F-ADF6-23D6D57DD3E5}" type="sibTrans" cxnId="{514E5C08-3BCD-4D4E-ADCF-514DF4CC55CF}">
      <dgm:prSet/>
      <dgm:spPr/>
      <dgm:t>
        <a:bodyPr/>
        <a:lstStyle/>
        <a:p>
          <a:endParaRPr lang="en-US" b="1"/>
        </a:p>
      </dgm:t>
    </dgm:pt>
    <dgm:pt modelId="{C8036139-02D7-4E97-9DBD-60216074EF3A}">
      <dgm:prSet phldrT="[Text]"/>
      <dgm:spPr/>
      <dgm:t>
        <a:bodyPr/>
        <a:lstStyle/>
        <a:p>
          <a:r>
            <a:rPr lang="en-US" b="1" dirty="0" smtClean="0"/>
            <a:t>4 cents IT budget</a:t>
          </a:r>
          <a:endParaRPr lang="en-US" b="1" dirty="0"/>
        </a:p>
      </dgm:t>
    </dgm:pt>
    <dgm:pt modelId="{5341E2A0-FC65-4ACD-9E85-CBD7331D6B8E}" type="parTrans" cxnId="{5A61DB0E-200D-405A-A8B3-D599A702AD2E}">
      <dgm:prSet/>
      <dgm:spPr/>
      <dgm:t>
        <a:bodyPr/>
        <a:lstStyle/>
        <a:p>
          <a:endParaRPr lang="en-US" b="1"/>
        </a:p>
      </dgm:t>
    </dgm:pt>
    <dgm:pt modelId="{D639BCCF-B618-4FCD-A63D-46301F2244D3}" type="sibTrans" cxnId="{5A61DB0E-200D-405A-A8B3-D599A702AD2E}">
      <dgm:prSet/>
      <dgm:spPr/>
      <dgm:t>
        <a:bodyPr/>
        <a:lstStyle/>
        <a:p>
          <a:endParaRPr lang="en-US" b="1"/>
        </a:p>
      </dgm:t>
    </dgm:pt>
    <dgm:pt modelId="{AA4C6D6A-1BE2-4BC6-9B60-4D5DC30FB339}" type="pres">
      <dgm:prSet presAssocID="{F237828F-5D08-41CC-A472-F3BFCDB37E81}" presName="compositeShape" presStyleCnt="0">
        <dgm:presLayoutVars>
          <dgm:chMax val="2"/>
          <dgm:dir/>
          <dgm:resizeHandles val="exact"/>
        </dgm:presLayoutVars>
      </dgm:prSet>
      <dgm:spPr/>
      <dgm:t>
        <a:bodyPr/>
        <a:lstStyle/>
        <a:p>
          <a:endParaRPr lang="en-US"/>
        </a:p>
      </dgm:t>
    </dgm:pt>
    <dgm:pt modelId="{53888991-983F-46AA-8053-D1EFCE6B4848}" type="pres">
      <dgm:prSet presAssocID="{59289981-B349-4430-84D3-0EB845E7EA4D}" presName="upArrow" presStyleLbl="node1" presStyleIdx="0" presStyleCnt="2"/>
      <dgm:spPr/>
    </dgm:pt>
    <dgm:pt modelId="{826F63DA-E633-4264-ACAA-26F9153D06D9}" type="pres">
      <dgm:prSet presAssocID="{59289981-B349-4430-84D3-0EB845E7EA4D}" presName="upArrowText" presStyleLbl="revTx" presStyleIdx="0" presStyleCnt="2">
        <dgm:presLayoutVars>
          <dgm:chMax val="0"/>
          <dgm:bulletEnabled val="1"/>
        </dgm:presLayoutVars>
      </dgm:prSet>
      <dgm:spPr/>
      <dgm:t>
        <a:bodyPr/>
        <a:lstStyle/>
        <a:p>
          <a:endParaRPr lang="en-US"/>
        </a:p>
      </dgm:t>
    </dgm:pt>
    <dgm:pt modelId="{B91C59A7-37CB-4503-A4F0-3800E6C35F0C}" type="pres">
      <dgm:prSet presAssocID="{C8036139-02D7-4E97-9DBD-60216074EF3A}" presName="downArrow" presStyleLbl="node1" presStyleIdx="1" presStyleCnt="2" custAng="10800000"/>
      <dgm:spPr/>
    </dgm:pt>
    <dgm:pt modelId="{E427E340-F75F-4FF3-8F90-FE9D5397C389}" type="pres">
      <dgm:prSet presAssocID="{C8036139-02D7-4E97-9DBD-60216074EF3A}" presName="downArrowText" presStyleLbl="revTx" presStyleIdx="1" presStyleCnt="2">
        <dgm:presLayoutVars>
          <dgm:chMax val="0"/>
          <dgm:bulletEnabled val="1"/>
        </dgm:presLayoutVars>
      </dgm:prSet>
      <dgm:spPr/>
      <dgm:t>
        <a:bodyPr/>
        <a:lstStyle/>
        <a:p>
          <a:endParaRPr lang="en-US"/>
        </a:p>
      </dgm:t>
    </dgm:pt>
  </dgm:ptLst>
  <dgm:cxnLst>
    <dgm:cxn modelId="{4AEF62AC-9AAB-47DA-A4C7-ADA53A8BC3F7}" type="presOf" srcId="{C8036139-02D7-4E97-9DBD-60216074EF3A}" destId="{E427E340-F75F-4FF3-8F90-FE9D5397C389}" srcOrd="0" destOrd="0" presId="urn:microsoft.com/office/officeart/2005/8/layout/arrow4"/>
    <dgm:cxn modelId="{514E5C08-3BCD-4D4E-ADCF-514DF4CC55CF}" srcId="{F237828F-5D08-41CC-A472-F3BFCDB37E81}" destId="{59289981-B349-4430-84D3-0EB845E7EA4D}" srcOrd="0" destOrd="0" parTransId="{ECC50C6C-90A4-4C70-95A3-DF4B2D326021}" sibTransId="{3ECE7750-DFC9-4E3F-ADF6-23D6D57DD3E5}"/>
    <dgm:cxn modelId="{A1361268-D32B-43FF-8595-73255DEEF811}" type="presOf" srcId="{59289981-B349-4430-84D3-0EB845E7EA4D}" destId="{826F63DA-E633-4264-ACAA-26F9153D06D9}" srcOrd="0" destOrd="0" presId="urn:microsoft.com/office/officeart/2005/8/layout/arrow4"/>
    <dgm:cxn modelId="{2CD5413A-9804-4147-8C2B-F84DEA4BC3FC}" type="presOf" srcId="{F237828F-5D08-41CC-A472-F3BFCDB37E81}" destId="{AA4C6D6A-1BE2-4BC6-9B60-4D5DC30FB339}" srcOrd="0" destOrd="0" presId="urn:microsoft.com/office/officeart/2005/8/layout/arrow4"/>
    <dgm:cxn modelId="{5A61DB0E-200D-405A-A8B3-D599A702AD2E}" srcId="{F237828F-5D08-41CC-A472-F3BFCDB37E81}" destId="{C8036139-02D7-4E97-9DBD-60216074EF3A}" srcOrd="1" destOrd="0" parTransId="{5341E2A0-FC65-4ACD-9E85-CBD7331D6B8E}" sibTransId="{D639BCCF-B618-4FCD-A63D-46301F2244D3}"/>
    <dgm:cxn modelId="{B97BC222-BAAA-4AEF-8417-5188DDBFCF22}" type="presParOf" srcId="{AA4C6D6A-1BE2-4BC6-9B60-4D5DC30FB339}" destId="{53888991-983F-46AA-8053-D1EFCE6B4848}" srcOrd="0" destOrd="0" presId="urn:microsoft.com/office/officeart/2005/8/layout/arrow4"/>
    <dgm:cxn modelId="{FE5754C9-CD4A-422A-AF78-F1AE23623A47}" type="presParOf" srcId="{AA4C6D6A-1BE2-4BC6-9B60-4D5DC30FB339}" destId="{826F63DA-E633-4264-ACAA-26F9153D06D9}" srcOrd="1" destOrd="0" presId="urn:microsoft.com/office/officeart/2005/8/layout/arrow4"/>
    <dgm:cxn modelId="{F22ADE21-FAD2-4B45-B498-6C3CB3ABAFBA}" type="presParOf" srcId="{AA4C6D6A-1BE2-4BC6-9B60-4D5DC30FB339}" destId="{B91C59A7-37CB-4503-A4F0-3800E6C35F0C}" srcOrd="2" destOrd="0" presId="urn:microsoft.com/office/officeart/2005/8/layout/arrow4"/>
    <dgm:cxn modelId="{C9634ACD-D25A-4F6C-B4FF-3CFAE8D8F234}" type="presParOf" srcId="{AA4C6D6A-1BE2-4BC6-9B60-4D5DC30FB339}" destId="{E427E340-F75F-4FF3-8F90-FE9D5397C389}" srcOrd="3" destOrd="0" presId="urn:microsoft.com/office/officeart/2005/8/layout/arrow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B8243A-D658-4F50-B025-5214C684B359}" type="doc">
      <dgm:prSet loTypeId="urn:microsoft.com/office/officeart/2005/8/layout/vList2" loCatId="list" qsTypeId="urn:microsoft.com/office/officeart/2005/8/quickstyle/simple1" qsCatId="simple" csTypeId="urn:microsoft.com/office/officeart/2005/8/colors/accent1_2" csCatId="accent1" phldr="1"/>
      <dgm:spPr/>
    </dgm:pt>
    <dgm:pt modelId="{3C32A8D3-491C-42A1-B7C3-76B1B4E23A8B}">
      <dgm:prSet phldrT="[Text]"/>
      <dgm:spPr/>
      <dgm:t>
        <a:bodyPr/>
        <a:lstStyle/>
        <a:p>
          <a:r>
            <a:rPr lang="en-US" dirty="0" smtClean="0"/>
            <a:t>Central IT budget</a:t>
          </a:r>
          <a:endParaRPr lang="en-US" dirty="0"/>
        </a:p>
      </dgm:t>
    </dgm:pt>
    <dgm:pt modelId="{7F1EAA60-9C18-4D74-918B-921C198A0AC2}" type="parTrans" cxnId="{DF253543-EE90-4FB4-BF4D-C27D1127BF86}">
      <dgm:prSet/>
      <dgm:spPr/>
      <dgm:t>
        <a:bodyPr/>
        <a:lstStyle/>
        <a:p>
          <a:endParaRPr lang="en-US"/>
        </a:p>
      </dgm:t>
    </dgm:pt>
    <dgm:pt modelId="{1546B65A-2529-4C64-AD55-FB55D5B6CDCB}" type="sibTrans" cxnId="{DF253543-EE90-4FB4-BF4D-C27D1127BF86}">
      <dgm:prSet/>
      <dgm:spPr/>
      <dgm:t>
        <a:bodyPr/>
        <a:lstStyle/>
        <a:p>
          <a:endParaRPr lang="en-US"/>
        </a:p>
      </dgm:t>
    </dgm:pt>
    <dgm:pt modelId="{2BC69FC1-6F3C-481E-A596-E4C84ADBFCEC}">
      <dgm:prSet phldrT="[Text]"/>
      <dgm:spPr/>
      <dgm:t>
        <a:bodyPr/>
        <a:lstStyle/>
        <a:p>
          <a:r>
            <a:rPr lang="en-US" dirty="0" smtClean="0"/>
            <a:t>IT budget in business units</a:t>
          </a:r>
          <a:endParaRPr lang="en-US" dirty="0"/>
        </a:p>
      </dgm:t>
    </dgm:pt>
    <dgm:pt modelId="{F00B5AC2-557E-451A-B74E-81270B510A11}" type="parTrans" cxnId="{8AE6D971-62D7-41B0-9CEF-255E4C7B4B67}">
      <dgm:prSet/>
      <dgm:spPr/>
      <dgm:t>
        <a:bodyPr/>
        <a:lstStyle/>
        <a:p>
          <a:endParaRPr lang="en-US"/>
        </a:p>
      </dgm:t>
    </dgm:pt>
    <dgm:pt modelId="{D5C20C3B-43B8-48CE-8045-1ED7A2FA9B71}" type="sibTrans" cxnId="{8AE6D971-62D7-41B0-9CEF-255E4C7B4B67}">
      <dgm:prSet/>
      <dgm:spPr/>
      <dgm:t>
        <a:bodyPr/>
        <a:lstStyle/>
        <a:p>
          <a:endParaRPr lang="en-US"/>
        </a:p>
      </dgm:t>
    </dgm:pt>
    <dgm:pt modelId="{EB018BF7-5D6D-40B5-BCAF-8744D9F00B80}" type="pres">
      <dgm:prSet presAssocID="{0DB8243A-D658-4F50-B025-5214C684B359}" presName="linear" presStyleCnt="0">
        <dgm:presLayoutVars>
          <dgm:animLvl val="lvl"/>
          <dgm:resizeHandles val="exact"/>
        </dgm:presLayoutVars>
      </dgm:prSet>
      <dgm:spPr/>
    </dgm:pt>
    <dgm:pt modelId="{55191B10-D900-468A-935B-28868380707B}" type="pres">
      <dgm:prSet presAssocID="{3C32A8D3-491C-42A1-B7C3-76B1B4E23A8B}" presName="parentText" presStyleLbl="node1" presStyleIdx="0" presStyleCnt="2">
        <dgm:presLayoutVars>
          <dgm:chMax val="0"/>
          <dgm:bulletEnabled val="1"/>
        </dgm:presLayoutVars>
      </dgm:prSet>
      <dgm:spPr/>
      <dgm:t>
        <a:bodyPr/>
        <a:lstStyle/>
        <a:p>
          <a:endParaRPr lang="en-US"/>
        </a:p>
      </dgm:t>
    </dgm:pt>
    <dgm:pt modelId="{E04E38A2-D17B-4EFD-B70D-3DC4D87BEA1F}" type="pres">
      <dgm:prSet presAssocID="{1546B65A-2529-4C64-AD55-FB55D5B6CDCB}" presName="spacer" presStyleCnt="0"/>
      <dgm:spPr/>
    </dgm:pt>
    <dgm:pt modelId="{CAA33C64-42C1-4FA0-A3BA-65F91DF033A9}" type="pres">
      <dgm:prSet presAssocID="{2BC69FC1-6F3C-481E-A596-E4C84ADBFCEC}" presName="parentText" presStyleLbl="node1" presStyleIdx="1" presStyleCnt="2">
        <dgm:presLayoutVars>
          <dgm:chMax val="0"/>
          <dgm:bulletEnabled val="1"/>
        </dgm:presLayoutVars>
      </dgm:prSet>
      <dgm:spPr/>
      <dgm:t>
        <a:bodyPr/>
        <a:lstStyle/>
        <a:p>
          <a:endParaRPr lang="en-US"/>
        </a:p>
      </dgm:t>
    </dgm:pt>
  </dgm:ptLst>
  <dgm:cxnLst>
    <dgm:cxn modelId="{7B160468-8600-44D7-93E5-E884BE7D5DED}" type="presOf" srcId="{2BC69FC1-6F3C-481E-A596-E4C84ADBFCEC}" destId="{CAA33C64-42C1-4FA0-A3BA-65F91DF033A9}" srcOrd="0" destOrd="0" presId="urn:microsoft.com/office/officeart/2005/8/layout/vList2"/>
    <dgm:cxn modelId="{57CE2199-199F-48C0-A4FA-B3A2001E3C2D}" type="presOf" srcId="{0DB8243A-D658-4F50-B025-5214C684B359}" destId="{EB018BF7-5D6D-40B5-BCAF-8744D9F00B80}" srcOrd="0" destOrd="0" presId="urn:microsoft.com/office/officeart/2005/8/layout/vList2"/>
    <dgm:cxn modelId="{DF253543-EE90-4FB4-BF4D-C27D1127BF86}" srcId="{0DB8243A-D658-4F50-B025-5214C684B359}" destId="{3C32A8D3-491C-42A1-B7C3-76B1B4E23A8B}" srcOrd="0" destOrd="0" parTransId="{7F1EAA60-9C18-4D74-918B-921C198A0AC2}" sibTransId="{1546B65A-2529-4C64-AD55-FB55D5B6CDCB}"/>
    <dgm:cxn modelId="{8AE6D971-62D7-41B0-9CEF-255E4C7B4B67}" srcId="{0DB8243A-D658-4F50-B025-5214C684B359}" destId="{2BC69FC1-6F3C-481E-A596-E4C84ADBFCEC}" srcOrd="1" destOrd="0" parTransId="{F00B5AC2-557E-451A-B74E-81270B510A11}" sibTransId="{D5C20C3B-43B8-48CE-8045-1ED7A2FA9B71}"/>
    <dgm:cxn modelId="{C22C6801-B2E3-45C7-8BDB-0DB835FB2B6E}" type="presOf" srcId="{3C32A8D3-491C-42A1-B7C3-76B1B4E23A8B}" destId="{55191B10-D900-468A-935B-28868380707B}" srcOrd="0" destOrd="0" presId="urn:microsoft.com/office/officeart/2005/8/layout/vList2"/>
    <dgm:cxn modelId="{7F8DBEB3-35CC-49FB-880F-1D1B1E0FB0F6}" type="presParOf" srcId="{EB018BF7-5D6D-40B5-BCAF-8744D9F00B80}" destId="{55191B10-D900-468A-935B-28868380707B}" srcOrd="0" destOrd="0" presId="urn:microsoft.com/office/officeart/2005/8/layout/vList2"/>
    <dgm:cxn modelId="{B5E23C77-EA57-48F0-989C-E5D79FD6EC5A}" type="presParOf" srcId="{EB018BF7-5D6D-40B5-BCAF-8744D9F00B80}" destId="{E04E38A2-D17B-4EFD-B70D-3DC4D87BEA1F}" srcOrd="1" destOrd="0" presId="urn:microsoft.com/office/officeart/2005/8/layout/vList2"/>
    <dgm:cxn modelId="{84299EE9-DE4F-42B5-885D-F514B674EE87}" type="presParOf" srcId="{EB018BF7-5D6D-40B5-BCAF-8744D9F00B80}" destId="{CAA33C64-42C1-4FA0-A3BA-65F91DF033A9}" srcOrd="2"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695310A-D20D-4396-9A09-1A8B032C924D}" type="doc">
      <dgm:prSet loTypeId="urn:microsoft.com/office/officeart/2005/8/layout/default" loCatId="list" qsTypeId="urn:microsoft.com/office/officeart/2005/8/quickstyle/simple1" qsCatId="simple" csTypeId="urn:microsoft.com/office/officeart/2005/8/colors/accent1_2" csCatId="accent1" phldr="1"/>
      <dgm:spPr/>
    </dgm:pt>
    <dgm:pt modelId="{8606FC08-AF4E-4150-877D-FC7AA533FC74}">
      <dgm:prSet phldrT="[Text]"/>
      <dgm:spPr/>
      <dgm:t>
        <a:bodyPr/>
        <a:lstStyle/>
        <a:p>
          <a:r>
            <a:rPr lang="en-US" dirty="0" smtClean="0"/>
            <a:t>+</a:t>
          </a:r>
          <a:endParaRPr lang="en-US" dirty="0"/>
        </a:p>
      </dgm:t>
    </dgm:pt>
    <dgm:pt modelId="{1596A267-12A8-4207-9B6D-F25FF3B61035}" type="parTrans" cxnId="{10E0BAF2-2041-4987-B46D-272581B3A5E8}">
      <dgm:prSet/>
      <dgm:spPr/>
      <dgm:t>
        <a:bodyPr/>
        <a:lstStyle/>
        <a:p>
          <a:endParaRPr lang="en-US"/>
        </a:p>
      </dgm:t>
    </dgm:pt>
    <dgm:pt modelId="{38214458-6B92-4EEA-B646-A1CF8FD10D83}" type="sibTrans" cxnId="{10E0BAF2-2041-4987-B46D-272581B3A5E8}">
      <dgm:prSet/>
      <dgm:spPr/>
      <dgm:t>
        <a:bodyPr/>
        <a:lstStyle/>
        <a:p>
          <a:endParaRPr lang="en-US"/>
        </a:p>
      </dgm:t>
    </dgm:pt>
    <dgm:pt modelId="{5BDA260D-9D84-4A45-A109-BFFDC84FA3AD}" type="pres">
      <dgm:prSet presAssocID="{7695310A-D20D-4396-9A09-1A8B032C924D}" presName="diagram" presStyleCnt="0">
        <dgm:presLayoutVars>
          <dgm:dir/>
          <dgm:resizeHandles val="exact"/>
        </dgm:presLayoutVars>
      </dgm:prSet>
      <dgm:spPr/>
    </dgm:pt>
    <dgm:pt modelId="{7ADADDE5-5493-4C83-BE02-3C96E949F67C}" type="pres">
      <dgm:prSet presAssocID="{8606FC08-AF4E-4150-877D-FC7AA533FC74}" presName="node" presStyleLbl="node1" presStyleIdx="0" presStyleCnt="1">
        <dgm:presLayoutVars>
          <dgm:bulletEnabled val="1"/>
        </dgm:presLayoutVars>
      </dgm:prSet>
      <dgm:spPr/>
      <dgm:t>
        <a:bodyPr/>
        <a:lstStyle/>
        <a:p>
          <a:endParaRPr lang="en-US"/>
        </a:p>
      </dgm:t>
    </dgm:pt>
  </dgm:ptLst>
  <dgm:cxnLst>
    <dgm:cxn modelId="{10E0BAF2-2041-4987-B46D-272581B3A5E8}" srcId="{7695310A-D20D-4396-9A09-1A8B032C924D}" destId="{8606FC08-AF4E-4150-877D-FC7AA533FC74}" srcOrd="0" destOrd="0" parTransId="{1596A267-12A8-4207-9B6D-F25FF3B61035}" sibTransId="{38214458-6B92-4EEA-B646-A1CF8FD10D83}"/>
    <dgm:cxn modelId="{F971CC69-2D59-47AA-84D0-4501F226DCE5}" type="presOf" srcId="{7695310A-D20D-4396-9A09-1A8B032C924D}" destId="{5BDA260D-9D84-4A45-A109-BFFDC84FA3AD}" srcOrd="0" destOrd="0" presId="urn:microsoft.com/office/officeart/2005/8/layout/default"/>
    <dgm:cxn modelId="{74290295-6283-4F5F-9609-84A471D48DDC}" type="presOf" srcId="{8606FC08-AF4E-4150-877D-FC7AA533FC74}" destId="{7ADADDE5-5493-4C83-BE02-3C96E949F67C}" srcOrd="0" destOrd="0" presId="urn:microsoft.com/office/officeart/2005/8/layout/default"/>
    <dgm:cxn modelId="{E17457CD-2198-4990-B9A7-8557382CA9C9}" type="presParOf" srcId="{5BDA260D-9D84-4A45-A109-BFFDC84FA3AD}" destId="{7ADADDE5-5493-4C83-BE02-3C96E949F67C}" srcOrd="0" destOrd="0" presId="urn:microsoft.com/office/officeart/2005/8/layout/default"/>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DB8243A-D658-4F50-B025-5214C684B359}" type="doc">
      <dgm:prSet loTypeId="urn:microsoft.com/office/officeart/2005/8/layout/vList2" loCatId="list" qsTypeId="urn:microsoft.com/office/officeart/2005/8/quickstyle/simple1" qsCatId="simple" csTypeId="urn:microsoft.com/office/officeart/2005/8/colors/accent1_2" csCatId="accent1" phldr="1"/>
      <dgm:spPr/>
    </dgm:pt>
    <dgm:pt modelId="{3C32A8D3-491C-42A1-B7C3-76B1B4E23A8B}">
      <dgm:prSet phldrT="[Text]"/>
      <dgm:spPr/>
      <dgm:t>
        <a:bodyPr/>
        <a:lstStyle/>
        <a:p>
          <a:r>
            <a:rPr lang="en-US" dirty="0" smtClean="0"/>
            <a:t>Number of times software used</a:t>
          </a:r>
          <a:endParaRPr lang="en-US" dirty="0"/>
        </a:p>
      </dgm:t>
    </dgm:pt>
    <dgm:pt modelId="{7F1EAA60-9C18-4D74-918B-921C198A0AC2}" type="parTrans" cxnId="{DF253543-EE90-4FB4-BF4D-C27D1127BF86}">
      <dgm:prSet/>
      <dgm:spPr/>
      <dgm:t>
        <a:bodyPr/>
        <a:lstStyle/>
        <a:p>
          <a:endParaRPr lang="en-US"/>
        </a:p>
      </dgm:t>
    </dgm:pt>
    <dgm:pt modelId="{1546B65A-2529-4C64-AD55-FB55D5B6CDCB}" type="sibTrans" cxnId="{DF253543-EE90-4FB4-BF4D-C27D1127BF86}">
      <dgm:prSet/>
      <dgm:spPr/>
      <dgm:t>
        <a:bodyPr/>
        <a:lstStyle/>
        <a:p>
          <a:endParaRPr lang="en-US"/>
        </a:p>
      </dgm:t>
    </dgm:pt>
    <dgm:pt modelId="{2FF2ECA9-0ECE-4DCA-944C-807E990C4488}">
      <dgm:prSet phldrT="[Text]"/>
      <dgm:spPr/>
      <dgm:t>
        <a:bodyPr/>
        <a:lstStyle/>
        <a:p>
          <a:r>
            <a:rPr lang="en-US" dirty="0" smtClean="0"/>
            <a:t>Size of the database</a:t>
          </a:r>
          <a:endParaRPr lang="en-US" dirty="0"/>
        </a:p>
      </dgm:t>
    </dgm:pt>
    <dgm:pt modelId="{91C536A9-3852-412A-9972-D59563AFF96C}" type="parTrans" cxnId="{07C17F22-FC9A-4203-A243-E2E37AAC8508}">
      <dgm:prSet/>
      <dgm:spPr/>
      <dgm:t>
        <a:bodyPr/>
        <a:lstStyle/>
        <a:p>
          <a:endParaRPr lang="en-US"/>
        </a:p>
      </dgm:t>
    </dgm:pt>
    <dgm:pt modelId="{91EF4B15-A15C-44C2-BCAB-EBAC14D8B8CF}" type="sibTrans" cxnId="{07C17F22-FC9A-4203-A243-E2E37AAC8508}">
      <dgm:prSet/>
      <dgm:spPr/>
      <dgm:t>
        <a:bodyPr/>
        <a:lstStyle/>
        <a:p>
          <a:endParaRPr lang="en-US"/>
        </a:p>
      </dgm:t>
    </dgm:pt>
    <dgm:pt modelId="{AC886AE0-2008-4BC7-A9B7-1D15E35CE22B}">
      <dgm:prSet phldrT="[Text]"/>
      <dgm:spPr/>
      <dgm:t>
        <a:bodyPr/>
        <a:lstStyle/>
        <a:p>
          <a:r>
            <a:rPr lang="en-US" dirty="0" smtClean="0"/>
            <a:t>Percent employees using the system</a:t>
          </a:r>
          <a:endParaRPr lang="en-US" dirty="0"/>
        </a:p>
      </dgm:t>
    </dgm:pt>
    <dgm:pt modelId="{0A3F583E-857C-4062-86B7-62F670BAC81B}" type="parTrans" cxnId="{03E1AE44-198A-423A-B75C-69AC74DDFDD0}">
      <dgm:prSet/>
      <dgm:spPr/>
      <dgm:t>
        <a:bodyPr/>
        <a:lstStyle/>
        <a:p>
          <a:endParaRPr lang="en-US"/>
        </a:p>
      </dgm:t>
    </dgm:pt>
    <dgm:pt modelId="{0990009D-6507-42D8-BD01-ADEF9AF3C55C}" type="sibTrans" cxnId="{03E1AE44-198A-423A-B75C-69AC74DDFDD0}">
      <dgm:prSet/>
      <dgm:spPr/>
      <dgm:t>
        <a:bodyPr/>
        <a:lstStyle/>
        <a:p>
          <a:endParaRPr lang="en-US"/>
        </a:p>
      </dgm:t>
    </dgm:pt>
    <dgm:pt modelId="{602EF025-D9A2-4166-A983-3C7B0975A693}">
      <dgm:prSet phldrT="[Text]"/>
      <dgm:spPr/>
      <dgm:t>
        <a:bodyPr/>
        <a:lstStyle/>
        <a:p>
          <a:r>
            <a:rPr lang="en-US" dirty="0" smtClean="0"/>
            <a:t>Etc</a:t>
          </a:r>
          <a:endParaRPr lang="en-US" dirty="0"/>
        </a:p>
      </dgm:t>
    </dgm:pt>
    <dgm:pt modelId="{BD960766-6D58-44BA-A287-CC401BD3B9E0}" type="parTrans" cxnId="{F5E0BD9A-5EB3-40DE-8C25-C7281343E94F}">
      <dgm:prSet/>
      <dgm:spPr/>
      <dgm:t>
        <a:bodyPr/>
        <a:lstStyle/>
        <a:p>
          <a:endParaRPr lang="en-US"/>
        </a:p>
      </dgm:t>
    </dgm:pt>
    <dgm:pt modelId="{6E2390AF-B48A-4059-B030-E723EF92B4BB}" type="sibTrans" cxnId="{F5E0BD9A-5EB3-40DE-8C25-C7281343E94F}">
      <dgm:prSet/>
      <dgm:spPr/>
      <dgm:t>
        <a:bodyPr/>
        <a:lstStyle/>
        <a:p>
          <a:endParaRPr lang="en-US"/>
        </a:p>
      </dgm:t>
    </dgm:pt>
    <dgm:pt modelId="{EB018BF7-5D6D-40B5-BCAF-8744D9F00B80}" type="pres">
      <dgm:prSet presAssocID="{0DB8243A-D658-4F50-B025-5214C684B359}" presName="linear" presStyleCnt="0">
        <dgm:presLayoutVars>
          <dgm:animLvl val="lvl"/>
          <dgm:resizeHandles val="exact"/>
        </dgm:presLayoutVars>
      </dgm:prSet>
      <dgm:spPr/>
    </dgm:pt>
    <dgm:pt modelId="{55191B10-D900-468A-935B-28868380707B}" type="pres">
      <dgm:prSet presAssocID="{3C32A8D3-491C-42A1-B7C3-76B1B4E23A8B}" presName="parentText" presStyleLbl="node1" presStyleIdx="0" presStyleCnt="4">
        <dgm:presLayoutVars>
          <dgm:chMax val="0"/>
          <dgm:bulletEnabled val="1"/>
        </dgm:presLayoutVars>
      </dgm:prSet>
      <dgm:spPr/>
      <dgm:t>
        <a:bodyPr/>
        <a:lstStyle/>
        <a:p>
          <a:endParaRPr lang="en-US"/>
        </a:p>
      </dgm:t>
    </dgm:pt>
    <dgm:pt modelId="{E04E38A2-D17B-4EFD-B70D-3DC4D87BEA1F}" type="pres">
      <dgm:prSet presAssocID="{1546B65A-2529-4C64-AD55-FB55D5B6CDCB}" presName="spacer" presStyleCnt="0"/>
      <dgm:spPr/>
    </dgm:pt>
    <dgm:pt modelId="{ED461CDA-DF5B-4720-978A-5894A8BDD7CF}" type="pres">
      <dgm:prSet presAssocID="{2FF2ECA9-0ECE-4DCA-944C-807E990C4488}" presName="parentText" presStyleLbl="node1" presStyleIdx="1" presStyleCnt="4">
        <dgm:presLayoutVars>
          <dgm:chMax val="0"/>
          <dgm:bulletEnabled val="1"/>
        </dgm:presLayoutVars>
      </dgm:prSet>
      <dgm:spPr/>
      <dgm:t>
        <a:bodyPr/>
        <a:lstStyle/>
        <a:p>
          <a:endParaRPr lang="en-US"/>
        </a:p>
      </dgm:t>
    </dgm:pt>
    <dgm:pt modelId="{560DC9DF-FEEC-450F-968E-5BCC8998AF4F}" type="pres">
      <dgm:prSet presAssocID="{91EF4B15-A15C-44C2-BCAB-EBAC14D8B8CF}" presName="spacer" presStyleCnt="0"/>
      <dgm:spPr/>
    </dgm:pt>
    <dgm:pt modelId="{3A4294E5-42F2-46BB-A914-BBA0C55CB833}" type="pres">
      <dgm:prSet presAssocID="{AC886AE0-2008-4BC7-A9B7-1D15E35CE22B}" presName="parentText" presStyleLbl="node1" presStyleIdx="2" presStyleCnt="4">
        <dgm:presLayoutVars>
          <dgm:chMax val="0"/>
          <dgm:bulletEnabled val="1"/>
        </dgm:presLayoutVars>
      </dgm:prSet>
      <dgm:spPr/>
      <dgm:t>
        <a:bodyPr/>
        <a:lstStyle/>
        <a:p>
          <a:endParaRPr lang="en-US"/>
        </a:p>
      </dgm:t>
    </dgm:pt>
    <dgm:pt modelId="{1BD5CE1C-C1D7-419C-8526-C73448661298}" type="pres">
      <dgm:prSet presAssocID="{0990009D-6507-42D8-BD01-ADEF9AF3C55C}" presName="spacer" presStyleCnt="0"/>
      <dgm:spPr/>
    </dgm:pt>
    <dgm:pt modelId="{05737027-3B01-421D-802B-3F4D08D04E7D}" type="pres">
      <dgm:prSet presAssocID="{602EF025-D9A2-4166-A983-3C7B0975A693}" presName="parentText" presStyleLbl="node1" presStyleIdx="3" presStyleCnt="4">
        <dgm:presLayoutVars>
          <dgm:chMax val="0"/>
          <dgm:bulletEnabled val="1"/>
        </dgm:presLayoutVars>
      </dgm:prSet>
      <dgm:spPr/>
      <dgm:t>
        <a:bodyPr/>
        <a:lstStyle/>
        <a:p>
          <a:endParaRPr lang="en-US"/>
        </a:p>
      </dgm:t>
    </dgm:pt>
  </dgm:ptLst>
  <dgm:cxnLst>
    <dgm:cxn modelId="{2AB3EEC7-B390-4B2F-BF27-DF16D7E08232}" type="presOf" srcId="{2FF2ECA9-0ECE-4DCA-944C-807E990C4488}" destId="{ED461CDA-DF5B-4720-978A-5894A8BDD7CF}" srcOrd="0" destOrd="0" presId="urn:microsoft.com/office/officeart/2005/8/layout/vList2"/>
    <dgm:cxn modelId="{DF253543-EE90-4FB4-BF4D-C27D1127BF86}" srcId="{0DB8243A-D658-4F50-B025-5214C684B359}" destId="{3C32A8D3-491C-42A1-B7C3-76B1B4E23A8B}" srcOrd="0" destOrd="0" parTransId="{7F1EAA60-9C18-4D74-918B-921C198A0AC2}" sibTransId="{1546B65A-2529-4C64-AD55-FB55D5B6CDCB}"/>
    <dgm:cxn modelId="{03E1AE44-198A-423A-B75C-69AC74DDFDD0}" srcId="{0DB8243A-D658-4F50-B025-5214C684B359}" destId="{AC886AE0-2008-4BC7-A9B7-1D15E35CE22B}" srcOrd="2" destOrd="0" parTransId="{0A3F583E-857C-4062-86B7-62F670BAC81B}" sibTransId="{0990009D-6507-42D8-BD01-ADEF9AF3C55C}"/>
    <dgm:cxn modelId="{F5E0BD9A-5EB3-40DE-8C25-C7281343E94F}" srcId="{0DB8243A-D658-4F50-B025-5214C684B359}" destId="{602EF025-D9A2-4166-A983-3C7B0975A693}" srcOrd="3" destOrd="0" parTransId="{BD960766-6D58-44BA-A287-CC401BD3B9E0}" sibTransId="{6E2390AF-B48A-4059-B030-E723EF92B4BB}"/>
    <dgm:cxn modelId="{9536574C-7AD0-449E-AB37-09C81D4A48CA}" type="presOf" srcId="{602EF025-D9A2-4166-A983-3C7B0975A693}" destId="{05737027-3B01-421D-802B-3F4D08D04E7D}" srcOrd="0" destOrd="0" presId="urn:microsoft.com/office/officeart/2005/8/layout/vList2"/>
    <dgm:cxn modelId="{F0601162-D9EE-40FD-A2B0-22A8C1985B21}" type="presOf" srcId="{3C32A8D3-491C-42A1-B7C3-76B1B4E23A8B}" destId="{55191B10-D900-468A-935B-28868380707B}" srcOrd="0" destOrd="0" presId="urn:microsoft.com/office/officeart/2005/8/layout/vList2"/>
    <dgm:cxn modelId="{07C17F22-FC9A-4203-A243-E2E37AAC8508}" srcId="{0DB8243A-D658-4F50-B025-5214C684B359}" destId="{2FF2ECA9-0ECE-4DCA-944C-807E990C4488}" srcOrd="1" destOrd="0" parTransId="{91C536A9-3852-412A-9972-D59563AFF96C}" sibTransId="{91EF4B15-A15C-44C2-BCAB-EBAC14D8B8CF}"/>
    <dgm:cxn modelId="{5E6EAEC9-1E71-4265-9035-56BB6580B485}" type="presOf" srcId="{AC886AE0-2008-4BC7-A9B7-1D15E35CE22B}" destId="{3A4294E5-42F2-46BB-A914-BBA0C55CB833}" srcOrd="0" destOrd="0" presId="urn:microsoft.com/office/officeart/2005/8/layout/vList2"/>
    <dgm:cxn modelId="{24C0C992-4AE2-4FB1-B54D-745219D913BF}" type="presOf" srcId="{0DB8243A-D658-4F50-B025-5214C684B359}" destId="{EB018BF7-5D6D-40B5-BCAF-8744D9F00B80}" srcOrd="0" destOrd="0" presId="urn:microsoft.com/office/officeart/2005/8/layout/vList2"/>
    <dgm:cxn modelId="{5AE19BB7-B2BF-409C-8CB6-16E50D6ADEFC}" type="presParOf" srcId="{EB018BF7-5D6D-40B5-BCAF-8744D9F00B80}" destId="{55191B10-D900-468A-935B-28868380707B}" srcOrd="0" destOrd="0" presId="urn:microsoft.com/office/officeart/2005/8/layout/vList2"/>
    <dgm:cxn modelId="{7C4DCD88-62B5-46B0-99A0-C270332419DB}" type="presParOf" srcId="{EB018BF7-5D6D-40B5-BCAF-8744D9F00B80}" destId="{E04E38A2-D17B-4EFD-B70D-3DC4D87BEA1F}" srcOrd="1" destOrd="0" presId="urn:microsoft.com/office/officeart/2005/8/layout/vList2"/>
    <dgm:cxn modelId="{D924668C-BF4A-4CB1-A331-E7D03EA109C6}" type="presParOf" srcId="{EB018BF7-5D6D-40B5-BCAF-8744D9F00B80}" destId="{ED461CDA-DF5B-4720-978A-5894A8BDD7CF}" srcOrd="2" destOrd="0" presId="urn:microsoft.com/office/officeart/2005/8/layout/vList2"/>
    <dgm:cxn modelId="{7D99D0F0-E923-4DF2-8CFB-64797C9FE9FF}" type="presParOf" srcId="{EB018BF7-5D6D-40B5-BCAF-8744D9F00B80}" destId="{560DC9DF-FEEC-450F-968E-5BCC8998AF4F}" srcOrd="3" destOrd="0" presId="urn:microsoft.com/office/officeart/2005/8/layout/vList2"/>
    <dgm:cxn modelId="{28FB9FDE-E15E-43AC-8981-6E8AABAEE04A}" type="presParOf" srcId="{EB018BF7-5D6D-40B5-BCAF-8744D9F00B80}" destId="{3A4294E5-42F2-46BB-A914-BBA0C55CB833}" srcOrd="4" destOrd="0" presId="urn:microsoft.com/office/officeart/2005/8/layout/vList2"/>
    <dgm:cxn modelId="{9CA8FC41-1F4C-4508-A976-F4864818CC0B}" type="presParOf" srcId="{EB018BF7-5D6D-40B5-BCAF-8744D9F00B80}" destId="{1BD5CE1C-C1D7-419C-8526-C73448661298}" srcOrd="5" destOrd="0" presId="urn:microsoft.com/office/officeart/2005/8/layout/vList2"/>
    <dgm:cxn modelId="{210F053E-CA25-42AF-9046-707078C50513}" type="presParOf" srcId="{EB018BF7-5D6D-40B5-BCAF-8744D9F00B80}" destId="{05737027-3B01-421D-802B-3F4D08D04E7D}" srcOrd="6"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1A439A5-123C-4B56-B5D1-B0D822D43E66}"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en-US"/>
        </a:p>
      </dgm:t>
    </dgm:pt>
    <dgm:pt modelId="{8C5005D8-3F4D-47B1-840D-9BF7CB72F72D}">
      <dgm:prSet phldrT="[Text]" custT="1"/>
      <dgm:spPr/>
      <dgm:t>
        <a:bodyPr vert="vert"/>
        <a:lstStyle/>
        <a:p>
          <a:r>
            <a:rPr lang="en-US" sz="2400" b="1" dirty="0" smtClean="0"/>
            <a:t>Revenue</a:t>
          </a:r>
          <a:endParaRPr lang="en-US" sz="2400" b="1" dirty="0"/>
        </a:p>
      </dgm:t>
    </dgm:pt>
    <dgm:pt modelId="{DD2A0249-3BF5-438F-9DEC-5C281D8C7869}" type="parTrans" cxnId="{DB8CEB97-9A20-415D-B05E-1FE0D86D1DC2}">
      <dgm:prSet/>
      <dgm:spPr/>
      <dgm:t>
        <a:bodyPr/>
        <a:lstStyle/>
        <a:p>
          <a:endParaRPr lang="en-US" sz="2000" b="1"/>
        </a:p>
      </dgm:t>
    </dgm:pt>
    <dgm:pt modelId="{877770BA-C531-4AF4-A958-D899B1B4B9C5}" type="sibTrans" cxnId="{DB8CEB97-9A20-415D-B05E-1FE0D86D1DC2}">
      <dgm:prSet/>
      <dgm:spPr/>
      <dgm:t>
        <a:bodyPr/>
        <a:lstStyle/>
        <a:p>
          <a:endParaRPr lang="en-US" sz="2000" b="1"/>
        </a:p>
      </dgm:t>
    </dgm:pt>
    <dgm:pt modelId="{D4D8BDAA-A742-4E79-9338-67787549EB01}">
      <dgm:prSet phldrT="[Text]" custT="1"/>
      <dgm:spPr/>
      <dgm:t>
        <a:bodyPr/>
        <a:lstStyle/>
        <a:p>
          <a:r>
            <a:rPr lang="en-US" sz="2400" b="1" dirty="0" smtClean="0"/>
            <a:t>IT Use</a:t>
          </a:r>
          <a:endParaRPr lang="en-US" sz="2400" b="1" dirty="0"/>
        </a:p>
      </dgm:t>
    </dgm:pt>
    <dgm:pt modelId="{B524D90C-FA94-4570-9D34-92D146CFFEAB}" type="parTrans" cxnId="{2D996338-13A2-48E6-B836-D45843BB288A}">
      <dgm:prSet/>
      <dgm:spPr/>
      <dgm:t>
        <a:bodyPr/>
        <a:lstStyle/>
        <a:p>
          <a:endParaRPr lang="en-US" sz="2000" b="1"/>
        </a:p>
      </dgm:t>
    </dgm:pt>
    <dgm:pt modelId="{792C7CFF-8260-4084-8723-DFD7049CBBAF}" type="sibTrans" cxnId="{2D996338-13A2-48E6-B836-D45843BB288A}">
      <dgm:prSet/>
      <dgm:spPr/>
      <dgm:t>
        <a:bodyPr/>
        <a:lstStyle/>
        <a:p>
          <a:endParaRPr lang="en-US" sz="2000" b="1"/>
        </a:p>
      </dgm:t>
    </dgm:pt>
    <dgm:pt modelId="{2569788F-2A31-4593-AADC-71BEA05019ED}">
      <dgm:prSet phldrT="[Text]" custT="1"/>
      <dgm:spPr/>
      <dgm:t>
        <a:bodyPr/>
        <a:lstStyle/>
        <a:p>
          <a:r>
            <a:rPr lang="en-US" sz="2400" b="1" dirty="0" smtClean="0"/>
            <a:t>Investment</a:t>
          </a:r>
          <a:endParaRPr lang="en-US" sz="2400" b="1" dirty="0"/>
        </a:p>
      </dgm:t>
    </dgm:pt>
    <dgm:pt modelId="{3771FB80-B590-4FAE-B506-8BFB8DBC8179}" type="parTrans" cxnId="{D35DF0A4-0EA1-4544-B7A0-EECA3E509F64}">
      <dgm:prSet/>
      <dgm:spPr/>
      <dgm:t>
        <a:bodyPr/>
        <a:lstStyle/>
        <a:p>
          <a:endParaRPr lang="en-US" sz="2000" b="1"/>
        </a:p>
      </dgm:t>
    </dgm:pt>
    <dgm:pt modelId="{8513FA89-D58A-4F67-AEFE-13D5DA8EC7CB}" type="sibTrans" cxnId="{D35DF0A4-0EA1-4544-B7A0-EECA3E509F64}">
      <dgm:prSet/>
      <dgm:spPr/>
      <dgm:t>
        <a:bodyPr/>
        <a:lstStyle/>
        <a:p>
          <a:endParaRPr lang="en-US" sz="2000" b="1"/>
        </a:p>
      </dgm:t>
    </dgm:pt>
    <dgm:pt modelId="{41587870-E45B-4541-94B4-51F3462288BF}" type="pres">
      <dgm:prSet presAssocID="{61A439A5-123C-4B56-B5D1-B0D822D43E66}" presName="diagram" presStyleCnt="0">
        <dgm:presLayoutVars>
          <dgm:dir/>
          <dgm:resizeHandles val="exact"/>
        </dgm:presLayoutVars>
      </dgm:prSet>
      <dgm:spPr/>
      <dgm:t>
        <a:bodyPr/>
        <a:lstStyle/>
        <a:p>
          <a:endParaRPr lang="en-US"/>
        </a:p>
      </dgm:t>
    </dgm:pt>
    <dgm:pt modelId="{9C8940F7-7D9F-468C-BA02-1FB9416F1AF7}" type="pres">
      <dgm:prSet presAssocID="{8C5005D8-3F4D-47B1-840D-9BF7CB72F72D}" presName="arrow" presStyleLbl="node1" presStyleIdx="0" presStyleCnt="3" custRadScaleRad="100066" custRadScaleInc="-1508">
        <dgm:presLayoutVars>
          <dgm:bulletEnabled val="1"/>
        </dgm:presLayoutVars>
      </dgm:prSet>
      <dgm:spPr/>
      <dgm:t>
        <a:bodyPr/>
        <a:lstStyle/>
        <a:p>
          <a:endParaRPr lang="en-US"/>
        </a:p>
      </dgm:t>
    </dgm:pt>
    <dgm:pt modelId="{0DDCDF85-45D3-455C-B50B-CE2FEAAB6BB4}" type="pres">
      <dgm:prSet presAssocID="{D4D8BDAA-A742-4E79-9338-67787549EB01}" presName="arrow" presStyleLbl="node1" presStyleIdx="1" presStyleCnt="3">
        <dgm:presLayoutVars>
          <dgm:bulletEnabled val="1"/>
        </dgm:presLayoutVars>
      </dgm:prSet>
      <dgm:spPr/>
      <dgm:t>
        <a:bodyPr/>
        <a:lstStyle/>
        <a:p>
          <a:endParaRPr lang="en-US"/>
        </a:p>
      </dgm:t>
    </dgm:pt>
    <dgm:pt modelId="{8FA4AF8B-A98B-46F9-8611-C0B4A4D205B2}" type="pres">
      <dgm:prSet presAssocID="{2569788F-2A31-4593-AADC-71BEA05019ED}" presName="arrow" presStyleLbl="node1" presStyleIdx="2" presStyleCnt="3" custScaleY="124601">
        <dgm:presLayoutVars>
          <dgm:bulletEnabled val="1"/>
        </dgm:presLayoutVars>
      </dgm:prSet>
      <dgm:spPr/>
      <dgm:t>
        <a:bodyPr/>
        <a:lstStyle/>
        <a:p>
          <a:endParaRPr lang="en-US"/>
        </a:p>
      </dgm:t>
    </dgm:pt>
  </dgm:ptLst>
  <dgm:cxnLst>
    <dgm:cxn modelId="{23FDED74-B585-408C-924F-DA80DDFEAD8D}" type="presOf" srcId="{2569788F-2A31-4593-AADC-71BEA05019ED}" destId="{8FA4AF8B-A98B-46F9-8611-C0B4A4D205B2}" srcOrd="0" destOrd="0" presId="urn:microsoft.com/office/officeart/2005/8/layout/arrow5"/>
    <dgm:cxn modelId="{2D996338-13A2-48E6-B836-D45843BB288A}" srcId="{61A439A5-123C-4B56-B5D1-B0D822D43E66}" destId="{D4D8BDAA-A742-4E79-9338-67787549EB01}" srcOrd="1" destOrd="0" parTransId="{B524D90C-FA94-4570-9D34-92D146CFFEAB}" sibTransId="{792C7CFF-8260-4084-8723-DFD7049CBBAF}"/>
    <dgm:cxn modelId="{DB8CEB97-9A20-415D-B05E-1FE0D86D1DC2}" srcId="{61A439A5-123C-4B56-B5D1-B0D822D43E66}" destId="{8C5005D8-3F4D-47B1-840D-9BF7CB72F72D}" srcOrd="0" destOrd="0" parTransId="{DD2A0249-3BF5-438F-9DEC-5C281D8C7869}" sibTransId="{877770BA-C531-4AF4-A958-D899B1B4B9C5}"/>
    <dgm:cxn modelId="{D35DF0A4-0EA1-4544-B7A0-EECA3E509F64}" srcId="{61A439A5-123C-4B56-B5D1-B0D822D43E66}" destId="{2569788F-2A31-4593-AADC-71BEA05019ED}" srcOrd="2" destOrd="0" parTransId="{3771FB80-B590-4FAE-B506-8BFB8DBC8179}" sibTransId="{8513FA89-D58A-4F67-AEFE-13D5DA8EC7CB}"/>
    <dgm:cxn modelId="{E45DB881-54F8-48CC-9433-9E8ECB0FE4FD}" type="presOf" srcId="{61A439A5-123C-4B56-B5D1-B0D822D43E66}" destId="{41587870-E45B-4541-94B4-51F3462288BF}" srcOrd="0" destOrd="0" presId="urn:microsoft.com/office/officeart/2005/8/layout/arrow5"/>
    <dgm:cxn modelId="{C51FD2A3-D8B0-4A5A-97F8-D5C44F00C72E}" type="presOf" srcId="{D4D8BDAA-A742-4E79-9338-67787549EB01}" destId="{0DDCDF85-45D3-455C-B50B-CE2FEAAB6BB4}" srcOrd="0" destOrd="0" presId="urn:microsoft.com/office/officeart/2005/8/layout/arrow5"/>
    <dgm:cxn modelId="{B7D0BD17-4C4A-4C63-BE95-FB9C08E92D2C}" type="presOf" srcId="{8C5005D8-3F4D-47B1-840D-9BF7CB72F72D}" destId="{9C8940F7-7D9F-468C-BA02-1FB9416F1AF7}" srcOrd="0" destOrd="0" presId="urn:microsoft.com/office/officeart/2005/8/layout/arrow5"/>
    <dgm:cxn modelId="{7E8A233C-8E60-44BA-AAC5-0CABE336BD9C}" type="presParOf" srcId="{41587870-E45B-4541-94B4-51F3462288BF}" destId="{9C8940F7-7D9F-468C-BA02-1FB9416F1AF7}" srcOrd="0" destOrd="0" presId="urn:microsoft.com/office/officeart/2005/8/layout/arrow5"/>
    <dgm:cxn modelId="{61205997-AE5A-418D-9A8A-A29CF29F8BF1}" type="presParOf" srcId="{41587870-E45B-4541-94B4-51F3462288BF}" destId="{0DDCDF85-45D3-455C-B50B-CE2FEAAB6BB4}" srcOrd="1" destOrd="0" presId="urn:microsoft.com/office/officeart/2005/8/layout/arrow5"/>
    <dgm:cxn modelId="{91A65B8E-A9E8-4E5A-A7EB-943FD2B6C6DF}" type="presParOf" srcId="{41587870-E45B-4541-94B4-51F3462288BF}" destId="{8FA4AF8B-A98B-46F9-8611-C0B4A4D205B2}" srcOrd="2" destOrd="0" presId="urn:microsoft.com/office/officeart/2005/8/layout/arrow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11D0493-9A22-42A7-A65B-8EF8E429EEEE}"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DECD3A68-FA23-40A9-9842-FEDBB1610556}">
      <dgm:prSet phldrT="[Text]"/>
      <dgm:spPr/>
      <dgm:t>
        <a:bodyPr/>
        <a:lstStyle/>
        <a:p>
          <a:r>
            <a:rPr lang="en-US" b="1" dirty="0" smtClean="0"/>
            <a:t>Revenue</a:t>
          </a:r>
          <a:endParaRPr lang="en-US" b="1" dirty="0"/>
        </a:p>
      </dgm:t>
    </dgm:pt>
    <dgm:pt modelId="{20D51884-DC07-42AD-BCAB-901379410558}" type="parTrans" cxnId="{7BDBC8B8-5561-4DD9-A138-82212A81B5D4}">
      <dgm:prSet/>
      <dgm:spPr/>
      <dgm:t>
        <a:bodyPr/>
        <a:lstStyle/>
        <a:p>
          <a:endParaRPr lang="en-US" b="1"/>
        </a:p>
      </dgm:t>
    </dgm:pt>
    <dgm:pt modelId="{847D2C3D-CEC7-41E1-9D68-FB33AF63C6F1}" type="sibTrans" cxnId="{7BDBC8B8-5561-4DD9-A138-82212A81B5D4}">
      <dgm:prSet/>
      <dgm:spPr/>
      <dgm:t>
        <a:bodyPr/>
        <a:lstStyle/>
        <a:p>
          <a:endParaRPr lang="en-US" b="1"/>
        </a:p>
      </dgm:t>
    </dgm:pt>
    <dgm:pt modelId="{BF12CA55-2DEE-481C-B7FE-3460BED90F4D}">
      <dgm:prSet phldrT="[Text]"/>
      <dgm:spPr/>
      <dgm:t>
        <a:bodyPr/>
        <a:lstStyle/>
        <a:p>
          <a:r>
            <a:rPr lang="en-US" b="1" dirty="0" smtClean="0"/>
            <a:t>IT investment</a:t>
          </a:r>
          <a:endParaRPr lang="en-US" b="1" dirty="0"/>
        </a:p>
      </dgm:t>
    </dgm:pt>
    <dgm:pt modelId="{68E062C0-7EA5-460C-813C-AAC3495D492F}" type="parTrans" cxnId="{7ABF93FD-5E57-498A-99CF-D23AD690765B}">
      <dgm:prSet/>
      <dgm:spPr/>
      <dgm:t>
        <a:bodyPr/>
        <a:lstStyle/>
        <a:p>
          <a:endParaRPr lang="en-US" b="1"/>
        </a:p>
      </dgm:t>
    </dgm:pt>
    <dgm:pt modelId="{E8A94E6C-CA23-4FE0-8FDA-2690E1C66AD4}" type="sibTrans" cxnId="{7ABF93FD-5E57-498A-99CF-D23AD690765B}">
      <dgm:prSet/>
      <dgm:spPr/>
      <dgm:t>
        <a:bodyPr/>
        <a:lstStyle/>
        <a:p>
          <a:endParaRPr lang="en-US" b="1"/>
        </a:p>
      </dgm:t>
    </dgm:pt>
    <dgm:pt modelId="{949804D9-E505-4895-A9A9-B5048FA49746}">
      <dgm:prSet phldrT="[Text]"/>
      <dgm:spPr/>
      <dgm:t>
        <a:bodyPr/>
        <a:lstStyle/>
        <a:p>
          <a:r>
            <a:rPr lang="en-US" b="1" dirty="0" smtClean="0"/>
            <a:t>IT use</a:t>
          </a:r>
          <a:endParaRPr lang="en-US" b="1" dirty="0"/>
        </a:p>
      </dgm:t>
    </dgm:pt>
    <dgm:pt modelId="{F64F6B04-F5F9-4391-B9B2-53AD7E8E6D12}" type="parTrans" cxnId="{FA039CA5-A4FF-42D2-A69E-D67DA63E0FA3}">
      <dgm:prSet/>
      <dgm:spPr/>
      <dgm:t>
        <a:bodyPr/>
        <a:lstStyle/>
        <a:p>
          <a:endParaRPr lang="en-US" b="1"/>
        </a:p>
      </dgm:t>
    </dgm:pt>
    <dgm:pt modelId="{4903E380-72DB-495D-B055-D61E455BA8C6}" type="sibTrans" cxnId="{FA039CA5-A4FF-42D2-A69E-D67DA63E0FA3}">
      <dgm:prSet/>
      <dgm:spPr/>
      <dgm:t>
        <a:bodyPr/>
        <a:lstStyle/>
        <a:p>
          <a:endParaRPr lang="en-US" b="1"/>
        </a:p>
      </dgm:t>
    </dgm:pt>
    <dgm:pt modelId="{08FCEFB4-0CC9-4651-9E57-2EAC68BF8CD3}" type="pres">
      <dgm:prSet presAssocID="{911D0493-9A22-42A7-A65B-8EF8E429EEEE}" presName="linearFlow" presStyleCnt="0">
        <dgm:presLayoutVars>
          <dgm:resizeHandles val="exact"/>
        </dgm:presLayoutVars>
      </dgm:prSet>
      <dgm:spPr/>
      <dgm:t>
        <a:bodyPr/>
        <a:lstStyle/>
        <a:p>
          <a:endParaRPr lang="en-US"/>
        </a:p>
      </dgm:t>
    </dgm:pt>
    <dgm:pt modelId="{AD25A062-A9CB-47C6-9FF0-95D85423A85E}" type="pres">
      <dgm:prSet presAssocID="{DECD3A68-FA23-40A9-9842-FEDBB1610556}" presName="node" presStyleLbl="node1" presStyleIdx="0" presStyleCnt="3">
        <dgm:presLayoutVars>
          <dgm:bulletEnabled val="1"/>
        </dgm:presLayoutVars>
      </dgm:prSet>
      <dgm:spPr/>
      <dgm:t>
        <a:bodyPr/>
        <a:lstStyle/>
        <a:p>
          <a:endParaRPr lang="en-US"/>
        </a:p>
      </dgm:t>
    </dgm:pt>
    <dgm:pt modelId="{2DF3B399-AA32-4DA2-A73C-D4DBB451B2CC}" type="pres">
      <dgm:prSet presAssocID="{847D2C3D-CEC7-41E1-9D68-FB33AF63C6F1}" presName="sibTrans" presStyleLbl="sibTrans2D1" presStyleIdx="0" presStyleCnt="2"/>
      <dgm:spPr/>
      <dgm:t>
        <a:bodyPr/>
        <a:lstStyle/>
        <a:p>
          <a:endParaRPr lang="en-US"/>
        </a:p>
      </dgm:t>
    </dgm:pt>
    <dgm:pt modelId="{739AEFC9-5A81-44F4-86F6-4A68C4B18F63}" type="pres">
      <dgm:prSet presAssocID="{847D2C3D-CEC7-41E1-9D68-FB33AF63C6F1}" presName="connectorText" presStyleLbl="sibTrans2D1" presStyleIdx="0" presStyleCnt="2"/>
      <dgm:spPr/>
      <dgm:t>
        <a:bodyPr/>
        <a:lstStyle/>
        <a:p>
          <a:endParaRPr lang="en-US"/>
        </a:p>
      </dgm:t>
    </dgm:pt>
    <dgm:pt modelId="{D9489832-A3FB-4A02-8B26-812A7EEFCBD4}" type="pres">
      <dgm:prSet presAssocID="{BF12CA55-2DEE-481C-B7FE-3460BED90F4D}" presName="node" presStyleLbl="node1" presStyleIdx="1" presStyleCnt="3">
        <dgm:presLayoutVars>
          <dgm:bulletEnabled val="1"/>
        </dgm:presLayoutVars>
      </dgm:prSet>
      <dgm:spPr/>
      <dgm:t>
        <a:bodyPr/>
        <a:lstStyle/>
        <a:p>
          <a:endParaRPr lang="en-US"/>
        </a:p>
      </dgm:t>
    </dgm:pt>
    <dgm:pt modelId="{7B4660B4-A8B9-4C68-A661-61BE727F797D}" type="pres">
      <dgm:prSet presAssocID="{E8A94E6C-CA23-4FE0-8FDA-2690E1C66AD4}" presName="sibTrans" presStyleLbl="sibTrans2D1" presStyleIdx="1" presStyleCnt="2"/>
      <dgm:spPr/>
      <dgm:t>
        <a:bodyPr/>
        <a:lstStyle/>
        <a:p>
          <a:endParaRPr lang="en-US"/>
        </a:p>
      </dgm:t>
    </dgm:pt>
    <dgm:pt modelId="{991A69AC-C64E-4FDB-A3EB-5AB7C3A24457}" type="pres">
      <dgm:prSet presAssocID="{E8A94E6C-CA23-4FE0-8FDA-2690E1C66AD4}" presName="connectorText" presStyleLbl="sibTrans2D1" presStyleIdx="1" presStyleCnt="2"/>
      <dgm:spPr/>
      <dgm:t>
        <a:bodyPr/>
        <a:lstStyle/>
        <a:p>
          <a:endParaRPr lang="en-US"/>
        </a:p>
      </dgm:t>
    </dgm:pt>
    <dgm:pt modelId="{8BD3F532-FC47-48B1-A080-F55346A22999}" type="pres">
      <dgm:prSet presAssocID="{949804D9-E505-4895-A9A9-B5048FA49746}" presName="node" presStyleLbl="node1" presStyleIdx="2" presStyleCnt="3">
        <dgm:presLayoutVars>
          <dgm:bulletEnabled val="1"/>
        </dgm:presLayoutVars>
      </dgm:prSet>
      <dgm:spPr/>
      <dgm:t>
        <a:bodyPr/>
        <a:lstStyle/>
        <a:p>
          <a:endParaRPr lang="en-US"/>
        </a:p>
      </dgm:t>
    </dgm:pt>
  </dgm:ptLst>
  <dgm:cxnLst>
    <dgm:cxn modelId="{C9AF2FF0-4B54-47B4-A32D-8C5BA737B90A}" type="presOf" srcId="{E8A94E6C-CA23-4FE0-8FDA-2690E1C66AD4}" destId="{7B4660B4-A8B9-4C68-A661-61BE727F797D}" srcOrd="0" destOrd="0" presId="urn:microsoft.com/office/officeart/2005/8/layout/process2"/>
    <dgm:cxn modelId="{E058E3A1-F798-4A82-A15E-FA1299D19DC7}" type="presOf" srcId="{911D0493-9A22-42A7-A65B-8EF8E429EEEE}" destId="{08FCEFB4-0CC9-4651-9E57-2EAC68BF8CD3}" srcOrd="0" destOrd="0" presId="urn:microsoft.com/office/officeart/2005/8/layout/process2"/>
    <dgm:cxn modelId="{AE9D318A-F8A4-4AA0-9783-B1F0DBE61EC6}" type="presOf" srcId="{847D2C3D-CEC7-41E1-9D68-FB33AF63C6F1}" destId="{2DF3B399-AA32-4DA2-A73C-D4DBB451B2CC}" srcOrd="0" destOrd="0" presId="urn:microsoft.com/office/officeart/2005/8/layout/process2"/>
    <dgm:cxn modelId="{7ABF93FD-5E57-498A-99CF-D23AD690765B}" srcId="{911D0493-9A22-42A7-A65B-8EF8E429EEEE}" destId="{BF12CA55-2DEE-481C-B7FE-3460BED90F4D}" srcOrd="1" destOrd="0" parTransId="{68E062C0-7EA5-460C-813C-AAC3495D492F}" sibTransId="{E8A94E6C-CA23-4FE0-8FDA-2690E1C66AD4}"/>
    <dgm:cxn modelId="{FA039CA5-A4FF-42D2-A69E-D67DA63E0FA3}" srcId="{911D0493-9A22-42A7-A65B-8EF8E429EEEE}" destId="{949804D9-E505-4895-A9A9-B5048FA49746}" srcOrd="2" destOrd="0" parTransId="{F64F6B04-F5F9-4391-B9B2-53AD7E8E6D12}" sibTransId="{4903E380-72DB-495D-B055-D61E455BA8C6}"/>
    <dgm:cxn modelId="{4DD18696-2E37-4022-A4D5-59F957125694}" type="presOf" srcId="{949804D9-E505-4895-A9A9-B5048FA49746}" destId="{8BD3F532-FC47-48B1-A080-F55346A22999}" srcOrd="0" destOrd="0" presId="urn:microsoft.com/office/officeart/2005/8/layout/process2"/>
    <dgm:cxn modelId="{7BDBC8B8-5561-4DD9-A138-82212A81B5D4}" srcId="{911D0493-9A22-42A7-A65B-8EF8E429EEEE}" destId="{DECD3A68-FA23-40A9-9842-FEDBB1610556}" srcOrd="0" destOrd="0" parTransId="{20D51884-DC07-42AD-BCAB-901379410558}" sibTransId="{847D2C3D-CEC7-41E1-9D68-FB33AF63C6F1}"/>
    <dgm:cxn modelId="{94937CE2-65ED-4DB8-BBF8-30394686C734}" type="presOf" srcId="{E8A94E6C-CA23-4FE0-8FDA-2690E1C66AD4}" destId="{991A69AC-C64E-4FDB-A3EB-5AB7C3A24457}" srcOrd="1" destOrd="0" presId="urn:microsoft.com/office/officeart/2005/8/layout/process2"/>
    <dgm:cxn modelId="{99FD705F-DD73-43F1-8643-0E79360AC019}" type="presOf" srcId="{847D2C3D-CEC7-41E1-9D68-FB33AF63C6F1}" destId="{739AEFC9-5A81-44F4-86F6-4A68C4B18F63}" srcOrd="1" destOrd="0" presId="urn:microsoft.com/office/officeart/2005/8/layout/process2"/>
    <dgm:cxn modelId="{7E9EB0FF-DBEB-47D5-B77B-74B960DA4211}" type="presOf" srcId="{BF12CA55-2DEE-481C-B7FE-3460BED90F4D}" destId="{D9489832-A3FB-4A02-8B26-812A7EEFCBD4}" srcOrd="0" destOrd="0" presId="urn:microsoft.com/office/officeart/2005/8/layout/process2"/>
    <dgm:cxn modelId="{F2185E05-0932-442F-B350-84346618A2A1}" type="presOf" srcId="{DECD3A68-FA23-40A9-9842-FEDBB1610556}" destId="{AD25A062-A9CB-47C6-9FF0-95D85423A85E}" srcOrd="0" destOrd="0" presId="urn:microsoft.com/office/officeart/2005/8/layout/process2"/>
    <dgm:cxn modelId="{1560C4FF-1B64-4839-A8D7-62DE0F78E5DF}" type="presParOf" srcId="{08FCEFB4-0CC9-4651-9E57-2EAC68BF8CD3}" destId="{AD25A062-A9CB-47C6-9FF0-95D85423A85E}" srcOrd="0" destOrd="0" presId="urn:microsoft.com/office/officeart/2005/8/layout/process2"/>
    <dgm:cxn modelId="{58E9407A-FC77-403C-852E-6A39C6F1D59D}" type="presParOf" srcId="{08FCEFB4-0CC9-4651-9E57-2EAC68BF8CD3}" destId="{2DF3B399-AA32-4DA2-A73C-D4DBB451B2CC}" srcOrd="1" destOrd="0" presId="urn:microsoft.com/office/officeart/2005/8/layout/process2"/>
    <dgm:cxn modelId="{DE4975AB-2D47-4075-B509-2B232AFE7878}" type="presParOf" srcId="{2DF3B399-AA32-4DA2-A73C-D4DBB451B2CC}" destId="{739AEFC9-5A81-44F4-86F6-4A68C4B18F63}" srcOrd="0" destOrd="0" presId="urn:microsoft.com/office/officeart/2005/8/layout/process2"/>
    <dgm:cxn modelId="{A712885C-F0C3-4EEF-AFC0-E52E88F49E10}" type="presParOf" srcId="{08FCEFB4-0CC9-4651-9E57-2EAC68BF8CD3}" destId="{D9489832-A3FB-4A02-8B26-812A7EEFCBD4}" srcOrd="2" destOrd="0" presId="urn:microsoft.com/office/officeart/2005/8/layout/process2"/>
    <dgm:cxn modelId="{6897D451-7F31-44D8-96FB-36755D2015AF}" type="presParOf" srcId="{08FCEFB4-0CC9-4651-9E57-2EAC68BF8CD3}" destId="{7B4660B4-A8B9-4C68-A661-61BE727F797D}" srcOrd="3" destOrd="0" presId="urn:microsoft.com/office/officeart/2005/8/layout/process2"/>
    <dgm:cxn modelId="{A91B1BEA-7E08-479C-8854-69FD0BB8FA5F}" type="presParOf" srcId="{7B4660B4-A8B9-4C68-A661-61BE727F797D}" destId="{991A69AC-C64E-4FDB-A3EB-5AB7C3A24457}" srcOrd="0" destOrd="0" presId="urn:microsoft.com/office/officeart/2005/8/layout/process2"/>
    <dgm:cxn modelId="{95C8E4F7-976B-4CDE-8500-6C92AC57B6C9}" type="presParOf" srcId="{08FCEFB4-0CC9-4651-9E57-2EAC68BF8CD3}" destId="{8BD3F532-FC47-48B1-A080-F55346A22999}" srcOrd="4" destOrd="0" presId="urn:microsoft.com/office/officeart/2005/8/layout/process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11D0493-9A22-42A7-A65B-8EF8E429EEEE}"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DECD3A68-FA23-40A9-9842-FEDBB1610556}">
      <dgm:prSet phldrT="[Text]"/>
      <dgm:spPr/>
      <dgm:t>
        <a:bodyPr/>
        <a:lstStyle/>
        <a:p>
          <a:r>
            <a:rPr lang="en-US" b="1" dirty="0" smtClean="0"/>
            <a:t>IT investment</a:t>
          </a:r>
          <a:endParaRPr lang="en-US" b="1" dirty="0"/>
        </a:p>
      </dgm:t>
    </dgm:pt>
    <dgm:pt modelId="{20D51884-DC07-42AD-BCAB-901379410558}" type="parTrans" cxnId="{7BDBC8B8-5561-4DD9-A138-82212A81B5D4}">
      <dgm:prSet/>
      <dgm:spPr/>
      <dgm:t>
        <a:bodyPr/>
        <a:lstStyle/>
        <a:p>
          <a:endParaRPr lang="en-US"/>
        </a:p>
      </dgm:t>
    </dgm:pt>
    <dgm:pt modelId="{847D2C3D-CEC7-41E1-9D68-FB33AF63C6F1}" type="sibTrans" cxnId="{7BDBC8B8-5561-4DD9-A138-82212A81B5D4}">
      <dgm:prSet/>
      <dgm:spPr/>
      <dgm:t>
        <a:bodyPr/>
        <a:lstStyle/>
        <a:p>
          <a:endParaRPr lang="en-US"/>
        </a:p>
      </dgm:t>
    </dgm:pt>
    <dgm:pt modelId="{BF12CA55-2DEE-481C-B7FE-3460BED90F4D}">
      <dgm:prSet phldrT="[Text]"/>
      <dgm:spPr/>
      <dgm:t>
        <a:bodyPr/>
        <a:lstStyle/>
        <a:p>
          <a:r>
            <a:rPr lang="en-US" dirty="0" smtClean="0"/>
            <a:t>IT use</a:t>
          </a:r>
          <a:endParaRPr lang="en-US" dirty="0"/>
        </a:p>
      </dgm:t>
    </dgm:pt>
    <dgm:pt modelId="{68E062C0-7EA5-460C-813C-AAC3495D492F}" type="parTrans" cxnId="{7ABF93FD-5E57-498A-99CF-D23AD690765B}">
      <dgm:prSet/>
      <dgm:spPr/>
      <dgm:t>
        <a:bodyPr/>
        <a:lstStyle/>
        <a:p>
          <a:endParaRPr lang="en-US"/>
        </a:p>
      </dgm:t>
    </dgm:pt>
    <dgm:pt modelId="{E8A94E6C-CA23-4FE0-8FDA-2690E1C66AD4}" type="sibTrans" cxnId="{7ABF93FD-5E57-498A-99CF-D23AD690765B}">
      <dgm:prSet/>
      <dgm:spPr/>
      <dgm:t>
        <a:bodyPr/>
        <a:lstStyle/>
        <a:p>
          <a:endParaRPr lang="en-US"/>
        </a:p>
      </dgm:t>
    </dgm:pt>
    <dgm:pt modelId="{949804D9-E505-4895-A9A9-B5048FA49746}">
      <dgm:prSet phldrT="[Text]"/>
      <dgm:spPr/>
      <dgm:t>
        <a:bodyPr/>
        <a:lstStyle/>
        <a:p>
          <a:r>
            <a:rPr lang="en-US" dirty="0" smtClean="0"/>
            <a:t>Revenue</a:t>
          </a:r>
          <a:endParaRPr lang="en-US" dirty="0"/>
        </a:p>
      </dgm:t>
    </dgm:pt>
    <dgm:pt modelId="{F64F6B04-F5F9-4391-B9B2-53AD7E8E6D12}" type="parTrans" cxnId="{FA039CA5-A4FF-42D2-A69E-D67DA63E0FA3}">
      <dgm:prSet/>
      <dgm:spPr/>
      <dgm:t>
        <a:bodyPr/>
        <a:lstStyle/>
        <a:p>
          <a:endParaRPr lang="en-US"/>
        </a:p>
      </dgm:t>
    </dgm:pt>
    <dgm:pt modelId="{4903E380-72DB-495D-B055-D61E455BA8C6}" type="sibTrans" cxnId="{FA039CA5-A4FF-42D2-A69E-D67DA63E0FA3}">
      <dgm:prSet/>
      <dgm:spPr/>
      <dgm:t>
        <a:bodyPr/>
        <a:lstStyle/>
        <a:p>
          <a:endParaRPr lang="en-US"/>
        </a:p>
      </dgm:t>
    </dgm:pt>
    <dgm:pt modelId="{08FCEFB4-0CC9-4651-9E57-2EAC68BF8CD3}" type="pres">
      <dgm:prSet presAssocID="{911D0493-9A22-42A7-A65B-8EF8E429EEEE}" presName="linearFlow" presStyleCnt="0">
        <dgm:presLayoutVars>
          <dgm:resizeHandles val="exact"/>
        </dgm:presLayoutVars>
      </dgm:prSet>
      <dgm:spPr/>
      <dgm:t>
        <a:bodyPr/>
        <a:lstStyle/>
        <a:p>
          <a:endParaRPr lang="en-US"/>
        </a:p>
      </dgm:t>
    </dgm:pt>
    <dgm:pt modelId="{AD25A062-A9CB-47C6-9FF0-95D85423A85E}" type="pres">
      <dgm:prSet presAssocID="{DECD3A68-FA23-40A9-9842-FEDBB1610556}" presName="node" presStyleLbl="node1" presStyleIdx="0" presStyleCnt="3">
        <dgm:presLayoutVars>
          <dgm:bulletEnabled val="1"/>
        </dgm:presLayoutVars>
      </dgm:prSet>
      <dgm:spPr/>
      <dgm:t>
        <a:bodyPr/>
        <a:lstStyle/>
        <a:p>
          <a:endParaRPr lang="en-US"/>
        </a:p>
      </dgm:t>
    </dgm:pt>
    <dgm:pt modelId="{2DF3B399-AA32-4DA2-A73C-D4DBB451B2CC}" type="pres">
      <dgm:prSet presAssocID="{847D2C3D-CEC7-41E1-9D68-FB33AF63C6F1}" presName="sibTrans" presStyleLbl="sibTrans2D1" presStyleIdx="0" presStyleCnt="2"/>
      <dgm:spPr/>
      <dgm:t>
        <a:bodyPr/>
        <a:lstStyle/>
        <a:p>
          <a:endParaRPr lang="en-US"/>
        </a:p>
      </dgm:t>
    </dgm:pt>
    <dgm:pt modelId="{739AEFC9-5A81-44F4-86F6-4A68C4B18F63}" type="pres">
      <dgm:prSet presAssocID="{847D2C3D-CEC7-41E1-9D68-FB33AF63C6F1}" presName="connectorText" presStyleLbl="sibTrans2D1" presStyleIdx="0" presStyleCnt="2"/>
      <dgm:spPr/>
      <dgm:t>
        <a:bodyPr/>
        <a:lstStyle/>
        <a:p>
          <a:endParaRPr lang="en-US"/>
        </a:p>
      </dgm:t>
    </dgm:pt>
    <dgm:pt modelId="{D9489832-A3FB-4A02-8B26-812A7EEFCBD4}" type="pres">
      <dgm:prSet presAssocID="{BF12CA55-2DEE-481C-B7FE-3460BED90F4D}" presName="node" presStyleLbl="node1" presStyleIdx="1" presStyleCnt="3">
        <dgm:presLayoutVars>
          <dgm:bulletEnabled val="1"/>
        </dgm:presLayoutVars>
      </dgm:prSet>
      <dgm:spPr/>
      <dgm:t>
        <a:bodyPr/>
        <a:lstStyle/>
        <a:p>
          <a:endParaRPr lang="en-US"/>
        </a:p>
      </dgm:t>
    </dgm:pt>
    <dgm:pt modelId="{7B4660B4-A8B9-4C68-A661-61BE727F797D}" type="pres">
      <dgm:prSet presAssocID="{E8A94E6C-CA23-4FE0-8FDA-2690E1C66AD4}" presName="sibTrans" presStyleLbl="sibTrans2D1" presStyleIdx="1" presStyleCnt="2"/>
      <dgm:spPr/>
      <dgm:t>
        <a:bodyPr/>
        <a:lstStyle/>
        <a:p>
          <a:endParaRPr lang="en-US"/>
        </a:p>
      </dgm:t>
    </dgm:pt>
    <dgm:pt modelId="{991A69AC-C64E-4FDB-A3EB-5AB7C3A24457}" type="pres">
      <dgm:prSet presAssocID="{E8A94E6C-CA23-4FE0-8FDA-2690E1C66AD4}" presName="connectorText" presStyleLbl="sibTrans2D1" presStyleIdx="1" presStyleCnt="2"/>
      <dgm:spPr/>
      <dgm:t>
        <a:bodyPr/>
        <a:lstStyle/>
        <a:p>
          <a:endParaRPr lang="en-US"/>
        </a:p>
      </dgm:t>
    </dgm:pt>
    <dgm:pt modelId="{8BD3F532-FC47-48B1-A080-F55346A22999}" type="pres">
      <dgm:prSet presAssocID="{949804D9-E505-4895-A9A9-B5048FA49746}" presName="node" presStyleLbl="node1" presStyleIdx="2" presStyleCnt="3">
        <dgm:presLayoutVars>
          <dgm:bulletEnabled val="1"/>
        </dgm:presLayoutVars>
      </dgm:prSet>
      <dgm:spPr/>
      <dgm:t>
        <a:bodyPr/>
        <a:lstStyle/>
        <a:p>
          <a:endParaRPr lang="en-US"/>
        </a:p>
      </dgm:t>
    </dgm:pt>
  </dgm:ptLst>
  <dgm:cxnLst>
    <dgm:cxn modelId="{4F1D0FFD-E471-4D2A-842B-3360C24AE1D4}" type="presOf" srcId="{847D2C3D-CEC7-41E1-9D68-FB33AF63C6F1}" destId="{739AEFC9-5A81-44F4-86F6-4A68C4B18F63}" srcOrd="1" destOrd="0" presId="urn:microsoft.com/office/officeart/2005/8/layout/process2"/>
    <dgm:cxn modelId="{3734C538-482B-4E08-8306-FD8EE124412E}" type="presOf" srcId="{949804D9-E505-4895-A9A9-B5048FA49746}" destId="{8BD3F532-FC47-48B1-A080-F55346A22999}" srcOrd="0" destOrd="0" presId="urn:microsoft.com/office/officeart/2005/8/layout/process2"/>
    <dgm:cxn modelId="{7ABF93FD-5E57-498A-99CF-D23AD690765B}" srcId="{911D0493-9A22-42A7-A65B-8EF8E429EEEE}" destId="{BF12CA55-2DEE-481C-B7FE-3460BED90F4D}" srcOrd="1" destOrd="0" parTransId="{68E062C0-7EA5-460C-813C-AAC3495D492F}" sibTransId="{E8A94E6C-CA23-4FE0-8FDA-2690E1C66AD4}"/>
    <dgm:cxn modelId="{FA039CA5-A4FF-42D2-A69E-D67DA63E0FA3}" srcId="{911D0493-9A22-42A7-A65B-8EF8E429EEEE}" destId="{949804D9-E505-4895-A9A9-B5048FA49746}" srcOrd="2" destOrd="0" parTransId="{F64F6B04-F5F9-4391-B9B2-53AD7E8E6D12}" sibTransId="{4903E380-72DB-495D-B055-D61E455BA8C6}"/>
    <dgm:cxn modelId="{7BDBC8B8-5561-4DD9-A138-82212A81B5D4}" srcId="{911D0493-9A22-42A7-A65B-8EF8E429EEEE}" destId="{DECD3A68-FA23-40A9-9842-FEDBB1610556}" srcOrd="0" destOrd="0" parTransId="{20D51884-DC07-42AD-BCAB-901379410558}" sibTransId="{847D2C3D-CEC7-41E1-9D68-FB33AF63C6F1}"/>
    <dgm:cxn modelId="{1A02DA68-FA93-4AA9-ABA7-C50C2E5D0E5C}" type="presOf" srcId="{DECD3A68-FA23-40A9-9842-FEDBB1610556}" destId="{AD25A062-A9CB-47C6-9FF0-95D85423A85E}" srcOrd="0" destOrd="0" presId="urn:microsoft.com/office/officeart/2005/8/layout/process2"/>
    <dgm:cxn modelId="{6A41F075-E31D-414F-A15C-E924DC36CD65}" type="presOf" srcId="{BF12CA55-2DEE-481C-B7FE-3460BED90F4D}" destId="{D9489832-A3FB-4A02-8B26-812A7EEFCBD4}" srcOrd="0" destOrd="0" presId="urn:microsoft.com/office/officeart/2005/8/layout/process2"/>
    <dgm:cxn modelId="{DEBAEEBB-6AF9-46BC-A765-83C40EC5456A}" type="presOf" srcId="{E8A94E6C-CA23-4FE0-8FDA-2690E1C66AD4}" destId="{991A69AC-C64E-4FDB-A3EB-5AB7C3A24457}" srcOrd="1" destOrd="0" presId="urn:microsoft.com/office/officeart/2005/8/layout/process2"/>
    <dgm:cxn modelId="{024F7492-3A91-4296-836C-0696BD35FF74}" type="presOf" srcId="{847D2C3D-CEC7-41E1-9D68-FB33AF63C6F1}" destId="{2DF3B399-AA32-4DA2-A73C-D4DBB451B2CC}" srcOrd="0" destOrd="0" presId="urn:microsoft.com/office/officeart/2005/8/layout/process2"/>
    <dgm:cxn modelId="{4B4B696C-0E95-426D-8C02-B2D3B61B66A3}" type="presOf" srcId="{911D0493-9A22-42A7-A65B-8EF8E429EEEE}" destId="{08FCEFB4-0CC9-4651-9E57-2EAC68BF8CD3}" srcOrd="0" destOrd="0" presId="urn:microsoft.com/office/officeart/2005/8/layout/process2"/>
    <dgm:cxn modelId="{1CD3EF35-C726-4532-9DE1-B9CE3329D1DD}" type="presOf" srcId="{E8A94E6C-CA23-4FE0-8FDA-2690E1C66AD4}" destId="{7B4660B4-A8B9-4C68-A661-61BE727F797D}" srcOrd="0" destOrd="0" presId="urn:microsoft.com/office/officeart/2005/8/layout/process2"/>
    <dgm:cxn modelId="{08779838-8D08-4771-BDC5-E19D1F670150}" type="presParOf" srcId="{08FCEFB4-0CC9-4651-9E57-2EAC68BF8CD3}" destId="{AD25A062-A9CB-47C6-9FF0-95D85423A85E}" srcOrd="0" destOrd="0" presId="urn:microsoft.com/office/officeart/2005/8/layout/process2"/>
    <dgm:cxn modelId="{F01338E0-2B98-48AB-B85C-07411093278D}" type="presParOf" srcId="{08FCEFB4-0CC9-4651-9E57-2EAC68BF8CD3}" destId="{2DF3B399-AA32-4DA2-A73C-D4DBB451B2CC}" srcOrd="1" destOrd="0" presId="urn:microsoft.com/office/officeart/2005/8/layout/process2"/>
    <dgm:cxn modelId="{50862F02-2455-4AB6-86F7-E3C3686FAF15}" type="presParOf" srcId="{2DF3B399-AA32-4DA2-A73C-D4DBB451B2CC}" destId="{739AEFC9-5A81-44F4-86F6-4A68C4B18F63}" srcOrd="0" destOrd="0" presId="urn:microsoft.com/office/officeart/2005/8/layout/process2"/>
    <dgm:cxn modelId="{26D7CA22-84B4-4115-81D9-8BC8F94EE059}" type="presParOf" srcId="{08FCEFB4-0CC9-4651-9E57-2EAC68BF8CD3}" destId="{D9489832-A3FB-4A02-8B26-812A7EEFCBD4}" srcOrd="2" destOrd="0" presId="urn:microsoft.com/office/officeart/2005/8/layout/process2"/>
    <dgm:cxn modelId="{5AFA863F-7C4C-4C75-8E53-1F988D3979B1}" type="presParOf" srcId="{08FCEFB4-0CC9-4651-9E57-2EAC68BF8CD3}" destId="{7B4660B4-A8B9-4C68-A661-61BE727F797D}" srcOrd="3" destOrd="0" presId="urn:microsoft.com/office/officeart/2005/8/layout/process2"/>
    <dgm:cxn modelId="{2C472A64-13E8-4B41-9898-12C0EC86518C}" type="presParOf" srcId="{7B4660B4-A8B9-4C68-A661-61BE727F797D}" destId="{991A69AC-C64E-4FDB-A3EB-5AB7C3A24457}" srcOrd="0" destOrd="0" presId="urn:microsoft.com/office/officeart/2005/8/layout/process2"/>
    <dgm:cxn modelId="{838E313E-0758-443F-BB1D-EF08B3702687}" type="presParOf" srcId="{08FCEFB4-0CC9-4651-9E57-2EAC68BF8CD3}" destId="{8BD3F532-FC47-48B1-A080-F55346A22999}" srcOrd="4" destOrd="0" presId="urn:microsoft.com/office/officeart/2005/8/layout/process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CD6C3F2-CCDF-4B2B-BC67-3507E6172A1B}" type="doc">
      <dgm:prSet loTypeId="urn:microsoft.com/office/officeart/2005/8/layout/pyramid2" loCatId="list" qsTypeId="urn:microsoft.com/office/officeart/2005/8/quickstyle/simple1" qsCatId="simple" csTypeId="urn:microsoft.com/office/officeart/2005/8/colors/accent1_2" csCatId="accent1" phldr="1"/>
      <dgm:spPr/>
    </dgm:pt>
    <dgm:pt modelId="{F88DAFF6-EAE6-4701-B8A4-B37D1B96700B}">
      <dgm:prSet phldrT="[Text]"/>
      <dgm:spPr/>
      <dgm:t>
        <a:bodyPr/>
        <a:lstStyle/>
        <a:p>
          <a:r>
            <a:rPr lang="en-US" b="1" dirty="0" smtClean="0"/>
            <a:t>Cause &amp; effect are correlated</a:t>
          </a:r>
          <a:endParaRPr lang="en-US" b="1" dirty="0"/>
        </a:p>
      </dgm:t>
    </dgm:pt>
    <dgm:pt modelId="{90A35961-191D-4372-9AF2-6DBD4FF56F26}" type="parTrans" cxnId="{D45E5D1E-8315-4A12-9526-453C202B9FA7}">
      <dgm:prSet/>
      <dgm:spPr/>
      <dgm:t>
        <a:bodyPr/>
        <a:lstStyle/>
        <a:p>
          <a:endParaRPr lang="en-US" b="1"/>
        </a:p>
      </dgm:t>
    </dgm:pt>
    <dgm:pt modelId="{14AFFFF7-C567-4087-B720-C6A7102E6810}" type="sibTrans" cxnId="{D45E5D1E-8315-4A12-9526-453C202B9FA7}">
      <dgm:prSet/>
      <dgm:spPr/>
      <dgm:t>
        <a:bodyPr/>
        <a:lstStyle/>
        <a:p>
          <a:endParaRPr lang="en-US" b="1"/>
        </a:p>
      </dgm:t>
    </dgm:pt>
    <dgm:pt modelId="{9394FC7A-F998-441B-AC1A-68A46A398B18}">
      <dgm:prSet phldrT="[Text]"/>
      <dgm:spPr/>
      <dgm:t>
        <a:bodyPr/>
        <a:lstStyle/>
        <a:p>
          <a:r>
            <a:rPr lang="en-US" b="1" dirty="0" smtClean="0"/>
            <a:t>Cause precedes effect</a:t>
          </a:r>
          <a:endParaRPr lang="en-US" b="1" dirty="0"/>
        </a:p>
      </dgm:t>
    </dgm:pt>
    <dgm:pt modelId="{CFEABCE3-4E6C-47DA-94E2-B442071F87A7}" type="parTrans" cxnId="{885DDE82-3CF4-41AE-926C-BB36011BEB16}">
      <dgm:prSet/>
      <dgm:spPr/>
      <dgm:t>
        <a:bodyPr/>
        <a:lstStyle/>
        <a:p>
          <a:endParaRPr lang="en-US" b="1"/>
        </a:p>
      </dgm:t>
    </dgm:pt>
    <dgm:pt modelId="{4B20FE4B-8809-4674-8272-F11C9D52B663}" type="sibTrans" cxnId="{885DDE82-3CF4-41AE-926C-BB36011BEB16}">
      <dgm:prSet/>
      <dgm:spPr/>
      <dgm:t>
        <a:bodyPr/>
        <a:lstStyle/>
        <a:p>
          <a:endParaRPr lang="en-US" b="1"/>
        </a:p>
      </dgm:t>
    </dgm:pt>
    <dgm:pt modelId="{61F8FC69-0E4D-4CDF-AEEC-249078F94B30}">
      <dgm:prSet phldrT="[Text]"/>
      <dgm:spPr/>
      <dgm:t>
        <a:bodyPr/>
        <a:lstStyle/>
        <a:p>
          <a:r>
            <a:rPr lang="en-US" b="1" dirty="0" smtClean="0"/>
            <a:t>Clear mechanism</a:t>
          </a:r>
          <a:endParaRPr lang="en-US" b="1" dirty="0"/>
        </a:p>
      </dgm:t>
    </dgm:pt>
    <dgm:pt modelId="{FDAC4BF9-1156-40E7-B06D-331DB805F538}" type="parTrans" cxnId="{9B53ED5A-917B-4DB2-90C0-39922EA6B02F}">
      <dgm:prSet/>
      <dgm:spPr/>
      <dgm:t>
        <a:bodyPr/>
        <a:lstStyle/>
        <a:p>
          <a:endParaRPr lang="en-US" b="1"/>
        </a:p>
      </dgm:t>
    </dgm:pt>
    <dgm:pt modelId="{C8869121-647A-4E7F-BE0C-65D1B4FD9F08}" type="sibTrans" cxnId="{9B53ED5A-917B-4DB2-90C0-39922EA6B02F}">
      <dgm:prSet/>
      <dgm:spPr/>
      <dgm:t>
        <a:bodyPr/>
        <a:lstStyle/>
        <a:p>
          <a:endParaRPr lang="en-US" b="1"/>
        </a:p>
      </dgm:t>
    </dgm:pt>
    <dgm:pt modelId="{B82F5941-0C16-4C14-AEEA-EDFA6EB00057}">
      <dgm:prSet phldrT="[Text]"/>
      <dgm:spPr/>
      <dgm:t>
        <a:bodyPr/>
        <a:lstStyle/>
        <a:p>
          <a:r>
            <a:rPr lang="en-US" b="1" dirty="0" smtClean="0"/>
            <a:t>No effect, when all causes are absent</a:t>
          </a:r>
          <a:endParaRPr lang="en-US" b="1" dirty="0"/>
        </a:p>
      </dgm:t>
    </dgm:pt>
    <dgm:pt modelId="{28801136-36DD-4F46-B68A-33D3AD24E26F}" type="parTrans" cxnId="{4DD8D8E5-D3F8-47D3-834D-B91CBC1B7ED9}">
      <dgm:prSet/>
      <dgm:spPr/>
      <dgm:t>
        <a:bodyPr/>
        <a:lstStyle/>
        <a:p>
          <a:endParaRPr lang="en-US" b="1"/>
        </a:p>
      </dgm:t>
    </dgm:pt>
    <dgm:pt modelId="{D5B44876-96E5-4486-A4EE-19B76AD19C39}" type="sibTrans" cxnId="{4DD8D8E5-D3F8-47D3-834D-B91CBC1B7ED9}">
      <dgm:prSet/>
      <dgm:spPr/>
      <dgm:t>
        <a:bodyPr/>
        <a:lstStyle/>
        <a:p>
          <a:endParaRPr lang="en-US" b="1"/>
        </a:p>
      </dgm:t>
    </dgm:pt>
    <dgm:pt modelId="{2E92AB5B-5EE8-4BC0-AA0B-19679366E5D6}" type="pres">
      <dgm:prSet presAssocID="{2CD6C3F2-CCDF-4B2B-BC67-3507E6172A1B}" presName="compositeShape" presStyleCnt="0">
        <dgm:presLayoutVars>
          <dgm:dir/>
          <dgm:resizeHandles/>
        </dgm:presLayoutVars>
      </dgm:prSet>
      <dgm:spPr/>
    </dgm:pt>
    <dgm:pt modelId="{22C9C758-C7B1-4D55-A10B-20B209798A35}" type="pres">
      <dgm:prSet presAssocID="{2CD6C3F2-CCDF-4B2B-BC67-3507E6172A1B}" presName="pyramid" presStyleLbl="node1" presStyleIdx="0" presStyleCnt="1"/>
      <dgm:spPr/>
    </dgm:pt>
    <dgm:pt modelId="{779F3D5B-324F-477D-B80D-09F6E3F597CB}" type="pres">
      <dgm:prSet presAssocID="{2CD6C3F2-CCDF-4B2B-BC67-3507E6172A1B}" presName="theList" presStyleCnt="0"/>
      <dgm:spPr/>
    </dgm:pt>
    <dgm:pt modelId="{7C4A55D6-8BB6-452D-A9E3-5E9D5A7A471D}" type="pres">
      <dgm:prSet presAssocID="{F88DAFF6-EAE6-4701-B8A4-B37D1B96700B}" presName="aNode" presStyleLbl="fgAcc1" presStyleIdx="0" presStyleCnt="4">
        <dgm:presLayoutVars>
          <dgm:bulletEnabled val="1"/>
        </dgm:presLayoutVars>
      </dgm:prSet>
      <dgm:spPr/>
      <dgm:t>
        <a:bodyPr/>
        <a:lstStyle/>
        <a:p>
          <a:endParaRPr lang="en-US"/>
        </a:p>
      </dgm:t>
    </dgm:pt>
    <dgm:pt modelId="{BE7AA27C-4371-4B49-8C43-7EF91C942F70}" type="pres">
      <dgm:prSet presAssocID="{F88DAFF6-EAE6-4701-B8A4-B37D1B96700B}" presName="aSpace" presStyleCnt="0"/>
      <dgm:spPr/>
    </dgm:pt>
    <dgm:pt modelId="{92095549-058F-40DE-B299-D9F6D83DFE58}" type="pres">
      <dgm:prSet presAssocID="{9394FC7A-F998-441B-AC1A-68A46A398B18}" presName="aNode" presStyleLbl="fgAcc1" presStyleIdx="1" presStyleCnt="4">
        <dgm:presLayoutVars>
          <dgm:bulletEnabled val="1"/>
        </dgm:presLayoutVars>
      </dgm:prSet>
      <dgm:spPr/>
      <dgm:t>
        <a:bodyPr/>
        <a:lstStyle/>
        <a:p>
          <a:endParaRPr lang="en-US"/>
        </a:p>
      </dgm:t>
    </dgm:pt>
    <dgm:pt modelId="{FBB6F38D-FA18-4B51-891A-6C4E8A8CE8D7}" type="pres">
      <dgm:prSet presAssocID="{9394FC7A-F998-441B-AC1A-68A46A398B18}" presName="aSpace" presStyleCnt="0"/>
      <dgm:spPr/>
    </dgm:pt>
    <dgm:pt modelId="{CC901DC2-D3ED-4567-9EEB-95BA6396E66C}" type="pres">
      <dgm:prSet presAssocID="{61F8FC69-0E4D-4CDF-AEEC-249078F94B30}" presName="aNode" presStyleLbl="fgAcc1" presStyleIdx="2" presStyleCnt="4">
        <dgm:presLayoutVars>
          <dgm:bulletEnabled val="1"/>
        </dgm:presLayoutVars>
      </dgm:prSet>
      <dgm:spPr/>
      <dgm:t>
        <a:bodyPr/>
        <a:lstStyle/>
        <a:p>
          <a:endParaRPr lang="en-US"/>
        </a:p>
      </dgm:t>
    </dgm:pt>
    <dgm:pt modelId="{038B7B91-D966-488C-B57C-A6B08FAECB3C}" type="pres">
      <dgm:prSet presAssocID="{61F8FC69-0E4D-4CDF-AEEC-249078F94B30}" presName="aSpace" presStyleCnt="0"/>
      <dgm:spPr/>
    </dgm:pt>
    <dgm:pt modelId="{6031163E-566E-4341-9A85-8D53A2E646A4}" type="pres">
      <dgm:prSet presAssocID="{B82F5941-0C16-4C14-AEEA-EDFA6EB00057}" presName="aNode" presStyleLbl="fgAcc1" presStyleIdx="3" presStyleCnt="4">
        <dgm:presLayoutVars>
          <dgm:bulletEnabled val="1"/>
        </dgm:presLayoutVars>
      </dgm:prSet>
      <dgm:spPr/>
      <dgm:t>
        <a:bodyPr/>
        <a:lstStyle/>
        <a:p>
          <a:endParaRPr lang="en-US"/>
        </a:p>
      </dgm:t>
    </dgm:pt>
    <dgm:pt modelId="{A98B0E27-CC4D-45F7-9A23-233E8B83E54D}" type="pres">
      <dgm:prSet presAssocID="{B82F5941-0C16-4C14-AEEA-EDFA6EB00057}" presName="aSpace" presStyleCnt="0"/>
      <dgm:spPr/>
    </dgm:pt>
  </dgm:ptLst>
  <dgm:cxnLst>
    <dgm:cxn modelId="{4DD8D8E5-D3F8-47D3-834D-B91CBC1B7ED9}" srcId="{2CD6C3F2-CCDF-4B2B-BC67-3507E6172A1B}" destId="{B82F5941-0C16-4C14-AEEA-EDFA6EB00057}" srcOrd="3" destOrd="0" parTransId="{28801136-36DD-4F46-B68A-33D3AD24E26F}" sibTransId="{D5B44876-96E5-4486-A4EE-19B76AD19C39}"/>
    <dgm:cxn modelId="{D45E5D1E-8315-4A12-9526-453C202B9FA7}" srcId="{2CD6C3F2-CCDF-4B2B-BC67-3507E6172A1B}" destId="{F88DAFF6-EAE6-4701-B8A4-B37D1B96700B}" srcOrd="0" destOrd="0" parTransId="{90A35961-191D-4372-9AF2-6DBD4FF56F26}" sibTransId="{14AFFFF7-C567-4087-B720-C6A7102E6810}"/>
    <dgm:cxn modelId="{342768D5-6990-416D-866C-54FBC029D593}" type="presOf" srcId="{9394FC7A-F998-441B-AC1A-68A46A398B18}" destId="{92095549-058F-40DE-B299-D9F6D83DFE58}" srcOrd="0" destOrd="0" presId="urn:microsoft.com/office/officeart/2005/8/layout/pyramid2"/>
    <dgm:cxn modelId="{9B53ED5A-917B-4DB2-90C0-39922EA6B02F}" srcId="{2CD6C3F2-CCDF-4B2B-BC67-3507E6172A1B}" destId="{61F8FC69-0E4D-4CDF-AEEC-249078F94B30}" srcOrd="2" destOrd="0" parTransId="{FDAC4BF9-1156-40E7-B06D-331DB805F538}" sibTransId="{C8869121-647A-4E7F-BE0C-65D1B4FD9F08}"/>
    <dgm:cxn modelId="{F8041128-C12A-4E98-ADD2-622A1DFDDC16}" type="presOf" srcId="{B82F5941-0C16-4C14-AEEA-EDFA6EB00057}" destId="{6031163E-566E-4341-9A85-8D53A2E646A4}" srcOrd="0" destOrd="0" presId="urn:microsoft.com/office/officeart/2005/8/layout/pyramid2"/>
    <dgm:cxn modelId="{885DDE82-3CF4-41AE-926C-BB36011BEB16}" srcId="{2CD6C3F2-CCDF-4B2B-BC67-3507E6172A1B}" destId="{9394FC7A-F998-441B-AC1A-68A46A398B18}" srcOrd="1" destOrd="0" parTransId="{CFEABCE3-4E6C-47DA-94E2-B442071F87A7}" sibTransId="{4B20FE4B-8809-4674-8272-F11C9D52B663}"/>
    <dgm:cxn modelId="{F4A6AEB2-FC92-4E95-8C2B-25092FEB50E2}" type="presOf" srcId="{F88DAFF6-EAE6-4701-B8A4-B37D1B96700B}" destId="{7C4A55D6-8BB6-452D-A9E3-5E9D5A7A471D}" srcOrd="0" destOrd="0" presId="urn:microsoft.com/office/officeart/2005/8/layout/pyramid2"/>
    <dgm:cxn modelId="{7FBC278C-F540-4EC0-BB83-04091F5DB443}" type="presOf" srcId="{61F8FC69-0E4D-4CDF-AEEC-249078F94B30}" destId="{CC901DC2-D3ED-4567-9EEB-95BA6396E66C}" srcOrd="0" destOrd="0" presId="urn:microsoft.com/office/officeart/2005/8/layout/pyramid2"/>
    <dgm:cxn modelId="{7204996A-D264-48C5-825B-AB71C06414F3}" type="presOf" srcId="{2CD6C3F2-CCDF-4B2B-BC67-3507E6172A1B}" destId="{2E92AB5B-5EE8-4BC0-AA0B-19679366E5D6}" srcOrd="0" destOrd="0" presId="urn:microsoft.com/office/officeart/2005/8/layout/pyramid2"/>
    <dgm:cxn modelId="{1ABDE14B-ECCE-40C2-B6B9-52B5588175F1}" type="presParOf" srcId="{2E92AB5B-5EE8-4BC0-AA0B-19679366E5D6}" destId="{22C9C758-C7B1-4D55-A10B-20B209798A35}" srcOrd="0" destOrd="0" presId="urn:microsoft.com/office/officeart/2005/8/layout/pyramid2"/>
    <dgm:cxn modelId="{8B96A9BF-4B13-4C05-BC70-843CD59947BD}" type="presParOf" srcId="{2E92AB5B-5EE8-4BC0-AA0B-19679366E5D6}" destId="{779F3D5B-324F-477D-B80D-09F6E3F597CB}" srcOrd="1" destOrd="0" presId="urn:microsoft.com/office/officeart/2005/8/layout/pyramid2"/>
    <dgm:cxn modelId="{42C5EC73-25C3-4A6F-BF62-9E6771F1864E}" type="presParOf" srcId="{779F3D5B-324F-477D-B80D-09F6E3F597CB}" destId="{7C4A55D6-8BB6-452D-A9E3-5E9D5A7A471D}" srcOrd="0" destOrd="0" presId="urn:microsoft.com/office/officeart/2005/8/layout/pyramid2"/>
    <dgm:cxn modelId="{25AB5EFC-DE0A-49F2-AA2A-D65A7F5D81FB}" type="presParOf" srcId="{779F3D5B-324F-477D-B80D-09F6E3F597CB}" destId="{BE7AA27C-4371-4B49-8C43-7EF91C942F70}" srcOrd="1" destOrd="0" presId="urn:microsoft.com/office/officeart/2005/8/layout/pyramid2"/>
    <dgm:cxn modelId="{D73D652E-D8D2-4004-B2E2-832BCF7B5FE4}" type="presParOf" srcId="{779F3D5B-324F-477D-B80D-09F6E3F597CB}" destId="{92095549-058F-40DE-B299-D9F6D83DFE58}" srcOrd="2" destOrd="0" presId="urn:microsoft.com/office/officeart/2005/8/layout/pyramid2"/>
    <dgm:cxn modelId="{40537676-B779-4504-91FD-9523C9902AC3}" type="presParOf" srcId="{779F3D5B-324F-477D-B80D-09F6E3F597CB}" destId="{FBB6F38D-FA18-4B51-891A-6C4E8A8CE8D7}" srcOrd="3" destOrd="0" presId="urn:microsoft.com/office/officeart/2005/8/layout/pyramid2"/>
    <dgm:cxn modelId="{602D0831-73FA-4A2D-A5A2-93FFD367A12A}" type="presParOf" srcId="{779F3D5B-324F-477D-B80D-09F6E3F597CB}" destId="{CC901DC2-D3ED-4567-9EEB-95BA6396E66C}" srcOrd="4" destOrd="0" presId="urn:microsoft.com/office/officeart/2005/8/layout/pyramid2"/>
    <dgm:cxn modelId="{E810BB79-C037-43AD-BA68-700A8B19F6A7}" type="presParOf" srcId="{779F3D5B-324F-477D-B80D-09F6E3F597CB}" destId="{038B7B91-D966-488C-B57C-A6B08FAECB3C}" srcOrd="5" destOrd="0" presId="urn:microsoft.com/office/officeart/2005/8/layout/pyramid2"/>
    <dgm:cxn modelId="{7B005EC5-CCA1-4227-9BA8-B9BF6DE561D3}" type="presParOf" srcId="{779F3D5B-324F-477D-B80D-09F6E3F597CB}" destId="{6031163E-566E-4341-9A85-8D53A2E646A4}" srcOrd="6" destOrd="0" presId="urn:microsoft.com/office/officeart/2005/8/layout/pyramid2"/>
    <dgm:cxn modelId="{7BCC5C81-82BA-4CC5-8CE1-9C6313CEE169}" type="presParOf" srcId="{779F3D5B-324F-477D-B80D-09F6E3F597CB}" destId="{A98B0E27-CC4D-45F7-9A23-233E8B83E54D}" srcOrd="7" destOrd="0" presId="urn:microsoft.com/office/officeart/2005/8/layout/pyramid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11D0493-9A22-42A7-A65B-8EF8E429EEEE}"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DECD3A68-FA23-40A9-9842-FEDBB1610556}">
      <dgm:prSet phldrT="[Text]"/>
      <dgm:spPr/>
      <dgm:t>
        <a:bodyPr/>
        <a:lstStyle/>
        <a:p>
          <a:r>
            <a:rPr lang="en-US" b="1" dirty="0" smtClean="0"/>
            <a:t>Start</a:t>
          </a:r>
          <a:endParaRPr lang="en-US" b="1" dirty="0"/>
        </a:p>
      </dgm:t>
    </dgm:pt>
    <dgm:pt modelId="{20D51884-DC07-42AD-BCAB-901379410558}" type="parTrans" cxnId="{7BDBC8B8-5561-4DD9-A138-82212A81B5D4}">
      <dgm:prSet/>
      <dgm:spPr/>
      <dgm:t>
        <a:bodyPr/>
        <a:lstStyle/>
        <a:p>
          <a:endParaRPr lang="en-US" b="1"/>
        </a:p>
      </dgm:t>
    </dgm:pt>
    <dgm:pt modelId="{847D2C3D-CEC7-41E1-9D68-FB33AF63C6F1}" type="sibTrans" cxnId="{7BDBC8B8-5561-4DD9-A138-82212A81B5D4}">
      <dgm:prSet/>
      <dgm:spPr/>
      <dgm:t>
        <a:bodyPr/>
        <a:lstStyle/>
        <a:p>
          <a:endParaRPr lang="en-US" b="1"/>
        </a:p>
      </dgm:t>
    </dgm:pt>
    <dgm:pt modelId="{BF12CA55-2DEE-481C-B7FE-3460BED90F4D}">
      <dgm:prSet phldrT="[Text]"/>
      <dgm:spPr/>
      <dgm:t>
        <a:bodyPr/>
        <a:lstStyle/>
        <a:p>
          <a:r>
            <a:rPr lang="en-US" b="1" dirty="0" smtClean="0"/>
            <a:t>Middle</a:t>
          </a:r>
          <a:endParaRPr lang="en-US" b="1" dirty="0"/>
        </a:p>
      </dgm:t>
    </dgm:pt>
    <dgm:pt modelId="{68E062C0-7EA5-460C-813C-AAC3495D492F}" type="parTrans" cxnId="{7ABF93FD-5E57-498A-99CF-D23AD690765B}">
      <dgm:prSet/>
      <dgm:spPr/>
      <dgm:t>
        <a:bodyPr/>
        <a:lstStyle/>
        <a:p>
          <a:endParaRPr lang="en-US" b="1"/>
        </a:p>
      </dgm:t>
    </dgm:pt>
    <dgm:pt modelId="{E8A94E6C-CA23-4FE0-8FDA-2690E1C66AD4}" type="sibTrans" cxnId="{7ABF93FD-5E57-498A-99CF-D23AD690765B}">
      <dgm:prSet/>
      <dgm:spPr/>
      <dgm:t>
        <a:bodyPr/>
        <a:lstStyle/>
        <a:p>
          <a:endParaRPr lang="en-US" b="1"/>
        </a:p>
      </dgm:t>
    </dgm:pt>
    <dgm:pt modelId="{949804D9-E505-4895-A9A9-B5048FA49746}">
      <dgm:prSet phldrT="[Text]"/>
      <dgm:spPr/>
      <dgm:t>
        <a:bodyPr/>
        <a:lstStyle/>
        <a:p>
          <a:r>
            <a:rPr lang="en-US" b="1" dirty="0" smtClean="0"/>
            <a:t>End</a:t>
          </a:r>
          <a:endParaRPr lang="en-US" b="1" dirty="0"/>
        </a:p>
      </dgm:t>
    </dgm:pt>
    <dgm:pt modelId="{F64F6B04-F5F9-4391-B9B2-53AD7E8E6D12}" type="parTrans" cxnId="{FA039CA5-A4FF-42D2-A69E-D67DA63E0FA3}">
      <dgm:prSet/>
      <dgm:spPr/>
      <dgm:t>
        <a:bodyPr/>
        <a:lstStyle/>
        <a:p>
          <a:endParaRPr lang="en-US" b="1"/>
        </a:p>
      </dgm:t>
    </dgm:pt>
    <dgm:pt modelId="{4903E380-72DB-495D-B055-D61E455BA8C6}" type="sibTrans" cxnId="{FA039CA5-A4FF-42D2-A69E-D67DA63E0FA3}">
      <dgm:prSet/>
      <dgm:spPr/>
      <dgm:t>
        <a:bodyPr/>
        <a:lstStyle/>
        <a:p>
          <a:endParaRPr lang="en-US" b="1"/>
        </a:p>
      </dgm:t>
    </dgm:pt>
    <dgm:pt modelId="{08FCEFB4-0CC9-4651-9E57-2EAC68BF8CD3}" type="pres">
      <dgm:prSet presAssocID="{911D0493-9A22-42A7-A65B-8EF8E429EEEE}" presName="linearFlow" presStyleCnt="0">
        <dgm:presLayoutVars>
          <dgm:resizeHandles val="exact"/>
        </dgm:presLayoutVars>
      </dgm:prSet>
      <dgm:spPr/>
      <dgm:t>
        <a:bodyPr/>
        <a:lstStyle/>
        <a:p>
          <a:endParaRPr lang="en-US"/>
        </a:p>
      </dgm:t>
    </dgm:pt>
    <dgm:pt modelId="{AD25A062-A9CB-47C6-9FF0-95D85423A85E}" type="pres">
      <dgm:prSet presAssocID="{DECD3A68-FA23-40A9-9842-FEDBB1610556}" presName="node" presStyleLbl="node1" presStyleIdx="0" presStyleCnt="3">
        <dgm:presLayoutVars>
          <dgm:bulletEnabled val="1"/>
        </dgm:presLayoutVars>
      </dgm:prSet>
      <dgm:spPr/>
      <dgm:t>
        <a:bodyPr/>
        <a:lstStyle/>
        <a:p>
          <a:endParaRPr lang="en-US"/>
        </a:p>
      </dgm:t>
    </dgm:pt>
    <dgm:pt modelId="{2DF3B399-AA32-4DA2-A73C-D4DBB451B2CC}" type="pres">
      <dgm:prSet presAssocID="{847D2C3D-CEC7-41E1-9D68-FB33AF63C6F1}" presName="sibTrans" presStyleLbl="sibTrans2D1" presStyleIdx="0" presStyleCnt="2"/>
      <dgm:spPr/>
      <dgm:t>
        <a:bodyPr/>
        <a:lstStyle/>
        <a:p>
          <a:endParaRPr lang="en-US"/>
        </a:p>
      </dgm:t>
    </dgm:pt>
    <dgm:pt modelId="{739AEFC9-5A81-44F4-86F6-4A68C4B18F63}" type="pres">
      <dgm:prSet presAssocID="{847D2C3D-CEC7-41E1-9D68-FB33AF63C6F1}" presName="connectorText" presStyleLbl="sibTrans2D1" presStyleIdx="0" presStyleCnt="2"/>
      <dgm:spPr/>
      <dgm:t>
        <a:bodyPr/>
        <a:lstStyle/>
        <a:p>
          <a:endParaRPr lang="en-US"/>
        </a:p>
      </dgm:t>
    </dgm:pt>
    <dgm:pt modelId="{D9489832-A3FB-4A02-8B26-812A7EEFCBD4}" type="pres">
      <dgm:prSet presAssocID="{BF12CA55-2DEE-481C-B7FE-3460BED90F4D}" presName="node" presStyleLbl="node1" presStyleIdx="1" presStyleCnt="3">
        <dgm:presLayoutVars>
          <dgm:bulletEnabled val="1"/>
        </dgm:presLayoutVars>
      </dgm:prSet>
      <dgm:spPr/>
      <dgm:t>
        <a:bodyPr/>
        <a:lstStyle/>
        <a:p>
          <a:endParaRPr lang="en-US"/>
        </a:p>
      </dgm:t>
    </dgm:pt>
    <dgm:pt modelId="{7B4660B4-A8B9-4C68-A661-61BE727F797D}" type="pres">
      <dgm:prSet presAssocID="{E8A94E6C-CA23-4FE0-8FDA-2690E1C66AD4}" presName="sibTrans" presStyleLbl="sibTrans2D1" presStyleIdx="1" presStyleCnt="2"/>
      <dgm:spPr/>
      <dgm:t>
        <a:bodyPr/>
        <a:lstStyle/>
        <a:p>
          <a:endParaRPr lang="en-US"/>
        </a:p>
      </dgm:t>
    </dgm:pt>
    <dgm:pt modelId="{991A69AC-C64E-4FDB-A3EB-5AB7C3A24457}" type="pres">
      <dgm:prSet presAssocID="{E8A94E6C-CA23-4FE0-8FDA-2690E1C66AD4}" presName="connectorText" presStyleLbl="sibTrans2D1" presStyleIdx="1" presStyleCnt="2"/>
      <dgm:spPr/>
      <dgm:t>
        <a:bodyPr/>
        <a:lstStyle/>
        <a:p>
          <a:endParaRPr lang="en-US"/>
        </a:p>
      </dgm:t>
    </dgm:pt>
    <dgm:pt modelId="{8BD3F532-FC47-48B1-A080-F55346A22999}" type="pres">
      <dgm:prSet presAssocID="{949804D9-E505-4895-A9A9-B5048FA49746}" presName="node" presStyleLbl="node1" presStyleIdx="2" presStyleCnt="3">
        <dgm:presLayoutVars>
          <dgm:bulletEnabled val="1"/>
        </dgm:presLayoutVars>
      </dgm:prSet>
      <dgm:spPr/>
      <dgm:t>
        <a:bodyPr/>
        <a:lstStyle/>
        <a:p>
          <a:endParaRPr lang="en-US"/>
        </a:p>
      </dgm:t>
    </dgm:pt>
  </dgm:ptLst>
  <dgm:cxnLst>
    <dgm:cxn modelId="{121FCC8F-FA4D-43AE-8326-A3F26374E393}" type="presOf" srcId="{911D0493-9A22-42A7-A65B-8EF8E429EEEE}" destId="{08FCEFB4-0CC9-4651-9E57-2EAC68BF8CD3}" srcOrd="0" destOrd="0" presId="urn:microsoft.com/office/officeart/2005/8/layout/process2"/>
    <dgm:cxn modelId="{7ABF93FD-5E57-498A-99CF-D23AD690765B}" srcId="{911D0493-9A22-42A7-A65B-8EF8E429EEEE}" destId="{BF12CA55-2DEE-481C-B7FE-3460BED90F4D}" srcOrd="1" destOrd="0" parTransId="{68E062C0-7EA5-460C-813C-AAC3495D492F}" sibTransId="{E8A94E6C-CA23-4FE0-8FDA-2690E1C66AD4}"/>
    <dgm:cxn modelId="{1BB4A1CF-D578-4508-8FC5-9EC704DA391D}" type="presOf" srcId="{949804D9-E505-4895-A9A9-B5048FA49746}" destId="{8BD3F532-FC47-48B1-A080-F55346A22999}" srcOrd="0" destOrd="0" presId="urn:microsoft.com/office/officeart/2005/8/layout/process2"/>
    <dgm:cxn modelId="{FA039CA5-A4FF-42D2-A69E-D67DA63E0FA3}" srcId="{911D0493-9A22-42A7-A65B-8EF8E429EEEE}" destId="{949804D9-E505-4895-A9A9-B5048FA49746}" srcOrd="2" destOrd="0" parTransId="{F64F6B04-F5F9-4391-B9B2-53AD7E8E6D12}" sibTransId="{4903E380-72DB-495D-B055-D61E455BA8C6}"/>
    <dgm:cxn modelId="{7BDBC8B8-5561-4DD9-A138-82212A81B5D4}" srcId="{911D0493-9A22-42A7-A65B-8EF8E429EEEE}" destId="{DECD3A68-FA23-40A9-9842-FEDBB1610556}" srcOrd="0" destOrd="0" parTransId="{20D51884-DC07-42AD-BCAB-901379410558}" sibTransId="{847D2C3D-CEC7-41E1-9D68-FB33AF63C6F1}"/>
    <dgm:cxn modelId="{A08E8EEF-B8C8-4132-AC10-87B3A4259C17}" type="presOf" srcId="{BF12CA55-2DEE-481C-B7FE-3460BED90F4D}" destId="{D9489832-A3FB-4A02-8B26-812A7EEFCBD4}" srcOrd="0" destOrd="0" presId="urn:microsoft.com/office/officeart/2005/8/layout/process2"/>
    <dgm:cxn modelId="{96A8B10A-C510-4EEF-99E5-038804B77301}" type="presOf" srcId="{DECD3A68-FA23-40A9-9842-FEDBB1610556}" destId="{AD25A062-A9CB-47C6-9FF0-95D85423A85E}" srcOrd="0" destOrd="0" presId="urn:microsoft.com/office/officeart/2005/8/layout/process2"/>
    <dgm:cxn modelId="{976CF00D-6DB1-431C-AB1B-643B2BDC138A}" type="presOf" srcId="{847D2C3D-CEC7-41E1-9D68-FB33AF63C6F1}" destId="{739AEFC9-5A81-44F4-86F6-4A68C4B18F63}" srcOrd="1" destOrd="0" presId="urn:microsoft.com/office/officeart/2005/8/layout/process2"/>
    <dgm:cxn modelId="{C934E3AE-8D76-413D-AB88-E0E3CCDC56D9}" type="presOf" srcId="{E8A94E6C-CA23-4FE0-8FDA-2690E1C66AD4}" destId="{991A69AC-C64E-4FDB-A3EB-5AB7C3A24457}" srcOrd="1" destOrd="0" presId="urn:microsoft.com/office/officeart/2005/8/layout/process2"/>
    <dgm:cxn modelId="{6DFB47ED-F471-4233-BBC3-E73CB6F82572}" type="presOf" srcId="{E8A94E6C-CA23-4FE0-8FDA-2690E1C66AD4}" destId="{7B4660B4-A8B9-4C68-A661-61BE727F797D}" srcOrd="0" destOrd="0" presId="urn:microsoft.com/office/officeart/2005/8/layout/process2"/>
    <dgm:cxn modelId="{8C942347-82E9-4DC6-BD0D-59FE10B421D7}" type="presOf" srcId="{847D2C3D-CEC7-41E1-9D68-FB33AF63C6F1}" destId="{2DF3B399-AA32-4DA2-A73C-D4DBB451B2CC}" srcOrd="0" destOrd="0" presId="urn:microsoft.com/office/officeart/2005/8/layout/process2"/>
    <dgm:cxn modelId="{4A2EB01A-A170-4A48-BECD-AB6031341854}" type="presParOf" srcId="{08FCEFB4-0CC9-4651-9E57-2EAC68BF8CD3}" destId="{AD25A062-A9CB-47C6-9FF0-95D85423A85E}" srcOrd="0" destOrd="0" presId="urn:microsoft.com/office/officeart/2005/8/layout/process2"/>
    <dgm:cxn modelId="{43C12F86-CC4A-451A-9500-47F20F6D5E98}" type="presParOf" srcId="{08FCEFB4-0CC9-4651-9E57-2EAC68BF8CD3}" destId="{2DF3B399-AA32-4DA2-A73C-D4DBB451B2CC}" srcOrd="1" destOrd="0" presId="urn:microsoft.com/office/officeart/2005/8/layout/process2"/>
    <dgm:cxn modelId="{EC812904-9210-4EE7-8A66-9B1BE44FC445}" type="presParOf" srcId="{2DF3B399-AA32-4DA2-A73C-D4DBB451B2CC}" destId="{739AEFC9-5A81-44F4-86F6-4A68C4B18F63}" srcOrd="0" destOrd="0" presId="urn:microsoft.com/office/officeart/2005/8/layout/process2"/>
    <dgm:cxn modelId="{77A33FA2-4858-4FEB-91CD-4E58BF1EC023}" type="presParOf" srcId="{08FCEFB4-0CC9-4651-9E57-2EAC68BF8CD3}" destId="{D9489832-A3FB-4A02-8B26-812A7EEFCBD4}" srcOrd="2" destOrd="0" presId="urn:microsoft.com/office/officeart/2005/8/layout/process2"/>
    <dgm:cxn modelId="{C31181D7-0D5B-4555-9113-9B325D007287}" type="presParOf" srcId="{08FCEFB4-0CC9-4651-9E57-2EAC68BF8CD3}" destId="{7B4660B4-A8B9-4C68-A661-61BE727F797D}" srcOrd="3" destOrd="0" presId="urn:microsoft.com/office/officeart/2005/8/layout/process2"/>
    <dgm:cxn modelId="{0063B251-0FE4-4C99-9724-F138E4CA8E12}" type="presParOf" srcId="{7B4660B4-A8B9-4C68-A661-61BE727F797D}" destId="{991A69AC-C64E-4FDB-A3EB-5AB7C3A24457}" srcOrd="0" destOrd="0" presId="urn:microsoft.com/office/officeart/2005/8/layout/process2"/>
    <dgm:cxn modelId="{F065D7DE-60E9-4922-A359-B4350B74E260}" type="presParOf" srcId="{08FCEFB4-0CC9-4651-9E57-2EAC68BF8CD3}" destId="{8BD3F532-FC47-48B1-A080-F55346A22999}" srcOrd="4" destOrd="0" presId="urn:microsoft.com/office/officeart/2005/8/layout/process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5494869-6B53-45E3-B374-2AF034DC99ED}">
      <dsp:nvSpPr>
        <dsp:cNvPr id="0" name=""/>
        <dsp:cNvSpPr/>
      </dsp:nvSpPr>
      <dsp:spPr>
        <a:xfrm>
          <a:off x="2507663" y="267836"/>
          <a:ext cx="5315515" cy="1846008"/>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069716-492B-42B4-8959-0A255FD53282}">
      <dsp:nvSpPr>
        <dsp:cNvPr id="0" name=""/>
        <dsp:cNvSpPr/>
      </dsp:nvSpPr>
      <dsp:spPr>
        <a:xfrm>
          <a:off x="4658593" y="4788084"/>
          <a:ext cx="1030138" cy="659288"/>
        </a:xfrm>
        <a:prstGeom prst="downArrow">
          <a:avLst/>
        </a:prstGeom>
        <a:solidFill>
          <a:schemeClr val="accent1">
            <a:tint val="6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9D38DB-47B3-476D-9203-74225EC4CA9C}">
      <dsp:nvSpPr>
        <dsp:cNvPr id="0" name=""/>
        <dsp:cNvSpPr/>
      </dsp:nvSpPr>
      <dsp:spPr>
        <a:xfrm>
          <a:off x="2701329" y="5315515"/>
          <a:ext cx="4944666" cy="12361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n-US" sz="3200" b="1" kern="1200" dirty="0" smtClean="0"/>
            <a:t>IT Cost</a:t>
          </a:r>
          <a:endParaRPr lang="en-US" sz="3200" b="1" kern="1200" dirty="0"/>
        </a:p>
      </dsp:txBody>
      <dsp:txXfrm>
        <a:off x="2701329" y="5315515"/>
        <a:ext cx="4944666" cy="1236166"/>
      </dsp:txXfrm>
    </dsp:sp>
    <dsp:sp modelId="{BD81B664-1EEA-4D74-A068-7C410F83A0BB}">
      <dsp:nvSpPr>
        <dsp:cNvPr id="0" name=""/>
        <dsp:cNvSpPr/>
      </dsp:nvSpPr>
      <dsp:spPr>
        <a:xfrm>
          <a:off x="4440203" y="2256415"/>
          <a:ext cx="1854249" cy="1854249"/>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b="1" kern="1200" dirty="0" smtClean="0"/>
            <a:t>Total Other </a:t>
          </a:r>
          <a:endParaRPr lang="en-US" sz="3200" b="1" kern="1200" dirty="0"/>
        </a:p>
      </dsp:txBody>
      <dsp:txXfrm>
        <a:off x="4440203" y="2256415"/>
        <a:ext cx="1854249" cy="1854249"/>
      </dsp:txXfrm>
    </dsp:sp>
    <dsp:sp modelId="{15402F94-7B74-4743-97F3-334DA64F8C73}">
      <dsp:nvSpPr>
        <dsp:cNvPr id="0" name=""/>
        <dsp:cNvSpPr/>
      </dsp:nvSpPr>
      <dsp:spPr>
        <a:xfrm>
          <a:off x="2743202" y="865316"/>
          <a:ext cx="2594614" cy="1854249"/>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b="1" kern="1200" dirty="0" smtClean="0"/>
            <a:t>Total Building</a:t>
          </a:r>
          <a:endParaRPr lang="en-US" sz="3200" b="1" kern="1200" dirty="0"/>
        </a:p>
      </dsp:txBody>
      <dsp:txXfrm>
        <a:off x="2743202" y="865316"/>
        <a:ext cx="2594614" cy="1854249"/>
      </dsp:txXfrm>
    </dsp:sp>
    <dsp:sp modelId="{08B42436-F383-4AE8-A6BA-F1D81A45151B}">
      <dsp:nvSpPr>
        <dsp:cNvPr id="0" name=""/>
        <dsp:cNvSpPr/>
      </dsp:nvSpPr>
      <dsp:spPr>
        <a:xfrm>
          <a:off x="4632928" y="417000"/>
          <a:ext cx="2606073" cy="1854249"/>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b="1" kern="1200" dirty="0" smtClean="0"/>
            <a:t>Total Personnel</a:t>
          </a:r>
          <a:endParaRPr lang="en-US" sz="3200" b="1" kern="1200" dirty="0"/>
        </a:p>
      </dsp:txBody>
      <dsp:txXfrm>
        <a:off x="4632928" y="417000"/>
        <a:ext cx="2606073" cy="1854249"/>
      </dsp:txXfrm>
    </dsp:sp>
    <dsp:sp modelId="{AFAF2126-D51E-44DC-9F02-0D16E27E2194}">
      <dsp:nvSpPr>
        <dsp:cNvPr id="0" name=""/>
        <dsp:cNvSpPr/>
      </dsp:nvSpPr>
      <dsp:spPr>
        <a:xfrm>
          <a:off x="2289273" y="41205"/>
          <a:ext cx="5768777" cy="4615021"/>
        </a:xfrm>
        <a:prstGeom prst="funnel">
          <a:avLst/>
        </a:prstGeom>
        <a:solidFill>
          <a:schemeClr val="lt1">
            <a:alpha val="40000"/>
            <a:hueOff val="0"/>
            <a:satOff val="0"/>
            <a:lumOff val="0"/>
            <a:alphaOff val="0"/>
          </a:schemeClr>
        </a:solidFill>
        <a:ln w="12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9.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4626" name="Rectangle 2"/>
          <p:cNvSpPr>
            <a:spLocks noGrp="1" noChangeArrowheads="1"/>
          </p:cNvSpPr>
          <p:nvPr>
            <p:ph type="hdr" sz="quarter"/>
          </p:nvPr>
        </p:nvSpPr>
        <p:spPr bwMode="auto">
          <a:xfrm>
            <a:off x="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p>
        </p:txBody>
      </p:sp>
      <p:sp>
        <p:nvSpPr>
          <p:cNvPr id="154627" name="Rectangle 3"/>
          <p:cNvSpPr>
            <a:spLocks noGrp="1" noChangeArrowheads="1"/>
          </p:cNvSpPr>
          <p:nvPr>
            <p:ph type="dt" sz="quarter" idx="1"/>
          </p:nvPr>
        </p:nvSpPr>
        <p:spPr bwMode="auto">
          <a:xfrm>
            <a:off x="396240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p>
        </p:txBody>
      </p:sp>
      <p:sp>
        <p:nvSpPr>
          <p:cNvPr id="154628" name="Rectangle 4"/>
          <p:cNvSpPr>
            <a:spLocks noGrp="1" noChangeArrowheads="1"/>
          </p:cNvSpPr>
          <p:nvPr>
            <p:ph type="ftr" sz="quarter" idx="2"/>
          </p:nvPr>
        </p:nvSpPr>
        <p:spPr bwMode="auto">
          <a:xfrm>
            <a:off x="0" y="87630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p>
        </p:txBody>
      </p:sp>
      <p:sp>
        <p:nvSpPr>
          <p:cNvPr id="154629" name="Rectangle 5"/>
          <p:cNvSpPr>
            <a:spLocks noGrp="1" noChangeArrowheads="1"/>
          </p:cNvSpPr>
          <p:nvPr>
            <p:ph type="sldNum" sz="quarter" idx="3"/>
          </p:nvPr>
        </p:nvSpPr>
        <p:spPr bwMode="auto">
          <a:xfrm>
            <a:off x="3962400" y="87630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35F6DA11-49FC-41D6-859A-086348EE7B5A}"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hdr" sz="quarter"/>
          </p:nvPr>
        </p:nvSpPr>
        <p:spPr bwMode="auto">
          <a:xfrm>
            <a:off x="0" y="0"/>
            <a:ext cx="3035300" cy="461963"/>
          </a:xfrm>
          <a:prstGeom prst="rect">
            <a:avLst/>
          </a:prstGeom>
          <a:noFill/>
          <a:ln w="9525">
            <a:noFill/>
            <a:miter lim="800000"/>
            <a:headEnd/>
            <a:tailEnd/>
          </a:ln>
          <a:effectLst/>
        </p:spPr>
        <p:txBody>
          <a:bodyPr vert="horz" wrap="square" lIns="92720" tIns="46360" rIns="92720" bIns="46360" numCol="1" anchor="t" anchorCtr="0" compatLnSpc="1">
            <a:prstTxWarp prst="textNoShape">
              <a:avLst/>
            </a:prstTxWarp>
          </a:bodyPr>
          <a:lstStyle>
            <a:lvl1pPr defTabSz="927100" eaLnBrk="0" hangingPunct="0">
              <a:defRPr sz="1200"/>
            </a:lvl1pPr>
          </a:lstStyle>
          <a:p>
            <a:endParaRPr lang="en-US"/>
          </a:p>
        </p:txBody>
      </p:sp>
      <p:sp>
        <p:nvSpPr>
          <p:cNvPr id="110595" name="Rectangle 3"/>
          <p:cNvSpPr>
            <a:spLocks noGrp="1" noChangeArrowheads="1"/>
          </p:cNvSpPr>
          <p:nvPr>
            <p:ph type="dt" idx="1"/>
          </p:nvPr>
        </p:nvSpPr>
        <p:spPr bwMode="auto">
          <a:xfrm>
            <a:off x="3968750" y="0"/>
            <a:ext cx="3035300" cy="461963"/>
          </a:xfrm>
          <a:prstGeom prst="rect">
            <a:avLst/>
          </a:prstGeom>
          <a:noFill/>
          <a:ln w="9525">
            <a:noFill/>
            <a:miter lim="800000"/>
            <a:headEnd/>
            <a:tailEnd/>
          </a:ln>
          <a:effectLst/>
        </p:spPr>
        <p:txBody>
          <a:bodyPr vert="horz" wrap="square" lIns="92720" tIns="46360" rIns="92720" bIns="46360" numCol="1" anchor="t" anchorCtr="0" compatLnSpc="1">
            <a:prstTxWarp prst="textNoShape">
              <a:avLst/>
            </a:prstTxWarp>
          </a:bodyPr>
          <a:lstStyle>
            <a:lvl1pPr algn="r" defTabSz="927100" eaLnBrk="0" hangingPunct="0">
              <a:defRPr sz="1200"/>
            </a:lvl1pPr>
          </a:lstStyle>
          <a:p>
            <a:endParaRPr lang="en-US"/>
          </a:p>
        </p:txBody>
      </p:sp>
      <p:sp>
        <p:nvSpPr>
          <p:cNvPr id="110596" name="Rectangle 4"/>
          <p:cNvSpPr>
            <a:spLocks noGrp="1" noRot="1" noChangeAspect="1" noChangeArrowheads="1" noTextEdit="1"/>
          </p:cNvSpPr>
          <p:nvPr>
            <p:ph type="sldImg" idx="2"/>
          </p:nvPr>
        </p:nvSpPr>
        <p:spPr bwMode="auto">
          <a:xfrm>
            <a:off x="1263650" y="692150"/>
            <a:ext cx="4476750" cy="3459163"/>
          </a:xfrm>
          <a:prstGeom prst="rect">
            <a:avLst/>
          </a:prstGeom>
          <a:noFill/>
          <a:ln w="9525">
            <a:solidFill>
              <a:srgbClr val="000000"/>
            </a:solidFill>
            <a:miter lim="800000"/>
            <a:headEnd/>
            <a:tailEnd/>
          </a:ln>
          <a:effectLst/>
        </p:spPr>
      </p:sp>
      <p:sp>
        <p:nvSpPr>
          <p:cNvPr id="110597" name="Rectangle 5"/>
          <p:cNvSpPr>
            <a:spLocks noGrp="1" noChangeArrowheads="1"/>
          </p:cNvSpPr>
          <p:nvPr>
            <p:ph type="body" sz="quarter" idx="3"/>
          </p:nvPr>
        </p:nvSpPr>
        <p:spPr bwMode="auto">
          <a:xfrm>
            <a:off x="933450" y="4381500"/>
            <a:ext cx="5137150" cy="4149725"/>
          </a:xfrm>
          <a:prstGeom prst="rect">
            <a:avLst/>
          </a:prstGeom>
          <a:noFill/>
          <a:ln w="9525">
            <a:noFill/>
            <a:miter lim="800000"/>
            <a:headEnd/>
            <a:tailEnd/>
          </a:ln>
          <a:effectLst/>
        </p:spPr>
        <p:txBody>
          <a:bodyPr vert="horz" wrap="square" lIns="92720" tIns="46360" rIns="92720" bIns="4636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0598" name="Rectangle 6"/>
          <p:cNvSpPr>
            <a:spLocks noGrp="1" noChangeArrowheads="1"/>
          </p:cNvSpPr>
          <p:nvPr>
            <p:ph type="ftr" sz="quarter" idx="4"/>
          </p:nvPr>
        </p:nvSpPr>
        <p:spPr bwMode="auto">
          <a:xfrm>
            <a:off x="0" y="8763000"/>
            <a:ext cx="3035300" cy="460375"/>
          </a:xfrm>
          <a:prstGeom prst="rect">
            <a:avLst/>
          </a:prstGeom>
          <a:noFill/>
          <a:ln w="9525">
            <a:noFill/>
            <a:miter lim="800000"/>
            <a:headEnd/>
            <a:tailEnd/>
          </a:ln>
          <a:effectLst/>
        </p:spPr>
        <p:txBody>
          <a:bodyPr vert="horz" wrap="square" lIns="92720" tIns="46360" rIns="92720" bIns="46360" numCol="1" anchor="b" anchorCtr="0" compatLnSpc="1">
            <a:prstTxWarp prst="textNoShape">
              <a:avLst/>
            </a:prstTxWarp>
          </a:bodyPr>
          <a:lstStyle>
            <a:lvl1pPr defTabSz="927100" eaLnBrk="0" hangingPunct="0">
              <a:defRPr sz="1200"/>
            </a:lvl1pPr>
          </a:lstStyle>
          <a:p>
            <a:endParaRPr lang="en-US"/>
          </a:p>
        </p:txBody>
      </p:sp>
      <p:sp>
        <p:nvSpPr>
          <p:cNvPr id="110599" name="Rectangle 7"/>
          <p:cNvSpPr>
            <a:spLocks noGrp="1" noChangeArrowheads="1"/>
          </p:cNvSpPr>
          <p:nvPr>
            <p:ph type="sldNum" sz="quarter" idx="5"/>
          </p:nvPr>
        </p:nvSpPr>
        <p:spPr bwMode="auto">
          <a:xfrm>
            <a:off x="3968750" y="8763000"/>
            <a:ext cx="3035300" cy="460375"/>
          </a:xfrm>
          <a:prstGeom prst="rect">
            <a:avLst/>
          </a:prstGeom>
          <a:noFill/>
          <a:ln w="9525">
            <a:noFill/>
            <a:miter lim="800000"/>
            <a:headEnd/>
            <a:tailEnd/>
          </a:ln>
          <a:effectLst/>
        </p:spPr>
        <p:txBody>
          <a:bodyPr vert="horz" wrap="square" lIns="92720" tIns="46360" rIns="92720" bIns="46360" numCol="1" anchor="b" anchorCtr="0" compatLnSpc="1">
            <a:prstTxWarp prst="textNoShape">
              <a:avLst/>
            </a:prstTxWarp>
          </a:bodyPr>
          <a:lstStyle>
            <a:lvl1pPr algn="r" defTabSz="927100" eaLnBrk="0" hangingPunct="0">
              <a:defRPr sz="1200"/>
            </a:lvl1pPr>
          </a:lstStyle>
          <a:p>
            <a:fld id="{814359F1-B664-4648-9C36-7B5C893604CF}"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n.wikipedia.org/wiki/Cedars_Sinai"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360486-F17C-43CB-B1DE-59857482F25E}" type="slidenum">
              <a:rPr lang="en-US"/>
              <a:pPr/>
              <a:t>1</a:t>
            </a:fld>
            <a:endParaRPr lang="en-US"/>
          </a:p>
        </p:txBody>
      </p:sp>
      <p:sp>
        <p:nvSpPr>
          <p:cNvPr id="199682" name="Rectangle 2"/>
          <p:cNvSpPr>
            <a:spLocks noGrp="1" noRot="1" noChangeAspect="1" noChangeArrowheads="1" noTextEdit="1"/>
          </p:cNvSpPr>
          <p:nvPr>
            <p:ph type="sldImg"/>
          </p:nvPr>
        </p:nvSpPr>
        <p:spPr>
          <a:xfrm>
            <a:off x="1271588" y="688975"/>
            <a:ext cx="4459287" cy="3444875"/>
          </a:xfrm>
          <a:ln w="12700" cap="flat">
            <a:solidFill>
              <a:schemeClr val="tx1"/>
            </a:solidFill>
          </a:ln>
        </p:spPr>
      </p:sp>
      <p:sp>
        <p:nvSpPr>
          <p:cNvPr id="199683" name="Rectangle 3"/>
          <p:cNvSpPr>
            <a:spLocks noGrp="1" noChangeArrowheads="1"/>
          </p:cNvSpPr>
          <p:nvPr>
            <p:ph type="body" idx="1"/>
          </p:nvPr>
        </p:nvSpPr>
        <p:spPr>
          <a:xfrm>
            <a:off x="933450" y="4364038"/>
            <a:ext cx="5137150" cy="4133850"/>
          </a:xfrm>
          <a:noFill/>
          <a:ln/>
        </p:spPr>
        <p:txBody>
          <a:bodyPr lIns="91547" tIns="44970" rIns="91547" bIns="44970"/>
          <a:lstStyle/>
          <a:p>
            <a:pPr defTabSz="868363">
              <a:spcBef>
                <a:spcPct val="100000"/>
              </a:spcBef>
            </a:pPr>
            <a:r>
              <a:rPr lang="en-US"/>
              <a:t>Some IT investments have not paid off.  </a:t>
            </a:r>
            <a:r>
              <a:rPr lang="en-US" sz="1100"/>
              <a:t>Kmart scraped $130 million software.  Gateway lost $140 million on e-commerce.  Hershey lost $120 million sales after new distribution system.  Nike’s $400 million system led to lower profit.  </a:t>
            </a:r>
            <a:endParaRPr lang="en-US"/>
          </a:p>
          <a:p>
            <a:pPr defTabSz="868363"/>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81DFEF-C299-436D-B9E2-521086129DC7}" type="slidenum">
              <a:rPr lang="en-US"/>
              <a:pPr/>
              <a:t>10</a:t>
            </a:fld>
            <a:endParaRPr lang="en-US"/>
          </a:p>
        </p:txBody>
      </p:sp>
      <p:sp>
        <p:nvSpPr>
          <p:cNvPr id="297986" name="Rectangle 2"/>
          <p:cNvSpPr>
            <a:spLocks noGrp="1" noRot="1" noChangeAspect="1" noChangeArrowheads="1" noTextEdit="1"/>
          </p:cNvSpPr>
          <p:nvPr>
            <p:ph type="sldImg"/>
          </p:nvPr>
        </p:nvSpPr>
        <p:spPr>
          <a:ln/>
        </p:spPr>
      </p:sp>
      <p:sp>
        <p:nvSpPr>
          <p:cNvPr id="297987" name="Rectangle 3"/>
          <p:cNvSpPr>
            <a:spLocks noGrp="1" noChangeArrowheads="1"/>
          </p:cNvSpPr>
          <p:nvPr>
            <p:ph type="body" idx="1"/>
          </p:nvPr>
        </p:nvSpPr>
        <p:spPr/>
        <p:txBody>
          <a:bodyPr/>
          <a:lstStyle/>
          <a:p>
            <a:pPr>
              <a:lnSpc>
                <a:spcPct val="90000"/>
              </a:lnSpc>
            </a:pPr>
            <a:r>
              <a:rPr lang="en-US" dirty="0" smtClean="0"/>
              <a:t>Finally</a:t>
            </a:r>
            <a:r>
              <a:rPr lang="en-US" dirty="0"/>
              <a:t>, we need to collect data on organization’s or business unit’s total </a:t>
            </a:r>
            <a:r>
              <a:rPr lang="en-US" dirty="0" smtClean="0"/>
              <a:t>revenue.  These three pieces of information are readily available in organization’s budgets and can be assessed easily.  </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81DFEF-C299-436D-B9E2-521086129DC7}" type="slidenum">
              <a:rPr lang="en-US"/>
              <a:pPr/>
              <a:t>11</a:t>
            </a:fld>
            <a:endParaRPr lang="en-US"/>
          </a:p>
        </p:txBody>
      </p:sp>
      <p:sp>
        <p:nvSpPr>
          <p:cNvPr id="297986" name="Rectangle 2"/>
          <p:cNvSpPr>
            <a:spLocks noGrp="1" noRot="1" noChangeAspect="1" noChangeArrowheads="1" noTextEdit="1"/>
          </p:cNvSpPr>
          <p:nvPr>
            <p:ph type="sldImg"/>
          </p:nvPr>
        </p:nvSpPr>
        <p:spPr>
          <a:ln/>
        </p:spPr>
      </p:sp>
      <p:sp>
        <p:nvSpPr>
          <p:cNvPr id="297987" name="Rectangle 3"/>
          <p:cNvSpPr>
            <a:spLocks noGrp="1" noChangeArrowheads="1"/>
          </p:cNvSpPr>
          <p:nvPr>
            <p:ph type="body" idx="1"/>
          </p:nvPr>
        </p:nvSpPr>
        <p:spPr/>
        <p:txBody>
          <a:bodyPr/>
          <a:lstStyle/>
          <a:p>
            <a:pPr>
              <a:lnSpc>
                <a:spcPct val="90000"/>
              </a:lnSpc>
            </a:pPr>
            <a:r>
              <a:rPr lang="en-US" dirty="0" smtClean="0"/>
              <a:t>Once </a:t>
            </a:r>
            <a:r>
              <a:rPr lang="en-US" dirty="0"/>
              <a:t>the data is collected, the analysis can start.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81DFEF-C299-436D-B9E2-521086129DC7}" type="slidenum">
              <a:rPr lang="en-US"/>
              <a:pPr/>
              <a:t>12</a:t>
            </a:fld>
            <a:endParaRPr lang="en-US"/>
          </a:p>
        </p:txBody>
      </p:sp>
      <p:sp>
        <p:nvSpPr>
          <p:cNvPr id="297986" name="Rectangle 2"/>
          <p:cNvSpPr>
            <a:spLocks noGrp="1" noRot="1" noChangeAspect="1" noChangeArrowheads="1" noTextEdit="1"/>
          </p:cNvSpPr>
          <p:nvPr>
            <p:ph type="sldImg"/>
          </p:nvPr>
        </p:nvSpPr>
        <p:spPr>
          <a:ln/>
        </p:spPr>
      </p:sp>
      <p:sp>
        <p:nvSpPr>
          <p:cNvPr id="297987" name="Rectangle 3"/>
          <p:cNvSpPr>
            <a:spLocks noGrp="1" noChangeArrowheads="1"/>
          </p:cNvSpPr>
          <p:nvPr>
            <p:ph type="body" idx="1"/>
          </p:nvPr>
        </p:nvSpPr>
        <p:spPr/>
        <p:txBody>
          <a:bodyPr/>
          <a:lstStyle/>
          <a:p>
            <a:pPr>
              <a:lnSpc>
                <a:spcPct val="90000"/>
              </a:lnSpc>
            </a:pPr>
            <a:r>
              <a:rPr lang="en-US" dirty="0" smtClean="0"/>
              <a:t>The </a:t>
            </a:r>
            <a:r>
              <a:rPr lang="en-US" dirty="0"/>
              <a:t>first step in the analysis is to see if there is a relationship between IT investment and revenues.  This can be done easily by plotting business unit against IT investment and see if as investment increases so does the cost.  </a:t>
            </a:r>
            <a:r>
              <a:rPr lang="en-US" dirty="0" smtClean="0"/>
              <a:t>In this example</a:t>
            </a:r>
            <a:r>
              <a:rPr lang="en-US" baseline="0" dirty="0" smtClean="0"/>
              <a:t> scatter diagram there is a strong positive relationship between IT cost and Revenue.  Since this relationship exists, we can move forward to other steps in the analysis.  </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81DFEF-C299-436D-B9E2-521086129DC7}" type="slidenum">
              <a:rPr lang="en-US"/>
              <a:pPr/>
              <a:t>13</a:t>
            </a:fld>
            <a:endParaRPr lang="en-US"/>
          </a:p>
        </p:txBody>
      </p:sp>
      <p:sp>
        <p:nvSpPr>
          <p:cNvPr id="297986" name="Rectangle 2"/>
          <p:cNvSpPr>
            <a:spLocks noGrp="1" noRot="1" noChangeAspect="1" noChangeArrowheads="1" noTextEdit="1"/>
          </p:cNvSpPr>
          <p:nvPr>
            <p:ph type="sldImg"/>
          </p:nvPr>
        </p:nvSpPr>
        <p:spPr>
          <a:ln/>
        </p:spPr>
      </p:sp>
      <p:sp>
        <p:nvSpPr>
          <p:cNvPr id="297987" name="Rectangle 3"/>
          <p:cNvSpPr>
            <a:spLocks noGrp="1" noChangeArrowheads="1"/>
          </p:cNvSpPr>
          <p:nvPr>
            <p:ph type="body" idx="1"/>
          </p:nvPr>
        </p:nvSpPr>
        <p:spPr/>
        <p:txBody>
          <a:bodyPr/>
          <a:lstStyle/>
          <a:p>
            <a:pPr>
              <a:lnSpc>
                <a:spcPct val="90000"/>
              </a:lnSpc>
            </a:pPr>
            <a:r>
              <a:rPr lang="en-US" dirty="0" smtClean="0"/>
              <a:t>It </a:t>
            </a:r>
            <a:r>
              <a:rPr lang="en-US" dirty="0"/>
              <a:t>is also important to see if there is a large correlation between IT investment and revenue.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81DFEF-C299-436D-B9E2-521086129DC7}" type="slidenum">
              <a:rPr lang="en-US"/>
              <a:pPr/>
              <a:t>14</a:t>
            </a:fld>
            <a:endParaRPr lang="en-US"/>
          </a:p>
        </p:txBody>
      </p:sp>
      <p:sp>
        <p:nvSpPr>
          <p:cNvPr id="297986" name="Rectangle 2"/>
          <p:cNvSpPr>
            <a:spLocks noGrp="1" noRot="1" noChangeAspect="1" noChangeArrowheads="1" noTextEdit="1"/>
          </p:cNvSpPr>
          <p:nvPr>
            <p:ph type="sldImg"/>
          </p:nvPr>
        </p:nvSpPr>
        <p:spPr>
          <a:ln/>
        </p:spPr>
      </p:sp>
      <p:sp>
        <p:nvSpPr>
          <p:cNvPr id="297987" name="Rectangle 3"/>
          <p:cNvSpPr>
            <a:spLocks noGrp="1" noChangeArrowheads="1"/>
          </p:cNvSpPr>
          <p:nvPr>
            <p:ph type="body" idx="1"/>
          </p:nvPr>
        </p:nvSpPr>
        <p:spPr/>
        <p:txBody>
          <a:bodyPr/>
          <a:lstStyle/>
          <a:p>
            <a:pPr>
              <a:lnSpc>
                <a:spcPct val="90000"/>
              </a:lnSpc>
            </a:pPr>
            <a:r>
              <a:rPr lang="en-US" dirty="0" smtClean="0"/>
              <a:t>In </a:t>
            </a:r>
            <a:r>
              <a:rPr lang="en-US" dirty="0"/>
              <a:t>fact, there should be a large correlation between any two pairs of the variables we are examining.  Investment should be related to use, use of IT should be related to revenues.  </a:t>
            </a:r>
            <a:r>
              <a:rPr lang="en-US" dirty="0" smtClean="0"/>
              <a:t>If these expected relations do not exist, again we can doubt</a:t>
            </a:r>
            <a:r>
              <a:rPr lang="en-US" baseline="0" dirty="0" smtClean="0"/>
              <a:t> that IT investment has led to increased returns.  </a:t>
            </a:r>
            <a:r>
              <a:rPr lang="en-US" dirty="0" smtClean="0"/>
              <a:t>If </a:t>
            </a:r>
            <a:r>
              <a:rPr lang="en-US" dirty="0"/>
              <a:t>these associations </a:t>
            </a:r>
            <a:r>
              <a:rPr lang="en-US" dirty="0" smtClean="0"/>
              <a:t>do exist</a:t>
            </a:r>
            <a:r>
              <a:rPr lang="en-US" dirty="0"/>
              <a:t>, then we are ready to examine the direction of cause and effect.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81DFEF-C299-436D-B9E2-521086129DC7}" type="slidenum">
              <a:rPr lang="en-US"/>
              <a:pPr/>
              <a:t>15</a:t>
            </a:fld>
            <a:endParaRPr lang="en-US"/>
          </a:p>
        </p:txBody>
      </p:sp>
      <p:sp>
        <p:nvSpPr>
          <p:cNvPr id="297986" name="Rectangle 2"/>
          <p:cNvSpPr>
            <a:spLocks noGrp="1" noRot="1" noChangeAspect="1" noChangeArrowheads="1" noTextEdit="1"/>
          </p:cNvSpPr>
          <p:nvPr>
            <p:ph type="sldImg"/>
          </p:nvPr>
        </p:nvSpPr>
        <p:spPr>
          <a:ln/>
        </p:spPr>
      </p:sp>
      <p:sp>
        <p:nvSpPr>
          <p:cNvPr id="297987" name="Rectangle 3"/>
          <p:cNvSpPr>
            <a:spLocks noGrp="1" noChangeArrowheads="1"/>
          </p:cNvSpPr>
          <p:nvPr>
            <p:ph type="body" idx="1"/>
          </p:nvPr>
        </p:nvSpPr>
        <p:spPr/>
        <p:txBody>
          <a:bodyPr/>
          <a:lstStyle/>
          <a:p>
            <a:pPr>
              <a:lnSpc>
                <a:spcPct val="90000"/>
              </a:lnSpc>
            </a:pPr>
            <a:r>
              <a:rPr lang="en-US" dirty="0" smtClean="0"/>
              <a:t>When you have 3 variables,</a:t>
            </a:r>
            <a:r>
              <a:rPr lang="en-US" baseline="0" dirty="0" smtClean="0"/>
              <a:t> many different causal scenarios are possible as any one of the variables can be the root cause of changes in the other two.  If we assume that no use of IT is possible until it is purchased, then we can safely assume that scenarios in which use of IT has led to more IT investment are not probable.  Then we are left with two likely scenarios.  </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81DFEF-C299-436D-B9E2-521086129DC7}" type="slidenum">
              <a:rPr lang="en-US"/>
              <a:pPr/>
              <a:t>16</a:t>
            </a:fld>
            <a:endParaRPr lang="en-US"/>
          </a:p>
        </p:txBody>
      </p:sp>
      <p:sp>
        <p:nvSpPr>
          <p:cNvPr id="297986" name="Rectangle 2"/>
          <p:cNvSpPr>
            <a:spLocks noGrp="1" noRot="1" noChangeAspect="1" noChangeArrowheads="1" noTextEdit="1"/>
          </p:cNvSpPr>
          <p:nvPr>
            <p:ph type="sldImg"/>
          </p:nvPr>
        </p:nvSpPr>
        <p:spPr>
          <a:ln/>
        </p:spPr>
      </p:sp>
      <p:sp>
        <p:nvSpPr>
          <p:cNvPr id="297987" name="Rectangle 3"/>
          <p:cNvSpPr>
            <a:spLocks noGrp="1" noChangeArrowheads="1"/>
          </p:cNvSpPr>
          <p:nvPr>
            <p:ph type="body" idx="1"/>
          </p:nvPr>
        </p:nvSpPr>
        <p:spPr/>
        <p:txBody>
          <a:bodyPr/>
          <a:lstStyle/>
          <a:p>
            <a:pPr>
              <a:lnSpc>
                <a:spcPct val="90000"/>
              </a:lnSpc>
            </a:pPr>
            <a:r>
              <a:rPr lang="en-US" dirty="0" smtClean="0"/>
              <a:t>It </a:t>
            </a:r>
            <a:r>
              <a:rPr lang="en-US" dirty="0"/>
              <a:t>is possible that revenue have led to IT </a:t>
            </a:r>
            <a:r>
              <a:rPr lang="en-US" dirty="0" smtClean="0"/>
              <a:t>investment and the investment has lead to more use of IT.  </a:t>
            </a:r>
            <a:r>
              <a:rPr lang="en-US" dirty="0"/>
              <a:t>The logic here is that as the organization has grown in size the need for IT investment has grown.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81DFEF-C299-436D-B9E2-521086129DC7}" type="slidenum">
              <a:rPr lang="en-US"/>
              <a:pPr/>
              <a:t>17</a:t>
            </a:fld>
            <a:endParaRPr lang="en-US"/>
          </a:p>
        </p:txBody>
      </p:sp>
      <p:sp>
        <p:nvSpPr>
          <p:cNvPr id="297986" name="Rectangle 2"/>
          <p:cNvSpPr>
            <a:spLocks noGrp="1" noRot="1" noChangeAspect="1" noChangeArrowheads="1" noTextEdit="1"/>
          </p:cNvSpPr>
          <p:nvPr>
            <p:ph type="sldImg"/>
          </p:nvPr>
        </p:nvSpPr>
        <p:spPr>
          <a:ln/>
        </p:spPr>
      </p:sp>
      <p:sp>
        <p:nvSpPr>
          <p:cNvPr id="297987" name="Rectangle 3"/>
          <p:cNvSpPr>
            <a:spLocks noGrp="1" noChangeArrowheads="1"/>
          </p:cNvSpPr>
          <p:nvPr>
            <p:ph type="body" idx="1"/>
          </p:nvPr>
        </p:nvSpPr>
        <p:spPr/>
        <p:txBody>
          <a:bodyPr/>
          <a:lstStyle/>
          <a:p>
            <a:pPr>
              <a:lnSpc>
                <a:spcPct val="90000"/>
              </a:lnSpc>
            </a:pPr>
            <a:r>
              <a:rPr lang="en-US" dirty="0" smtClean="0"/>
              <a:t>The </a:t>
            </a:r>
            <a:r>
              <a:rPr lang="en-US" dirty="0"/>
              <a:t>other scenarios is that </a:t>
            </a:r>
            <a:r>
              <a:rPr lang="en-US" dirty="0" smtClean="0"/>
              <a:t>IT </a:t>
            </a:r>
            <a:r>
              <a:rPr lang="en-US" dirty="0"/>
              <a:t>has been an engine for growth and as we have put more money into IT we have encouraged more IT use and this use has led to more revenue.  In this latter scenario, investment in IT has transformed the </a:t>
            </a:r>
            <a:r>
              <a:rPr lang="en-US" dirty="0" smtClean="0"/>
              <a:t>organization and improved its revenue structure.  </a:t>
            </a:r>
            <a:endParaRPr lang="en-US" dirty="0"/>
          </a:p>
          <a:p>
            <a:pPr>
              <a:lnSpc>
                <a:spcPct val="90000"/>
              </a:lnSpc>
            </a:pP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81DFEF-C299-436D-B9E2-521086129DC7}" type="slidenum">
              <a:rPr lang="en-US"/>
              <a:pPr/>
              <a:t>18</a:t>
            </a:fld>
            <a:endParaRPr lang="en-US"/>
          </a:p>
        </p:txBody>
      </p:sp>
      <p:sp>
        <p:nvSpPr>
          <p:cNvPr id="297986" name="Rectangle 2"/>
          <p:cNvSpPr>
            <a:spLocks noGrp="1" noRot="1" noChangeAspect="1" noChangeArrowheads="1" noTextEdit="1"/>
          </p:cNvSpPr>
          <p:nvPr>
            <p:ph type="sldImg"/>
          </p:nvPr>
        </p:nvSpPr>
        <p:spPr>
          <a:ln/>
        </p:spPr>
      </p:sp>
      <p:sp>
        <p:nvSpPr>
          <p:cNvPr id="297987" name="Rectangle 3"/>
          <p:cNvSpPr>
            <a:spLocks noGrp="1" noChangeArrowheads="1"/>
          </p:cNvSpPr>
          <p:nvPr>
            <p:ph type="body" idx="1"/>
          </p:nvPr>
        </p:nvSpPr>
        <p:spPr/>
        <p:txBody>
          <a:bodyPr/>
          <a:lstStyle/>
          <a:p>
            <a:pPr>
              <a:lnSpc>
                <a:spcPct val="90000"/>
              </a:lnSpc>
            </a:pPr>
            <a:r>
              <a:rPr lang="en-US" dirty="0" smtClean="0"/>
              <a:t>To understand we</a:t>
            </a:r>
            <a:r>
              <a:rPr lang="en-US" baseline="0" dirty="0" smtClean="0"/>
              <a:t> need to establish a causal relationship between investment in IT and business revenue.  To establish something as a cause of an effect, we need to go beyond association.  Of course, cause and effect are correlated, but there is more to a cause than mere correlation.  Causes should precede effects.  There should be a clear mechanism leading from a cause to effect.  And it should be logical to claim that the effect would not have occurred if the cause was not present, a statement known as counterfactual.  </a:t>
            </a:r>
            <a:endParaRPr lang="en-US" dirty="0"/>
          </a:p>
          <a:p>
            <a:pPr>
              <a:lnSpc>
                <a:spcPct val="90000"/>
              </a:lnSpc>
            </a:pP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81DFEF-C299-436D-B9E2-521086129DC7}" type="slidenum">
              <a:rPr lang="en-US"/>
              <a:pPr/>
              <a:t>19</a:t>
            </a:fld>
            <a:endParaRPr lang="en-US"/>
          </a:p>
        </p:txBody>
      </p:sp>
      <p:sp>
        <p:nvSpPr>
          <p:cNvPr id="297986" name="Rectangle 2"/>
          <p:cNvSpPr>
            <a:spLocks noGrp="1" noRot="1" noChangeAspect="1" noChangeArrowheads="1" noTextEdit="1"/>
          </p:cNvSpPr>
          <p:nvPr>
            <p:ph type="sldImg"/>
          </p:nvPr>
        </p:nvSpPr>
        <p:spPr>
          <a:ln/>
        </p:spPr>
      </p:sp>
      <p:sp>
        <p:nvSpPr>
          <p:cNvPr id="297987" name="Rectangle 3"/>
          <p:cNvSpPr>
            <a:spLocks noGrp="1" noChangeArrowheads="1"/>
          </p:cNvSpPr>
          <p:nvPr>
            <p:ph type="body" idx="1"/>
          </p:nvPr>
        </p:nvSpPr>
        <p:spPr/>
        <p:txBody>
          <a:bodyPr/>
          <a:lstStyle/>
          <a:p>
            <a:pPr marL="0" marR="0" lvl="0" indent="0" algn="l" defTabSz="914400" rtl="0" eaLnBrk="0" fontAlgn="base" latinLnBrk="0" hangingPunct="0">
              <a:lnSpc>
                <a:spcPct val="90000"/>
              </a:lnSpc>
              <a:spcBef>
                <a:spcPct val="30000"/>
              </a:spcBef>
              <a:spcAft>
                <a:spcPct val="0"/>
              </a:spcAft>
              <a:buClrTx/>
              <a:buSzTx/>
              <a:buFontTx/>
              <a:buNone/>
              <a:tabLst/>
              <a:defRPr/>
            </a:pPr>
            <a:r>
              <a:rPr lang="en-US" dirty="0" smtClean="0"/>
              <a:t>Lets assume that there is a strong association between</a:t>
            </a:r>
            <a:r>
              <a:rPr lang="en-US" baseline="0" dirty="0" smtClean="0"/>
              <a:t> IT investment and revenue growth.  Can we say that investment preceded revenue growth?  To answer this we have to look at use of IT.  This creates a possibility of serial relationship where investment enables use and use leads to the increased revenue.  </a:t>
            </a:r>
            <a:r>
              <a:rPr lang="en-US" dirty="0" smtClean="0"/>
              <a:t>In any serial relationship between three variables, there is a particular relationship among the pair</a:t>
            </a:r>
            <a:r>
              <a:rPr lang="en-US" baseline="0" dirty="0" smtClean="0"/>
              <a:t> wise correlation of each of the two variables.  The correlation between the start and end node should be equal to the multiplication of correlations of consecutive nodes.  Another way of saying this is that the correlation of starting and middle node times the correlation of middle and end node should be equal to the correlation of starting and end node.  We can use this principle to discern which of the two scenarios are supported by our data.  </a:t>
            </a:r>
          </a:p>
          <a:p>
            <a:pPr>
              <a:lnSpc>
                <a:spcPct val="90000"/>
              </a:lnSpc>
            </a:pP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371B3D-F858-4AD6-B1E3-C3FBB710AC5E}" type="slidenum">
              <a:rPr lang="en-US"/>
              <a:pPr/>
              <a:t>2</a:t>
            </a:fld>
            <a:endParaRPr lang="en-US"/>
          </a:p>
        </p:txBody>
      </p:sp>
      <p:sp>
        <p:nvSpPr>
          <p:cNvPr id="283650" name="Rectangle 2"/>
          <p:cNvSpPr>
            <a:spLocks noGrp="1" noRot="1" noChangeAspect="1" noChangeArrowheads="1" noTextEdit="1"/>
          </p:cNvSpPr>
          <p:nvPr>
            <p:ph type="sldImg"/>
          </p:nvPr>
        </p:nvSpPr>
        <p:spPr>
          <a:xfrm>
            <a:off x="1271588" y="688975"/>
            <a:ext cx="4459287" cy="3444875"/>
          </a:xfrm>
          <a:ln w="12700" cap="flat">
            <a:solidFill>
              <a:schemeClr val="tx1"/>
            </a:solidFill>
          </a:ln>
        </p:spPr>
      </p:sp>
      <p:sp>
        <p:nvSpPr>
          <p:cNvPr id="283651" name="Rectangle 3"/>
          <p:cNvSpPr>
            <a:spLocks noGrp="1" noChangeArrowheads="1"/>
          </p:cNvSpPr>
          <p:nvPr>
            <p:ph type="body" idx="1"/>
          </p:nvPr>
        </p:nvSpPr>
        <p:spPr>
          <a:xfrm>
            <a:off x="933450" y="4364038"/>
            <a:ext cx="5137150" cy="4133850"/>
          </a:xfrm>
          <a:noFill/>
          <a:ln/>
        </p:spPr>
        <p:txBody>
          <a:bodyPr lIns="91547" tIns="44970" rIns="91547" bIns="44970"/>
          <a:lstStyle/>
          <a:p>
            <a:pPr defTabSz="868363"/>
            <a:r>
              <a:rPr lang="en-US"/>
              <a:t>In 2002 at </a:t>
            </a:r>
            <a:r>
              <a:rPr lang="en-US">
                <a:hlinkClick r:id="rId3" tooltip="Cedars Sinai"/>
              </a:rPr>
              <a:t>Cedars Sinai</a:t>
            </a:r>
            <a:r>
              <a:rPr lang="en-US"/>
              <a:t> Medical Center in Los Angeles, a $34 million system was scrapped despite years of approving the project as cost effective.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81DFEF-C299-436D-B9E2-521086129DC7}" type="slidenum">
              <a:rPr lang="en-US"/>
              <a:pPr/>
              <a:t>20</a:t>
            </a:fld>
            <a:endParaRPr lang="en-US"/>
          </a:p>
        </p:txBody>
      </p:sp>
      <p:sp>
        <p:nvSpPr>
          <p:cNvPr id="297986" name="Rectangle 2"/>
          <p:cNvSpPr>
            <a:spLocks noGrp="1" noRot="1" noChangeAspect="1" noChangeArrowheads="1" noTextEdit="1"/>
          </p:cNvSpPr>
          <p:nvPr>
            <p:ph type="sldImg"/>
          </p:nvPr>
        </p:nvSpPr>
        <p:spPr>
          <a:ln/>
        </p:spPr>
      </p:sp>
      <p:sp>
        <p:nvSpPr>
          <p:cNvPr id="297987" name="Rectangle 3"/>
          <p:cNvSpPr>
            <a:spLocks noGrp="1" noChangeArrowheads="1"/>
          </p:cNvSpPr>
          <p:nvPr>
            <p:ph type="body" idx="1"/>
          </p:nvPr>
        </p:nvSpPr>
        <p:spPr/>
        <p:txBody>
          <a:bodyPr/>
          <a:lstStyle/>
          <a:p>
            <a:pPr marL="0" marR="0" lvl="0" indent="0" algn="l" defTabSz="914400" rtl="0" eaLnBrk="0" fontAlgn="base" latinLnBrk="0" hangingPunct="0">
              <a:lnSpc>
                <a:spcPct val="90000"/>
              </a:lnSpc>
              <a:spcBef>
                <a:spcPct val="30000"/>
              </a:spcBef>
              <a:spcAft>
                <a:spcPct val="0"/>
              </a:spcAft>
              <a:buClrTx/>
              <a:buSzTx/>
              <a:buFontTx/>
              <a:buNone/>
              <a:tabLst/>
              <a:defRPr/>
            </a:pPr>
            <a:r>
              <a:rPr lang="en-US" baseline="0" dirty="0" smtClean="0"/>
              <a:t>The idea that IT has led to growth is supported if the c</a:t>
            </a:r>
            <a:r>
              <a:rPr lang="en-US" dirty="0" smtClean="0"/>
              <a:t>orrelation of investment &amp; use times correlation of use &amp; revenue is approximately the correlation of investment and revenue.  </a:t>
            </a:r>
          </a:p>
          <a:p>
            <a:pPr>
              <a:lnSpc>
                <a:spcPct val="90000"/>
              </a:lnSpc>
            </a:pPr>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81DFEF-C299-436D-B9E2-521086129DC7}" type="slidenum">
              <a:rPr lang="en-US"/>
              <a:pPr/>
              <a:t>21</a:t>
            </a:fld>
            <a:endParaRPr lang="en-US"/>
          </a:p>
        </p:txBody>
      </p:sp>
      <p:sp>
        <p:nvSpPr>
          <p:cNvPr id="297986" name="Rectangle 2"/>
          <p:cNvSpPr>
            <a:spLocks noGrp="1" noRot="1" noChangeAspect="1" noChangeArrowheads="1" noTextEdit="1"/>
          </p:cNvSpPr>
          <p:nvPr>
            <p:ph type="sldImg"/>
          </p:nvPr>
        </p:nvSpPr>
        <p:spPr>
          <a:ln/>
        </p:spPr>
      </p:sp>
      <p:sp>
        <p:nvSpPr>
          <p:cNvPr id="297987" name="Rectangle 3"/>
          <p:cNvSpPr>
            <a:spLocks noGrp="1" noChangeArrowheads="1"/>
          </p:cNvSpPr>
          <p:nvPr>
            <p:ph type="body" idx="1"/>
          </p:nvPr>
        </p:nvSpPr>
        <p:spPr/>
        <p:txBody>
          <a:bodyPr/>
          <a:lstStyle/>
          <a:p>
            <a:pPr marL="0" marR="0" lvl="0" indent="0" algn="l" defTabSz="914400" rtl="0" eaLnBrk="0" fontAlgn="base" latinLnBrk="0" hangingPunct="0">
              <a:lnSpc>
                <a:spcPct val="90000"/>
              </a:lnSpc>
              <a:spcBef>
                <a:spcPct val="30000"/>
              </a:spcBef>
              <a:spcAft>
                <a:spcPct val="0"/>
              </a:spcAft>
              <a:buClrTx/>
              <a:buSzTx/>
              <a:buFontTx/>
              <a:buNone/>
              <a:tabLst/>
              <a:defRPr/>
            </a:pPr>
            <a:r>
              <a:rPr lang="en-US" baseline="0" dirty="0" smtClean="0"/>
              <a:t>The idea that IT followed growth is supported if the c</a:t>
            </a:r>
            <a:r>
              <a:rPr lang="en-US" dirty="0" smtClean="0"/>
              <a:t>orrelation of revenue and investment times the correlation of investment and use is approximately the correlation of revenue and use.     </a:t>
            </a:r>
          </a:p>
          <a:p>
            <a:pPr>
              <a:lnSpc>
                <a:spcPct val="90000"/>
              </a:lnSpc>
            </a:pPr>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81DFEF-C299-436D-B9E2-521086129DC7}" type="slidenum">
              <a:rPr lang="en-US"/>
              <a:pPr/>
              <a:t>22</a:t>
            </a:fld>
            <a:endParaRPr lang="en-US"/>
          </a:p>
        </p:txBody>
      </p:sp>
      <p:sp>
        <p:nvSpPr>
          <p:cNvPr id="297986" name="Rectangle 2"/>
          <p:cNvSpPr>
            <a:spLocks noGrp="1" noRot="1" noChangeAspect="1" noChangeArrowheads="1" noTextEdit="1"/>
          </p:cNvSpPr>
          <p:nvPr>
            <p:ph type="sldImg"/>
          </p:nvPr>
        </p:nvSpPr>
        <p:spPr>
          <a:ln/>
        </p:spPr>
      </p:sp>
      <p:sp>
        <p:nvSpPr>
          <p:cNvPr id="297987" name="Rectangle 3"/>
          <p:cNvSpPr>
            <a:spLocks noGrp="1" noChangeArrowheads="1"/>
          </p:cNvSpPr>
          <p:nvPr>
            <p:ph type="body" idx="1"/>
          </p:nvPr>
        </p:nvSpPr>
        <p:spPr/>
        <p:txBody>
          <a:bodyPr/>
          <a:lstStyle/>
          <a:p>
            <a:pPr>
              <a:lnSpc>
                <a:spcPct val="90000"/>
              </a:lnSpc>
            </a:pPr>
            <a:r>
              <a:rPr lang="en-US" dirty="0" smtClean="0"/>
              <a:t>If our analysis finds that IT has led to growth, then we can</a:t>
            </a:r>
            <a:r>
              <a:rPr lang="en-US" baseline="0" dirty="0" smtClean="0"/>
              <a:t> proceed with calculation of </a:t>
            </a:r>
            <a:r>
              <a:rPr lang="en-US" dirty="0" smtClean="0"/>
              <a:t>return </a:t>
            </a:r>
            <a:r>
              <a:rPr lang="en-US" dirty="0"/>
              <a:t>on investment </a:t>
            </a:r>
            <a:r>
              <a:rPr lang="en-US" dirty="0" smtClean="0"/>
              <a:t>and put more credence in the numbers we have observed.  If not, then we take the alternative explanation.  </a:t>
            </a:r>
            <a:endParaRPr lang="en-US" dirty="0"/>
          </a:p>
          <a:p>
            <a:pPr>
              <a:lnSpc>
                <a:spcPct val="90000"/>
              </a:lnSpc>
            </a:pPr>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81DFEF-C299-436D-B9E2-521086129DC7}" type="slidenum">
              <a:rPr lang="en-US"/>
              <a:pPr/>
              <a:t>23</a:t>
            </a:fld>
            <a:endParaRPr lang="en-US"/>
          </a:p>
        </p:txBody>
      </p:sp>
      <p:sp>
        <p:nvSpPr>
          <p:cNvPr id="297986" name="Rectangle 2"/>
          <p:cNvSpPr>
            <a:spLocks noGrp="1" noRot="1" noChangeAspect="1" noChangeArrowheads="1" noTextEdit="1"/>
          </p:cNvSpPr>
          <p:nvPr>
            <p:ph type="sldImg"/>
          </p:nvPr>
        </p:nvSpPr>
        <p:spPr>
          <a:ln/>
        </p:spPr>
      </p:sp>
      <p:sp>
        <p:nvSpPr>
          <p:cNvPr id="297987" name="Rectangle 3"/>
          <p:cNvSpPr>
            <a:spLocks noGrp="1" noChangeArrowheads="1"/>
          </p:cNvSpPr>
          <p:nvPr>
            <p:ph type="body" idx="1"/>
          </p:nvPr>
        </p:nvSpPr>
        <p:spPr/>
        <p:txBody>
          <a:bodyPr/>
          <a:lstStyle/>
          <a:p>
            <a:pPr>
              <a:lnSpc>
                <a:spcPct val="90000"/>
              </a:lnSpc>
            </a:pPr>
            <a:r>
              <a:rPr lang="en-US" dirty="0" smtClean="0"/>
              <a:t>To summarize, the steps are to gather data on three variables, calculate association among these variables and</a:t>
            </a:r>
            <a:r>
              <a:rPr lang="en-US" baseline="0" dirty="0" smtClean="0"/>
              <a:t> if there is a causal relationship among the investment in IT and revenue, then calculate the Return on Investment.  </a:t>
            </a:r>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look at an example.  In this example, we are trying to figure out what the</a:t>
            </a:r>
            <a:r>
              <a:rPr lang="en-US" baseline="0" dirty="0" smtClean="0"/>
              <a:t> university is getting for its investment into online education.  The University purchased a system called Web-CT and trained its faculty to teach using this system. This graph shows the budget of the IT unit during three years following the purchase.  The budget grew from slightly under 5.4 million to roughly 6.1 million dollars.  There was a clear increase in the budget of the unit.  This variable represents the University’s investment in IT.   </a:t>
            </a:r>
            <a:endParaRPr lang="en-US" dirty="0"/>
          </a:p>
        </p:txBody>
      </p:sp>
      <p:sp>
        <p:nvSpPr>
          <p:cNvPr id="4" name="Slide Number Placeholder 3"/>
          <p:cNvSpPr>
            <a:spLocks noGrp="1"/>
          </p:cNvSpPr>
          <p:nvPr>
            <p:ph type="sldNum" sz="quarter" idx="10"/>
          </p:nvPr>
        </p:nvSpPr>
        <p:spPr/>
        <p:txBody>
          <a:bodyPr/>
          <a:lstStyle/>
          <a:p>
            <a:fld id="{814359F1-B664-4648-9C36-7B5C893604CF}"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lnSpc>
                <a:spcPct val="80000"/>
              </a:lnSpc>
            </a:pPr>
            <a:r>
              <a:rPr lang="en-US" sz="2700" dirty="0" smtClean="0"/>
              <a:t>This graph shows the relationship between IT investment and the University’s revenue.</a:t>
            </a:r>
            <a:r>
              <a:rPr lang="en-US" sz="2700" baseline="0" dirty="0" smtClean="0"/>
              <a:t>  On the X-axis is the budget of the IT unit.  On the Y axis is the total revenue of the organization, not just the money the university made from online courses but money they made from any source.  </a:t>
            </a:r>
            <a:r>
              <a:rPr lang="en-US" sz="2700" dirty="0" smtClean="0"/>
              <a:t>There was a strong association between IT expenditures and University revenues. There are at least two</a:t>
            </a:r>
            <a:r>
              <a:rPr lang="en-US" sz="2700" baseline="0" dirty="0" smtClean="0"/>
              <a:t> scenarios that might explain this association.  First scenario is that as more money was poured into the purchase of the system, the university gained a bigger market share and it earned more revenue.  The alternative scenario that could equally well lead to an association between revenue and IT investment is that as the University grew they had more need for IT and therefore they purchased more systems.  </a:t>
            </a:r>
            <a:r>
              <a:rPr lang="en-US" sz="2700" dirty="0" smtClean="0"/>
              <a:t>To see which is true, a third variable, use of Web-CT courses, must be introduced.</a:t>
            </a:r>
          </a:p>
          <a:p>
            <a:endParaRPr lang="en-US" dirty="0"/>
          </a:p>
        </p:txBody>
      </p:sp>
      <p:sp>
        <p:nvSpPr>
          <p:cNvPr id="4" name="Slide Number Placeholder 3"/>
          <p:cNvSpPr>
            <a:spLocks noGrp="1"/>
          </p:cNvSpPr>
          <p:nvPr>
            <p:ph type="sldNum" sz="quarter" idx="10"/>
          </p:nvPr>
        </p:nvSpPr>
        <p:spPr/>
        <p:txBody>
          <a:bodyPr/>
          <a:lstStyle/>
          <a:p>
            <a:fld id="{814359F1-B664-4648-9C36-7B5C893604CF}"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Looking over the three years, the number of courses grew from 120 to 434 and the total number of students taking online courses grew from 6128 to 9627.  These variables show the use of the Web-CT software.  It is the key variable we want to use to decide the relationship between IT investment and revenue.  </a:t>
            </a:r>
            <a:endParaRPr lang="en-US" dirty="0"/>
          </a:p>
        </p:txBody>
      </p:sp>
      <p:sp>
        <p:nvSpPr>
          <p:cNvPr id="4" name="Slide Number Placeholder 3"/>
          <p:cNvSpPr>
            <a:spLocks noGrp="1"/>
          </p:cNvSpPr>
          <p:nvPr>
            <p:ph type="sldNum" sz="quarter" idx="10"/>
          </p:nvPr>
        </p:nvSpPr>
        <p:spPr/>
        <p:txBody>
          <a:bodyPr/>
          <a:lstStyle/>
          <a:p>
            <a:fld id="{814359F1-B664-4648-9C36-7B5C893604CF}"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Several scenarios are possible.  </a:t>
            </a:r>
            <a:endParaRPr lang="en-US" dirty="0"/>
          </a:p>
        </p:txBody>
      </p:sp>
      <p:sp>
        <p:nvSpPr>
          <p:cNvPr id="4" name="Slide Number Placeholder 3"/>
          <p:cNvSpPr>
            <a:spLocks noGrp="1"/>
          </p:cNvSpPr>
          <p:nvPr>
            <p:ph type="sldNum" sz="quarter" idx="10"/>
          </p:nvPr>
        </p:nvSpPr>
        <p:spPr/>
        <p:txBody>
          <a:bodyPr/>
          <a:lstStyle/>
          <a:p>
            <a:fld id="{814359F1-B664-4648-9C36-7B5C893604CF}"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Many of these are not possible because IT investment should logically precede</a:t>
            </a:r>
            <a:r>
              <a:rPr lang="en-US" baseline="0" dirty="0" smtClean="0"/>
              <a:t> its use.  </a:t>
            </a:r>
            <a:endParaRPr lang="en-US" dirty="0"/>
          </a:p>
        </p:txBody>
      </p:sp>
      <p:sp>
        <p:nvSpPr>
          <p:cNvPr id="4" name="Slide Number Placeholder 3"/>
          <p:cNvSpPr>
            <a:spLocks noGrp="1"/>
          </p:cNvSpPr>
          <p:nvPr>
            <p:ph type="sldNum" sz="quarter" idx="10"/>
          </p:nvPr>
        </p:nvSpPr>
        <p:spPr/>
        <p:txBody>
          <a:bodyPr/>
          <a:lstStyle/>
          <a:p>
            <a:fld id="{814359F1-B664-4648-9C36-7B5C893604CF}"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a:t>
            </a:r>
            <a:r>
              <a:rPr lang="en-US" baseline="0" dirty="0" smtClean="0"/>
              <a:t> are only two probable scenarios.  The first one states that IT investment led to use and consequently to additional revenues.  The other states that the general growth in revenues led to more need to for IT and consequently more investment in IT and its use.  The support of the data for each of these scenarios can be verified by the relationship between the pair wise correlations.  </a:t>
            </a:r>
            <a:endParaRPr lang="en-US" dirty="0"/>
          </a:p>
        </p:txBody>
      </p:sp>
      <p:sp>
        <p:nvSpPr>
          <p:cNvPr id="4" name="Slide Number Placeholder 3"/>
          <p:cNvSpPr>
            <a:spLocks noGrp="1"/>
          </p:cNvSpPr>
          <p:nvPr>
            <p:ph type="sldNum" sz="quarter" idx="10"/>
          </p:nvPr>
        </p:nvSpPr>
        <p:spPr/>
        <p:txBody>
          <a:bodyPr/>
          <a:lstStyle/>
          <a:p>
            <a:fld id="{814359F1-B664-4648-9C36-7B5C893604CF}"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E58457-F383-4489-ADFD-4F8AD30D946E}" type="slidenum">
              <a:rPr lang="en-US"/>
              <a:pPr/>
              <a:t>3</a:t>
            </a:fld>
            <a:endParaRPr lang="en-US"/>
          </a:p>
        </p:txBody>
      </p:sp>
      <p:sp>
        <p:nvSpPr>
          <p:cNvPr id="286722" name="Rectangle 2"/>
          <p:cNvSpPr>
            <a:spLocks noGrp="1" noRot="1" noChangeAspect="1" noChangeArrowheads="1" noTextEdit="1"/>
          </p:cNvSpPr>
          <p:nvPr>
            <p:ph type="sldImg"/>
          </p:nvPr>
        </p:nvSpPr>
        <p:spPr>
          <a:xfrm>
            <a:off x="1271588" y="688975"/>
            <a:ext cx="4459287" cy="3444875"/>
          </a:xfrm>
          <a:ln w="12700" cap="flat">
            <a:solidFill>
              <a:schemeClr val="tx1"/>
            </a:solidFill>
          </a:ln>
        </p:spPr>
      </p:sp>
      <p:sp>
        <p:nvSpPr>
          <p:cNvPr id="286723" name="Rectangle 3"/>
          <p:cNvSpPr>
            <a:spLocks noGrp="1" noChangeArrowheads="1"/>
          </p:cNvSpPr>
          <p:nvPr>
            <p:ph type="body" idx="1"/>
          </p:nvPr>
        </p:nvSpPr>
        <p:spPr>
          <a:xfrm>
            <a:off x="933450" y="4364038"/>
            <a:ext cx="5137150" cy="4133850"/>
          </a:xfrm>
          <a:noFill/>
          <a:ln/>
        </p:spPr>
        <p:txBody>
          <a:bodyPr lIns="91547" tIns="44970" rIns="91547" bIns="44970"/>
          <a:lstStyle/>
          <a:p>
            <a:pPr defTabSz="868363"/>
            <a:r>
              <a:rPr lang="en-US"/>
              <a:t>Santa Barbara County Care Data Exchange failed for a variety of reasons including a failure to create a compelling business model for the participants.</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table shows the pair wise correlations among the three variables for our data.  Note that because the number of time periods we have examined are relatively small, the data are highly correlated.  To make a causal inference, we need to establish the association between cause and effect as well as that the cause precedes the effect.  This tables shows that the condition for the association between IT investment and the university revenue has been met.  In the small timeframe we are looking at, the two are highly correlated.  </a:t>
            </a:r>
            <a:endParaRPr lang="en-US" dirty="0"/>
          </a:p>
        </p:txBody>
      </p:sp>
      <p:sp>
        <p:nvSpPr>
          <p:cNvPr id="4" name="Slide Number Placeholder 3"/>
          <p:cNvSpPr>
            <a:spLocks noGrp="1"/>
          </p:cNvSpPr>
          <p:nvPr>
            <p:ph type="sldNum" sz="quarter" idx="10"/>
          </p:nvPr>
        </p:nvSpPr>
        <p:spPr/>
        <p:txBody>
          <a:bodyPr/>
          <a:lstStyle/>
          <a:p>
            <a:fld id="{814359F1-B664-4648-9C36-7B5C893604CF}"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we turn to the second condition needed for making causal inferences</a:t>
            </a:r>
            <a:r>
              <a:rPr lang="en-US" baseline="0" dirty="0" smtClean="0"/>
              <a:t> and that is the cause must precede the effect.  Our data suggests more support for the model that the University revenue has led to increased IT investment.  Therefore, investment did not precede the increased revenue.  </a:t>
            </a:r>
            <a:endParaRPr lang="en-US" dirty="0"/>
          </a:p>
        </p:txBody>
      </p:sp>
      <p:sp>
        <p:nvSpPr>
          <p:cNvPr id="4" name="Slide Number Placeholder 3"/>
          <p:cNvSpPr>
            <a:spLocks noGrp="1"/>
          </p:cNvSpPr>
          <p:nvPr>
            <p:ph type="sldNum" sz="quarter" idx="10"/>
          </p:nvPr>
        </p:nvSpPr>
        <p:spPr/>
        <p:txBody>
          <a:bodyPr/>
          <a:lstStyle/>
          <a:p>
            <a:fld id="{814359F1-B664-4648-9C36-7B5C893604CF}"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From</a:t>
            </a:r>
            <a:r>
              <a:rPr lang="en-US" baseline="0" dirty="0" smtClean="0"/>
              <a:t> this we can conclude that the ROI is not a reasonable measure as the investment has not led to the observed returns.  In fact the only conclusion we can arrive at is that 1 dollar increase in the general university budget has led to  4 cent increase in the budget of the IT department with no clear return on investment.  </a:t>
            </a:r>
            <a:endParaRPr lang="en-US" dirty="0"/>
          </a:p>
        </p:txBody>
      </p:sp>
      <p:sp>
        <p:nvSpPr>
          <p:cNvPr id="4" name="Slide Number Placeholder 3"/>
          <p:cNvSpPr>
            <a:spLocks noGrp="1"/>
          </p:cNvSpPr>
          <p:nvPr>
            <p:ph type="sldNum" sz="quarter" idx="10"/>
          </p:nvPr>
        </p:nvSpPr>
        <p:spPr/>
        <p:txBody>
          <a:bodyPr/>
          <a:lstStyle/>
          <a:p>
            <a:fld id="{814359F1-B664-4648-9C36-7B5C893604CF}"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lecture has shown you how to analyze the Return On Investment using objective data over short intervals</a:t>
            </a:r>
            <a:r>
              <a:rPr lang="en-US" baseline="0" smtClean="0"/>
              <a:t>. </a:t>
            </a:r>
            <a:endParaRPr lang="en-US" dirty="0"/>
          </a:p>
        </p:txBody>
      </p:sp>
      <p:sp>
        <p:nvSpPr>
          <p:cNvPr id="4" name="Slide Number Placeholder 3"/>
          <p:cNvSpPr>
            <a:spLocks noGrp="1"/>
          </p:cNvSpPr>
          <p:nvPr>
            <p:ph type="sldNum" sz="quarter" idx="10"/>
          </p:nvPr>
        </p:nvSpPr>
        <p:spPr/>
        <p:txBody>
          <a:bodyPr/>
          <a:lstStyle/>
          <a:p>
            <a:fld id="{814359F1-B664-4648-9C36-7B5C893604CF}" type="slidenum">
              <a:rPr lang="en-US" smtClean="0"/>
              <a:pPr/>
              <a:t>33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301B3A-69CA-4DFB-AF41-880B185D0A9E}" type="slidenum">
              <a:rPr lang="en-US"/>
              <a:pPr/>
              <a:t>4</a:t>
            </a:fld>
            <a:endParaRPr lang="en-US"/>
          </a:p>
        </p:txBody>
      </p:sp>
      <p:sp>
        <p:nvSpPr>
          <p:cNvPr id="292866" name="Rectangle 2"/>
          <p:cNvSpPr>
            <a:spLocks noGrp="1" noRot="1" noChangeAspect="1" noChangeArrowheads="1" noTextEdit="1"/>
          </p:cNvSpPr>
          <p:nvPr>
            <p:ph type="sldImg"/>
          </p:nvPr>
        </p:nvSpPr>
        <p:spPr>
          <a:ln/>
        </p:spPr>
      </p:sp>
      <p:sp>
        <p:nvSpPr>
          <p:cNvPr id="292867" name="Rectangle 3"/>
          <p:cNvSpPr>
            <a:spLocks noGrp="1" noChangeArrowheads="1"/>
          </p:cNvSpPr>
          <p:nvPr>
            <p:ph type="body" idx="1"/>
          </p:nvPr>
        </p:nvSpPr>
        <p:spPr/>
        <p:txBody>
          <a:bodyPr/>
          <a:lstStyle/>
          <a:p>
            <a:r>
              <a:rPr lang="en-US"/>
              <a:t>There are so many technology projects that fail to accomplish their goals that it could not be due to mismanagement it has to do with the methodology of assessing the value of IT projects.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5CD2C8-70DD-4E0D-8FF0-9DA5B526E1AF}" type="slidenum">
              <a:rPr lang="en-US"/>
              <a:pPr/>
              <a:t>5</a:t>
            </a:fld>
            <a:endParaRPr lang="en-US"/>
          </a:p>
        </p:txBody>
      </p:sp>
      <p:sp>
        <p:nvSpPr>
          <p:cNvPr id="293890" name="Rectangle 2"/>
          <p:cNvSpPr>
            <a:spLocks noGrp="1" noRot="1" noChangeAspect="1" noChangeArrowheads="1" noTextEdit="1"/>
          </p:cNvSpPr>
          <p:nvPr>
            <p:ph type="sldImg"/>
          </p:nvPr>
        </p:nvSpPr>
        <p:spPr>
          <a:ln/>
        </p:spPr>
      </p:sp>
      <p:sp>
        <p:nvSpPr>
          <p:cNvPr id="293891" name="Rectangle 3"/>
          <p:cNvSpPr>
            <a:spLocks noGrp="1" noChangeArrowheads="1"/>
          </p:cNvSpPr>
          <p:nvPr>
            <p:ph type="body" idx="1"/>
          </p:nvPr>
        </p:nvSpPr>
        <p:spPr/>
        <p:txBody>
          <a:bodyPr/>
          <a:lstStyle/>
          <a:p>
            <a:r>
              <a:rPr lang="en-US"/>
              <a:t>The current bottom-up approach of listing a series of costs and savings is not working.  It underestimates which business process will be affected.  It assumes that revenues would not have existed if it were not for the investment in IT.  In other words, it assumes that IT is improving the organization’s revenue.  Because building costs are often ignored, the method of listing various costs typically ignores cost of housing IT services.  It may account for cost of training instructors but ignores cost of employee hours spent in training.  It distorts the true cost of maintaining IT services.  It may assume cost of license renewals but ignores cost of system updates.  And most important of all it ignores cost of impact on productivity and quality.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FF1B00-7B1E-4CEB-BB9E-95F8184C3E7C}" type="slidenum">
              <a:rPr lang="en-US"/>
              <a:pPr/>
              <a:t>6</a:t>
            </a:fld>
            <a:endParaRPr lang="en-US"/>
          </a:p>
        </p:txBody>
      </p:sp>
      <p:sp>
        <p:nvSpPr>
          <p:cNvPr id="296962" name="Rectangle 2"/>
          <p:cNvSpPr>
            <a:spLocks noGrp="1" noRot="1" noChangeAspect="1" noChangeArrowheads="1" noTextEdit="1"/>
          </p:cNvSpPr>
          <p:nvPr>
            <p:ph type="sldImg"/>
          </p:nvPr>
        </p:nvSpPr>
        <p:spPr>
          <a:ln/>
        </p:spPr>
      </p:sp>
      <p:sp>
        <p:nvSpPr>
          <p:cNvPr id="296963" name="Rectangle 3"/>
          <p:cNvSpPr>
            <a:spLocks noGrp="1" noChangeArrowheads="1"/>
          </p:cNvSpPr>
          <p:nvPr>
            <p:ph type="body" idx="1"/>
          </p:nvPr>
        </p:nvSpPr>
        <p:spPr/>
        <p:txBody>
          <a:bodyPr/>
          <a:lstStyle/>
          <a:p>
            <a:r>
              <a:rPr lang="en-US"/>
              <a:t>We proposed to analyze cost of Electronic Health Records or IT projects by starting with total organizational costs.  Starting from this total then portion of cost due to IT is calculated from the budget of the organization.  Total organization costs includes many obvious costs like personnel costs but it also includes many subtle other costs such as cost of employees going on vacation, cost of improved productivity and impact of quality on market share.  The idea is to start from the top and break the total organization expenses into IT costs, as allocated to IT unit within the organization and as allocated within functional units of the organization towards IT.  Only then a more complete picture of the cost of IT emerges.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81DFEF-C299-436D-B9E2-521086129DC7}" type="slidenum">
              <a:rPr lang="en-US"/>
              <a:pPr/>
              <a:t>7</a:t>
            </a:fld>
            <a:endParaRPr lang="en-US"/>
          </a:p>
        </p:txBody>
      </p:sp>
      <p:sp>
        <p:nvSpPr>
          <p:cNvPr id="297986" name="Rectangle 2"/>
          <p:cNvSpPr>
            <a:spLocks noGrp="1" noRot="1" noChangeAspect="1" noChangeArrowheads="1" noTextEdit="1"/>
          </p:cNvSpPr>
          <p:nvPr>
            <p:ph type="sldImg"/>
          </p:nvPr>
        </p:nvSpPr>
        <p:spPr>
          <a:ln/>
        </p:spPr>
      </p:sp>
      <p:sp>
        <p:nvSpPr>
          <p:cNvPr id="297987" name="Rectangle 3"/>
          <p:cNvSpPr>
            <a:spLocks noGrp="1" noChangeArrowheads="1"/>
          </p:cNvSpPr>
          <p:nvPr>
            <p:ph type="body" idx="1"/>
          </p:nvPr>
        </p:nvSpPr>
        <p:spPr/>
        <p:txBody>
          <a:bodyPr/>
          <a:lstStyle/>
          <a:p>
            <a:pPr>
              <a:lnSpc>
                <a:spcPct val="90000"/>
              </a:lnSpc>
            </a:pPr>
            <a:r>
              <a:rPr lang="en-US" dirty="0"/>
              <a:t>The steps we propose for analysis of return on investment in IT projects starts with gathering data at least 3 time periods.  This could be 3 years or 3 </a:t>
            </a:r>
            <a:r>
              <a:rPr lang="en-US" dirty="0" smtClean="0"/>
              <a:t>quarters or three months.  Of course you can gather data on longer sequence</a:t>
            </a:r>
            <a:r>
              <a:rPr lang="en-US" baseline="0" dirty="0" smtClean="0"/>
              <a:t> of time periods but 3 time periods is the minimum you need.  </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81DFEF-C299-436D-B9E2-521086129DC7}" type="slidenum">
              <a:rPr lang="en-US"/>
              <a:pPr/>
              <a:t>8</a:t>
            </a:fld>
            <a:endParaRPr lang="en-US"/>
          </a:p>
        </p:txBody>
      </p:sp>
      <p:sp>
        <p:nvSpPr>
          <p:cNvPr id="297986" name="Rectangle 2"/>
          <p:cNvSpPr>
            <a:spLocks noGrp="1" noRot="1" noChangeAspect="1" noChangeArrowheads="1" noTextEdit="1"/>
          </p:cNvSpPr>
          <p:nvPr>
            <p:ph type="sldImg"/>
          </p:nvPr>
        </p:nvSpPr>
        <p:spPr>
          <a:ln/>
        </p:spPr>
      </p:sp>
      <p:sp>
        <p:nvSpPr>
          <p:cNvPr id="297987" name="Rectangle 3"/>
          <p:cNvSpPr>
            <a:spLocks noGrp="1" noChangeArrowheads="1"/>
          </p:cNvSpPr>
          <p:nvPr>
            <p:ph type="body" idx="1"/>
          </p:nvPr>
        </p:nvSpPr>
        <p:spPr/>
        <p:txBody>
          <a:bodyPr/>
          <a:lstStyle/>
          <a:p>
            <a:pPr>
              <a:lnSpc>
                <a:spcPct val="90000"/>
              </a:lnSpc>
            </a:pPr>
            <a:r>
              <a:rPr lang="en-US" dirty="0" smtClean="0"/>
              <a:t>The </a:t>
            </a:r>
            <a:r>
              <a:rPr lang="en-US" dirty="0"/>
              <a:t>data needed include money spent on IT.  This is the budget of the IT unit and the money spent by various functional business units on IT.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81DFEF-C299-436D-B9E2-521086129DC7}" type="slidenum">
              <a:rPr lang="en-US"/>
              <a:pPr/>
              <a:t>9</a:t>
            </a:fld>
            <a:endParaRPr lang="en-US"/>
          </a:p>
        </p:txBody>
      </p:sp>
      <p:sp>
        <p:nvSpPr>
          <p:cNvPr id="297986" name="Rectangle 2"/>
          <p:cNvSpPr>
            <a:spLocks noGrp="1" noRot="1" noChangeAspect="1" noChangeArrowheads="1" noTextEdit="1"/>
          </p:cNvSpPr>
          <p:nvPr>
            <p:ph type="sldImg"/>
          </p:nvPr>
        </p:nvSpPr>
        <p:spPr>
          <a:ln/>
        </p:spPr>
      </p:sp>
      <p:sp>
        <p:nvSpPr>
          <p:cNvPr id="297987" name="Rectangle 3"/>
          <p:cNvSpPr>
            <a:spLocks noGrp="1" noChangeArrowheads="1"/>
          </p:cNvSpPr>
          <p:nvPr>
            <p:ph type="body" idx="1"/>
          </p:nvPr>
        </p:nvSpPr>
        <p:spPr/>
        <p:txBody>
          <a:bodyPr/>
          <a:lstStyle/>
          <a:p>
            <a:pPr>
              <a:lnSpc>
                <a:spcPct val="90000"/>
              </a:lnSpc>
            </a:pPr>
            <a:r>
              <a:rPr lang="en-US" dirty="0" smtClean="0"/>
              <a:t>In </a:t>
            </a:r>
            <a:r>
              <a:rPr lang="en-US" dirty="0"/>
              <a:t>addition, we need to collect data on use of IT by the various functional business units.  </a:t>
            </a:r>
            <a:r>
              <a:rPr lang="en-US" dirty="0" smtClean="0"/>
              <a:t>This could be number of times software is used, size of the database, percent of employees who are using the system and so on.  It</a:t>
            </a:r>
            <a:r>
              <a:rPr lang="en-US" baseline="0" dirty="0" smtClean="0"/>
              <a:t> needs to provide a surrogate measure of extent of use of the system.  </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5703F50C-198E-48D2-8002-C3EA6B4DE8D9}" type="slidenum">
              <a:rPr lang="en-US" smtClean="0"/>
              <a:pPr/>
              <a:t>‹#›</a:t>
            </a:fld>
            <a:endParaRPr lang="en-US"/>
          </a:p>
        </p:txBody>
      </p:sp>
      <p:sp>
        <p:nvSpPr>
          <p:cNvPr id="32" name="Rectangle 31"/>
          <p:cNvSpPr/>
          <p:nvPr/>
        </p:nvSpPr>
        <p:spPr>
          <a:xfrm>
            <a:off x="0" y="-1"/>
            <a:ext cx="402336" cy="7768383"/>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39" name="Rectangle 38"/>
          <p:cNvSpPr/>
          <p:nvPr/>
        </p:nvSpPr>
        <p:spPr>
          <a:xfrm>
            <a:off x="340514" y="771207"/>
            <a:ext cx="50292" cy="414528"/>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40" name="Rectangle 39"/>
          <p:cNvSpPr/>
          <p:nvPr/>
        </p:nvSpPr>
        <p:spPr>
          <a:xfrm>
            <a:off x="295980" y="771207"/>
            <a:ext cx="30175" cy="414528"/>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41" name="Rectangle 40"/>
          <p:cNvSpPr/>
          <p:nvPr/>
        </p:nvSpPr>
        <p:spPr>
          <a:xfrm>
            <a:off x="275022" y="771207"/>
            <a:ext cx="10058" cy="414528"/>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42" name="Rectangle 41"/>
          <p:cNvSpPr/>
          <p:nvPr/>
        </p:nvSpPr>
        <p:spPr>
          <a:xfrm>
            <a:off x="243945" y="771207"/>
            <a:ext cx="10058" cy="414528"/>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8" name="Title 7"/>
          <p:cNvSpPr>
            <a:spLocks noGrp="1"/>
          </p:cNvSpPr>
          <p:nvPr>
            <p:ph type="ctrTitle"/>
          </p:nvPr>
        </p:nvSpPr>
        <p:spPr>
          <a:xfrm>
            <a:off x="1005840" y="4922520"/>
            <a:ext cx="8549640" cy="2238451"/>
          </a:xfrm>
        </p:spPr>
        <p:txBody>
          <a:bodyPr/>
          <a:lstStyle>
            <a:lvl1pPr marR="10188" algn="l">
              <a:defRPr sz="45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1005840" y="3212592"/>
            <a:ext cx="8549640" cy="1709928"/>
          </a:xfrm>
        </p:spPr>
        <p:txBody>
          <a:bodyPr lIns="112071" tIns="50941" anchor="b"/>
          <a:lstStyle>
            <a:lvl1pPr marL="0" indent="0" algn="l">
              <a:spcBef>
                <a:spcPts val="0"/>
              </a:spcBef>
              <a:buNone/>
              <a:defRPr sz="2200">
                <a:solidFill>
                  <a:schemeClr val="tx1"/>
                </a:solidFill>
              </a:defRPr>
            </a:lvl1pPr>
            <a:lvl2pPr marL="509412" indent="0" algn="ctr">
              <a:buNone/>
            </a:lvl2pPr>
            <a:lvl3pPr marL="1018824" indent="0" algn="ctr">
              <a:buNone/>
            </a:lvl3pPr>
            <a:lvl4pPr marL="1528237" indent="0" algn="ctr">
              <a:buNone/>
            </a:lvl4pPr>
            <a:lvl5pPr marL="2037649" indent="0" algn="ctr">
              <a:buNone/>
            </a:lvl5pPr>
            <a:lvl6pPr marL="2547061" indent="0" algn="ctr">
              <a:buNone/>
            </a:lvl6pPr>
            <a:lvl7pPr marL="3056473" indent="0" algn="ctr">
              <a:buNone/>
            </a:lvl7pPr>
            <a:lvl8pPr marL="3565886" indent="0" algn="ctr">
              <a:buNone/>
            </a:lvl8pPr>
            <a:lvl9pPr marL="4075298" indent="0" algn="ctr">
              <a:buNone/>
            </a:lvl9pPr>
            <a:extLst/>
          </a:lstStyle>
          <a:p>
            <a:r>
              <a:rPr kumimoji="0" lang="en-US" smtClean="0"/>
              <a:t>Click to edit Master subtitle style</a:t>
            </a:r>
            <a:endParaRPr kumimoji="0" lang="en-US"/>
          </a:p>
        </p:txBody>
      </p:sp>
      <p:sp>
        <p:nvSpPr>
          <p:cNvPr id="56" name="Rectangle 55"/>
          <p:cNvSpPr/>
          <p:nvPr/>
        </p:nvSpPr>
        <p:spPr>
          <a:xfrm>
            <a:off x="280820" y="5720380"/>
            <a:ext cx="80467" cy="191719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65" name="Rectangle 64"/>
          <p:cNvSpPr/>
          <p:nvPr/>
        </p:nvSpPr>
        <p:spPr>
          <a:xfrm>
            <a:off x="280820" y="5436395"/>
            <a:ext cx="80467" cy="25908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66" name="Rectangle 65"/>
          <p:cNvSpPr/>
          <p:nvPr/>
        </p:nvSpPr>
        <p:spPr>
          <a:xfrm>
            <a:off x="280820" y="5256043"/>
            <a:ext cx="80467" cy="155448"/>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67" name="Rectangle 66"/>
          <p:cNvSpPr/>
          <p:nvPr/>
        </p:nvSpPr>
        <p:spPr>
          <a:xfrm>
            <a:off x="280820" y="5148233"/>
            <a:ext cx="80467" cy="8290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3AF434C-F08B-4EBA-A4A8-9CD9AE35C4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311258"/>
            <a:ext cx="2179320" cy="6631728"/>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70560" y="311258"/>
            <a:ext cx="6454140" cy="6631728"/>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08ADA7C-3D67-4611-A93C-7BEB53883F5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70000" y="517525"/>
            <a:ext cx="8548688"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54063" y="2244725"/>
            <a:ext cx="4198937" cy="46640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2244725"/>
            <a:ext cx="4198938" cy="46640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754063" y="7081838"/>
            <a:ext cx="2095500" cy="517525"/>
          </a:xfrm>
        </p:spPr>
        <p:txBody>
          <a:bodyPr/>
          <a:lstStyle>
            <a:lvl1pPr>
              <a:defRPr/>
            </a:lvl1pPr>
          </a:lstStyle>
          <a:p>
            <a:endParaRPr lang="en-US"/>
          </a:p>
        </p:txBody>
      </p:sp>
      <p:sp>
        <p:nvSpPr>
          <p:cNvPr id="6" name="Footer Placeholder 5"/>
          <p:cNvSpPr>
            <a:spLocks noGrp="1"/>
          </p:cNvSpPr>
          <p:nvPr>
            <p:ph type="ftr" sz="quarter" idx="11"/>
          </p:nvPr>
        </p:nvSpPr>
        <p:spPr>
          <a:xfrm>
            <a:off x="3436938" y="7081838"/>
            <a:ext cx="3184525" cy="517525"/>
          </a:xfrm>
        </p:spPr>
        <p:txBody>
          <a:bodyPr/>
          <a:lstStyle>
            <a:lvl1pPr>
              <a:defRPr/>
            </a:lvl1pPr>
          </a:lstStyle>
          <a:p>
            <a:endParaRPr lang="en-US"/>
          </a:p>
        </p:txBody>
      </p:sp>
      <p:sp>
        <p:nvSpPr>
          <p:cNvPr id="7" name="Slide Number Placeholder 6"/>
          <p:cNvSpPr>
            <a:spLocks noGrp="1"/>
          </p:cNvSpPr>
          <p:nvPr>
            <p:ph type="sldNum" sz="quarter" idx="12"/>
          </p:nvPr>
        </p:nvSpPr>
        <p:spPr>
          <a:xfrm>
            <a:off x="7208838" y="7081838"/>
            <a:ext cx="2095500" cy="517525"/>
          </a:xfrm>
        </p:spPr>
        <p:txBody>
          <a:bodyPr/>
          <a:lstStyle>
            <a:lvl1pPr>
              <a:defRPr/>
            </a:lvl1pPr>
          </a:lstStyle>
          <a:p>
            <a:fld id="{A5743E69-8EA4-42F9-9A0A-C3A197A86421}"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270000" y="517525"/>
            <a:ext cx="8548688" cy="1295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754063" y="2244725"/>
            <a:ext cx="8550275" cy="4664075"/>
          </a:xfrm>
        </p:spPr>
        <p:txBody>
          <a:bodyPr/>
          <a:lstStyle/>
          <a:p>
            <a:endParaRPr lang="en-US"/>
          </a:p>
        </p:txBody>
      </p:sp>
      <p:sp>
        <p:nvSpPr>
          <p:cNvPr id="4" name="Date Placeholder 3"/>
          <p:cNvSpPr>
            <a:spLocks noGrp="1"/>
          </p:cNvSpPr>
          <p:nvPr>
            <p:ph type="dt" sz="half" idx="10"/>
          </p:nvPr>
        </p:nvSpPr>
        <p:spPr>
          <a:xfrm>
            <a:off x="754063" y="7081838"/>
            <a:ext cx="2095500" cy="517525"/>
          </a:xfrm>
        </p:spPr>
        <p:txBody>
          <a:bodyPr/>
          <a:lstStyle>
            <a:lvl1pPr>
              <a:defRPr/>
            </a:lvl1pPr>
          </a:lstStyle>
          <a:p>
            <a:endParaRPr lang="en-US"/>
          </a:p>
        </p:txBody>
      </p:sp>
      <p:sp>
        <p:nvSpPr>
          <p:cNvPr id="5" name="Footer Placeholder 4"/>
          <p:cNvSpPr>
            <a:spLocks noGrp="1"/>
          </p:cNvSpPr>
          <p:nvPr>
            <p:ph type="ftr" sz="quarter" idx="11"/>
          </p:nvPr>
        </p:nvSpPr>
        <p:spPr>
          <a:xfrm>
            <a:off x="3436938" y="7081838"/>
            <a:ext cx="3184525" cy="517525"/>
          </a:xfrm>
        </p:spPr>
        <p:txBody>
          <a:bodyPr/>
          <a:lstStyle>
            <a:lvl1pPr>
              <a:defRPr/>
            </a:lvl1pPr>
          </a:lstStyle>
          <a:p>
            <a:endParaRPr lang="en-US"/>
          </a:p>
        </p:txBody>
      </p:sp>
      <p:sp>
        <p:nvSpPr>
          <p:cNvPr id="6" name="Slide Number Placeholder 5"/>
          <p:cNvSpPr>
            <a:spLocks noGrp="1"/>
          </p:cNvSpPr>
          <p:nvPr>
            <p:ph type="sldNum" sz="quarter" idx="12"/>
          </p:nvPr>
        </p:nvSpPr>
        <p:spPr>
          <a:xfrm>
            <a:off x="7208838" y="7081838"/>
            <a:ext cx="2095500" cy="517525"/>
          </a:xfrm>
        </p:spPr>
        <p:txBody>
          <a:bodyPr/>
          <a:lstStyle>
            <a:lvl1pPr>
              <a:defRPr/>
            </a:lvl1pPr>
          </a:lstStyle>
          <a:p>
            <a:fld id="{4B32F8E1-6379-4A34-A456-7715F086810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AF678A1-E1BF-4370-9EF7-EE0B374E033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5311847" y="1217073"/>
            <a:ext cx="4754350" cy="656336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101882" tIns="50941" rIns="101882" bIns="50941" anchor="t" compatLnSpc="1"/>
          <a:lstStyle>
            <a:extLst/>
          </a:lstStyle>
          <a:p>
            <a:endParaRPr kumimoji="0" lang="en-US"/>
          </a:p>
        </p:txBody>
      </p:sp>
      <p:sp>
        <p:nvSpPr>
          <p:cNvPr id="15" name="Freeform 14"/>
          <p:cNvSpPr>
            <a:spLocks/>
          </p:cNvSpPr>
          <p:nvPr/>
        </p:nvSpPr>
        <p:spPr bwMode="auto">
          <a:xfrm>
            <a:off x="411362" y="0"/>
            <a:ext cx="6065990" cy="7497376"/>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101882" tIns="50941" rIns="101882" bIns="50941" anchor="t" compatLnSpc="1"/>
          <a:lstStyle>
            <a:extLst/>
          </a:lstStyle>
          <a:p>
            <a:endParaRPr kumimoji="0" lang="en-US"/>
          </a:p>
        </p:txBody>
      </p:sp>
      <p:sp>
        <p:nvSpPr>
          <p:cNvPr id="13" name="Freeform 12"/>
          <p:cNvSpPr>
            <a:spLocks/>
          </p:cNvSpPr>
          <p:nvPr/>
        </p:nvSpPr>
        <p:spPr bwMode="auto">
          <a:xfrm rot="5236414">
            <a:off x="4839761" y="1701225"/>
            <a:ext cx="4663440" cy="1307592"/>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101882" tIns="50941" rIns="101882" bIns="50941" anchor="t" compatLnSpc="1"/>
          <a:lstStyle>
            <a:extLst/>
          </a:lstStyle>
          <a:p>
            <a:endParaRPr kumimoji="0" lang="en-US"/>
          </a:p>
        </p:txBody>
      </p:sp>
      <p:sp>
        <p:nvSpPr>
          <p:cNvPr id="16" name="Freeform 15"/>
          <p:cNvSpPr>
            <a:spLocks/>
          </p:cNvSpPr>
          <p:nvPr/>
        </p:nvSpPr>
        <p:spPr bwMode="auto">
          <a:xfrm>
            <a:off x="6537960" y="0"/>
            <a:ext cx="3017520" cy="483616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101882" tIns="50941" rIns="101882" bIns="50941" anchor="t" compatLnSpc="1"/>
          <a:lstStyle>
            <a:extLst/>
          </a:lstStyle>
          <a:p>
            <a:endParaRPr kumimoji="0" lang="en-US"/>
          </a:p>
        </p:txBody>
      </p:sp>
      <p:sp>
        <p:nvSpPr>
          <p:cNvPr id="17" name="Freeform 16"/>
          <p:cNvSpPr>
            <a:spLocks/>
          </p:cNvSpPr>
          <p:nvPr/>
        </p:nvSpPr>
        <p:spPr bwMode="auto">
          <a:xfrm>
            <a:off x="6537960" y="4836160"/>
            <a:ext cx="3520440" cy="12954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101882" tIns="50941" rIns="101882" bIns="50941" anchor="t" compatLnSpc="1"/>
          <a:lstStyle>
            <a:extLst/>
          </a:lstStyle>
          <a:p>
            <a:endParaRPr kumimoji="0" lang="en-US"/>
          </a:p>
        </p:txBody>
      </p:sp>
      <p:sp>
        <p:nvSpPr>
          <p:cNvPr id="18" name="Freeform 17"/>
          <p:cNvSpPr>
            <a:spLocks/>
          </p:cNvSpPr>
          <p:nvPr/>
        </p:nvSpPr>
        <p:spPr bwMode="auto">
          <a:xfrm>
            <a:off x="6537960" y="0"/>
            <a:ext cx="1508760" cy="483616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101882" tIns="50941" rIns="101882" bIns="50941" anchor="t" compatLnSpc="1"/>
          <a:lstStyle>
            <a:extLst/>
          </a:lstStyle>
          <a:p>
            <a:endParaRPr kumimoji="0" lang="en-US"/>
          </a:p>
        </p:txBody>
      </p:sp>
      <p:sp>
        <p:nvSpPr>
          <p:cNvPr id="19" name="Freeform 18"/>
          <p:cNvSpPr>
            <a:spLocks/>
          </p:cNvSpPr>
          <p:nvPr/>
        </p:nvSpPr>
        <p:spPr bwMode="auto">
          <a:xfrm>
            <a:off x="6543200" y="4812772"/>
            <a:ext cx="2299811" cy="2959629"/>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101882" tIns="50941" rIns="101882" bIns="50941" anchor="t" compatLnSpc="1"/>
          <a:lstStyle>
            <a:extLst/>
          </a:lstStyle>
          <a:p>
            <a:endParaRPr kumimoji="0" lang="en-US"/>
          </a:p>
        </p:txBody>
      </p:sp>
      <p:sp>
        <p:nvSpPr>
          <p:cNvPr id="20" name="Freeform 19"/>
          <p:cNvSpPr>
            <a:spLocks/>
          </p:cNvSpPr>
          <p:nvPr/>
        </p:nvSpPr>
        <p:spPr bwMode="auto">
          <a:xfrm>
            <a:off x="6537960" y="4836160"/>
            <a:ext cx="1760220" cy="293624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101882" tIns="50941" rIns="101882" bIns="50941" anchor="t" compatLnSpc="1"/>
          <a:lstStyle>
            <a:extLst/>
          </a:lstStyle>
          <a:p>
            <a:endParaRPr kumimoji="0" lang="en-US"/>
          </a:p>
        </p:txBody>
      </p:sp>
      <p:sp>
        <p:nvSpPr>
          <p:cNvPr id="21" name="Freeform 20"/>
          <p:cNvSpPr>
            <a:spLocks/>
          </p:cNvSpPr>
          <p:nvPr/>
        </p:nvSpPr>
        <p:spPr bwMode="auto">
          <a:xfrm>
            <a:off x="6537960" y="1554480"/>
            <a:ext cx="3520440" cy="328168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101882" tIns="50941" rIns="101882" bIns="50941" anchor="t" compatLnSpc="1"/>
          <a:lstStyle>
            <a:extLst/>
          </a:lstStyle>
          <a:p>
            <a:endParaRPr kumimoji="0" lang="en-US"/>
          </a:p>
        </p:txBody>
      </p:sp>
      <p:sp>
        <p:nvSpPr>
          <p:cNvPr id="22" name="Freeform 21"/>
          <p:cNvSpPr>
            <a:spLocks/>
          </p:cNvSpPr>
          <p:nvPr/>
        </p:nvSpPr>
        <p:spPr bwMode="auto">
          <a:xfrm>
            <a:off x="6537960" y="1986280"/>
            <a:ext cx="3520440" cy="284988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101882" tIns="50941" rIns="101882" bIns="50941" anchor="t" compatLnSpc="1"/>
          <a:lstStyle>
            <a:extLst/>
          </a:lstStyle>
          <a:p>
            <a:endParaRPr kumimoji="0" lang="en-US"/>
          </a:p>
        </p:txBody>
      </p:sp>
      <p:sp>
        <p:nvSpPr>
          <p:cNvPr id="23" name="Freeform 22"/>
          <p:cNvSpPr>
            <a:spLocks/>
          </p:cNvSpPr>
          <p:nvPr/>
        </p:nvSpPr>
        <p:spPr bwMode="auto">
          <a:xfrm>
            <a:off x="1089660" y="4836160"/>
            <a:ext cx="5448300" cy="293624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101882" tIns="50941" rIns="101882" bIns="50941" anchor="t" compatLnSpc="1"/>
          <a:lstStyle>
            <a:extLst/>
          </a:lstStyle>
          <a:p>
            <a:endParaRPr kumimoji="0" lang="en-US"/>
          </a:p>
        </p:txBody>
      </p:sp>
      <p:sp>
        <p:nvSpPr>
          <p:cNvPr id="24" name="Freeform 23"/>
          <p:cNvSpPr>
            <a:spLocks/>
          </p:cNvSpPr>
          <p:nvPr/>
        </p:nvSpPr>
        <p:spPr bwMode="auto">
          <a:xfrm>
            <a:off x="586740" y="4836160"/>
            <a:ext cx="5867400" cy="293624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101882" tIns="50941" rIns="101882" bIns="50941" anchor="t" compatLnSpc="1"/>
          <a:lstStyle>
            <a:extLst/>
          </a:lstStyle>
          <a:p>
            <a:endParaRPr kumimoji="0" lang="en-US"/>
          </a:p>
        </p:txBody>
      </p:sp>
      <p:sp>
        <p:nvSpPr>
          <p:cNvPr id="25" name="Freeform 24"/>
          <p:cNvSpPr>
            <a:spLocks/>
          </p:cNvSpPr>
          <p:nvPr/>
        </p:nvSpPr>
        <p:spPr bwMode="auto">
          <a:xfrm>
            <a:off x="403506" y="2763520"/>
            <a:ext cx="6202680" cy="207264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101882" tIns="50941" rIns="101882" bIns="50941" anchor="t" compatLnSpc="1"/>
          <a:lstStyle>
            <a:extLst/>
          </a:lstStyle>
          <a:p>
            <a:endParaRPr kumimoji="0" lang="en-US"/>
          </a:p>
        </p:txBody>
      </p:sp>
      <p:sp>
        <p:nvSpPr>
          <p:cNvPr id="26" name="Freeform 25"/>
          <p:cNvSpPr>
            <a:spLocks/>
          </p:cNvSpPr>
          <p:nvPr/>
        </p:nvSpPr>
        <p:spPr bwMode="auto">
          <a:xfrm>
            <a:off x="403506" y="2418080"/>
            <a:ext cx="6202680" cy="241808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101882" tIns="50941" rIns="101882" bIns="50941" anchor="t" compatLnSpc="1"/>
          <a:lstStyle>
            <a:extLst/>
          </a:lstStyle>
          <a:p>
            <a:endParaRPr kumimoji="0" lang="en-US"/>
          </a:p>
        </p:txBody>
      </p:sp>
      <p:sp>
        <p:nvSpPr>
          <p:cNvPr id="27" name="Freeform 26"/>
          <p:cNvSpPr>
            <a:spLocks/>
          </p:cNvSpPr>
          <p:nvPr/>
        </p:nvSpPr>
        <p:spPr bwMode="auto">
          <a:xfrm>
            <a:off x="5029200" y="4836160"/>
            <a:ext cx="1508760" cy="293624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101882" tIns="50941" rIns="101882" bIns="50941" anchor="t" compatLnSpc="1"/>
          <a:lstStyle>
            <a:extLst/>
          </a:lstStyle>
          <a:p>
            <a:endParaRPr kumimoji="0" lang="en-US"/>
          </a:p>
        </p:txBody>
      </p:sp>
      <p:sp>
        <p:nvSpPr>
          <p:cNvPr id="3" name="Text Placeholder 2"/>
          <p:cNvSpPr>
            <a:spLocks noGrp="1"/>
          </p:cNvSpPr>
          <p:nvPr>
            <p:ph type="body" idx="1"/>
          </p:nvPr>
        </p:nvSpPr>
        <p:spPr>
          <a:xfrm>
            <a:off x="777592" y="1531895"/>
            <a:ext cx="6289853" cy="1107817"/>
          </a:xfrm>
        </p:spPr>
        <p:txBody>
          <a:bodyPr lIns="91694" tIns="50941" bIns="0" anchor="t"/>
          <a:lstStyle>
            <a:lvl1pPr marL="61129" indent="0">
              <a:buNone/>
              <a:defRPr sz="2200">
                <a:solidFill>
                  <a:schemeClr val="tx1">
                    <a:tint val="75000"/>
                  </a:schemeClr>
                </a:solidFill>
              </a:defRPr>
            </a:lvl1pPr>
            <a:lvl2pPr>
              <a:buNone/>
              <a:defRPr sz="2000">
                <a:solidFill>
                  <a:schemeClr val="tx1">
                    <a:tint val="75000"/>
                  </a:schemeClr>
                </a:solidFill>
              </a:defRPr>
            </a:lvl2pPr>
            <a:lvl3pPr>
              <a:buNone/>
              <a:defRPr sz="1800">
                <a:solidFill>
                  <a:schemeClr val="tx1">
                    <a:tint val="75000"/>
                  </a:schemeClr>
                </a:solidFill>
              </a:defRPr>
            </a:lvl3pPr>
            <a:lvl4pPr>
              <a:buNone/>
              <a:defRPr sz="1600">
                <a:solidFill>
                  <a:schemeClr val="tx1">
                    <a:tint val="75000"/>
                  </a:schemeClr>
                </a:solidFill>
              </a:defRPr>
            </a:lvl4pPr>
            <a:lvl5pPr>
              <a:buNone/>
              <a:defRPr sz="16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F780744-B396-4D49-92E2-F4C538240EEB}" type="slidenum">
              <a:rPr lang="en-US" smtClean="0"/>
              <a:pPr/>
              <a:t>‹#›</a:t>
            </a:fld>
            <a:endParaRPr lang="en-US"/>
          </a:p>
        </p:txBody>
      </p:sp>
      <p:sp>
        <p:nvSpPr>
          <p:cNvPr id="7" name="Rectangle 6"/>
          <p:cNvSpPr/>
          <p:nvPr/>
        </p:nvSpPr>
        <p:spPr>
          <a:xfrm>
            <a:off x="399476" y="455900"/>
            <a:ext cx="9354312" cy="1004434"/>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2" name="Title 1"/>
          <p:cNvSpPr>
            <a:spLocks noGrp="1"/>
          </p:cNvSpPr>
          <p:nvPr>
            <p:ph type="title"/>
          </p:nvPr>
        </p:nvSpPr>
        <p:spPr>
          <a:xfrm>
            <a:off x="777592" y="580339"/>
            <a:ext cx="8972093" cy="880872"/>
          </a:xfrm>
        </p:spPr>
        <p:txBody>
          <a:bodyPr tIns="71318"/>
          <a:lstStyle>
            <a:lvl1pPr algn="l">
              <a:buNone/>
              <a:defRPr sz="4200" b="0" cap="none" spc="-167" baseline="0"/>
            </a:lvl1pPr>
            <a:extLst/>
          </a:lstStyle>
          <a:p>
            <a:r>
              <a:rPr kumimoji="0" lang="en-US" smtClean="0"/>
              <a:t>Click to edit Master title style</a:t>
            </a:r>
            <a:endParaRPr kumimoji="0" lang="en-US"/>
          </a:p>
        </p:txBody>
      </p:sp>
      <p:sp>
        <p:nvSpPr>
          <p:cNvPr id="8" name="Rectangle 7"/>
          <p:cNvSpPr/>
          <p:nvPr/>
        </p:nvSpPr>
        <p:spPr>
          <a:xfrm flipH="1">
            <a:off x="408692" y="771207"/>
            <a:ext cx="30175" cy="414528"/>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9" name="Rectangle 8"/>
          <p:cNvSpPr/>
          <p:nvPr/>
        </p:nvSpPr>
        <p:spPr>
          <a:xfrm flipH="1">
            <a:off x="452220" y="771207"/>
            <a:ext cx="30175" cy="414528"/>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10" name="Rectangle 9"/>
          <p:cNvSpPr/>
          <p:nvPr/>
        </p:nvSpPr>
        <p:spPr>
          <a:xfrm flipH="1">
            <a:off x="493295" y="771207"/>
            <a:ext cx="10058" cy="414528"/>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11" name="Rectangle 10"/>
          <p:cNvSpPr/>
          <p:nvPr/>
        </p:nvSpPr>
        <p:spPr>
          <a:xfrm flipH="1">
            <a:off x="524372" y="771207"/>
            <a:ext cx="10058" cy="414528"/>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12" name="Rectangle 11"/>
          <p:cNvSpPr/>
          <p:nvPr/>
        </p:nvSpPr>
        <p:spPr>
          <a:xfrm>
            <a:off x="550526" y="771207"/>
            <a:ext cx="40234" cy="414528"/>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580339"/>
            <a:ext cx="9052560" cy="103632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0778" y="2006568"/>
            <a:ext cx="4442460" cy="5129425"/>
          </a:xfrm>
        </p:spPr>
        <p:txBody>
          <a:bodyPr/>
          <a:lstStyle>
            <a:lvl1pPr>
              <a:defRPr sz="3100"/>
            </a:lvl1pPr>
            <a:lvl2pPr>
              <a:defRPr sz="2700"/>
            </a:lvl2pPr>
            <a:lvl3pPr>
              <a:defRPr sz="22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120878" y="2006568"/>
            <a:ext cx="4442460" cy="5129425"/>
          </a:xfrm>
        </p:spPr>
        <p:txBody>
          <a:bodyPr/>
          <a:lstStyle>
            <a:lvl1pPr>
              <a:defRPr sz="3100"/>
            </a:lvl1pPr>
            <a:lvl2pPr>
              <a:defRPr sz="2700"/>
            </a:lvl2pPr>
            <a:lvl3pPr>
              <a:defRPr sz="22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431B31B-1BD5-4B2E-ADE5-5F1F1BD9FC3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55901"/>
            <a:ext cx="9753788" cy="1004434"/>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2" name="Title 1"/>
          <p:cNvSpPr>
            <a:spLocks noGrp="1"/>
          </p:cNvSpPr>
          <p:nvPr>
            <p:ph type="title"/>
          </p:nvPr>
        </p:nvSpPr>
        <p:spPr>
          <a:xfrm>
            <a:off x="555306" y="580339"/>
            <a:ext cx="8549640" cy="1036320"/>
          </a:xfrm>
        </p:spPr>
        <p:txBody>
          <a:bodyPr anchor="t"/>
          <a:lstStyle>
            <a:lvl1pPr>
              <a:defRPr sz="45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02920" y="2051050"/>
            <a:ext cx="4444207" cy="725064"/>
          </a:xfrm>
        </p:spPr>
        <p:txBody>
          <a:bodyPr anchor="ctr"/>
          <a:lstStyle>
            <a:lvl1pPr marL="81506" indent="0" algn="l">
              <a:buNone/>
              <a:defRPr sz="2700" b="1">
                <a:solidFill>
                  <a:schemeClr val="accent2"/>
                </a:solidFill>
              </a:defRPr>
            </a:lvl1pPr>
            <a:lvl2pPr>
              <a:buNone/>
              <a:defRPr sz="2200" b="1"/>
            </a:lvl2pPr>
            <a:lvl3pPr>
              <a:buNone/>
              <a:defRPr sz="2000" b="1"/>
            </a:lvl3pPr>
            <a:lvl4pPr>
              <a:buNone/>
              <a:defRPr sz="1800" b="1"/>
            </a:lvl4pPr>
            <a:lvl5pPr>
              <a:buNone/>
              <a:defRPr sz="18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109528" y="2051050"/>
            <a:ext cx="4445953" cy="725064"/>
          </a:xfrm>
        </p:spPr>
        <p:txBody>
          <a:bodyPr anchor="ctr"/>
          <a:lstStyle>
            <a:lvl1pPr marL="81506" indent="0">
              <a:buNone/>
              <a:defRPr sz="2700" b="1">
                <a:solidFill>
                  <a:schemeClr val="accent2"/>
                </a:solidFill>
              </a:defRPr>
            </a:lvl1pPr>
            <a:lvl2pPr>
              <a:buNone/>
              <a:defRPr sz="2200" b="1"/>
            </a:lvl2pPr>
            <a:lvl3pPr>
              <a:buNone/>
              <a:defRPr sz="2000" b="1"/>
            </a:lvl3pPr>
            <a:lvl4pPr>
              <a:buNone/>
              <a:defRPr sz="1800" b="1"/>
            </a:lvl4pPr>
            <a:lvl5pPr>
              <a:buNone/>
              <a:defRPr sz="18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502920" y="2786908"/>
            <a:ext cx="4444207" cy="4487266"/>
          </a:xfrm>
        </p:spPr>
        <p:txBody>
          <a:bodyPr/>
          <a:lstStyle>
            <a:lvl1pPr>
              <a:defRPr sz="27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109528" y="2786908"/>
            <a:ext cx="4445953" cy="4487266"/>
          </a:xfrm>
        </p:spPr>
        <p:txBody>
          <a:bodyPr/>
          <a:lstStyle>
            <a:lvl1pPr>
              <a:defRPr sz="27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541EC24-500E-4A0E-B771-27AC6C543402}" type="slidenum">
              <a:rPr lang="en-US" smtClean="0"/>
              <a:pPr/>
              <a:t>‹#›</a:t>
            </a:fld>
            <a:endParaRPr lang="en-US"/>
          </a:p>
        </p:txBody>
      </p:sp>
      <p:sp>
        <p:nvSpPr>
          <p:cNvPr id="16" name="Rectangle 15"/>
          <p:cNvSpPr/>
          <p:nvPr/>
        </p:nvSpPr>
        <p:spPr>
          <a:xfrm>
            <a:off x="96569" y="771207"/>
            <a:ext cx="50292" cy="414528"/>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17" name="Rectangle 16"/>
          <p:cNvSpPr/>
          <p:nvPr/>
        </p:nvSpPr>
        <p:spPr>
          <a:xfrm>
            <a:off x="52036" y="771207"/>
            <a:ext cx="30175" cy="414528"/>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18" name="Rectangle 17"/>
          <p:cNvSpPr/>
          <p:nvPr/>
        </p:nvSpPr>
        <p:spPr>
          <a:xfrm>
            <a:off x="31077" y="771207"/>
            <a:ext cx="10058" cy="414528"/>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19" name="Rectangle 18"/>
          <p:cNvSpPr/>
          <p:nvPr/>
        </p:nvSpPr>
        <p:spPr>
          <a:xfrm>
            <a:off x="0" y="771207"/>
            <a:ext cx="10058" cy="414528"/>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20" name="Rectangle 19"/>
          <p:cNvSpPr/>
          <p:nvPr/>
        </p:nvSpPr>
        <p:spPr>
          <a:xfrm flipH="1">
            <a:off x="164747" y="771207"/>
            <a:ext cx="30175" cy="414528"/>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21" name="Rectangle 20"/>
          <p:cNvSpPr/>
          <p:nvPr/>
        </p:nvSpPr>
        <p:spPr>
          <a:xfrm flipH="1">
            <a:off x="208275" y="771207"/>
            <a:ext cx="30175" cy="414528"/>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22" name="Rectangle 21"/>
          <p:cNvSpPr/>
          <p:nvPr/>
        </p:nvSpPr>
        <p:spPr>
          <a:xfrm flipH="1">
            <a:off x="249350" y="771207"/>
            <a:ext cx="10058" cy="414528"/>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29" name="Rectangle 28"/>
          <p:cNvSpPr/>
          <p:nvPr/>
        </p:nvSpPr>
        <p:spPr>
          <a:xfrm flipH="1">
            <a:off x="280428" y="771207"/>
            <a:ext cx="10058" cy="414528"/>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30" name="Rectangle 29"/>
          <p:cNvSpPr/>
          <p:nvPr/>
        </p:nvSpPr>
        <p:spPr>
          <a:xfrm>
            <a:off x="306581" y="771207"/>
            <a:ext cx="40234" cy="414528"/>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05840" y="580339"/>
            <a:ext cx="8549640" cy="1036320"/>
          </a:xfrm>
        </p:spPr>
        <p:txBody>
          <a:bodyPr/>
          <a:lstStyle>
            <a:lvl1pPr>
              <a:defRPr sz="45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421AE61-0FAA-4F44-924E-0018E67069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73DFAB7-BD5C-42B4-A430-FDB33828A5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4380" y="309457"/>
            <a:ext cx="9052560" cy="1316990"/>
          </a:xfrm>
        </p:spPr>
        <p:txBody>
          <a:bodyPr anchor="ctr"/>
          <a:lstStyle>
            <a:lvl1pPr algn="l">
              <a:buNone/>
              <a:defRPr sz="40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754380" y="1626447"/>
            <a:ext cx="2766060" cy="5181600"/>
          </a:xfrm>
        </p:spPr>
        <p:txBody>
          <a:bodyPr/>
          <a:lstStyle>
            <a:lvl1pPr marL="61129" indent="0">
              <a:buNone/>
              <a:defRPr sz="2000"/>
            </a:lvl1pPr>
            <a:lvl2pPr>
              <a:buNone/>
              <a:defRPr sz="1300"/>
            </a:lvl2pPr>
            <a:lvl3pPr>
              <a:buNone/>
              <a:defRPr sz="1100"/>
            </a:lvl3pPr>
            <a:lvl4pPr>
              <a:buNone/>
              <a:defRPr sz="1000"/>
            </a:lvl4pPr>
            <a:lvl5pPr>
              <a:buNone/>
              <a:defRPr sz="10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771900" y="1626447"/>
            <a:ext cx="6035040" cy="5181600"/>
          </a:xfrm>
        </p:spPr>
        <p:txBody>
          <a:bodyPr/>
          <a:lstStyle>
            <a:lvl1pPr>
              <a:defRPr sz="3600"/>
            </a:lvl1pPr>
            <a:lvl2pPr>
              <a:defRPr sz="3100"/>
            </a:lvl2pPr>
            <a:lvl3pPr>
              <a:defRPr sz="2700"/>
            </a:lvl3pPr>
            <a:lvl4pPr>
              <a:defRPr sz="2200"/>
            </a:lvl4pPr>
            <a:lvl5pPr>
              <a:defRPr sz="2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50A6A68-DF99-4579-8594-7A797253D88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404835" y="1"/>
            <a:ext cx="9656064" cy="2128442"/>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cxnSp>
        <p:nvCxnSpPr>
          <p:cNvPr id="9" name="Straight Connector 8"/>
          <p:cNvCxnSpPr/>
          <p:nvPr/>
        </p:nvCxnSpPr>
        <p:spPr>
          <a:xfrm flipV="1">
            <a:off x="399515" y="2136365"/>
            <a:ext cx="9660884"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9363827" y="1383901"/>
            <a:ext cx="150465" cy="141313"/>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1005840" y="500085"/>
            <a:ext cx="7543800" cy="795316"/>
          </a:xfrm>
        </p:spPr>
        <p:txBody>
          <a:bodyPr anchor="b"/>
          <a:lstStyle>
            <a:lvl1pPr algn="l">
              <a:buNone/>
              <a:defRPr sz="23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404835" y="2146285"/>
            <a:ext cx="9656064" cy="5621497"/>
          </a:xfrm>
          <a:solidFill>
            <a:schemeClr val="bg2"/>
          </a:solidFill>
        </p:spPr>
        <p:txBody>
          <a:bodyPr/>
          <a:lstStyle>
            <a:lvl1pPr marL="0" indent="0">
              <a:buNone/>
              <a:defRPr sz="36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1005840" y="1303497"/>
            <a:ext cx="7543800" cy="777240"/>
          </a:xfrm>
        </p:spPr>
        <p:txBody>
          <a:bodyPr/>
          <a:lstStyle>
            <a:lvl1pPr marL="30565" indent="0">
              <a:spcBef>
                <a:spcPts val="0"/>
              </a:spcBef>
              <a:buNone/>
              <a:defRPr sz="1600">
                <a:solidFill>
                  <a:srgbClr val="FFFFFF"/>
                </a:solidFill>
              </a:defRPr>
            </a:lvl1pPr>
            <a:lvl2pPr>
              <a:defRPr sz="1300"/>
            </a:lvl2pPr>
            <a:lvl3pPr>
              <a:defRPr sz="1100"/>
            </a:lvl3pPr>
            <a:lvl4pPr>
              <a:defRPr sz="1000"/>
            </a:lvl4pPr>
            <a:lvl5pPr>
              <a:defRPr sz="1000"/>
            </a:lvl5pPr>
            <a:extLst/>
          </a:lstStyle>
          <a:p>
            <a:pPr lvl="0" eaLnBrk="1" latinLnBrk="0" hangingPunct="1"/>
            <a:r>
              <a:rPr kumimoji="0" lang="en-US" smtClean="0"/>
              <a:t>Click to edit Master text styles</a:t>
            </a:r>
          </a:p>
        </p:txBody>
      </p:sp>
      <p:grpSp>
        <p:nvGrpSpPr>
          <p:cNvPr id="14" name="Group 13"/>
          <p:cNvGrpSpPr/>
          <p:nvPr/>
        </p:nvGrpSpPr>
        <p:grpSpPr>
          <a:xfrm rot="5400000">
            <a:off x="9531467" y="1556621"/>
            <a:ext cx="150465" cy="141313"/>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9149885" y="1673539"/>
            <a:ext cx="150465" cy="141313"/>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7124700" y="62900"/>
            <a:ext cx="2346960" cy="413808"/>
          </a:xfrm>
        </p:spPr>
        <p:txBody>
          <a:bodyPr/>
          <a:lstStyle>
            <a:extLst/>
          </a:lstStyle>
          <a:p>
            <a:endParaRPr lang="en-US"/>
          </a:p>
        </p:txBody>
      </p:sp>
      <p:sp>
        <p:nvSpPr>
          <p:cNvPr id="6" name="Footer Placeholder 5"/>
          <p:cNvSpPr>
            <a:spLocks noGrp="1"/>
          </p:cNvSpPr>
          <p:nvPr>
            <p:ph type="ftr" sz="quarter" idx="11"/>
          </p:nvPr>
        </p:nvSpPr>
        <p:spPr>
          <a:xfrm>
            <a:off x="1005840" y="62900"/>
            <a:ext cx="6118860" cy="413808"/>
          </a:xfrm>
        </p:spPr>
        <p:txBody>
          <a:bodyPr/>
          <a:lstStyle>
            <a:extLst/>
          </a:lstStyle>
          <a:p>
            <a:endParaRPr lang="en-US"/>
          </a:p>
        </p:txBody>
      </p:sp>
      <p:sp>
        <p:nvSpPr>
          <p:cNvPr id="7" name="Slide Number Placeholder 6"/>
          <p:cNvSpPr>
            <a:spLocks noGrp="1"/>
          </p:cNvSpPr>
          <p:nvPr>
            <p:ph type="sldNum" sz="quarter" idx="12"/>
          </p:nvPr>
        </p:nvSpPr>
        <p:spPr>
          <a:xfrm>
            <a:off x="9471660" y="62900"/>
            <a:ext cx="502920" cy="413808"/>
          </a:xfrm>
        </p:spPr>
        <p:txBody>
          <a:bodyPr/>
          <a:lstStyle>
            <a:extLst/>
          </a:lstStyle>
          <a:p>
            <a:fld id="{BFDB42A9-FB62-4BC8-8904-81CB0B082B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402336" cy="7768383"/>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8" name="Rectangle 7"/>
          <p:cNvSpPr/>
          <p:nvPr/>
        </p:nvSpPr>
        <p:spPr>
          <a:xfrm>
            <a:off x="280820" y="5720380"/>
            <a:ext cx="80467" cy="191719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9" name="Rectangle 8"/>
          <p:cNvSpPr/>
          <p:nvPr/>
        </p:nvSpPr>
        <p:spPr>
          <a:xfrm>
            <a:off x="280820" y="5436395"/>
            <a:ext cx="80467" cy="25908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10" name="Rectangle 9"/>
          <p:cNvSpPr/>
          <p:nvPr/>
        </p:nvSpPr>
        <p:spPr>
          <a:xfrm>
            <a:off x="280820" y="5256043"/>
            <a:ext cx="80467" cy="155448"/>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11" name="Rectangle 10"/>
          <p:cNvSpPr/>
          <p:nvPr/>
        </p:nvSpPr>
        <p:spPr>
          <a:xfrm>
            <a:off x="280820" y="5148233"/>
            <a:ext cx="80467" cy="8290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12" name="Rectangle 11"/>
          <p:cNvSpPr/>
          <p:nvPr/>
        </p:nvSpPr>
        <p:spPr>
          <a:xfrm>
            <a:off x="340514" y="771207"/>
            <a:ext cx="50292" cy="414528"/>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15" name="Rectangle 14"/>
          <p:cNvSpPr/>
          <p:nvPr/>
        </p:nvSpPr>
        <p:spPr>
          <a:xfrm>
            <a:off x="295980" y="771207"/>
            <a:ext cx="30175" cy="414528"/>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16" name="Rectangle 15"/>
          <p:cNvSpPr/>
          <p:nvPr/>
        </p:nvSpPr>
        <p:spPr>
          <a:xfrm>
            <a:off x="275022" y="771207"/>
            <a:ext cx="10058" cy="414528"/>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17" name="Rectangle 16"/>
          <p:cNvSpPr/>
          <p:nvPr/>
        </p:nvSpPr>
        <p:spPr>
          <a:xfrm>
            <a:off x="243945" y="771207"/>
            <a:ext cx="10058" cy="414528"/>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22" name="Title Placeholder 21"/>
          <p:cNvSpPr>
            <a:spLocks noGrp="1"/>
          </p:cNvSpPr>
          <p:nvPr>
            <p:ph type="title"/>
          </p:nvPr>
        </p:nvSpPr>
        <p:spPr>
          <a:xfrm>
            <a:off x="1005840" y="580339"/>
            <a:ext cx="8549640" cy="1036320"/>
          </a:xfrm>
          <a:prstGeom prst="rect">
            <a:avLst/>
          </a:prstGeom>
        </p:spPr>
        <p:txBody>
          <a:bodyPr vert="horz" lIns="101882" tIns="50941" rIns="101882" bIns="50941"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1005840" y="2021368"/>
            <a:ext cx="8549640" cy="5181600"/>
          </a:xfrm>
          <a:prstGeom prst="rect">
            <a:avLst/>
          </a:prstGeom>
        </p:spPr>
        <p:txBody>
          <a:bodyPr vert="horz" lIns="101882" tIns="50941" rIns="101882" bIns="50941">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7124700" y="7272232"/>
            <a:ext cx="2346960" cy="413808"/>
          </a:xfrm>
          <a:prstGeom prst="rect">
            <a:avLst/>
          </a:prstGeom>
        </p:spPr>
        <p:txBody>
          <a:bodyPr vert="horz" lIns="101882" tIns="50941" rIns="101882" bIns="50941" anchor="b"/>
          <a:lstStyle>
            <a:lvl1pPr algn="l" eaLnBrk="1" latinLnBrk="0" hangingPunct="1">
              <a:defRPr kumimoji="0" sz="1200">
                <a:solidFill>
                  <a:schemeClr val="tx2"/>
                </a:solidFill>
              </a:defRPr>
            </a:lvl1pPr>
            <a:extLst/>
          </a:lstStyle>
          <a:p>
            <a:endParaRPr lang="en-US"/>
          </a:p>
        </p:txBody>
      </p:sp>
      <p:sp>
        <p:nvSpPr>
          <p:cNvPr id="3" name="Footer Placeholder 2"/>
          <p:cNvSpPr>
            <a:spLocks noGrp="1"/>
          </p:cNvSpPr>
          <p:nvPr>
            <p:ph type="ftr" sz="quarter" idx="3"/>
          </p:nvPr>
        </p:nvSpPr>
        <p:spPr>
          <a:xfrm>
            <a:off x="1005840" y="7272232"/>
            <a:ext cx="6118860" cy="413808"/>
          </a:xfrm>
          <a:prstGeom prst="rect">
            <a:avLst/>
          </a:prstGeom>
        </p:spPr>
        <p:txBody>
          <a:bodyPr vert="horz" lIns="101882" tIns="50941" rIns="101882" bIns="50941" anchor="b"/>
          <a:lstStyle>
            <a:lvl1pPr algn="r" eaLnBrk="1" latinLnBrk="0" hangingPunct="1">
              <a:defRPr kumimoji="0" sz="1200">
                <a:solidFill>
                  <a:schemeClr val="tx2"/>
                </a:solidFill>
              </a:defRPr>
            </a:lvl1pPr>
            <a:extLst/>
          </a:lstStyle>
          <a:p>
            <a:endParaRPr lang="en-US"/>
          </a:p>
        </p:txBody>
      </p:sp>
      <p:sp>
        <p:nvSpPr>
          <p:cNvPr id="23" name="Slide Number Placeholder 22"/>
          <p:cNvSpPr>
            <a:spLocks noGrp="1"/>
          </p:cNvSpPr>
          <p:nvPr>
            <p:ph type="sldNum" sz="quarter" idx="4"/>
          </p:nvPr>
        </p:nvSpPr>
        <p:spPr>
          <a:xfrm>
            <a:off x="9471660" y="7272232"/>
            <a:ext cx="502920" cy="413808"/>
          </a:xfrm>
          <a:prstGeom prst="rect">
            <a:avLst/>
          </a:prstGeom>
        </p:spPr>
        <p:txBody>
          <a:bodyPr vert="horz" lIns="101882" tIns="50941" rIns="101882" bIns="50941" anchor="b"/>
          <a:lstStyle>
            <a:lvl1pPr algn="l" eaLnBrk="1" latinLnBrk="0" hangingPunct="1">
              <a:defRPr kumimoji="0" sz="1300">
                <a:solidFill>
                  <a:schemeClr val="tx2"/>
                </a:solidFill>
              </a:defRPr>
            </a:lvl1pPr>
            <a:extLst/>
          </a:lstStyle>
          <a:p>
            <a:fld id="{2CB07506-BCDE-40FE-A47D-8363854BB69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4" r:id="rId13"/>
  </p:sldLayoutIdLst>
  <p:hf hdr="0" ftr="0" dt="0"/>
  <p:txStyles>
    <p:titleStyle>
      <a:lvl1pPr algn="l" rtl="0" eaLnBrk="1" latinLnBrk="0" hangingPunct="1">
        <a:spcBef>
          <a:spcPct val="0"/>
        </a:spcBef>
        <a:buNone/>
        <a:defRPr kumimoji="0" sz="4500" kern="1200" spc="-111" baseline="0">
          <a:solidFill>
            <a:schemeClr val="tx2">
              <a:satMod val="200000"/>
            </a:schemeClr>
          </a:solidFill>
          <a:latin typeface="+mj-lt"/>
          <a:ea typeface="+mj-ea"/>
          <a:cs typeface="+mj-cs"/>
        </a:defRPr>
      </a:lvl1pPr>
      <a:extLst/>
    </p:titleStyle>
    <p:bodyStyle>
      <a:lvl1pPr marL="458471" indent="-382059" algn="l" rtl="0" eaLnBrk="1" latinLnBrk="0" hangingPunct="1">
        <a:spcBef>
          <a:spcPts val="780"/>
        </a:spcBef>
        <a:buClr>
          <a:schemeClr val="tx2"/>
        </a:buClr>
        <a:buSzPct val="95000"/>
        <a:buFont typeface="Wingdings"/>
        <a:buChar char=""/>
        <a:defRPr kumimoji="0" sz="3300" kern="1200">
          <a:solidFill>
            <a:schemeClr val="tx1"/>
          </a:solidFill>
          <a:latin typeface="+mn-lt"/>
          <a:ea typeface="+mn-ea"/>
          <a:cs typeface="+mn-cs"/>
        </a:defRPr>
      </a:lvl1pPr>
      <a:lvl2pPr marL="825248" indent="-318383" algn="l" rtl="0" eaLnBrk="1" latinLnBrk="0" hangingPunct="1">
        <a:spcBef>
          <a:spcPct val="20000"/>
        </a:spcBef>
        <a:buClr>
          <a:schemeClr val="accent2"/>
        </a:buClr>
        <a:buSzPct val="90000"/>
        <a:buFont typeface="Wingdings"/>
        <a:buChar char=""/>
        <a:defRPr kumimoji="0" sz="2900" kern="1200">
          <a:solidFill>
            <a:schemeClr val="tx1"/>
          </a:solidFill>
          <a:latin typeface="+mn-lt"/>
          <a:ea typeface="+mn-ea"/>
          <a:cs typeface="+mn-cs"/>
        </a:defRPr>
      </a:lvl2pPr>
      <a:lvl3pPr marL="1110519" indent="-254706" algn="l" rtl="0" eaLnBrk="1" latinLnBrk="0" hangingPunct="1">
        <a:spcBef>
          <a:spcPct val="20000"/>
        </a:spcBef>
        <a:buClr>
          <a:schemeClr val="accent2"/>
        </a:buClr>
        <a:buFont typeface="Wingdings 2"/>
        <a:buChar char=""/>
        <a:defRPr kumimoji="0" sz="2700" kern="1200">
          <a:solidFill>
            <a:schemeClr val="tx1"/>
          </a:solidFill>
          <a:latin typeface="+mn-lt"/>
          <a:ea typeface="+mn-ea"/>
          <a:cs typeface="+mn-cs"/>
        </a:defRPr>
      </a:lvl3pPr>
      <a:lvl4pPr marL="1405978" indent="-254706" algn="l" rtl="0" eaLnBrk="1" latinLnBrk="0" hangingPunct="1">
        <a:spcBef>
          <a:spcPct val="20000"/>
        </a:spcBef>
        <a:buClr>
          <a:schemeClr val="accent3"/>
        </a:buClr>
        <a:buFont typeface="Wingdings 3"/>
        <a:buChar char=""/>
        <a:defRPr kumimoji="0" sz="2500" kern="1200">
          <a:solidFill>
            <a:schemeClr val="tx1"/>
          </a:solidFill>
          <a:latin typeface="+mn-lt"/>
          <a:ea typeface="+mn-ea"/>
          <a:cs typeface="+mn-cs"/>
        </a:defRPr>
      </a:lvl4pPr>
      <a:lvl5pPr marL="1650496" indent="-234330" algn="l" rtl="0" eaLnBrk="1" latinLnBrk="0" hangingPunct="1">
        <a:spcBef>
          <a:spcPct val="20000"/>
        </a:spcBef>
        <a:buClr>
          <a:schemeClr val="accent3"/>
        </a:buClr>
        <a:buFont typeface="Wingdings 2"/>
        <a:buChar char=""/>
        <a:defRPr kumimoji="0" sz="2200" kern="1200">
          <a:solidFill>
            <a:schemeClr val="tx1"/>
          </a:solidFill>
          <a:latin typeface="+mn-lt"/>
          <a:ea typeface="+mn-ea"/>
          <a:cs typeface="+mn-cs"/>
        </a:defRPr>
      </a:lvl5pPr>
      <a:lvl6pPr marL="1905202" indent="-234330"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6pPr>
      <a:lvl7pPr marL="2119155" indent="-203765" algn="l" rtl="0" eaLnBrk="1" latinLnBrk="0" hangingPunct="1">
        <a:spcBef>
          <a:spcPct val="20000"/>
        </a:spcBef>
        <a:buClr>
          <a:schemeClr val="accent4"/>
        </a:buClr>
        <a:buFont typeface="Wingdings 2"/>
        <a:buChar char=""/>
        <a:defRPr kumimoji="0" sz="1800" kern="1200">
          <a:solidFill>
            <a:schemeClr val="tx1"/>
          </a:solidFill>
          <a:latin typeface="+mn-lt"/>
          <a:ea typeface="+mn-ea"/>
          <a:cs typeface="+mn-cs"/>
        </a:defRPr>
      </a:lvl7pPr>
      <a:lvl8pPr marL="2333108" indent="-203765" algn="l" rtl="0" eaLnBrk="1" latinLnBrk="0" hangingPunct="1">
        <a:spcBef>
          <a:spcPct val="20000"/>
        </a:spcBef>
        <a:buClr>
          <a:schemeClr val="accent4"/>
        </a:buClr>
        <a:buFont typeface="Wingdings 2"/>
        <a:buChar char=""/>
        <a:defRPr kumimoji="0" sz="1800" kern="1200">
          <a:solidFill>
            <a:schemeClr val="tx1"/>
          </a:solidFill>
          <a:latin typeface="+mn-lt"/>
          <a:ea typeface="+mn-ea"/>
          <a:cs typeface="+mn-cs"/>
        </a:defRPr>
      </a:lvl8pPr>
      <a:lvl9pPr marL="2547061" indent="-203765" algn="l" rtl="0" eaLnBrk="1" latinLnBrk="0" hangingPunct="1">
        <a:spcBef>
          <a:spcPct val="20000"/>
        </a:spcBef>
        <a:buClr>
          <a:schemeClr val="accent4"/>
        </a:buClr>
        <a:buFont typeface="Wingdings 2"/>
        <a:buChar char=""/>
        <a:defRPr kumimoji="0" sz="18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509412" algn="l" rtl="0" eaLnBrk="1" latinLnBrk="0" hangingPunct="1">
        <a:defRPr kumimoji="0" kern="1200">
          <a:solidFill>
            <a:schemeClr val="tx1"/>
          </a:solidFill>
          <a:latin typeface="+mn-lt"/>
          <a:ea typeface="+mn-ea"/>
          <a:cs typeface="+mn-cs"/>
        </a:defRPr>
      </a:lvl2pPr>
      <a:lvl3pPr marL="1018824" algn="l" rtl="0" eaLnBrk="1" latinLnBrk="0" hangingPunct="1">
        <a:defRPr kumimoji="0" kern="1200">
          <a:solidFill>
            <a:schemeClr val="tx1"/>
          </a:solidFill>
          <a:latin typeface="+mn-lt"/>
          <a:ea typeface="+mn-ea"/>
          <a:cs typeface="+mn-cs"/>
        </a:defRPr>
      </a:lvl3pPr>
      <a:lvl4pPr marL="1528237" algn="l" rtl="0" eaLnBrk="1" latinLnBrk="0" hangingPunct="1">
        <a:defRPr kumimoji="0" kern="1200">
          <a:solidFill>
            <a:schemeClr val="tx1"/>
          </a:solidFill>
          <a:latin typeface="+mn-lt"/>
          <a:ea typeface="+mn-ea"/>
          <a:cs typeface="+mn-cs"/>
        </a:defRPr>
      </a:lvl4pPr>
      <a:lvl5pPr marL="2037649" algn="l" rtl="0" eaLnBrk="1" latinLnBrk="0" hangingPunct="1">
        <a:defRPr kumimoji="0" kern="1200">
          <a:solidFill>
            <a:schemeClr val="tx1"/>
          </a:solidFill>
          <a:latin typeface="+mn-lt"/>
          <a:ea typeface="+mn-ea"/>
          <a:cs typeface="+mn-cs"/>
        </a:defRPr>
      </a:lvl5pPr>
      <a:lvl6pPr marL="2547061" algn="l" rtl="0" eaLnBrk="1" latinLnBrk="0" hangingPunct="1">
        <a:defRPr kumimoji="0" kern="1200">
          <a:solidFill>
            <a:schemeClr val="tx1"/>
          </a:solidFill>
          <a:latin typeface="+mn-lt"/>
          <a:ea typeface="+mn-ea"/>
          <a:cs typeface="+mn-cs"/>
        </a:defRPr>
      </a:lvl6pPr>
      <a:lvl7pPr marL="3056473" algn="l" rtl="0" eaLnBrk="1" latinLnBrk="0" hangingPunct="1">
        <a:defRPr kumimoji="0" kern="1200">
          <a:solidFill>
            <a:schemeClr val="tx1"/>
          </a:solidFill>
          <a:latin typeface="+mn-lt"/>
          <a:ea typeface="+mn-ea"/>
          <a:cs typeface="+mn-cs"/>
        </a:defRPr>
      </a:lvl7pPr>
      <a:lvl8pPr marL="3565886" algn="l" rtl="0" eaLnBrk="1" latinLnBrk="0" hangingPunct="1">
        <a:defRPr kumimoji="0" kern="1200">
          <a:solidFill>
            <a:schemeClr val="tx1"/>
          </a:solidFill>
          <a:latin typeface="+mn-lt"/>
          <a:ea typeface="+mn-ea"/>
          <a:cs typeface="+mn-cs"/>
        </a:defRPr>
      </a:lvl8pPr>
      <a:lvl9pPr marL="4075298"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Microsoft_Office_Excel_97-2003_Worksheet2.xls"/></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4"/>
          <p:cNvSpPr>
            <a:spLocks noGrp="1" noChangeArrowheads="1"/>
          </p:cNvSpPr>
          <p:nvPr>
            <p:ph type="sldNum" sz="quarter" idx="12"/>
          </p:nvPr>
        </p:nvSpPr>
        <p:spPr/>
        <p:txBody>
          <a:bodyPr/>
          <a:lstStyle/>
          <a:p>
            <a:fld id="{6F915315-CFC5-44A9-A909-AC0A57D83CE2}" type="slidenum">
              <a:rPr lang="en-US"/>
              <a:pPr/>
              <a:t>0</a:t>
            </a:fld>
            <a:endParaRPr lang="en-US"/>
          </a:p>
        </p:txBody>
      </p:sp>
      <p:sp>
        <p:nvSpPr>
          <p:cNvPr id="181254" name="Rectangle 6"/>
          <p:cNvSpPr>
            <a:spLocks noGrp="1" noChangeArrowheads="1"/>
          </p:cNvSpPr>
          <p:nvPr>
            <p:ph type="ctrTitle"/>
          </p:nvPr>
        </p:nvSpPr>
        <p:spPr>
          <a:xfrm>
            <a:off x="914400" y="2700528"/>
            <a:ext cx="8549640" cy="2238451"/>
          </a:xfrm>
        </p:spPr>
        <p:txBody>
          <a:bodyPr/>
          <a:lstStyle/>
          <a:p>
            <a:pPr algn="ctr"/>
            <a:r>
              <a:rPr lang="en-US" sz="9600" dirty="0"/>
              <a:t>Return on IT investment</a:t>
            </a:r>
          </a:p>
        </p:txBody>
      </p:sp>
      <p:sp>
        <p:nvSpPr>
          <p:cNvPr id="181259" name="Rectangle 11"/>
          <p:cNvSpPr>
            <a:spLocks noGrp="1" noChangeArrowheads="1"/>
          </p:cNvSpPr>
          <p:nvPr>
            <p:ph type="subTitle" idx="1"/>
          </p:nvPr>
        </p:nvSpPr>
        <p:spPr>
          <a:xfrm>
            <a:off x="914400" y="990600"/>
            <a:ext cx="8549640" cy="1709928"/>
          </a:xfrm>
        </p:spPr>
        <p:txBody>
          <a:bodyPr/>
          <a:lstStyle/>
          <a:p>
            <a:r>
              <a:rPr lang="en-US"/>
              <a:t>Farrokh Alemi, Ph.D.</a:t>
            </a:r>
            <a:br>
              <a:rPr lang="en-US"/>
            </a:br>
            <a:endParaRPr lang="en-US"/>
          </a:p>
        </p:txBody>
      </p:sp>
      <p:sp>
        <p:nvSpPr>
          <p:cNvPr id="181256" name="Text Box 8"/>
          <p:cNvSpPr txBox="1">
            <a:spLocks noChangeArrowheads="1"/>
          </p:cNvSpPr>
          <p:nvPr/>
        </p:nvSpPr>
        <p:spPr bwMode="auto">
          <a:xfrm>
            <a:off x="1370013" y="2971800"/>
            <a:ext cx="3198812" cy="539750"/>
          </a:xfrm>
          <a:prstGeom prst="rect">
            <a:avLst/>
          </a:prstGeom>
          <a:noFill/>
          <a:ln w="9525">
            <a:noFill/>
            <a:miter lim="800000"/>
            <a:headEnd/>
            <a:tailEnd/>
          </a:ln>
          <a:effectLst/>
        </p:spPr>
        <p:txBody>
          <a:bodyPr wrap="none" lIns="0" tIns="0" rIns="0" bIns="0"/>
          <a:lstStyle/>
          <a:p>
            <a:pPr eaLnBrk="0" hangingPunct="0"/>
            <a:endParaRPr lang="en-US" sz="160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lstStyle/>
          <a:p>
            <a:r>
              <a:rPr lang="en-US" sz="4500"/>
              <a:t>Steps in Proposed Analysis</a:t>
            </a:r>
          </a:p>
        </p:txBody>
      </p:sp>
      <p:sp>
        <p:nvSpPr>
          <p:cNvPr id="240643" name="Rectangle 3"/>
          <p:cNvSpPr>
            <a:spLocks noGrp="1" noChangeArrowheads="1"/>
          </p:cNvSpPr>
          <p:nvPr>
            <p:ph idx="1"/>
          </p:nvPr>
        </p:nvSpPr>
        <p:spPr/>
        <p:txBody>
          <a:bodyPr/>
          <a:lstStyle/>
          <a:p>
            <a:pPr marL="685800" indent="-685800">
              <a:lnSpc>
                <a:spcPct val="90000"/>
              </a:lnSpc>
              <a:buFontTx/>
              <a:buAutoNum type="arabicPeriod"/>
            </a:pPr>
            <a:r>
              <a:rPr lang="en-US" sz="2800" dirty="0"/>
              <a:t>Gather data over at least 3 periods</a:t>
            </a:r>
          </a:p>
          <a:p>
            <a:pPr marL="1100138" lvl="1" indent="-590550">
              <a:lnSpc>
                <a:spcPct val="90000"/>
              </a:lnSpc>
              <a:buFont typeface="Wingdings" pitchFamily="2" charset="2"/>
              <a:buChar char="§"/>
            </a:pPr>
            <a:r>
              <a:rPr lang="en-US" sz="2200" dirty="0"/>
              <a:t>Money spent on IT</a:t>
            </a:r>
          </a:p>
          <a:p>
            <a:pPr marL="1100138" lvl="1" indent="-590550">
              <a:lnSpc>
                <a:spcPct val="90000"/>
              </a:lnSpc>
              <a:buFont typeface="Wingdings" pitchFamily="2" charset="2"/>
              <a:buChar char="§"/>
            </a:pPr>
            <a:r>
              <a:rPr lang="en-US" sz="2200" dirty="0"/>
              <a:t>Use of IT by the business unit</a:t>
            </a:r>
          </a:p>
          <a:p>
            <a:pPr marL="1100138" lvl="1" indent="-590550">
              <a:lnSpc>
                <a:spcPct val="90000"/>
              </a:lnSpc>
              <a:buFont typeface="Wingdings" pitchFamily="2" charset="2"/>
              <a:buChar char="§"/>
            </a:pPr>
            <a:r>
              <a:rPr lang="en-US" sz="2200" dirty="0">
                <a:solidFill>
                  <a:schemeClr val="bg1">
                    <a:lumMod val="75000"/>
                    <a:lumOff val="25000"/>
                  </a:schemeClr>
                </a:solidFill>
              </a:rPr>
              <a:t>Organization’s or business unit’s revenues</a:t>
            </a:r>
          </a:p>
          <a:p>
            <a:pPr marL="685800" indent="-685800">
              <a:lnSpc>
                <a:spcPct val="90000"/>
              </a:lnSpc>
              <a:buFontTx/>
              <a:buAutoNum type="arabicPeriod"/>
            </a:pPr>
            <a:r>
              <a:rPr lang="en-US" sz="2800" dirty="0">
                <a:solidFill>
                  <a:schemeClr val="bg1">
                    <a:lumMod val="75000"/>
                    <a:lumOff val="25000"/>
                  </a:schemeClr>
                </a:solidFill>
              </a:rPr>
              <a:t>Examine association between IT cost, use and revenue</a:t>
            </a:r>
          </a:p>
          <a:p>
            <a:pPr marL="1100138" lvl="1" indent="-590550">
              <a:lnSpc>
                <a:spcPct val="90000"/>
              </a:lnSpc>
              <a:buFont typeface="Wingdings" pitchFamily="2" charset="2"/>
              <a:buChar char="§"/>
            </a:pPr>
            <a:r>
              <a:rPr lang="en-US" sz="2200" dirty="0">
                <a:solidFill>
                  <a:schemeClr val="bg1">
                    <a:lumMod val="75000"/>
                    <a:lumOff val="25000"/>
                  </a:schemeClr>
                </a:solidFill>
              </a:rPr>
              <a:t>Often positive and significant</a:t>
            </a:r>
          </a:p>
          <a:p>
            <a:pPr marL="685800" indent="-685800">
              <a:lnSpc>
                <a:spcPct val="90000"/>
              </a:lnSpc>
              <a:buFontTx/>
              <a:buAutoNum type="arabicPeriod"/>
            </a:pPr>
            <a:r>
              <a:rPr lang="en-US" sz="2800" dirty="0">
                <a:solidFill>
                  <a:schemeClr val="bg1">
                    <a:lumMod val="75000"/>
                    <a:lumOff val="25000"/>
                  </a:schemeClr>
                </a:solidFill>
              </a:rPr>
              <a:t>Examine causation</a:t>
            </a:r>
          </a:p>
          <a:p>
            <a:pPr marL="1100138" lvl="1" indent="-590550">
              <a:lnSpc>
                <a:spcPct val="90000"/>
              </a:lnSpc>
              <a:buFont typeface="Wingdings" pitchFamily="2" charset="2"/>
              <a:buChar char="§"/>
            </a:pPr>
            <a:r>
              <a:rPr lang="en-US" sz="2200" dirty="0">
                <a:solidFill>
                  <a:schemeClr val="bg1">
                    <a:lumMod val="75000"/>
                    <a:lumOff val="25000"/>
                  </a:schemeClr>
                </a:solidFill>
              </a:rPr>
              <a:t>Revenue leads to IT use and investment </a:t>
            </a:r>
          </a:p>
          <a:p>
            <a:pPr marL="1100138" lvl="1" indent="-590550">
              <a:lnSpc>
                <a:spcPct val="90000"/>
              </a:lnSpc>
              <a:buFont typeface="Wingdings" pitchFamily="2" charset="2"/>
              <a:buChar char="§"/>
            </a:pPr>
            <a:r>
              <a:rPr lang="en-US" sz="2200" dirty="0">
                <a:solidFill>
                  <a:schemeClr val="bg1">
                    <a:lumMod val="75000"/>
                    <a:lumOff val="25000"/>
                  </a:schemeClr>
                </a:solidFill>
              </a:rPr>
              <a:t>IT investment and use leads to more revenue</a:t>
            </a:r>
          </a:p>
          <a:p>
            <a:pPr marL="685800" indent="-685800">
              <a:lnSpc>
                <a:spcPct val="90000"/>
              </a:lnSpc>
              <a:buFont typeface="+mj-lt"/>
              <a:buAutoNum type="arabicPeriod"/>
            </a:pPr>
            <a:r>
              <a:rPr lang="en-US" sz="2800" dirty="0">
                <a:solidFill>
                  <a:schemeClr val="bg1">
                    <a:lumMod val="75000"/>
                    <a:lumOff val="25000"/>
                  </a:schemeClr>
                </a:solidFill>
              </a:rPr>
              <a:t>Calculate ROI</a:t>
            </a:r>
          </a:p>
        </p:txBody>
      </p:sp>
      <p:sp>
        <p:nvSpPr>
          <p:cNvPr id="5" name="Slide Number Placeholder 5"/>
          <p:cNvSpPr>
            <a:spLocks noGrp="1"/>
          </p:cNvSpPr>
          <p:nvPr>
            <p:ph type="sldNum" sz="quarter" idx="12"/>
          </p:nvPr>
        </p:nvSpPr>
        <p:spPr/>
        <p:txBody>
          <a:bodyPr/>
          <a:lstStyle/>
          <a:p>
            <a:fld id="{FCD9991F-7164-4AC0-B367-6FEA13EEFB30}" type="slidenum">
              <a:rPr lang="en-US"/>
              <a:pPr/>
              <a:t>9</a:t>
            </a:fld>
            <a:endParaRPr lang="en-US"/>
          </a:p>
        </p:txBody>
      </p:sp>
      <p:graphicFrame>
        <p:nvGraphicFramePr>
          <p:cNvPr id="6" name="Diagram 5"/>
          <p:cNvGraphicFramePr/>
          <p:nvPr/>
        </p:nvGraphicFramePr>
        <p:xfrm>
          <a:off x="1066800" y="2895600"/>
          <a:ext cx="7315200" cy="447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lstStyle/>
          <a:p>
            <a:r>
              <a:rPr lang="en-US" sz="4500"/>
              <a:t>Steps in Proposed Analysis</a:t>
            </a:r>
          </a:p>
        </p:txBody>
      </p:sp>
      <p:sp>
        <p:nvSpPr>
          <p:cNvPr id="240643" name="Rectangle 3"/>
          <p:cNvSpPr>
            <a:spLocks noGrp="1" noChangeArrowheads="1"/>
          </p:cNvSpPr>
          <p:nvPr>
            <p:ph idx="1"/>
          </p:nvPr>
        </p:nvSpPr>
        <p:spPr/>
        <p:txBody>
          <a:bodyPr/>
          <a:lstStyle/>
          <a:p>
            <a:pPr marL="685800" indent="-685800">
              <a:lnSpc>
                <a:spcPct val="90000"/>
              </a:lnSpc>
              <a:buFontTx/>
              <a:buAutoNum type="arabicPeriod"/>
            </a:pPr>
            <a:r>
              <a:rPr lang="en-US" sz="2800" dirty="0"/>
              <a:t>Gather data over at least 3 periods</a:t>
            </a:r>
          </a:p>
          <a:p>
            <a:pPr marL="1100138" lvl="1" indent="-590550">
              <a:lnSpc>
                <a:spcPct val="90000"/>
              </a:lnSpc>
              <a:buFont typeface="Wingdings" pitchFamily="2" charset="2"/>
              <a:buChar char="§"/>
            </a:pPr>
            <a:r>
              <a:rPr lang="en-US" sz="2200" dirty="0"/>
              <a:t>Money spent on IT</a:t>
            </a:r>
          </a:p>
          <a:p>
            <a:pPr marL="1100138" lvl="1" indent="-590550">
              <a:lnSpc>
                <a:spcPct val="90000"/>
              </a:lnSpc>
              <a:buFont typeface="Wingdings" pitchFamily="2" charset="2"/>
              <a:buChar char="§"/>
            </a:pPr>
            <a:r>
              <a:rPr lang="en-US" sz="2200" dirty="0"/>
              <a:t>Use of IT by the business unit</a:t>
            </a:r>
          </a:p>
          <a:p>
            <a:pPr marL="1100138" lvl="1" indent="-590550">
              <a:lnSpc>
                <a:spcPct val="90000"/>
              </a:lnSpc>
              <a:buFont typeface="Wingdings" pitchFamily="2" charset="2"/>
              <a:buChar char="§"/>
            </a:pPr>
            <a:r>
              <a:rPr lang="en-US" sz="2200" dirty="0"/>
              <a:t>Organization’s or business unit’s revenues</a:t>
            </a:r>
          </a:p>
          <a:p>
            <a:pPr marL="685800" indent="-685800">
              <a:lnSpc>
                <a:spcPct val="90000"/>
              </a:lnSpc>
              <a:buFontTx/>
              <a:buAutoNum type="arabicPeriod"/>
            </a:pPr>
            <a:r>
              <a:rPr lang="en-US" sz="2800" dirty="0">
                <a:solidFill>
                  <a:schemeClr val="bg1">
                    <a:lumMod val="75000"/>
                    <a:lumOff val="25000"/>
                  </a:schemeClr>
                </a:solidFill>
              </a:rPr>
              <a:t>Examine association between IT cost, use and revenue</a:t>
            </a:r>
          </a:p>
          <a:p>
            <a:pPr marL="1100138" lvl="1" indent="-590550">
              <a:lnSpc>
                <a:spcPct val="90000"/>
              </a:lnSpc>
              <a:buFont typeface="Wingdings" pitchFamily="2" charset="2"/>
              <a:buChar char="§"/>
            </a:pPr>
            <a:r>
              <a:rPr lang="en-US" sz="2200" dirty="0">
                <a:solidFill>
                  <a:schemeClr val="bg1">
                    <a:lumMod val="75000"/>
                    <a:lumOff val="25000"/>
                  </a:schemeClr>
                </a:solidFill>
              </a:rPr>
              <a:t>Often positive and significant</a:t>
            </a:r>
          </a:p>
          <a:p>
            <a:pPr marL="685800" indent="-685800">
              <a:lnSpc>
                <a:spcPct val="90000"/>
              </a:lnSpc>
              <a:buFontTx/>
              <a:buAutoNum type="arabicPeriod"/>
            </a:pPr>
            <a:r>
              <a:rPr lang="en-US" sz="2800" dirty="0">
                <a:solidFill>
                  <a:schemeClr val="bg1">
                    <a:lumMod val="75000"/>
                    <a:lumOff val="25000"/>
                  </a:schemeClr>
                </a:solidFill>
              </a:rPr>
              <a:t>Examine causation</a:t>
            </a:r>
          </a:p>
          <a:p>
            <a:pPr marL="1100138" lvl="1" indent="-590550">
              <a:lnSpc>
                <a:spcPct val="90000"/>
              </a:lnSpc>
              <a:buFont typeface="Wingdings" pitchFamily="2" charset="2"/>
              <a:buChar char="§"/>
            </a:pPr>
            <a:r>
              <a:rPr lang="en-US" sz="2200" dirty="0">
                <a:solidFill>
                  <a:schemeClr val="bg1">
                    <a:lumMod val="75000"/>
                    <a:lumOff val="25000"/>
                  </a:schemeClr>
                </a:solidFill>
              </a:rPr>
              <a:t>Revenue leads to IT use and investment </a:t>
            </a:r>
          </a:p>
          <a:p>
            <a:pPr marL="1100138" lvl="1" indent="-590550">
              <a:lnSpc>
                <a:spcPct val="90000"/>
              </a:lnSpc>
              <a:buFont typeface="Wingdings" pitchFamily="2" charset="2"/>
              <a:buChar char="§"/>
            </a:pPr>
            <a:r>
              <a:rPr lang="en-US" sz="2200" dirty="0">
                <a:solidFill>
                  <a:schemeClr val="bg1">
                    <a:lumMod val="75000"/>
                    <a:lumOff val="25000"/>
                  </a:schemeClr>
                </a:solidFill>
              </a:rPr>
              <a:t>IT investment and use leads to more revenue</a:t>
            </a:r>
          </a:p>
          <a:p>
            <a:pPr marL="685800" indent="-685800">
              <a:lnSpc>
                <a:spcPct val="90000"/>
              </a:lnSpc>
              <a:buFont typeface="+mj-lt"/>
              <a:buAutoNum type="arabicPeriod"/>
            </a:pPr>
            <a:r>
              <a:rPr lang="en-US" sz="2800" dirty="0">
                <a:solidFill>
                  <a:schemeClr val="bg1">
                    <a:lumMod val="75000"/>
                    <a:lumOff val="25000"/>
                  </a:schemeClr>
                </a:solidFill>
              </a:rPr>
              <a:t>Calculate ROI</a:t>
            </a:r>
          </a:p>
        </p:txBody>
      </p:sp>
      <p:sp>
        <p:nvSpPr>
          <p:cNvPr id="5" name="Slide Number Placeholder 5"/>
          <p:cNvSpPr>
            <a:spLocks noGrp="1"/>
          </p:cNvSpPr>
          <p:nvPr>
            <p:ph type="sldNum" sz="quarter" idx="12"/>
          </p:nvPr>
        </p:nvSpPr>
        <p:spPr/>
        <p:txBody>
          <a:bodyPr/>
          <a:lstStyle/>
          <a:p>
            <a:fld id="{FCD9991F-7164-4AC0-B367-6FEA13EEFB30}" type="slidenum">
              <a:rPr lang="en-US"/>
              <a:pPr/>
              <a:t>10</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lstStyle/>
          <a:p>
            <a:r>
              <a:rPr lang="en-US" sz="4500"/>
              <a:t>Steps in Proposed Analysis</a:t>
            </a:r>
          </a:p>
        </p:txBody>
      </p:sp>
      <p:sp>
        <p:nvSpPr>
          <p:cNvPr id="240643" name="Rectangle 3"/>
          <p:cNvSpPr>
            <a:spLocks noGrp="1" noChangeArrowheads="1"/>
          </p:cNvSpPr>
          <p:nvPr>
            <p:ph idx="1"/>
          </p:nvPr>
        </p:nvSpPr>
        <p:spPr/>
        <p:txBody>
          <a:bodyPr/>
          <a:lstStyle/>
          <a:p>
            <a:pPr marL="685800" indent="-685800">
              <a:lnSpc>
                <a:spcPct val="90000"/>
              </a:lnSpc>
              <a:buFontTx/>
              <a:buAutoNum type="arabicPeriod"/>
            </a:pPr>
            <a:r>
              <a:rPr lang="en-US" sz="2800" dirty="0">
                <a:solidFill>
                  <a:schemeClr val="bg1">
                    <a:lumMod val="75000"/>
                    <a:lumOff val="25000"/>
                  </a:schemeClr>
                </a:solidFill>
              </a:rPr>
              <a:t>Gather data over at least 3 periods</a:t>
            </a:r>
          </a:p>
          <a:p>
            <a:pPr marL="1100138" lvl="1" indent="-590550">
              <a:lnSpc>
                <a:spcPct val="90000"/>
              </a:lnSpc>
              <a:buFont typeface="Wingdings" pitchFamily="2" charset="2"/>
              <a:buChar char="§"/>
            </a:pPr>
            <a:r>
              <a:rPr lang="en-US" sz="2200" dirty="0">
                <a:solidFill>
                  <a:schemeClr val="bg1">
                    <a:lumMod val="75000"/>
                    <a:lumOff val="25000"/>
                  </a:schemeClr>
                </a:solidFill>
              </a:rPr>
              <a:t>Money spent on IT</a:t>
            </a:r>
          </a:p>
          <a:p>
            <a:pPr marL="1100138" lvl="1" indent="-590550">
              <a:lnSpc>
                <a:spcPct val="90000"/>
              </a:lnSpc>
              <a:buFont typeface="Wingdings" pitchFamily="2" charset="2"/>
              <a:buChar char="§"/>
            </a:pPr>
            <a:r>
              <a:rPr lang="en-US" sz="2200" dirty="0">
                <a:solidFill>
                  <a:schemeClr val="bg1">
                    <a:lumMod val="75000"/>
                    <a:lumOff val="25000"/>
                  </a:schemeClr>
                </a:solidFill>
              </a:rPr>
              <a:t>Use of IT by the business unit</a:t>
            </a:r>
          </a:p>
          <a:p>
            <a:pPr marL="1100138" lvl="1" indent="-590550">
              <a:lnSpc>
                <a:spcPct val="90000"/>
              </a:lnSpc>
              <a:buFont typeface="Wingdings" pitchFamily="2" charset="2"/>
              <a:buChar char="§"/>
            </a:pPr>
            <a:r>
              <a:rPr lang="en-US" sz="2200" dirty="0">
                <a:solidFill>
                  <a:schemeClr val="bg1">
                    <a:lumMod val="75000"/>
                    <a:lumOff val="25000"/>
                  </a:schemeClr>
                </a:solidFill>
              </a:rPr>
              <a:t>Organization’s or business unit’s revenues</a:t>
            </a:r>
          </a:p>
          <a:p>
            <a:pPr marL="685800" indent="-685800">
              <a:lnSpc>
                <a:spcPct val="90000"/>
              </a:lnSpc>
              <a:buFontTx/>
              <a:buAutoNum type="arabicPeriod"/>
            </a:pPr>
            <a:r>
              <a:rPr lang="en-US" sz="2800" dirty="0"/>
              <a:t>Examine association between IT cost, use and revenue</a:t>
            </a:r>
          </a:p>
          <a:p>
            <a:pPr marL="1100138" lvl="1" indent="-590550">
              <a:lnSpc>
                <a:spcPct val="90000"/>
              </a:lnSpc>
              <a:buFont typeface="Wingdings" pitchFamily="2" charset="2"/>
              <a:buChar char="§"/>
            </a:pPr>
            <a:r>
              <a:rPr lang="en-US" sz="2200" dirty="0" smtClean="0">
                <a:solidFill>
                  <a:schemeClr val="bg1">
                    <a:lumMod val="75000"/>
                    <a:lumOff val="25000"/>
                  </a:schemeClr>
                </a:solidFill>
              </a:rPr>
              <a:t>Clear relation in scatter diagram</a:t>
            </a:r>
          </a:p>
          <a:p>
            <a:pPr marL="1100138" lvl="1" indent="-590550">
              <a:lnSpc>
                <a:spcPct val="90000"/>
              </a:lnSpc>
              <a:buFont typeface="Wingdings" pitchFamily="2" charset="2"/>
              <a:buChar char="§"/>
            </a:pPr>
            <a:r>
              <a:rPr lang="en-US" sz="2200" dirty="0" smtClean="0">
                <a:solidFill>
                  <a:schemeClr val="bg1">
                    <a:lumMod val="75000"/>
                    <a:lumOff val="25000"/>
                  </a:schemeClr>
                </a:solidFill>
              </a:rPr>
              <a:t>Large pair wise correlation</a:t>
            </a:r>
          </a:p>
          <a:p>
            <a:pPr marL="685800" indent="-685800">
              <a:lnSpc>
                <a:spcPct val="90000"/>
              </a:lnSpc>
              <a:buFontTx/>
              <a:buAutoNum type="arabicPeriod"/>
            </a:pPr>
            <a:r>
              <a:rPr lang="en-US" sz="2800" dirty="0" smtClean="0">
                <a:solidFill>
                  <a:schemeClr val="bg1">
                    <a:lumMod val="75000"/>
                    <a:lumOff val="25000"/>
                  </a:schemeClr>
                </a:solidFill>
              </a:rPr>
              <a:t>Examine </a:t>
            </a:r>
            <a:r>
              <a:rPr lang="en-US" sz="2800" dirty="0">
                <a:solidFill>
                  <a:schemeClr val="bg1">
                    <a:lumMod val="75000"/>
                    <a:lumOff val="25000"/>
                  </a:schemeClr>
                </a:solidFill>
              </a:rPr>
              <a:t>causation</a:t>
            </a:r>
          </a:p>
          <a:p>
            <a:pPr marL="1100138" lvl="1" indent="-590550">
              <a:lnSpc>
                <a:spcPct val="90000"/>
              </a:lnSpc>
              <a:buFont typeface="Wingdings" pitchFamily="2" charset="2"/>
              <a:buChar char="§"/>
            </a:pPr>
            <a:r>
              <a:rPr lang="en-US" sz="2200" dirty="0">
                <a:solidFill>
                  <a:schemeClr val="bg1">
                    <a:lumMod val="75000"/>
                    <a:lumOff val="25000"/>
                  </a:schemeClr>
                </a:solidFill>
              </a:rPr>
              <a:t>Revenue leads to IT use and investment </a:t>
            </a:r>
          </a:p>
          <a:p>
            <a:pPr marL="1100138" lvl="1" indent="-590550">
              <a:lnSpc>
                <a:spcPct val="90000"/>
              </a:lnSpc>
              <a:buFont typeface="Wingdings" pitchFamily="2" charset="2"/>
              <a:buChar char="§"/>
            </a:pPr>
            <a:r>
              <a:rPr lang="en-US" sz="2200" dirty="0">
                <a:solidFill>
                  <a:schemeClr val="bg1">
                    <a:lumMod val="75000"/>
                    <a:lumOff val="25000"/>
                  </a:schemeClr>
                </a:solidFill>
              </a:rPr>
              <a:t>IT investment and use leads to more revenue</a:t>
            </a:r>
          </a:p>
          <a:p>
            <a:pPr marL="685800" indent="-685800">
              <a:lnSpc>
                <a:spcPct val="90000"/>
              </a:lnSpc>
              <a:buFont typeface="+mj-lt"/>
              <a:buAutoNum type="arabicPeriod"/>
            </a:pPr>
            <a:r>
              <a:rPr lang="en-US" sz="2800" dirty="0">
                <a:solidFill>
                  <a:schemeClr val="bg1">
                    <a:lumMod val="75000"/>
                    <a:lumOff val="25000"/>
                  </a:schemeClr>
                </a:solidFill>
              </a:rPr>
              <a:t>Calculate ROI</a:t>
            </a:r>
          </a:p>
        </p:txBody>
      </p:sp>
      <p:sp>
        <p:nvSpPr>
          <p:cNvPr id="5" name="Slide Number Placeholder 5"/>
          <p:cNvSpPr>
            <a:spLocks noGrp="1"/>
          </p:cNvSpPr>
          <p:nvPr>
            <p:ph type="sldNum" sz="quarter" idx="12"/>
          </p:nvPr>
        </p:nvSpPr>
        <p:spPr/>
        <p:txBody>
          <a:bodyPr/>
          <a:lstStyle/>
          <a:p>
            <a:fld id="{FCD9991F-7164-4AC0-B367-6FEA13EEFB30}" type="slidenum">
              <a:rPr lang="en-US"/>
              <a:pPr/>
              <a:t>11</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lstStyle/>
          <a:p>
            <a:r>
              <a:rPr lang="en-US" sz="4500"/>
              <a:t>Steps in Proposed Analysis</a:t>
            </a:r>
          </a:p>
        </p:txBody>
      </p:sp>
      <p:sp>
        <p:nvSpPr>
          <p:cNvPr id="240643" name="Rectangle 3"/>
          <p:cNvSpPr>
            <a:spLocks noGrp="1" noChangeArrowheads="1"/>
          </p:cNvSpPr>
          <p:nvPr>
            <p:ph idx="1"/>
          </p:nvPr>
        </p:nvSpPr>
        <p:spPr/>
        <p:txBody>
          <a:bodyPr/>
          <a:lstStyle/>
          <a:p>
            <a:pPr marL="685800" indent="-685800">
              <a:lnSpc>
                <a:spcPct val="90000"/>
              </a:lnSpc>
              <a:buFontTx/>
              <a:buAutoNum type="arabicPeriod"/>
            </a:pPr>
            <a:r>
              <a:rPr lang="en-US" sz="2800" dirty="0">
                <a:solidFill>
                  <a:schemeClr val="bg1">
                    <a:lumMod val="75000"/>
                    <a:lumOff val="25000"/>
                  </a:schemeClr>
                </a:solidFill>
              </a:rPr>
              <a:t>Gather data over at least 3 periods</a:t>
            </a:r>
          </a:p>
          <a:p>
            <a:pPr marL="1100138" lvl="1" indent="-590550">
              <a:lnSpc>
                <a:spcPct val="90000"/>
              </a:lnSpc>
              <a:buFont typeface="Wingdings" pitchFamily="2" charset="2"/>
              <a:buChar char="§"/>
            </a:pPr>
            <a:r>
              <a:rPr lang="en-US" sz="2200" dirty="0">
                <a:solidFill>
                  <a:schemeClr val="bg1">
                    <a:lumMod val="75000"/>
                    <a:lumOff val="25000"/>
                  </a:schemeClr>
                </a:solidFill>
              </a:rPr>
              <a:t>Money spent on IT</a:t>
            </a:r>
          </a:p>
          <a:p>
            <a:pPr marL="1100138" lvl="1" indent="-590550">
              <a:lnSpc>
                <a:spcPct val="90000"/>
              </a:lnSpc>
              <a:buFont typeface="Wingdings" pitchFamily="2" charset="2"/>
              <a:buChar char="§"/>
            </a:pPr>
            <a:r>
              <a:rPr lang="en-US" sz="2200" dirty="0">
                <a:solidFill>
                  <a:schemeClr val="bg1">
                    <a:lumMod val="75000"/>
                    <a:lumOff val="25000"/>
                  </a:schemeClr>
                </a:solidFill>
              </a:rPr>
              <a:t>Use of IT by the business unit</a:t>
            </a:r>
          </a:p>
          <a:p>
            <a:pPr marL="1100138" lvl="1" indent="-590550">
              <a:lnSpc>
                <a:spcPct val="90000"/>
              </a:lnSpc>
              <a:buFont typeface="Wingdings" pitchFamily="2" charset="2"/>
              <a:buChar char="§"/>
            </a:pPr>
            <a:r>
              <a:rPr lang="en-US" sz="2200" dirty="0">
                <a:solidFill>
                  <a:schemeClr val="bg1">
                    <a:lumMod val="75000"/>
                    <a:lumOff val="25000"/>
                  </a:schemeClr>
                </a:solidFill>
              </a:rPr>
              <a:t>Organization’s or business unit’s revenues</a:t>
            </a:r>
          </a:p>
          <a:p>
            <a:pPr marL="685800" indent="-685800">
              <a:lnSpc>
                <a:spcPct val="90000"/>
              </a:lnSpc>
              <a:buFontTx/>
              <a:buAutoNum type="arabicPeriod"/>
            </a:pPr>
            <a:r>
              <a:rPr lang="en-US" sz="2800" dirty="0"/>
              <a:t>Examine association between IT cost, use and revenue</a:t>
            </a:r>
          </a:p>
          <a:p>
            <a:pPr marL="1100138" lvl="1" indent="-590550">
              <a:lnSpc>
                <a:spcPct val="90000"/>
              </a:lnSpc>
              <a:buFont typeface="Wingdings" pitchFamily="2" charset="2"/>
              <a:buChar char="§"/>
            </a:pPr>
            <a:r>
              <a:rPr lang="en-US" sz="2200" dirty="0" smtClean="0"/>
              <a:t>Clear relation in scatter diagram</a:t>
            </a:r>
          </a:p>
          <a:p>
            <a:pPr marL="1100138" lvl="1" indent="-590550">
              <a:lnSpc>
                <a:spcPct val="90000"/>
              </a:lnSpc>
              <a:buFont typeface="Wingdings" pitchFamily="2" charset="2"/>
              <a:buChar char="§"/>
            </a:pPr>
            <a:r>
              <a:rPr lang="en-US" sz="2200" dirty="0" smtClean="0">
                <a:solidFill>
                  <a:schemeClr val="bg1">
                    <a:lumMod val="75000"/>
                    <a:lumOff val="25000"/>
                  </a:schemeClr>
                </a:solidFill>
              </a:rPr>
              <a:t>Large pair wise correlation</a:t>
            </a:r>
          </a:p>
          <a:p>
            <a:pPr marL="685800" indent="-685800">
              <a:lnSpc>
                <a:spcPct val="90000"/>
              </a:lnSpc>
              <a:buFontTx/>
              <a:buAutoNum type="arabicPeriod"/>
            </a:pPr>
            <a:r>
              <a:rPr lang="en-US" sz="2800" dirty="0" smtClean="0">
                <a:solidFill>
                  <a:schemeClr val="bg1">
                    <a:lumMod val="75000"/>
                    <a:lumOff val="25000"/>
                  </a:schemeClr>
                </a:solidFill>
              </a:rPr>
              <a:t>Examine </a:t>
            </a:r>
            <a:r>
              <a:rPr lang="en-US" sz="2800" dirty="0">
                <a:solidFill>
                  <a:schemeClr val="bg1">
                    <a:lumMod val="75000"/>
                    <a:lumOff val="25000"/>
                  </a:schemeClr>
                </a:solidFill>
              </a:rPr>
              <a:t>causation</a:t>
            </a:r>
          </a:p>
          <a:p>
            <a:pPr marL="1100138" lvl="1" indent="-590550">
              <a:lnSpc>
                <a:spcPct val="90000"/>
              </a:lnSpc>
              <a:buFont typeface="Wingdings" pitchFamily="2" charset="2"/>
              <a:buChar char="§"/>
            </a:pPr>
            <a:r>
              <a:rPr lang="en-US" sz="2200" dirty="0">
                <a:solidFill>
                  <a:schemeClr val="bg1">
                    <a:lumMod val="75000"/>
                    <a:lumOff val="25000"/>
                  </a:schemeClr>
                </a:solidFill>
              </a:rPr>
              <a:t>Revenue leads to IT use and investment </a:t>
            </a:r>
          </a:p>
          <a:p>
            <a:pPr marL="1100138" lvl="1" indent="-590550">
              <a:lnSpc>
                <a:spcPct val="90000"/>
              </a:lnSpc>
              <a:buFont typeface="Wingdings" pitchFamily="2" charset="2"/>
              <a:buChar char="§"/>
            </a:pPr>
            <a:r>
              <a:rPr lang="en-US" sz="2200" dirty="0">
                <a:solidFill>
                  <a:schemeClr val="bg1">
                    <a:lumMod val="75000"/>
                    <a:lumOff val="25000"/>
                  </a:schemeClr>
                </a:solidFill>
              </a:rPr>
              <a:t>IT investment and use leads to more revenue</a:t>
            </a:r>
          </a:p>
          <a:p>
            <a:pPr marL="685800" indent="-685800">
              <a:lnSpc>
                <a:spcPct val="90000"/>
              </a:lnSpc>
              <a:buFont typeface="+mj-lt"/>
              <a:buAutoNum type="arabicPeriod"/>
            </a:pPr>
            <a:r>
              <a:rPr lang="en-US" sz="2800" dirty="0">
                <a:solidFill>
                  <a:schemeClr val="bg1">
                    <a:lumMod val="75000"/>
                    <a:lumOff val="25000"/>
                  </a:schemeClr>
                </a:solidFill>
              </a:rPr>
              <a:t>Calculate ROI</a:t>
            </a:r>
          </a:p>
        </p:txBody>
      </p:sp>
      <p:sp>
        <p:nvSpPr>
          <p:cNvPr id="5" name="Slide Number Placeholder 5"/>
          <p:cNvSpPr>
            <a:spLocks noGrp="1"/>
          </p:cNvSpPr>
          <p:nvPr>
            <p:ph type="sldNum" sz="quarter" idx="12"/>
          </p:nvPr>
        </p:nvSpPr>
        <p:spPr/>
        <p:txBody>
          <a:bodyPr/>
          <a:lstStyle/>
          <a:p>
            <a:fld id="{FCD9991F-7164-4AC0-B367-6FEA13EEFB30}" type="slidenum">
              <a:rPr lang="en-US"/>
              <a:pPr/>
              <a:t>12</a:t>
            </a:fld>
            <a:endParaRPr lang="en-US"/>
          </a:p>
        </p:txBody>
      </p:sp>
      <p:pic>
        <p:nvPicPr>
          <p:cNvPr id="299010" name="Picture 2"/>
          <p:cNvPicPr>
            <a:picLocks noChangeAspect="1" noChangeArrowheads="1"/>
          </p:cNvPicPr>
          <p:nvPr/>
        </p:nvPicPr>
        <p:blipFill>
          <a:blip r:embed="rId3" cstate="print"/>
          <a:srcRect/>
          <a:stretch>
            <a:fillRect/>
          </a:stretch>
        </p:blipFill>
        <p:spPr bwMode="auto">
          <a:xfrm>
            <a:off x="990600" y="5029200"/>
            <a:ext cx="6883557" cy="2743200"/>
          </a:xfrm>
          <a:prstGeom prst="rect">
            <a:avLst/>
          </a:prstGeom>
          <a:noFill/>
          <a:ln w="12700" cap="flat" cmpd="sng">
            <a:noFill/>
            <a:prstDash val="solid"/>
            <a:miter lim="800000"/>
            <a:headEnd type="none" w="sm" len="sm"/>
            <a:tailEnd type="none" w="sm" len="sm"/>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lstStyle/>
          <a:p>
            <a:r>
              <a:rPr lang="en-US" sz="4500"/>
              <a:t>Steps in Proposed Analysis</a:t>
            </a:r>
          </a:p>
        </p:txBody>
      </p:sp>
      <p:sp>
        <p:nvSpPr>
          <p:cNvPr id="240643" name="Rectangle 3"/>
          <p:cNvSpPr>
            <a:spLocks noGrp="1" noChangeArrowheads="1"/>
          </p:cNvSpPr>
          <p:nvPr>
            <p:ph idx="1"/>
          </p:nvPr>
        </p:nvSpPr>
        <p:spPr/>
        <p:txBody>
          <a:bodyPr/>
          <a:lstStyle/>
          <a:p>
            <a:pPr marL="685800" indent="-685800">
              <a:lnSpc>
                <a:spcPct val="90000"/>
              </a:lnSpc>
              <a:buFontTx/>
              <a:buAutoNum type="arabicPeriod"/>
            </a:pPr>
            <a:r>
              <a:rPr lang="en-US" sz="2800" dirty="0">
                <a:solidFill>
                  <a:schemeClr val="bg1">
                    <a:lumMod val="75000"/>
                    <a:lumOff val="25000"/>
                  </a:schemeClr>
                </a:solidFill>
              </a:rPr>
              <a:t>Gather data over at least 3 periods</a:t>
            </a:r>
          </a:p>
          <a:p>
            <a:pPr marL="1100138" lvl="1" indent="-590550">
              <a:lnSpc>
                <a:spcPct val="90000"/>
              </a:lnSpc>
              <a:buFont typeface="Wingdings" pitchFamily="2" charset="2"/>
              <a:buChar char="§"/>
            </a:pPr>
            <a:r>
              <a:rPr lang="en-US" sz="2200" dirty="0">
                <a:solidFill>
                  <a:schemeClr val="bg1">
                    <a:lumMod val="75000"/>
                    <a:lumOff val="25000"/>
                  </a:schemeClr>
                </a:solidFill>
              </a:rPr>
              <a:t>Money spent on IT</a:t>
            </a:r>
          </a:p>
          <a:p>
            <a:pPr marL="1100138" lvl="1" indent="-590550">
              <a:lnSpc>
                <a:spcPct val="90000"/>
              </a:lnSpc>
              <a:buFont typeface="Wingdings" pitchFamily="2" charset="2"/>
              <a:buChar char="§"/>
            </a:pPr>
            <a:r>
              <a:rPr lang="en-US" sz="2200" dirty="0">
                <a:solidFill>
                  <a:schemeClr val="bg1">
                    <a:lumMod val="75000"/>
                    <a:lumOff val="25000"/>
                  </a:schemeClr>
                </a:solidFill>
              </a:rPr>
              <a:t>Use of IT by the business unit</a:t>
            </a:r>
          </a:p>
          <a:p>
            <a:pPr marL="1100138" lvl="1" indent="-590550">
              <a:lnSpc>
                <a:spcPct val="90000"/>
              </a:lnSpc>
              <a:buFont typeface="Wingdings" pitchFamily="2" charset="2"/>
              <a:buChar char="§"/>
            </a:pPr>
            <a:r>
              <a:rPr lang="en-US" sz="2200" dirty="0">
                <a:solidFill>
                  <a:schemeClr val="bg1">
                    <a:lumMod val="75000"/>
                    <a:lumOff val="25000"/>
                  </a:schemeClr>
                </a:solidFill>
              </a:rPr>
              <a:t>Organization’s or business unit’s revenues</a:t>
            </a:r>
          </a:p>
          <a:p>
            <a:pPr marL="685800" indent="-685800">
              <a:lnSpc>
                <a:spcPct val="90000"/>
              </a:lnSpc>
              <a:buFontTx/>
              <a:buAutoNum type="arabicPeriod"/>
            </a:pPr>
            <a:r>
              <a:rPr lang="en-US" sz="2800" dirty="0"/>
              <a:t>Examine association between IT cost, use and revenue</a:t>
            </a:r>
          </a:p>
          <a:p>
            <a:pPr marL="1100138" lvl="1" indent="-590550">
              <a:lnSpc>
                <a:spcPct val="90000"/>
              </a:lnSpc>
              <a:buFont typeface="Wingdings" pitchFamily="2" charset="2"/>
              <a:buChar char="§"/>
            </a:pPr>
            <a:r>
              <a:rPr lang="en-US" sz="2200" dirty="0" smtClean="0"/>
              <a:t>Clear relation in scatter diagram</a:t>
            </a:r>
          </a:p>
          <a:p>
            <a:pPr marL="1100138" lvl="1" indent="-590550">
              <a:lnSpc>
                <a:spcPct val="90000"/>
              </a:lnSpc>
              <a:buFont typeface="Wingdings" pitchFamily="2" charset="2"/>
              <a:buChar char="§"/>
            </a:pPr>
            <a:r>
              <a:rPr lang="en-US" sz="2200" dirty="0" smtClean="0"/>
              <a:t>Large pair wise correlation</a:t>
            </a:r>
          </a:p>
          <a:p>
            <a:pPr marL="685800" indent="-685800">
              <a:lnSpc>
                <a:spcPct val="90000"/>
              </a:lnSpc>
              <a:buFontTx/>
              <a:buAutoNum type="arabicPeriod"/>
            </a:pPr>
            <a:r>
              <a:rPr lang="en-US" sz="2800" dirty="0" smtClean="0">
                <a:solidFill>
                  <a:schemeClr val="bg1">
                    <a:lumMod val="75000"/>
                    <a:lumOff val="25000"/>
                  </a:schemeClr>
                </a:solidFill>
              </a:rPr>
              <a:t>Examine </a:t>
            </a:r>
            <a:r>
              <a:rPr lang="en-US" sz="2800" dirty="0">
                <a:solidFill>
                  <a:schemeClr val="bg1">
                    <a:lumMod val="75000"/>
                    <a:lumOff val="25000"/>
                  </a:schemeClr>
                </a:solidFill>
              </a:rPr>
              <a:t>causation</a:t>
            </a:r>
          </a:p>
          <a:p>
            <a:pPr marL="1100138" lvl="1" indent="-590550">
              <a:lnSpc>
                <a:spcPct val="90000"/>
              </a:lnSpc>
              <a:buFont typeface="Wingdings" pitchFamily="2" charset="2"/>
              <a:buChar char="§"/>
            </a:pPr>
            <a:r>
              <a:rPr lang="en-US" sz="2200" dirty="0">
                <a:solidFill>
                  <a:schemeClr val="bg1">
                    <a:lumMod val="75000"/>
                    <a:lumOff val="25000"/>
                  </a:schemeClr>
                </a:solidFill>
              </a:rPr>
              <a:t>Revenue leads to IT use and investment </a:t>
            </a:r>
          </a:p>
          <a:p>
            <a:pPr marL="1100138" lvl="1" indent="-590550">
              <a:lnSpc>
                <a:spcPct val="90000"/>
              </a:lnSpc>
              <a:buFont typeface="Wingdings" pitchFamily="2" charset="2"/>
              <a:buChar char="§"/>
            </a:pPr>
            <a:r>
              <a:rPr lang="en-US" sz="2200" dirty="0">
                <a:solidFill>
                  <a:schemeClr val="bg1">
                    <a:lumMod val="75000"/>
                    <a:lumOff val="25000"/>
                  </a:schemeClr>
                </a:solidFill>
              </a:rPr>
              <a:t>IT investment and use leads to more revenue</a:t>
            </a:r>
          </a:p>
          <a:p>
            <a:pPr marL="685800" indent="-685800">
              <a:lnSpc>
                <a:spcPct val="90000"/>
              </a:lnSpc>
              <a:buFont typeface="+mj-lt"/>
              <a:buAutoNum type="arabicPeriod"/>
            </a:pPr>
            <a:r>
              <a:rPr lang="en-US" sz="2800" dirty="0">
                <a:solidFill>
                  <a:schemeClr val="bg1">
                    <a:lumMod val="75000"/>
                    <a:lumOff val="25000"/>
                  </a:schemeClr>
                </a:solidFill>
              </a:rPr>
              <a:t>Calculate ROI</a:t>
            </a:r>
          </a:p>
        </p:txBody>
      </p:sp>
      <p:sp>
        <p:nvSpPr>
          <p:cNvPr id="5" name="Slide Number Placeholder 5"/>
          <p:cNvSpPr>
            <a:spLocks noGrp="1"/>
          </p:cNvSpPr>
          <p:nvPr>
            <p:ph type="sldNum" sz="quarter" idx="12"/>
          </p:nvPr>
        </p:nvSpPr>
        <p:spPr/>
        <p:txBody>
          <a:bodyPr/>
          <a:lstStyle/>
          <a:p>
            <a:fld id="{FCD9991F-7164-4AC0-B367-6FEA13EEFB30}" type="slidenum">
              <a:rPr lang="en-US"/>
              <a:pPr/>
              <a:t>13</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lstStyle/>
          <a:p>
            <a:r>
              <a:rPr lang="en-US" sz="4500"/>
              <a:t>Steps in Proposed Analysis</a:t>
            </a:r>
          </a:p>
        </p:txBody>
      </p:sp>
      <p:sp>
        <p:nvSpPr>
          <p:cNvPr id="240643" name="Rectangle 3"/>
          <p:cNvSpPr>
            <a:spLocks noGrp="1" noChangeArrowheads="1"/>
          </p:cNvSpPr>
          <p:nvPr>
            <p:ph idx="1"/>
          </p:nvPr>
        </p:nvSpPr>
        <p:spPr>
          <a:xfrm>
            <a:off x="1066800" y="1981200"/>
            <a:ext cx="8549640" cy="5181600"/>
          </a:xfrm>
        </p:spPr>
        <p:txBody>
          <a:bodyPr/>
          <a:lstStyle/>
          <a:p>
            <a:pPr marL="685800" indent="-685800">
              <a:lnSpc>
                <a:spcPct val="90000"/>
              </a:lnSpc>
              <a:buFontTx/>
              <a:buAutoNum type="arabicPeriod"/>
            </a:pPr>
            <a:r>
              <a:rPr lang="en-US" sz="2800" dirty="0">
                <a:solidFill>
                  <a:schemeClr val="bg1">
                    <a:lumMod val="75000"/>
                    <a:lumOff val="25000"/>
                  </a:schemeClr>
                </a:solidFill>
              </a:rPr>
              <a:t>Gather data over at least 3 periods</a:t>
            </a:r>
          </a:p>
          <a:p>
            <a:pPr marL="1100138" lvl="1" indent="-590550">
              <a:lnSpc>
                <a:spcPct val="90000"/>
              </a:lnSpc>
              <a:buFont typeface="Wingdings" pitchFamily="2" charset="2"/>
              <a:buChar char="§"/>
            </a:pPr>
            <a:r>
              <a:rPr lang="en-US" sz="2200" dirty="0">
                <a:solidFill>
                  <a:schemeClr val="bg1">
                    <a:lumMod val="75000"/>
                    <a:lumOff val="25000"/>
                  </a:schemeClr>
                </a:solidFill>
              </a:rPr>
              <a:t>Money spent on IT</a:t>
            </a:r>
          </a:p>
          <a:p>
            <a:pPr marL="1100138" lvl="1" indent="-590550">
              <a:lnSpc>
                <a:spcPct val="90000"/>
              </a:lnSpc>
              <a:buFont typeface="Wingdings" pitchFamily="2" charset="2"/>
              <a:buChar char="§"/>
            </a:pPr>
            <a:r>
              <a:rPr lang="en-US" sz="2200" dirty="0">
                <a:solidFill>
                  <a:schemeClr val="bg1">
                    <a:lumMod val="75000"/>
                    <a:lumOff val="25000"/>
                  </a:schemeClr>
                </a:solidFill>
              </a:rPr>
              <a:t>Use of IT by the business unit</a:t>
            </a:r>
          </a:p>
          <a:p>
            <a:pPr marL="1100138" lvl="1" indent="-590550">
              <a:lnSpc>
                <a:spcPct val="90000"/>
              </a:lnSpc>
              <a:buFont typeface="Wingdings" pitchFamily="2" charset="2"/>
              <a:buChar char="§"/>
            </a:pPr>
            <a:r>
              <a:rPr lang="en-US" sz="2200" dirty="0">
                <a:solidFill>
                  <a:schemeClr val="bg1">
                    <a:lumMod val="75000"/>
                    <a:lumOff val="25000"/>
                  </a:schemeClr>
                </a:solidFill>
              </a:rPr>
              <a:t>Organization’s or business unit’s revenues</a:t>
            </a:r>
          </a:p>
          <a:p>
            <a:pPr marL="685800" indent="-685800">
              <a:lnSpc>
                <a:spcPct val="90000"/>
              </a:lnSpc>
              <a:buFontTx/>
              <a:buAutoNum type="arabicPeriod"/>
            </a:pPr>
            <a:r>
              <a:rPr lang="en-US" sz="2800" dirty="0"/>
              <a:t>Examine association between IT cost, use and revenue</a:t>
            </a:r>
          </a:p>
          <a:p>
            <a:pPr marL="1100138" lvl="1" indent="-590550">
              <a:lnSpc>
                <a:spcPct val="90000"/>
              </a:lnSpc>
              <a:buFont typeface="Wingdings" pitchFamily="2" charset="2"/>
              <a:buChar char="§"/>
            </a:pPr>
            <a:r>
              <a:rPr lang="en-US" sz="2200" dirty="0" smtClean="0"/>
              <a:t>Clear relation in scatter diagram</a:t>
            </a:r>
          </a:p>
          <a:p>
            <a:pPr marL="1100138" lvl="1" indent="-590550">
              <a:lnSpc>
                <a:spcPct val="90000"/>
              </a:lnSpc>
              <a:buFont typeface="Wingdings" pitchFamily="2" charset="2"/>
              <a:buChar char="§"/>
            </a:pPr>
            <a:r>
              <a:rPr lang="en-US" sz="2200" dirty="0" smtClean="0"/>
              <a:t>Large pair wise correlation</a:t>
            </a:r>
          </a:p>
          <a:p>
            <a:pPr marL="685800" indent="-685800">
              <a:lnSpc>
                <a:spcPct val="90000"/>
              </a:lnSpc>
              <a:buFontTx/>
              <a:buAutoNum type="arabicPeriod"/>
            </a:pPr>
            <a:r>
              <a:rPr lang="en-US" sz="2800" dirty="0" smtClean="0">
                <a:solidFill>
                  <a:schemeClr val="bg1">
                    <a:lumMod val="75000"/>
                    <a:lumOff val="25000"/>
                  </a:schemeClr>
                </a:solidFill>
              </a:rPr>
              <a:t>Examine </a:t>
            </a:r>
            <a:r>
              <a:rPr lang="en-US" sz="2800" dirty="0">
                <a:solidFill>
                  <a:schemeClr val="bg1">
                    <a:lumMod val="75000"/>
                    <a:lumOff val="25000"/>
                  </a:schemeClr>
                </a:solidFill>
              </a:rPr>
              <a:t>causation</a:t>
            </a:r>
          </a:p>
          <a:p>
            <a:pPr marL="1100138" lvl="1" indent="-590550">
              <a:lnSpc>
                <a:spcPct val="90000"/>
              </a:lnSpc>
              <a:buFont typeface="Wingdings" pitchFamily="2" charset="2"/>
              <a:buChar char="§"/>
            </a:pPr>
            <a:r>
              <a:rPr lang="en-US" sz="2200" dirty="0">
                <a:solidFill>
                  <a:schemeClr val="bg1">
                    <a:lumMod val="75000"/>
                    <a:lumOff val="25000"/>
                  </a:schemeClr>
                </a:solidFill>
              </a:rPr>
              <a:t>Revenue leads to IT use and investment </a:t>
            </a:r>
          </a:p>
          <a:p>
            <a:pPr marL="1100138" lvl="1" indent="-590550">
              <a:lnSpc>
                <a:spcPct val="90000"/>
              </a:lnSpc>
              <a:buFont typeface="Wingdings" pitchFamily="2" charset="2"/>
              <a:buChar char="§"/>
            </a:pPr>
            <a:r>
              <a:rPr lang="en-US" sz="2200" dirty="0">
                <a:solidFill>
                  <a:schemeClr val="bg1">
                    <a:lumMod val="75000"/>
                    <a:lumOff val="25000"/>
                  </a:schemeClr>
                </a:solidFill>
              </a:rPr>
              <a:t>IT investment and use leads to more revenue</a:t>
            </a:r>
          </a:p>
          <a:p>
            <a:pPr marL="685800" indent="-685800">
              <a:lnSpc>
                <a:spcPct val="90000"/>
              </a:lnSpc>
              <a:buFont typeface="+mj-lt"/>
              <a:buAutoNum type="arabicPeriod"/>
            </a:pPr>
            <a:r>
              <a:rPr lang="en-US" sz="2800" dirty="0">
                <a:solidFill>
                  <a:schemeClr val="bg1">
                    <a:lumMod val="75000"/>
                    <a:lumOff val="25000"/>
                  </a:schemeClr>
                </a:solidFill>
              </a:rPr>
              <a:t>Calculate ROI</a:t>
            </a:r>
          </a:p>
        </p:txBody>
      </p:sp>
      <p:sp>
        <p:nvSpPr>
          <p:cNvPr id="5" name="Slide Number Placeholder 5"/>
          <p:cNvSpPr>
            <a:spLocks noGrp="1"/>
          </p:cNvSpPr>
          <p:nvPr>
            <p:ph type="sldNum" sz="quarter" idx="12"/>
          </p:nvPr>
        </p:nvSpPr>
        <p:spPr/>
        <p:txBody>
          <a:bodyPr/>
          <a:lstStyle/>
          <a:p>
            <a:fld id="{FCD9991F-7164-4AC0-B367-6FEA13EEFB30}" type="slidenum">
              <a:rPr lang="en-US"/>
              <a:pPr/>
              <a:t>14</a:t>
            </a:fld>
            <a:endParaRPr lang="en-US"/>
          </a:p>
        </p:txBody>
      </p:sp>
      <p:graphicFrame>
        <p:nvGraphicFramePr>
          <p:cNvPr id="6" name="Diagram 5"/>
          <p:cNvGraphicFramePr/>
          <p:nvPr/>
        </p:nvGraphicFramePr>
        <p:xfrm>
          <a:off x="4800600" y="4114800"/>
          <a:ext cx="5257800" cy="365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lstStyle/>
          <a:p>
            <a:r>
              <a:rPr lang="en-US" sz="4500"/>
              <a:t>Steps in Proposed Analysis</a:t>
            </a:r>
          </a:p>
        </p:txBody>
      </p:sp>
      <p:sp>
        <p:nvSpPr>
          <p:cNvPr id="240643" name="Rectangle 3"/>
          <p:cNvSpPr>
            <a:spLocks noGrp="1" noChangeArrowheads="1"/>
          </p:cNvSpPr>
          <p:nvPr>
            <p:ph idx="1"/>
          </p:nvPr>
        </p:nvSpPr>
        <p:spPr/>
        <p:txBody>
          <a:bodyPr/>
          <a:lstStyle/>
          <a:p>
            <a:pPr marL="685800" indent="-685800">
              <a:lnSpc>
                <a:spcPct val="90000"/>
              </a:lnSpc>
              <a:buFontTx/>
              <a:buAutoNum type="arabicPeriod"/>
            </a:pPr>
            <a:r>
              <a:rPr lang="en-US" sz="2800" dirty="0">
                <a:solidFill>
                  <a:schemeClr val="bg1">
                    <a:lumMod val="75000"/>
                    <a:lumOff val="25000"/>
                  </a:schemeClr>
                </a:solidFill>
              </a:rPr>
              <a:t>Gather data over at least 3 periods</a:t>
            </a:r>
          </a:p>
          <a:p>
            <a:pPr marL="1100138" lvl="1" indent="-590550">
              <a:lnSpc>
                <a:spcPct val="90000"/>
              </a:lnSpc>
              <a:buFont typeface="Wingdings" pitchFamily="2" charset="2"/>
              <a:buChar char="§"/>
            </a:pPr>
            <a:r>
              <a:rPr lang="en-US" sz="2200" dirty="0">
                <a:solidFill>
                  <a:schemeClr val="bg1">
                    <a:lumMod val="75000"/>
                    <a:lumOff val="25000"/>
                  </a:schemeClr>
                </a:solidFill>
              </a:rPr>
              <a:t>Money spent on IT</a:t>
            </a:r>
          </a:p>
          <a:p>
            <a:pPr marL="1100138" lvl="1" indent="-590550">
              <a:lnSpc>
                <a:spcPct val="90000"/>
              </a:lnSpc>
              <a:buFont typeface="Wingdings" pitchFamily="2" charset="2"/>
              <a:buChar char="§"/>
            </a:pPr>
            <a:r>
              <a:rPr lang="en-US" sz="2200" dirty="0">
                <a:solidFill>
                  <a:schemeClr val="bg1">
                    <a:lumMod val="75000"/>
                    <a:lumOff val="25000"/>
                  </a:schemeClr>
                </a:solidFill>
              </a:rPr>
              <a:t>Use of IT by the business unit</a:t>
            </a:r>
          </a:p>
          <a:p>
            <a:pPr marL="1100138" lvl="1" indent="-590550">
              <a:lnSpc>
                <a:spcPct val="90000"/>
              </a:lnSpc>
              <a:buFont typeface="Wingdings" pitchFamily="2" charset="2"/>
              <a:buChar char="§"/>
            </a:pPr>
            <a:r>
              <a:rPr lang="en-US" sz="2200" dirty="0">
                <a:solidFill>
                  <a:schemeClr val="bg1">
                    <a:lumMod val="75000"/>
                    <a:lumOff val="25000"/>
                  </a:schemeClr>
                </a:solidFill>
              </a:rPr>
              <a:t>Organization’s or business unit’s revenues</a:t>
            </a:r>
          </a:p>
          <a:p>
            <a:pPr marL="685800" indent="-685800">
              <a:lnSpc>
                <a:spcPct val="90000"/>
              </a:lnSpc>
              <a:buFontTx/>
              <a:buAutoNum type="arabicPeriod"/>
            </a:pPr>
            <a:r>
              <a:rPr lang="en-US" sz="2800" dirty="0">
                <a:solidFill>
                  <a:schemeClr val="bg1">
                    <a:lumMod val="75000"/>
                    <a:lumOff val="25000"/>
                  </a:schemeClr>
                </a:solidFill>
              </a:rPr>
              <a:t>Examine association between IT cost, use and revenue</a:t>
            </a:r>
          </a:p>
          <a:p>
            <a:pPr marL="1100138" lvl="1" indent="-590550">
              <a:lnSpc>
                <a:spcPct val="90000"/>
              </a:lnSpc>
              <a:buFont typeface="Wingdings" pitchFamily="2" charset="2"/>
              <a:buChar char="§"/>
            </a:pPr>
            <a:r>
              <a:rPr lang="en-US" sz="2200" dirty="0">
                <a:solidFill>
                  <a:schemeClr val="bg1">
                    <a:lumMod val="75000"/>
                    <a:lumOff val="25000"/>
                  </a:schemeClr>
                </a:solidFill>
              </a:rPr>
              <a:t>Often positive and significant</a:t>
            </a:r>
          </a:p>
          <a:p>
            <a:pPr marL="685800" indent="-685800">
              <a:lnSpc>
                <a:spcPct val="90000"/>
              </a:lnSpc>
              <a:buFontTx/>
              <a:buAutoNum type="arabicPeriod"/>
            </a:pPr>
            <a:r>
              <a:rPr lang="en-US" sz="2800" dirty="0"/>
              <a:t>Examine causation</a:t>
            </a:r>
          </a:p>
          <a:p>
            <a:pPr marL="1100138" lvl="1" indent="-590550">
              <a:lnSpc>
                <a:spcPct val="90000"/>
              </a:lnSpc>
              <a:buFont typeface="Wingdings" pitchFamily="2" charset="2"/>
              <a:buChar char="§"/>
            </a:pPr>
            <a:r>
              <a:rPr lang="en-US" sz="2200" dirty="0">
                <a:solidFill>
                  <a:schemeClr val="bg1">
                    <a:lumMod val="75000"/>
                    <a:lumOff val="25000"/>
                  </a:schemeClr>
                </a:solidFill>
              </a:rPr>
              <a:t>Revenue leads to IT use and investment </a:t>
            </a:r>
          </a:p>
          <a:p>
            <a:pPr marL="1100138" lvl="1" indent="-590550">
              <a:lnSpc>
                <a:spcPct val="90000"/>
              </a:lnSpc>
              <a:buFont typeface="Wingdings" pitchFamily="2" charset="2"/>
              <a:buChar char="§"/>
            </a:pPr>
            <a:r>
              <a:rPr lang="en-US" sz="2200" dirty="0">
                <a:solidFill>
                  <a:schemeClr val="bg1">
                    <a:lumMod val="75000"/>
                    <a:lumOff val="25000"/>
                  </a:schemeClr>
                </a:solidFill>
              </a:rPr>
              <a:t>IT investment and use leads to more revenue</a:t>
            </a:r>
          </a:p>
          <a:p>
            <a:pPr marL="685800" indent="-685800">
              <a:lnSpc>
                <a:spcPct val="90000"/>
              </a:lnSpc>
              <a:buFont typeface="+mj-lt"/>
              <a:buAutoNum type="arabicPeriod"/>
            </a:pPr>
            <a:r>
              <a:rPr lang="en-US" sz="2800" dirty="0">
                <a:solidFill>
                  <a:schemeClr val="bg1">
                    <a:lumMod val="75000"/>
                    <a:lumOff val="25000"/>
                  </a:schemeClr>
                </a:solidFill>
              </a:rPr>
              <a:t>Calculate ROI</a:t>
            </a:r>
          </a:p>
        </p:txBody>
      </p:sp>
      <p:sp>
        <p:nvSpPr>
          <p:cNvPr id="5" name="Slide Number Placeholder 5"/>
          <p:cNvSpPr>
            <a:spLocks noGrp="1"/>
          </p:cNvSpPr>
          <p:nvPr>
            <p:ph type="sldNum" sz="quarter" idx="12"/>
          </p:nvPr>
        </p:nvSpPr>
        <p:spPr/>
        <p:txBody>
          <a:bodyPr/>
          <a:lstStyle/>
          <a:p>
            <a:fld id="{FCD9991F-7164-4AC0-B367-6FEA13EEFB30}" type="slidenum">
              <a:rPr lang="en-US"/>
              <a:pPr/>
              <a:t>15</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lstStyle/>
          <a:p>
            <a:r>
              <a:rPr lang="en-US" sz="4500"/>
              <a:t>Steps in Proposed Analysis</a:t>
            </a:r>
          </a:p>
        </p:txBody>
      </p:sp>
      <p:sp>
        <p:nvSpPr>
          <p:cNvPr id="240643" name="Rectangle 3"/>
          <p:cNvSpPr>
            <a:spLocks noGrp="1" noChangeArrowheads="1"/>
          </p:cNvSpPr>
          <p:nvPr>
            <p:ph idx="1"/>
          </p:nvPr>
        </p:nvSpPr>
        <p:spPr/>
        <p:txBody>
          <a:bodyPr/>
          <a:lstStyle/>
          <a:p>
            <a:pPr marL="685800" indent="-685800">
              <a:lnSpc>
                <a:spcPct val="90000"/>
              </a:lnSpc>
              <a:buFontTx/>
              <a:buAutoNum type="arabicPeriod"/>
            </a:pPr>
            <a:r>
              <a:rPr lang="en-US" sz="2800" dirty="0">
                <a:solidFill>
                  <a:schemeClr val="bg1">
                    <a:lumMod val="75000"/>
                    <a:lumOff val="25000"/>
                  </a:schemeClr>
                </a:solidFill>
              </a:rPr>
              <a:t>Gather data over at least 3 periods</a:t>
            </a:r>
          </a:p>
          <a:p>
            <a:pPr marL="1100138" lvl="1" indent="-590550">
              <a:lnSpc>
                <a:spcPct val="90000"/>
              </a:lnSpc>
              <a:buFont typeface="Wingdings" pitchFamily="2" charset="2"/>
              <a:buChar char="§"/>
            </a:pPr>
            <a:r>
              <a:rPr lang="en-US" sz="2200" dirty="0">
                <a:solidFill>
                  <a:schemeClr val="bg1">
                    <a:lumMod val="75000"/>
                    <a:lumOff val="25000"/>
                  </a:schemeClr>
                </a:solidFill>
              </a:rPr>
              <a:t>Money spent on IT</a:t>
            </a:r>
          </a:p>
          <a:p>
            <a:pPr marL="1100138" lvl="1" indent="-590550">
              <a:lnSpc>
                <a:spcPct val="90000"/>
              </a:lnSpc>
              <a:buFont typeface="Wingdings" pitchFamily="2" charset="2"/>
              <a:buChar char="§"/>
            </a:pPr>
            <a:r>
              <a:rPr lang="en-US" sz="2200" dirty="0">
                <a:solidFill>
                  <a:schemeClr val="bg1">
                    <a:lumMod val="75000"/>
                    <a:lumOff val="25000"/>
                  </a:schemeClr>
                </a:solidFill>
              </a:rPr>
              <a:t>Use of IT by the business unit</a:t>
            </a:r>
          </a:p>
          <a:p>
            <a:pPr marL="1100138" lvl="1" indent="-590550">
              <a:lnSpc>
                <a:spcPct val="90000"/>
              </a:lnSpc>
              <a:buFont typeface="Wingdings" pitchFamily="2" charset="2"/>
              <a:buChar char="§"/>
            </a:pPr>
            <a:r>
              <a:rPr lang="en-US" sz="2200" dirty="0">
                <a:solidFill>
                  <a:schemeClr val="bg1">
                    <a:lumMod val="75000"/>
                    <a:lumOff val="25000"/>
                  </a:schemeClr>
                </a:solidFill>
              </a:rPr>
              <a:t>Organization’s or business unit’s revenues</a:t>
            </a:r>
          </a:p>
          <a:p>
            <a:pPr marL="685800" indent="-685800">
              <a:lnSpc>
                <a:spcPct val="90000"/>
              </a:lnSpc>
              <a:buFontTx/>
              <a:buAutoNum type="arabicPeriod"/>
            </a:pPr>
            <a:r>
              <a:rPr lang="en-US" sz="2800" dirty="0">
                <a:solidFill>
                  <a:schemeClr val="bg1">
                    <a:lumMod val="75000"/>
                    <a:lumOff val="25000"/>
                  </a:schemeClr>
                </a:solidFill>
              </a:rPr>
              <a:t>Examine association between IT cost, use and revenue</a:t>
            </a:r>
          </a:p>
          <a:p>
            <a:pPr marL="1100138" lvl="1" indent="-590550">
              <a:lnSpc>
                <a:spcPct val="90000"/>
              </a:lnSpc>
              <a:buFont typeface="Wingdings" pitchFamily="2" charset="2"/>
              <a:buChar char="§"/>
            </a:pPr>
            <a:r>
              <a:rPr lang="en-US" sz="2200" dirty="0">
                <a:solidFill>
                  <a:schemeClr val="bg1">
                    <a:lumMod val="75000"/>
                    <a:lumOff val="25000"/>
                  </a:schemeClr>
                </a:solidFill>
              </a:rPr>
              <a:t>Often positive and significant</a:t>
            </a:r>
          </a:p>
          <a:p>
            <a:pPr marL="685800" indent="-685800">
              <a:lnSpc>
                <a:spcPct val="90000"/>
              </a:lnSpc>
              <a:buFontTx/>
              <a:buAutoNum type="arabicPeriod"/>
            </a:pPr>
            <a:r>
              <a:rPr lang="en-US" sz="2800" dirty="0"/>
              <a:t>Examine causation</a:t>
            </a:r>
          </a:p>
          <a:p>
            <a:pPr marL="1100138" lvl="1" indent="-590550">
              <a:lnSpc>
                <a:spcPct val="90000"/>
              </a:lnSpc>
              <a:buFont typeface="Wingdings" pitchFamily="2" charset="2"/>
              <a:buChar char="§"/>
            </a:pPr>
            <a:r>
              <a:rPr lang="en-US" sz="2200" dirty="0"/>
              <a:t>Revenue leads to IT use and investment </a:t>
            </a:r>
          </a:p>
          <a:p>
            <a:pPr marL="1100138" lvl="1" indent="-590550">
              <a:lnSpc>
                <a:spcPct val="90000"/>
              </a:lnSpc>
              <a:buFont typeface="Wingdings" pitchFamily="2" charset="2"/>
              <a:buChar char="§"/>
            </a:pPr>
            <a:r>
              <a:rPr lang="en-US" sz="2200" dirty="0">
                <a:solidFill>
                  <a:schemeClr val="bg1">
                    <a:lumMod val="75000"/>
                    <a:lumOff val="25000"/>
                  </a:schemeClr>
                </a:solidFill>
              </a:rPr>
              <a:t>IT investment and use leads to more revenue</a:t>
            </a:r>
          </a:p>
          <a:p>
            <a:pPr marL="685800" indent="-685800">
              <a:lnSpc>
                <a:spcPct val="90000"/>
              </a:lnSpc>
              <a:buFont typeface="+mj-lt"/>
              <a:buAutoNum type="arabicPeriod"/>
            </a:pPr>
            <a:r>
              <a:rPr lang="en-US" sz="2800" dirty="0">
                <a:solidFill>
                  <a:schemeClr val="bg1">
                    <a:lumMod val="75000"/>
                    <a:lumOff val="25000"/>
                  </a:schemeClr>
                </a:solidFill>
              </a:rPr>
              <a:t>Calculate ROI</a:t>
            </a:r>
          </a:p>
        </p:txBody>
      </p:sp>
      <p:sp>
        <p:nvSpPr>
          <p:cNvPr id="5" name="Slide Number Placeholder 5"/>
          <p:cNvSpPr>
            <a:spLocks noGrp="1"/>
          </p:cNvSpPr>
          <p:nvPr>
            <p:ph type="sldNum" sz="quarter" idx="12"/>
          </p:nvPr>
        </p:nvSpPr>
        <p:spPr/>
        <p:txBody>
          <a:bodyPr/>
          <a:lstStyle/>
          <a:p>
            <a:fld id="{FCD9991F-7164-4AC0-B367-6FEA13EEFB30}" type="slidenum">
              <a:rPr lang="en-US"/>
              <a:pPr/>
              <a:t>16</a:t>
            </a:fld>
            <a:endParaRPr lang="en-US"/>
          </a:p>
        </p:txBody>
      </p:sp>
      <p:graphicFrame>
        <p:nvGraphicFramePr>
          <p:cNvPr id="6" name="Diagram 5"/>
          <p:cNvGraphicFramePr/>
          <p:nvPr/>
        </p:nvGraphicFramePr>
        <p:xfrm>
          <a:off x="5029200" y="1676400"/>
          <a:ext cx="6705600" cy="563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lstStyle/>
          <a:p>
            <a:r>
              <a:rPr lang="en-US" sz="4500"/>
              <a:t>Steps in Proposed Analysis</a:t>
            </a:r>
          </a:p>
        </p:txBody>
      </p:sp>
      <p:sp>
        <p:nvSpPr>
          <p:cNvPr id="240643" name="Rectangle 3"/>
          <p:cNvSpPr>
            <a:spLocks noGrp="1" noChangeArrowheads="1"/>
          </p:cNvSpPr>
          <p:nvPr>
            <p:ph idx="1"/>
          </p:nvPr>
        </p:nvSpPr>
        <p:spPr/>
        <p:txBody>
          <a:bodyPr/>
          <a:lstStyle/>
          <a:p>
            <a:pPr marL="685800" indent="-685800">
              <a:lnSpc>
                <a:spcPct val="90000"/>
              </a:lnSpc>
              <a:buFontTx/>
              <a:buAutoNum type="arabicPeriod"/>
            </a:pPr>
            <a:r>
              <a:rPr lang="en-US" sz="2800" dirty="0">
                <a:solidFill>
                  <a:schemeClr val="bg1">
                    <a:lumMod val="75000"/>
                    <a:lumOff val="25000"/>
                  </a:schemeClr>
                </a:solidFill>
              </a:rPr>
              <a:t>Gather data over at least 3 periods</a:t>
            </a:r>
          </a:p>
          <a:p>
            <a:pPr marL="1100138" lvl="1" indent="-590550">
              <a:lnSpc>
                <a:spcPct val="90000"/>
              </a:lnSpc>
              <a:buFont typeface="Wingdings" pitchFamily="2" charset="2"/>
              <a:buChar char="§"/>
            </a:pPr>
            <a:r>
              <a:rPr lang="en-US" sz="2200" dirty="0">
                <a:solidFill>
                  <a:schemeClr val="bg1">
                    <a:lumMod val="75000"/>
                    <a:lumOff val="25000"/>
                  </a:schemeClr>
                </a:solidFill>
              </a:rPr>
              <a:t>Money spent on IT</a:t>
            </a:r>
          </a:p>
          <a:p>
            <a:pPr marL="1100138" lvl="1" indent="-590550">
              <a:lnSpc>
                <a:spcPct val="90000"/>
              </a:lnSpc>
              <a:buFont typeface="Wingdings" pitchFamily="2" charset="2"/>
              <a:buChar char="§"/>
            </a:pPr>
            <a:r>
              <a:rPr lang="en-US" sz="2200" dirty="0">
                <a:solidFill>
                  <a:schemeClr val="bg1">
                    <a:lumMod val="75000"/>
                    <a:lumOff val="25000"/>
                  </a:schemeClr>
                </a:solidFill>
              </a:rPr>
              <a:t>Use of IT by the business unit</a:t>
            </a:r>
          </a:p>
          <a:p>
            <a:pPr marL="1100138" lvl="1" indent="-590550">
              <a:lnSpc>
                <a:spcPct val="90000"/>
              </a:lnSpc>
              <a:buFont typeface="Wingdings" pitchFamily="2" charset="2"/>
              <a:buChar char="§"/>
            </a:pPr>
            <a:r>
              <a:rPr lang="en-US" sz="2200" dirty="0">
                <a:solidFill>
                  <a:schemeClr val="bg1">
                    <a:lumMod val="75000"/>
                    <a:lumOff val="25000"/>
                  </a:schemeClr>
                </a:solidFill>
              </a:rPr>
              <a:t>Organization’s or business unit’s revenues</a:t>
            </a:r>
          </a:p>
          <a:p>
            <a:pPr marL="685800" indent="-685800">
              <a:lnSpc>
                <a:spcPct val="90000"/>
              </a:lnSpc>
              <a:buFontTx/>
              <a:buAutoNum type="arabicPeriod"/>
            </a:pPr>
            <a:r>
              <a:rPr lang="en-US" sz="2800" dirty="0">
                <a:solidFill>
                  <a:schemeClr val="bg1">
                    <a:lumMod val="75000"/>
                    <a:lumOff val="25000"/>
                  </a:schemeClr>
                </a:solidFill>
              </a:rPr>
              <a:t>Examine association between IT cost, use and revenue</a:t>
            </a:r>
          </a:p>
          <a:p>
            <a:pPr marL="1100138" lvl="1" indent="-590550">
              <a:lnSpc>
                <a:spcPct val="90000"/>
              </a:lnSpc>
              <a:buFont typeface="Wingdings" pitchFamily="2" charset="2"/>
              <a:buChar char="§"/>
            </a:pPr>
            <a:r>
              <a:rPr lang="en-US" sz="2200" dirty="0">
                <a:solidFill>
                  <a:schemeClr val="bg1">
                    <a:lumMod val="75000"/>
                    <a:lumOff val="25000"/>
                  </a:schemeClr>
                </a:solidFill>
              </a:rPr>
              <a:t>Often positive and significant</a:t>
            </a:r>
          </a:p>
          <a:p>
            <a:pPr marL="685800" indent="-685800">
              <a:lnSpc>
                <a:spcPct val="90000"/>
              </a:lnSpc>
              <a:buFontTx/>
              <a:buAutoNum type="arabicPeriod"/>
            </a:pPr>
            <a:r>
              <a:rPr lang="en-US" sz="2800" dirty="0"/>
              <a:t>Examine causation</a:t>
            </a:r>
          </a:p>
          <a:p>
            <a:pPr marL="1100138" lvl="1" indent="-590550">
              <a:lnSpc>
                <a:spcPct val="90000"/>
              </a:lnSpc>
              <a:buFont typeface="Wingdings" pitchFamily="2" charset="2"/>
              <a:buChar char="§"/>
            </a:pPr>
            <a:r>
              <a:rPr lang="en-US" sz="2200" dirty="0"/>
              <a:t>Revenue leads to IT use and investment </a:t>
            </a:r>
          </a:p>
          <a:p>
            <a:pPr marL="1100138" lvl="1" indent="-590550">
              <a:lnSpc>
                <a:spcPct val="90000"/>
              </a:lnSpc>
              <a:buFont typeface="Wingdings" pitchFamily="2" charset="2"/>
              <a:buChar char="§"/>
            </a:pPr>
            <a:r>
              <a:rPr lang="en-US" sz="2200" dirty="0"/>
              <a:t>IT investment and use leads to more revenue</a:t>
            </a:r>
          </a:p>
          <a:p>
            <a:pPr marL="685800" indent="-685800">
              <a:lnSpc>
                <a:spcPct val="90000"/>
              </a:lnSpc>
              <a:buFont typeface="+mj-lt"/>
              <a:buAutoNum type="arabicPeriod"/>
            </a:pPr>
            <a:r>
              <a:rPr lang="en-US" sz="2800" dirty="0">
                <a:solidFill>
                  <a:schemeClr val="bg1">
                    <a:lumMod val="75000"/>
                    <a:lumOff val="25000"/>
                  </a:schemeClr>
                </a:solidFill>
              </a:rPr>
              <a:t>Calculate ROI</a:t>
            </a:r>
          </a:p>
        </p:txBody>
      </p:sp>
      <p:sp>
        <p:nvSpPr>
          <p:cNvPr id="5" name="Slide Number Placeholder 5"/>
          <p:cNvSpPr>
            <a:spLocks noGrp="1"/>
          </p:cNvSpPr>
          <p:nvPr>
            <p:ph type="sldNum" sz="quarter" idx="12"/>
          </p:nvPr>
        </p:nvSpPr>
        <p:spPr/>
        <p:txBody>
          <a:bodyPr/>
          <a:lstStyle/>
          <a:p>
            <a:fld id="{FCD9991F-7164-4AC0-B367-6FEA13EEFB30}" type="slidenum">
              <a:rPr lang="en-US"/>
              <a:pPr/>
              <a:t>17</a:t>
            </a:fld>
            <a:endParaRPr lang="en-US"/>
          </a:p>
        </p:txBody>
      </p:sp>
      <p:graphicFrame>
        <p:nvGraphicFramePr>
          <p:cNvPr id="6" name="Diagram 5"/>
          <p:cNvGraphicFramePr/>
          <p:nvPr/>
        </p:nvGraphicFramePr>
        <p:xfrm>
          <a:off x="5029200" y="1676400"/>
          <a:ext cx="6705600" cy="563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lstStyle/>
          <a:p>
            <a:r>
              <a:rPr lang="en-US" sz="4500"/>
              <a:t>Steps in Proposed Analysis</a:t>
            </a:r>
          </a:p>
        </p:txBody>
      </p:sp>
      <p:sp>
        <p:nvSpPr>
          <p:cNvPr id="240643" name="Rectangle 3"/>
          <p:cNvSpPr>
            <a:spLocks noGrp="1" noChangeArrowheads="1"/>
          </p:cNvSpPr>
          <p:nvPr>
            <p:ph idx="1"/>
          </p:nvPr>
        </p:nvSpPr>
        <p:spPr/>
        <p:txBody>
          <a:bodyPr/>
          <a:lstStyle/>
          <a:p>
            <a:pPr marL="685800" indent="-685800">
              <a:lnSpc>
                <a:spcPct val="90000"/>
              </a:lnSpc>
              <a:buFontTx/>
              <a:buAutoNum type="arabicPeriod"/>
            </a:pPr>
            <a:r>
              <a:rPr lang="en-US" sz="2800" dirty="0">
                <a:solidFill>
                  <a:schemeClr val="bg1">
                    <a:lumMod val="75000"/>
                    <a:lumOff val="25000"/>
                  </a:schemeClr>
                </a:solidFill>
              </a:rPr>
              <a:t>Gather data over at least 3 periods</a:t>
            </a:r>
          </a:p>
          <a:p>
            <a:pPr marL="1100138" lvl="1" indent="-590550">
              <a:lnSpc>
                <a:spcPct val="90000"/>
              </a:lnSpc>
              <a:buFont typeface="Wingdings" pitchFamily="2" charset="2"/>
              <a:buChar char="§"/>
            </a:pPr>
            <a:r>
              <a:rPr lang="en-US" sz="2200" dirty="0">
                <a:solidFill>
                  <a:schemeClr val="bg1">
                    <a:lumMod val="75000"/>
                    <a:lumOff val="25000"/>
                  </a:schemeClr>
                </a:solidFill>
              </a:rPr>
              <a:t>Money spent on IT</a:t>
            </a:r>
          </a:p>
          <a:p>
            <a:pPr marL="1100138" lvl="1" indent="-590550">
              <a:lnSpc>
                <a:spcPct val="90000"/>
              </a:lnSpc>
              <a:buFont typeface="Wingdings" pitchFamily="2" charset="2"/>
              <a:buChar char="§"/>
            </a:pPr>
            <a:r>
              <a:rPr lang="en-US" sz="2200" dirty="0">
                <a:solidFill>
                  <a:schemeClr val="bg1">
                    <a:lumMod val="75000"/>
                    <a:lumOff val="25000"/>
                  </a:schemeClr>
                </a:solidFill>
              </a:rPr>
              <a:t>Use of IT by the business unit</a:t>
            </a:r>
          </a:p>
          <a:p>
            <a:pPr marL="1100138" lvl="1" indent="-590550">
              <a:lnSpc>
                <a:spcPct val="90000"/>
              </a:lnSpc>
              <a:buFont typeface="Wingdings" pitchFamily="2" charset="2"/>
              <a:buChar char="§"/>
            </a:pPr>
            <a:r>
              <a:rPr lang="en-US" sz="2200" dirty="0">
                <a:solidFill>
                  <a:schemeClr val="bg1">
                    <a:lumMod val="75000"/>
                    <a:lumOff val="25000"/>
                  </a:schemeClr>
                </a:solidFill>
              </a:rPr>
              <a:t>Organization’s or business unit’s revenues</a:t>
            </a:r>
          </a:p>
          <a:p>
            <a:pPr marL="685800" indent="-685800">
              <a:lnSpc>
                <a:spcPct val="90000"/>
              </a:lnSpc>
              <a:buFontTx/>
              <a:buAutoNum type="arabicPeriod"/>
            </a:pPr>
            <a:r>
              <a:rPr lang="en-US" sz="2800" dirty="0">
                <a:solidFill>
                  <a:schemeClr val="bg1">
                    <a:lumMod val="75000"/>
                    <a:lumOff val="25000"/>
                  </a:schemeClr>
                </a:solidFill>
              </a:rPr>
              <a:t>Examine association between IT cost, use and revenue</a:t>
            </a:r>
          </a:p>
          <a:p>
            <a:pPr marL="1100138" lvl="1" indent="-590550">
              <a:lnSpc>
                <a:spcPct val="90000"/>
              </a:lnSpc>
              <a:buFont typeface="Wingdings" pitchFamily="2" charset="2"/>
              <a:buChar char="§"/>
            </a:pPr>
            <a:r>
              <a:rPr lang="en-US" sz="2200" dirty="0">
                <a:solidFill>
                  <a:schemeClr val="bg1">
                    <a:lumMod val="75000"/>
                    <a:lumOff val="25000"/>
                  </a:schemeClr>
                </a:solidFill>
              </a:rPr>
              <a:t>Often positive and significant</a:t>
            </a:r>
          </a:p>
          <a:p>
            <a:pPr marL="685800" indent="-685800">
              <a:lnSpc>
                <a:spcPct val="90000"/>
              </a:lnSpc>
              <a:buFontTx/>
              <a:buAutoNum type="arabicPeriod"/>
            </a:pPr>
            <a:r>
              <a:rPr lang="en-US" sz="2800" dirty="0"/>
              <a:t>Examine causation</a:t>
            </a:r>
          </a:p>
          <a:p>
            <a:pPr marL="1100138" lvl="1" indent="-590550">
              <a:lnSpc>
                <a:spcPct val="90000"/>
              </a:lnSpc>
              <a:buFont typeface="Wingdings" pitchFamily="2" charset="2"/>
              <a:buChar char="§"/>
            </a:pPr>
            <a:r>
              <a:rPr lang="en-US" sz="2200" dirty="0"/>
              <a:t>Revenue leads to IT use and investment </a:t>
            </a:r>
          </a:p>
          <a:p>
            <a:pPr marL="1100138" lvl="1" indent="-590550">
              <a:lnSpc>
                <a:spcPct val="90000"/>
              </a:lnSpc>
              <a:buFont typeface="Wingdings" pitchFamily="2" charset="2"/>
              <a:buChar char="§"/>
            </a:pPr>
            <a:r>
              <a:rPr lang="en-US" sz="2200" dirty="0"/>
              <a:t>IT investment and use leads to more revenue</a:t>
            </a:r>
          </a:p>
          <a:p>
            <a:pPr marL="685800" indent="-685800">
              <a:lnSpc>
                <a:spcPct val="90000"/>
              </a:lnSpc>
              <a:buFont typeface="+mj-lt"/>
              <a:buAutoNum type="arabicPeriod"/>
            </a:pPr>
            <a:r>
              <a:rPr lang="en-US" sz="2800" dirty="0">
                <a:solidFill>
                  <a:schemeClr val="bg1">
                    <a:lumMod val="75000"/>
                    <a:lumOff val="25000"/>
                  </a:schemeClr>
                </a:solidFill>
              </a:rPr>
              <a:t>Calculate ROI</a:t>
            </a:r>
          </a:p>
        </p:txBody>
      </p:sp>
      <p:sp>
        <p:nvSpPr>
          <p:cNvPr id="5" name="Slide Number Placeholder 5"/>
          <p:cNvSpPr>
            <a:spLocks noGrp="1"/>
          </p:cNvSpPr>
          <p:nvPr>
            <p:ph type="sldNum" sz="quarter" idx="12"/>
          </p:nvPr>
        </p:nvSpPr>
        <p:spPr/>
        <p:txBody>
          <a:bodyPr/>
          <a:lstStyle/>
          <a:p>
            <a:fld id="{FCD9991F-7164-4AC0-B367-6FEA13EEFB30}" type="slidenum">
              <a:rPr lang="en-US"/>
              <a:pPr/>
              <a:t>18</a:t>
            </a:fld>
            <a:endParaRPr lang="en-US"/>
          </a:p>
        </p:txBody>
      </p:sp>
      <p:graphicFrame>
        <p:nvGraphicFramePr>
          <p:cNvPr id="6" name="Diagram 5"/>
          <p:cNvGraphicFramePr/>
          <p:nvPr/>
        </p:nvGraphicFramePr>
        <p:xfrm>
          <a:off x="1676400" y="1651000"/>
          <a:ext cx="6705600" cy="447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9D97E140-8B9E-4C0C-8C20-D44531087765}" type="slidenum">
              <a:rPr lang="en-US"/>
              <a:pPr/>
              <a:t>1</a:t>
            </a:fld>
            <a:endParaRPr lang="en-US"/>
          </a:p>
        </p:txBody>
      </p:sp>
      <p:grpSp>
        <p:nvGrpSpPr>
          <p:cNvPr id="198680" name="Group 24"/>
          <p:cNvGrpSpPr>
            <a:grpSpLocks/>
          </p:cNvGrpSpPr>
          <p:nvPr/>
        </p:nvGrpSpPr>
        <p:grpSpPr bwMode="auto">
          <a:xfrm>
            <a:off x="457200" y="609600"/>
            <a:ext cx="9601200" cy="6477000"/>
            <a:chOff x="240" y="3168"/>
            <a:chExt cx="2640" cy="1530"/>
          </a:xfrm>
        </p:grpSpPr>
        <p:pic>
          <p:nvPicPr>
            <p:cNvPr id="198681" name="Picture 25" descr="DSC00037"/>
            <p:cNvPicPr>
              <a:picLocks noChangeAspect="1" noChangeArrowheads="1"/>
            </p:cNvPicPr>
            <p:nvPr/>
          </p:nvPicPr>
          <p:blipFill>
            <a:blip r:embed="rId3" cstate="print">
              <a:lum contrast="42000"/>
            </a:blip>
            <a:srcRect l="13834" t="28952" r="5154" b="30904"/>
            <a:stretch>
              <a:fillRect/>
            </a:stretch>
          </p:blipFill>
          <p:spPr bwMode="auto">
            <a:xfrm>
              <a:off x="240" y="3168"/>
              <a:ext cx="2640" cy="1530"/>
            </a:xfrm>
            <a:prstGeom prst="rect">
              <a:avLst/>
            </a:prstGeom>
            <a:noFill/>
          </p:spPr>
        </p:pic>
        <p:pic>
          <p:nvPicPr>
            <p:cNvPr id="198682" name="Picture 26" descr="DSC00037"/>
            <p:cNvPicPr>
              <a:picLocks noChangeAspect="1" noChangeArrowheads="1"/>
            </p:cNvPicPr>
            <p:nvPr/>
          </p:nvPicPr>
          <p:blipFill>
            <a:blip r:embed="rId3" cstate="print">
              <a:lum contrast="42000"/>
            </a:blip>
            <a:srcRect l="22513" r="42767" b="71327"/>
            <a:stretch>
              <a:fillRect/>
            </a:stretch>
          </p:blipFill>
          <p:spPr bwMode="auto">
            <a:xfrm>
              <a:off x="768" y="3456"/>
              <a:ext cx="1344" cy="840"/>
            </a:xfrm>
            <a:prstGeom prst="rect">
              <a:avLst/>
            </a:prstGeom>
            <a:noFill/>
          </p:spPr>
        </p:pic>
      </p:gr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lstStyle/>
          <a:p>
            <a:r>
              <a:rPr lang="en-US" sz="4500"/>
              <a:t>Steps in Proposed Analysis</a:t>
            </a:r>
          </a:p>
        </p:txBody>
      </p:sp>
      <p:sp>
        <p:nvSpPr>
          <p:cNvPr id="240643" name="Rectangle 3"/>
          <p:cNvSpPr>
            <a:spLocks noGrp="1" noChangeArrowheads="1"/>
          </p:cNvSpPr>
          <p:nvPr>
            <p:ph idx="1"/>
          </p:nvPr>
        </p:nvSpPr>
        <p:spPr/>
        <p:txBody>
          <a:bodyPr/>
          <a:lstStyle/>
          <a:p>
            <a:pPr marL="685800" indent="-685800">
              <a:lnSpc>
                <a:spcPct val="90000"/>
              </a:lnSpc>
              <a:buFontTx/>
              <a:buAutoNum type="arabicPeriod"/>
            </a:pPr>
            <a:r>
              <a:rPr lang="en-US" sz="2800" dirty="0">
                <a:solidFill>
                  <a:schemeClr val="bg1">
                    <a:lumMod val="75000"/>
                    <a:lumOff val="25000"/>
                  </a:schemeClr>
                </a:solidFill>
              </a:rPr>
              <a:t>Gather data over at least 3 periods</a:t>
            </a:r>
          </a:p>
          <a:p>
            <a:pPr marL="1100138" lvl="1" indent="-590550">
              <a:lnSpc>
                <a:spcPct val="90000"/>
              </a:lnSpc>
              <a:buFont typeface="Wingdings" pitchFamily="2" charset="2"/>
              <a:buChar char="§"/>
            </a:pPr>
            <a:r>
              <a:rPr lang="en-US" sz="2200" dirty="0">
                <a:solidFill>
                  <a:schemeClr val="bg1">
                    <a:lumMod val="75000"/>
                    <a:lumOff val="25000"/>
                  </a:schemeClr>
                </a:solidFill>
              </a:rPr>
              <a:t>Money spent on IT</a:t>
            </a:r>
          </a:p>
          <a:p>
            <a:pPr marL="1100138" lvl="1" indent="-590550">
              <a:lnSpc>
                <a:spcPct val="90000"/>
              </a:lnSpc>
              <a:buFont typeface="Wingdings" pitchFamily="2" charset="2"/>
              <a:buChar char="§"/>
            </a:pPr>
            <a:r>
              <a:rPr lang="en-US" sz="2200" dirty="0">
                <a:solidFill>
                  <a:schemeClr val="bg1">
                    <a:lumMod val="75000"/>
                    <a:lumOff val="25000"/>
                  </a:schemeClr>
                </a:solidFill>
              </a:rPr>
              <a:t>Use of IT by the business unit</a:t>
            </a:r>
          </a:p>
          <a:p>
            <a:pPr marL="1100138" lvl="1" indent="-590550">
              <a:lnSpc>
                <a:spcPct val="90000"/>
              </a:lnSpc>
              <a:buFont typeface="Wingdings" pitchFamily="2" charset="2"/>
              <a:buChar char="§"/>
            </a:pPr>
            <a:r>
              <a:rPr lang="en-US" sz="2200" dirty="0">
                <a:solidFill>
                  <a:schemeClr val="bg1">
                    <a:lumMod val="75000"/>
                    <a:lumOff val="25000"/>
                  </a:schemeClr>
                </a:solidFill>
              </a:rPr>
              <a:t>Organization’s or business unit’s revenues</a:t>
            </a:r>
          </a:p>
          <a:p>
            <a:pPr marL="685800" indent="-685800">
              <a:lnSpc>
                <a:spcPct val="90000"/>
              </a:lnSpc>
              <a:buFontTx/>
              <a:buAutoNum type="arabicPeriod"/>
            </a:pPr>
            <a:r>
              <a:rPr lang="en-US" sz="2800" dirty="0">
                <a:solidFill>
                  <a:schemeClr val="bg1">
                    <a:lumMod val="75000"/>
                    <a:lumOff val="25000"/>
                  </a:schemeClr>
                </a:solidFill>
              </a:rPr>
              <a:t>Examine association between IT cost, use and revenue</a:t>
            </a:r>
          </a:p>
          <a:p>
            <a:pPr marL="1100138" lvl="1" indent="-590550">
              <a:lnSpc>
                <a:spcPct val="90000"/>
              </a:lnSpc>
              <a:buFont typeface="Wingdings" pitchFamily="2" charset="2"/>
              <a:buChar char="§"/>
            </a:pPr>
            <a:r>
              <a:rPr lang="en-US" sz="2200" dirty="0">
                <a:solidFill>
                  <a:schemeClr val="bg1">
                    <a:lumMod val="75000"/>
                    <a:lumOff val="25000"/>
                  </a:schemeClr>
                </a:solidFill>
              </a:rPr>
              <a:t>Often positive and significant</a:t>
            </a:r>
          </a:p>
          <a:p>
            <a:pPr marL="685800" indent="-685800">
              <a:lnSpc>
                <a:spcPct val="90000"/>
              </a:lnSpc>
              <a:buFontTx/>
              <a:buAutoNum type="arabicPeriod"/>
            </a:pPr>
            <a:r>
              <a:rPr lang="en-US" sz="2800" dirty="0"/>
              <a:t>Examine causation</a:t>
            </a:r>
          </a:p>
          <a:p>
            <a:pPr marL="1100138" lvl="1" indent="-590550">
              <a:lnSpc>
                <a:spcPct val="90000"/>
              </a:lnSpc>
              <a:buFont typeface="Wingdings" pitchFamily="2" charset="2"/>
              <a:buChar char="§"/>
            </a:pPr>
            <a:r>
              <a:rPr lang="en-US" sz="2200" dirty="0"/>
              <a:t>Revenue leads to IT use and investment </a:t>
            </a:r>
          </a:p>
          <a:p>
            <a:pPr marL="1100138" lvl="1" indent="-590550">
              <a:lnSpc>
                <a:spcPct val="90000"/>
              </a:lnSpc>
              <a:buFont typeface="Wingdings" pitchFamily="2" charset="2"/>
              <a:buChar char="§"/>
            </a:pPr>
            <a:r>
              <a:rPr lang="en-US" sz="2200" dirty="0"/>
              <a:t>IT investment and use leads to more revenue</a:t>
            </a:r>
          </a:p>
          <a:p>
            <a:pPr marL="685800" indent="-685800">
              <a:lnSpc>
                <a:spcPct val="90000"/>
              </a:lnSpc>
              <a:buFont typeface="+mj-lt"/>
              <a:buAutoNum type="arabicPeriod"/>
            </a:pPr>
            <a:r>
              <a:rPr lang="en-US" sz="2800" dirty="0">
                <a:solidFill>
                  <a:schemeClr val="bg1">
                    <a:lumMod val="75000"/>
                    <a:lumOff val="25000"/>
                  </a:schemeClr>
                </a:solidFill>
              </a:rPr>
              <a:t>Calculate ROI</a:t>
            </a:r>
          </a:p>
        </p:txBody>
      </p:sp>
      <p:sp>
        <p:nvSpPr>
          <p:cNvPr id="5" name="Slide Number Placeholder 5"/>
          <p:cNvSpPr>
            <a:spLocks noGrp="1"/>
          </p:cNvSpPr>
          <p:nvPr>
            <p:ph type="sldNum" sz="quarter" idx="12"/>
          </p:nvPr>
        </p:nvSpPr>
        <p:spPr/>
        <p:txBody>
          <a:bodyPr/>
          <a:lstStyle/>
          <a:p>
            <a:fld id="{FCD9991F-7164-4AC0-B367-6FEA13EEFB30}" type="slidenum">
              <a:rPr lang="en-US"/>
              <a:pPr/>
              <a:t>19</a:t>
            </a:fld>
            <a:endParaRPr lang="en-US"/>
          </a:p>
        </p:txBody>
      </p:sp>
      <p:graphicFrame>
        <p:nvGraphicFramePr>
          <p:cNvPr id="6" name="Diagram 5"/>
          <p:cNvGraphicFramePr/>
          <p:nvPr/>
        </p:nvGraphicFramePr>
        <p:xfrm>
          <a:off x="5029200" y="1676400"/>
          <a:ext cx="6705600" cy="563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lstStyle/>
          <a:p>
            <a:r>
              <a:rPr lang="en-US" sz="4500"/>
              <a:t>Steps in Proposed Analysis</a:t>
            </a:r>
          </a:p>
        </p:txBody>
      </p:sp>
      <p:sp>
        <p:nvSpPr>
          <p:cNvPr id="240643" name="Rectangle 3"/>
          <p:cNvSpPr>
            <a:spLocks noGrp="1" noChangeArrowheads="1"/>
          </p:cNvSpPr>
          <p:nvPr>
            <p:ph idx="1"/>
          </p:nvPr>
        </p:nvSpPr>
        <p:spPr/>
        <p:txBody>
          <a:bodyPr/>
          <a:lstStyle/>
          <a:p>
            <a:pPr marL="685800" indent="-685800">
              <a:lnSpc>
                <a:spcPct val="90000"/>
              </a:lnSpc>
              <a:buFontTx/>
              <a:buAutoNum type="arabicPeriod"/>
            </a:pPr>
            <a:r>
              <a:rPr lang="en-US" sz="2800" dirty="0">
                <a:solidFill>
                  <a:schemeClr val="bg1">
                    <a:lumMod val="75000"/>
                    <a:lumOff val="25000"/>
                  </a:schemeClr>
                </a:solidFill>
              </a:rPr>
              <a:t>Gather data over at least 3 periods</a:t>
            </a:r>
          </a:p>
          <a:p>
            <a:pPr marL="1100138" lvl="1" indent="-590550">
              <a:lnSpc>
                <a:spcPct val="90000"/>
              </a:lnSpc>
              <a:buFont typeface="Wingdings" pitchFamily="2" charset="2"/>
              <a:buChar char="§"/>
            </a:pPr>
            <a:r>
              <a:rPr lang="en-US" sz="2200" dirty="0">
                <a:solidFill>
                  <a:schemeClr val="bg1">
                    <a:lumMod val="75000"/>
                    <a:lumOff val="25000"/>
                  </a:schemeClr>
                </a:solidFill>
              </a:rPr>
              <a:t>Money spent on IT</a:t>
            </a:r>
          </a:p>
          <a:p>
            <a:pPr marL="1100138" lvl="1" indent="-590550">
              <a:lnSpc>
                <a:spcPct val="90000"/>
              </a:lnSpc>
              <a:buFont typeface="Wingdings" pitchFamily="2" charset="2"/>
              <a:buChar char="§"/>
            </a:pPr>
            <a:r>
              <a:rPr lang="en-US" sz="2200" dirty="0">
                <a:solidFill>
                  <a:schemeClr val="bg1">
                    <a:lumMod val="75000"/>
                    <a:lumOff val="25000"/>
                  </a:schemeClr>
                </a:solidFill>
              </a:rPr>
              <a:t>Use of IT by the business unit</a:t>
            </a:r>
          </a:p>
          <a:p>
            <a:pPr marL="1100138" lvl="1" indent="-590550">
              <a:lnSpc>
                <a:spcPct val="90000"/>
              </a:lnSpc>
              <a:buFont typeface="Wingdings" pitchFamily="2" charset="2"/>
              <a:buChar char="§"/>
            </a:pPr>
            <a:r>
              <a:rPr lang="en-US" sz="2200" dirty="0">
                <a:solidFill>
                  <a:schemeClr val="bg1">
                    <a:lumMod val="75000"/>
                    <a:lumOff val="25000"/>
                  </a:schemeClr>
                </a:solidFill>
              </a:rPr>
              <a:t>Organization’s or business unit’s revenues</a:t>
            </a:r>
          </a:p>
          <a:p>
            <a:pPr marL="685800" indent="-685800">
              <a:lnSpc>
                <a:spcPct val="90000"/>
              </a:lnSpc>
              <a:buFontTx/>
              <a:buAutoNum type="arabicPeriod"/>
            </a:pPr>
            <a:r>
              <a:rPr lang="en-US" sz="2800" dirty="0">
                <a:solidFill>
                  <a:schemeClr val="bg1">
                    <a:lumMod val="75000"/>
                    <a:lumOff val="25000"/>
                  </a:schemeClr>
                </a:solidFill>
              </a:rPr>
              <a:t>Examine association between IT cost, use and revenue</a:t>
            </a:r>
          </a:p>
          <a:p>
            <a:pPr marL="1100138" lvl="1" indent="-590550">
              <a:lnSpc>
                <a:spcPct val="90000"/>
              </a:lnSpc>
              <a:buFont typeface="Wingdings" pitchFamily="2" charset="2"/>
              <a:buChar char="§"/>
            </a:pPr>
            <a:r>
              <a:rPr lang="en-US" sz="2200" dirty="0">
                <a:solidFill>
                  <a:schemeClr val="bg1">
                    <a:lumMod val="75000"/>
                    <a:lumOff val="25000"/>
                  </a:schemeClr>
                </a:solidFill>
              </a:rPr>
              <a:t>Often positive and significant</a:t>
            </a:r>
          </a:p>
          <a:p>
            <a:pPr marL="685800" indent="-685800">
              <a:lnSpc>
                <a:spcPct val="90000"/>
              </a:lnSpc>
              <a:buFontTx/>
              <a:buAutoNum type="arabicPeriod"/>
            </a:pPr>
            <a:r>
              <a:rPr lang="en-US" sz="2800" dirty="0"/>
              <a:t>Examine causation</a:t>
            </a:r>
          </a:p>
          <a:p>
            <a:pPr marL="1100138" lvl="1" indent="-590550">
              <a:lnSpc>
                <a:spcPct val="90000"/>
              </a:lnSpc>
              <a:buFont typeface="Wingdings" pitchFamily="2" charset="2"/>
              <a:buChar char="§"/>
            </a:pPr>
            <a:r>
              <a:rPr lang="en-US" sz="2200" dirty="0"/>
              <a:t>Revenue leads to IT use and investment </a:t>
            </a:r>
          </a:p>
          <a:p>
            <a:pPr marL="1100138" lvl="1" indent="-590550">
              <a:lnSpc>
                <a:spcPct val="90000"/>
              </a:lnSpc>
              <a:buFont typeface="Wingdings" pitchFamily="2" charset="2"/>
              <a:buChar char="§"/>
            </a:pPr>
            <a:r>
              <a:rPr lang="en-US" sz="2200" dirty="0"/>
              <a:t>IT investment and use leads to more revenue</a:t>
            </a:r>
          </a:p>
          <a:p>
            <a:pPr marL="685800" indent="-685800">
              <a:lnSpc>
                <a:spcPct val="90000"/>
              </a:lnSpc>
              <a:buFont typeface="+mj-lt"/>
              <a:buAutoNum type="arabicPeriod"/>
            </a:pPr>
            <a:r>
              <a:rPr lang="en-US" sz="2800" dirty="0">
                <a:solidFill>
                  <a:schemeClr val="bg1">
                    <a:lumMod val="75000"/>
                    <a:lumOff val="25000"/>
                  </a:schemeClr>
                </a:solidFill>
              </a:rPr>
              <a:t>Calculate ROI</a:t>
            </a:r>
          </a:p>
        </p:txBody>
      </p:sp>
      <p:sp>
        <p:nvSpPr>
          <p:cNvPr id="5" name="Slide Number Placeholder 5"/>
          <p:cNvSpPr>
            <a:spLocks noGrp="1"/>
          </p:cNvSpPr>
          <p:nvPr>
            <p:ph type="sldNum" sz="quarter" idx="12"/>
          </p:nvPr>
        </p:nvSpPr>
        <p:spPr/>
        <p:txBody>
          <a:bodyPr/>
          <a:lstStyle/>
          <a:p>
            <a:fld id="{FCD9991F-7164-4AC0-B367-6FEA13EEFB30}" type="slidenum">
              <a:rPr lang="en-US"/>
              <a:pPr/>
              <a:t>20</a:t>
            </a:fld>
            <a:endParaRPr lang="en-US"/>
          </a:p>
        </p:txBody>
      </p:sp>
      <p:graphicFrame>
        <p:nvGraphicFramePr>
          <p:cNvPr id="8" name="Diagram 7"/>
          <p:cNvGraphicFramePr/>
          <p:nvPr/>
        </p:nvGraphicFramePr>
        <p:xfrm>
          <a:off x="1676400" y="1651000"/>
          <a:ext cx="6705600" cy="447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lstStyle/>
          <a:p>
            <a:r>
              <a:rPr lang="en-US" sz="4500"/>
              <a:t>Steps in Proposed Analysis</a:t>
            </a:r>
          </a:p>
        </p:txBody>
      </p:sp>
      <p:sp>
        <p:nvSpPr>
          <p:cNvPr id="240643" name="Rectangle 3"/>
          <p:cNvSpPr>
            <a:spLocks noGrp="1" noChangeArrowheads="1"/>
          </p:cNvSpPr>
          <p:nvPr>
            <p:ph idx="1"/>
          </p:nvPr>
        </p:nvSpPr>
        <p:spPr/>
        <p:txBody>
          <a:bodyPr/>
          <a:lstStyle/>
          <a:p>
            <a:pPr marL="685800" indent="-685800">
              <a:lnSpc>
                <a:spcPct val="90000"/>
              </a:lnSpc>
              <a:buFontTx/>
              <a:buAutoNum type="arabicPeriod"/>
            </a:pPr>
            <a:r>
              <a:rPr lang="en-US" sz="2800" dirty="0">
                <a:solidFill>
                  <a:schemeClr val="bg1">
                    <a:lumMod val="75000"/>
                    <a:lumOff val="25000"/>
                  </a:schemeClr>
                </a:solidFill>
              </a:rPr>
              <a:t>Gather data over at least 3 periods</a:t>
            </a:r>
          </a:p>
          <a:p>
            <a:pPr marL="1100138" lvl="1" indent="-590550">
              <a:lnSpc>
                <a:spcPct val="90000"/>
              </a:lnSpc>
              <a:buFont typeface="Wingdings" pitchFamily="2" charset="2"/>
              <a:buChar char="§"/>
            </a:pPr>
            <a:r>
              <a:rPr lang="en-US" sz="2200" dirty="0">
                <a:solidFill>
                  <a:schemeClr val="bg1">
                    <a:lumMod val="75000"/>
                    <a:lumOff val="25000"/>
                  </a:schemeClr>
                </a:solidFill>
              </a:rPr>
              <a:t>Money spent on IT</a:t>
            </a:r>
          </a:p>
          <a:p>
            <a:pPr marL="1100138" lvl="1" indent="-590550">
              <a:lnSpc>
                <a:spcPct val="90000"/>
              </a:lnSpc>
              <a:buFont typeface="Wingdings" pitchFamily="2" charset="2"/>
              <a:buChar char="§"/>
            </a:pPr>
            <a:r>
              <a:rPr lang="en-US" sz="2200" dirty="0">
                <a:solidFill>
                  <a:schemeClr val="bg1">
                    <a:lumMod val="75000"/>
                    <a:lumOff val="25000"/>
                  </a:schemeClr>
                </a:solidFill>
              </a:rPr>
              <a:t>Use of IT by the business unit</a:t>
            </a:r>
          </a:p>
          <a:p>
            <a:pPr marL="1100138" lvl="1" indent="-590550">
              <a:lnSpc>
                <a:spcPct val="90000"/>
              </a:lnSpc>
              <a:buFont typeface="Wingdings" pitchFamily="2" charset="2"/>
              <a:buChar char="§"/>
            </a:pPr>
            <a:r>
              <a:rPr lang="en-US" sz="2200" dirty="0">
                <a:solidFill>
                  <a:schemeClr val="bg1">
                    <a:lumMod val="75000"/>
                    <a:lumOff val="25000"/>
                  </a:schemeClr>
                </a:solidFill>
              </a:rPr>
              <a:t>Organization’s or business unit’s revenues</a:t>
            </a:r>
          </a:p>
          <a:p>
            <a:pPr marL="685800" indent="-685800">
              <a:lnSpc>
                <a:spcPct val="90000"/>
              </a:lnSpc>
              <a:buFontTx/>
              <a:buAutoNum type="arabicPeriod"/>
            </a:pPr>
            <a:r>
              <a:rPr lang="en-US" sz="2800" dirty="0">
                <a:solidFill>
                  <a:schemeClr val="bg1">
                    <a:lumMod val="75000"/>
                    <a:lumOff val="25000"/>
                  </a:schemeClr>
                </a:solidFill>
              </a:rPr>
              <a:t>Examine association between IT cost, use and revenue</a:t>
            </a:r>
          </a:p>
          <a:p>
            <a:pPr marL="1100138" lvl="1" indent="-590550">
              <a:lnSpc>
                <a:spcPct val="90000"/>
              </a:lnSpc>
              <a:buFont typeface="Wingdings" pitchFamily="2" charset="2"/>
              <a:buChar char="§"/>
            </a:pPr>
            <a:r>
              <a:rPr lang="en-US" sz="2200" dirty="0">
                <a:solidFill>
                  <a:schemeClr val="bg1">
                    <a:lumMod val="75000"/>
                    <a:lumOff val="25000"/>
                  </a:schemeClr>
                </a:solidFill>
              </a:rPr>
              <a:t>Often positive and significant</a:t>
            </a:r>
          </a:p>
          <a:p>
            <a:pPr marL="685800" indent="-685800">
              <a:lnSpc>
                <a:spcPct val="90000"/>
              </a:lnSpc>
              <a:buFontTx/>
              <a:buAutoNum type="arabicPeriod"/>
            </a:pPr>
            <a:r>
              <a:rPr lang="en-US" sz="2800" dirty="0"/>
              <a:t>Examine causation</a:t>
            </a:r>
          </a:p>
          <a:p>
            <a:pPr marL="1100138" lvl="1" indent="-590550">
              <a:lnSpc>
                <a:spcPct val="90000"/>
              </a:lnSpc>
              <a:buFont typeface="Wingdings" pitchFamily="2" charset="2"/>
              <a:buChar char="§"/>
            </a:pPr>
            <a:r>
              <a:rPr lang="en-US" sz="2200" dirty="0"/>
              <a:t>Revenue leads to IT use and investment </a:t>
            </a:r>
          </a:p>
          <a:p>
            <a:pPr marL="1100138" lvl="1" indent="-590550">
              <a:lnSpc>
                <a:spcPct val="90000"/>
              </a:lnSpc>
              <a:buFont typeface="Wingdings" pitchFamily="2" charset="2"/>
              <a:buChar char="§"/>
            </a:pPr>
            <a:r>
              <a:rPr lang="en-US" sz="2200" dirty="0"/>
              <a:t>IT investment and use leads to more revenue</a:t>
            </a:r>
          </a:p>
          <a:p>
            <a:pPr marL="685800" indent="-685800">
              <a:lnSpc>
                <a:spcPct val="90000"/>
              </a:lnSpc>
              <a:buFont typeface="+mj-lt"/>
              <a:buAutoNum type="arabicPeriod"/>
            </a:pPr>
            <a:r>
              <a:rPr lang="en-US" sz="2800" dirty="0">
                <a:solidFill>
                  <a:schemeClr val="bg1">
                    <a:lumMod val="75000"/>
                    <a:lumOff val="25000"/>
                  </a:schemeClr>
                </a:solidFill>
              </a:rPr>
              <a:t>Calculate ROI</a:t>
            </a:r>
          </a:p>
        </p:txBody>
      </p:sp>
      <p:sp>
        <p:nvSpPr>
          <p:cNvPr id="5" name="Slide Number Placeholder 5"/>
          <p:cNvSpPr>
            <a:spLocks noGrp="1"/>
          </p:cNvSpPr>
          <p:nvPr>
            <p:ph type="sldNum" sz="quarter" idx="12"/>
          </p:nvPr>
        </p:nvSpPr>
        <p:spPr/>
        <p:txBody>
          <a:bodyPr/>
          <a:lstStyle/>
          <a:p>
            <a:fld id="{FCD9991F-7164-4AC0-B367-6FEA13EEFB30}" type="slidenum">
              <a:rPr lang="en-US"/>
              <a:pPr/>
              <a:t>21</a:t>
            </a:fld>
            <a:endParaRPr lang="en-US"/>
          </a:p>
        </p:txBody>
      </p:sp>
      <p:graphicFrame>
        <p:nvGraphicFramePr>
          <p:cNvPr id="8" name="Diagram 7"/>
          <p:cNvGraphicFramePr/>
          <p:nvPr/>
        </p:nvGraphicFramePr>
        <p:xfrm>
          <a:off x="1676400" y="1651000"/>
          <a:ext cx="6705600" cy="447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lstStyle/>
          <a:p>
            <a:r>
              <a:rPr lang="en-US" sz="4500"/>
              <a:t>Steps in Proposed Analysis</a:t>
            </a:r>
          </a:p>
        </p:txBody>
      </p:sp>
      <p:sp>
        <p:nvSpPr>
          <p:cNvPr id="240643" name="Rectangle 3"/>
          <p:cNvSpPr>
            <a:spLocks noGrp="1" noChangeArrowheads="1"/>
          </p:cNvSpPr>
          <p:nvPr>
            <p:ph idx="1"/>
          </p:nvPr>
        </p:nvSpPr>
        <p:spPr/>
        <p:txBody>
          <a:bodyPr/>
          <a:lstStyle/>
          <a:p>
            <a:pPr marL="685800" indent="-685800">
              <a:lnSpc>
                <a:spcPct val="90000"/>
              </a:lnSpc>
              <a:buFontTx/>
              <a:buAutoNum type="arabicPeriod"/>
            </a:pPr>
            <a:r>
              <a:rPr lang="en-US" sz="2800" dirty="0">
                <a:solidFill>
                  <a:schemeClr val="bg1">
                    <a:lumMod val="75000"/>
                    <a:lumOff val="25000"/>
                  </a:schemeClr>
                </a:solidFill>
              </a:rPr>
              <a:t>Gather data over at least 3 periods</a:t>
            </a:r>
          </a:p>
          <a:p>
            <a:pPr marL="1100138" lvl="1" indent="-590550">
              <a:lnSpc>
                <a:spcPct val="90000"/>
              </a:lnSpc>
              <a:buFont typeface="Wingdings" pitchFamily="2" charset="2"/>
              <a:buChar char="§"/>
            </a:pPr>
            <a:r>
              <a:rPr lang="en-US" sz="2200" dirty="0">
                <a:solidFill>
                  <a:schemeClr val="bg1">
                    <a:lumMod val="75000"/>
                    <a:lumOff val="25000"/>
                  </a:schemeClr>
                </a:solidFill>
              </a:rPr>
              <a:t>Money spent on IT</a:t>
            </a:r>
          </a:p>
          <a:p>
            <a:pPr marL="1100138" lvl="1" indent="-590550">
              <a:lnSpc>
                <a:spcPct val="90000"/>
              </a:lnSpc>
              <a:buFont typeface="Wingdings" pitchFamily="2" charset="2"/>
              <a:buChar char="§"/>
            </a:pPr>
            <a:r>
              <a:rPr lang="en-US" sz="2200" dirty="0">
                <a:solidFill>
                  <a:schemeClr val="bg1">
                    <a:lumMod val="75000"/>
                    <a:lumOff val="25000"/>
                  </a:schemeClr>
                </a:solidFill>
              </a:rPr>
              <a:t>Use of IT by the business unit</a:t>
            </a:r>
          </a:p>
          <a:p>
            <a:pPr marL="1100138" lvl="1" indent="-590550">
              <a:lnSpc>
                <a:spcPct val="90000"/>
              </a:lnSpc>
              <a:buFont typeface="Wingdings" pitchFamily="2" charset="2"/>
              <a:buChar char="§"/>
            </a:pPr>
            <a:r>
              <a:rPr lang="en-US" sz="2200" dirty="0">
                <a:solidFill>
                  <a:schemeClr val="bg1">
                    <a:lumMod val="75000"/>
                    <a:lumOff val="25000"/>
                  </a:schemeClr>
                </a:solidFill>
              </a:rPr>
              <a:t>Organization’s or business unit’s revenues</a:t>
            </a:r>
          </a:p>
          <a:p>
            <a:pPr marL="685800" indent="-685800">
              <a:lnSpc>
                <a:spcPct val="90000"/>
              </a:lnSpc>
              <a:buFontTx/>
              <a:buAutoNum type="arabicPeriod"/>
            </a:pPr>
            <a:r>
              <a:rPr lang="en-US" sz="2800" dirty="0">
                <a:solidFill>
                  <a:schemeClr val="bg1">
                    <a:lumMod val="75000"/>
                    <a:lumOff val="25000"/>
                  </a:schemeClr>
                </a:solidFill>
              </a:rPr>
              <a:t>Examine association between IT cost, use and revenue</a:t>
            </a:r>
          </a:p>
          <a:p>
            <a:pPr marL="1100138" lvl="1" indent="-590550">
              <a:lnSpc>
                <a:spcPct val="90000"/>
              </a:lnSpc>
              <a:buFont typeface="Wingdings" pitchFamily="2" charset="2"/>
              <a:buChar char="§"/>
            </a:pPr>
            <a:r>
              <a:rPr lang="en-US" sz="2200" dirty="0">
                <a:solidFill>
                  <a:schemeClr val="bg1">
                    <a:lumMod val="75000"/>
                    <a:lumOff val="25000"/>
                  </a:schemeClr>
                </a:solidFill>
              </a:rPr>
              <a:t>Often positive and significant</a:t>
            </a:r>
          </a:p>
          <a:p>
            <a:pPr marL="685800" indent="-685800">
              <a:lnSpc>
                <a:spcPct val="90000"/>
              </a:lnSpc>
              <a:buFontTx/>
              <a:buAutoNum type="arabicPeriod"/>
            </a:pPr>
            <a:r>
              <a:rPr lang="en-US" sz="2800" dirty="0">
                <a:solidFill>
                  <a:schemeClr val="bg1">
                    <a:lumMod val="75000"/>
                    <a:lumOff val="25000"/>
                  </a:schemeClr>
                </a:solidFill>
              </a:rPr>
              <a:t>Examine causation</a:t>
            </a:r>
          </a:p>
          <a:p>
            <a:pPr marL="1100138" lvl="1" indent="-590550">
              <a:lnSpc>
                <a:spcPct val="90000"/>
              </a:lnSpc>
              <a:buFont typeface="Wingdings" pitchFamily="2" charset="2"/>
              <a:buChar char="§"/>
            </a:pPr>
            <a:r>
              <a:rPr lang="en-US" sz="2200" dirty="0">
                <a:solidFill>
                  <a:schemeClr val="bg1">
                    <a:lumMod val="75000"/>
                    <a:lumOff val="25000"/>
                  </a:schemeClr>
                </a:solidFill>
              </a:rPr>
              <a:t>Revenue leads to IT use and investment </a:t>
            </a:r>
          </a:p>
          <a:p>
            <a:pPr marL="1100138" lvl="1" indent="-590550">
              <a:lnSpc>
                <a:spcPct val="90000"/>
              </a:lnSpc>
              <a:buFont typeface="Wingdings" pitchFamily="2" charset="2"/>
              <a:buChar char="§"/>
            </a:pPr>
            <a:r>
              <a:rPr lang="en-US" sz="2200" dirty="0">
                <a:solidFill>
                  <a:schemeClr val="bg1">
                    <a:lumMod val="75000"/>
                    <a:lumOff val="25000"/>
                  </a:schemeClr>
                </a:solidFill>
              </a:rPr>
              <a:t>IT investment and use leads to more revenue</a:t>
            </a:r>
          </a:p>
          <a:p>
            <a:pPr marL="685800" indent="-685800">
              <a:lnSpc>
                <a:spcPct val="90000"/>
              </a:lnSpc>
              <a:buFont typeface="Wingdings" pitchFamily="2" charset="2"/>
              <a:buChar char="§"/>
            </a:pPr>
            <a:r>
              <a:rPr lang="en-US" sz="2800" dirty="0"/>
              <a:t>Calculate ROI</a:t>
            </a:r>
          </a:p>
        </p:txBody>
      </p:sp>
      <p:sp>
        <p:nvSpPr>
          <p:cNvPr id="5" name="Slide Number Placeholder 5"/>
          <p:cNvSpPr>
            <a:spLocks noGrp="1"/>
          </p:cNvSpPr>
          <p:nvPr>
            <p:ph type="sldNum" sz="quarter" idx="12"/>
          </p:nvPr>
        </p:nvSpPr>
        <p:spPr/>
        <p:txBody>
          <a:bodyPr/>
          <a:lstStyle/>
          <a:p>
            <a:fld id="{FCD9991F-7164-4AC0-B367-6FEA13EEFB30}" type="slidenum">
              <a:rPr lang="en-US"/>
              <a:pPr/>
              <a:t>22</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lstStyle/>
          <a:p>
            <a:r>
              <a:rPr lang="en-US" sz="4500"/>
              <a:t>Steps in Proposed Analysis</a:t>
            </a:r>
          </a:p>
        </p:txBody>
      </p:sp>
      <p:sp>
        <p:nvSpPr>
          <p:cNvPr id="240643" name="Rectangle 3"/>
          <p:cNvSpPr>
            <a:spLocks noGrp="1" noChangeArrowheads="1"/>
          </p:cNvSpPr>
          <p:nvPr>
            <p:ph idx="1"/>
          </p:nvPr>
        </p:nvSpPr>
        <p:spPr/>
        <p:txBody>
          <a:bodyPr/>
          <a:lstStyle/>
          <a:p>
            <a:pPr marL="685800" indent="-685800">
              <a:lnSpc>
                <a:spcPct val="90000"/>
              </a:lnSpc>
              <a:buFontTx/>
              <a:buAutoNum type="arabicPeriod"/>
            </a:pPr>
            <a:r>
              <a:rPr lang="en-US" sz="2800" dirty="0"/>
              <a:t>Gather data over at least 3 periods</a:t>
            </a:r>
          </a:p>
          <a:p>
            <a:pPr marL="1100138" lvl="1" indent="-590550">
              <a:lnSpc>
                <a:spcPct val="90000"/>
              </a:lnSpc>
              <a:buFont typeface="Wingdings" pitchFamily="2" charset="2"/>
              <a:buChar char="§"/>
            </a:pPr>
            <a:r>
              <a:rPr lang="en-US" sz="2200" dirty="0"/>
              <a:t>Money spent on IT</a:t>
            </a:r>
          </a:p>
          <a:p>
            <a:pPr marL="1100138" lvl="1" indent="-590550">
              <a:lnSpc>
                <a:spcPct val="90000"/>
              </a:lnSpc>
              <a:buFont typeface="Wingdings" pitchFamily="2" charset="2"/>
              <a:buChar char="§"/>
            </a:pPr>
            <a:r>
              <a:rPr lang="en-US" sz="2200" dirty="0"/>
              <a:t>Use of IT by the business unit</a:t>
            </a:r>
          </a:p>
          <a:p>
            <a:pPr marL="1100138" lvl="1" indent="-590550">
              <a:lnSpc>
                <a:spcPct val="90000"/>
              </a:lnSpc>
              <a:buFont typeface="Wingdings" pitchFamily="2" charset="2"/>
              <a:buChar char="§"/>
            </a:pPr>
            <a:r>
              <a:rPr lang="en-US" sz="2200" dirty="0"/>
              <a:t>Organization’s or business unit’s revenues</a:t>
            </a:r>
          </a:p>
          <a:p>
            <a:pPr marL="685800" indent="-685800">
              <a:lnSpc>
                <a:spcPct val="90000"/>
              </a:lnSpc>
              <a:buFontTx/>
              <a:buAutoNum type="arabicPeriod"/>
            </a:pPr>
            <a:r>
              <a:rPr lang="en-US" sz="2800" dirty="0"/>
              <a:t>Examine association between IT cost, use and revenue</a:t>
            </a:r>
          </a:p>
          <a:p>
            <a:pPr marL="1100138" lvl="1" indent="-590550">
              <a:lnSpc>
                <a:spcPct val="90000"/>
              </a:lnSpc>
              <a:buFont typeface="Wingdings" pitchFamily="2" charset="2"/>
              <a:buChar char="§"/>
            </a:pPr>
            <a:r>
              <a:rPr lang="en-US" sz="2200" dirty="0"/>
              <a:t>Often positive and significant</a:t>
            </a:r>
          </a:p>
          <a:p>
            <a:pPr marL="685800" indent="-685800">
              <a:lnSpc>
                <a:spcPct val="90000"/>
              </a:lnSpc>
              <a:buFontTx/>
              <a:buAutoNum type="arabicPeriod"/>
            </a:pPr>
            <a:r>
              <a:rPr lang="en-US" sz="2800" dirty="0"/>
              <a:t>Examine causation</a:t>
            </a:r>
          </a:p>
          <a:p>
            <a:pPr marL="1100138" lvl="1" indent="-590550">
              <a:lnSpc>
                <a:spcPct val="90000"/>
              </a:lnSpc>
              <a:buFont typeface="Wingdings" pitchFamily="2" charset="2"/>
              <a:buChar char="§"/>
            </a:pPr>
            <a:r>
              <a:rPr lang="en-US" sz="2200" dirty="0"/>
              <a:t>Revenue leads to IT use and investment </a:t>
            </a:r>
          </a:p>
          <a:p>
            <a:pPr marL="1100138" lvl="1" indent="-590550">
              <a:lnSpc>
                <a:spcPct val="90000"/>
              </a:lnSpc>
              <a:buFont typeface="Wingdings" pitchFamily="2" charset="2"/>
              <a:buChar char="§"/>
            </a:pPr>
            <a:r>
              <a:rPr lang="en-US" sz="2200" dirty="0"/>
              <a:t>IT investment and use leads to more revenue</a:t>
            </a:r>
          </a:p>
          <a:p>
            <a:pPr marL="685800" indent="-685800">
              <a:lnSpc>
                <a:spcPct val="90000"/>
              </a:lnSpc>
              <a:buFont typeface="+mj-lt"/>
              <a:buAutoNum type="arabicPeriod"/>
            </a:pPr>
            <a:r>
              <a:rPr lang="en-US" sz="2800" dirty="0"/>
              <a:t>Calculate ROI</a:t>
            </a:r>
          </a:p>
        </p:txBody>
      </p:sp>
      <p:sp>
        <p:nvSpPr>
          <p:cNvPr id="5" name="Slide Number Placeholder 5"/>
          <p:cNvSpPr>
            <a:spLocks noGrp="1"/>
          </p:cNvSpPr>
          <p:nvPr>
            <p:ph type="sldNum" sz="quarter" idx="12"/>
          </p:nvPr>
        </p:nvSpPr>
        <p:spPr/>
        <p:txBody>
          <a:bodyPr/>
          <a:lstStyle/>
          <a:p>
            <a:fld id="{FCD9991F-7164-4AC0-B367-6FEA13EEFB30}" type="slidenum">
              <a:rPr lang="en-US"/>
              <a:pPr/>
              <a:t>23</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p:txBody>
          <a:bodyPr/>
          <a:lstStyle/>
          <a:p>
            <a:r>
              <a:rPr lang="en-US"/>
              <a:t>Investment In DoIT</a:t>
            </a:r>
          </a:p>
        </p:txBody>
      </p:sp>
      <p:graphicFrame>
        <p:nvGraphicFramePr>
          <p:cNvPr id="257032" name="Object 8"/>
          <p:cNvGraphicFramePr>
            <a:graphicFrameLocks noChangeAspect="1"/>
          </p:cNvGraphicFramePr>
          <p:nvPr>
            <p:ph idx="1"/>
          </p:nvPr>
        </p:nvGraphicFramePr>
        <p:xfrm>
          <a:off x="990600" y="2514600"/>
          <a:ext cx="8001000" cy="4259263"/>
        </p:xfrm>
        <a:graphic>
          <a:graphicData uri="http://schemas.openxmlformats.org/presentationml/2006/ole">
            <p:oleObj spid="_x0000_s257032" name="Chart" r:id="rId4" imgW="4562551" imgH="2428951" progId="Excel.Sheet.8">
              <p:embed/>
            </p:oleObj>
          </a:graphicData>
        </a:graphic>
      </p:graphicFrame>
      <p:sp>
        <p:nvSpPr>
          <p:cNvPr id="6" name="Slide Number Placeholder 5"/>
          <p:cNvSpPr>
            <a:spLocks noGrp="1"/>
          </p:cNvSpPr>
          <p:nvPr>
            <p:ph type="sldNum" sz="quarter" idx="12"/>
          </p:nvPr>
        </p:nvSpPr>
        <p:spPr/>
        <p:txBody>
          <a:bodyPr/>
          <a:lstStyle/>
          <a:p>
            <a:fld id="{A9537DD9-D3A6-4A18-BF69-48273187307C}" type="slidenum">
              <a:rPr lang="en-US"/>
              <a:pPr/>
              <a:t>24</a:t>
            </a:fld>
            <a:endParaRPr lang="en-US"/>
          </a:p>
        </p:txBody>
      </p:sp>
      <p:sp>
        <p:nvSpPr>
          <p:cNvPr id="257033" name="Text Box 9"/>
          <p:cNvSpPr txBox="1">
            <a:spLocks noChangeArrowheads="1"/>
          </p:cNvSpPr>
          <p:nvPr/>
        </p:nvSpPr>
        <p:spPr bwMode="auto">
          <a:xfrm>
            <a:off x="1066800" y="6781800"/>
            <a:ext cx="7848600" cy="244475"/>
          </a:xfrm>
          <a:prstGeom prst="rect">
            <a:avLst/>
          </a:prstGeom>
          <a:noFill/>
          <a:ln w="12700">
            <a:noFill/>
            <a:miter lim="800000"/>
            <a:headEnd type="none" w="sm" len="sm"/>
            <a:tailEnd type="none" w="sm" len="sm"/>
          </a:ln>
          <a:effectLst/>
        </p:spPr>
        <p:txBody>
          <a:bodyPr>
            <a:spAutoFit/>
          </a:bodyPr>
          <a:lstStyle/>
          <a:p>
            <a:pPr>
              <a:spcBef>
                <a:spcPct val="50000"/>
              </a:spcBef>
            </a:pPr>
            <a:r>
              <a:rPr lang="en-US" sz="1000"/>
              <a:t>Numerous units were merged into DoIT in this time period.  DoIT organization defined based on 2002 operation and budget reconstructed.</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p:txBody>
          <a:bodyPr/>
          <a:lstStyle/>
          <a:p>
            <a:r>
              <a:rPr lang="en-US" sz="4500" dirty="0" smtClean="0"/>
              <a:t>IT Investment &amp; University Revenue</a:t>
            </a:r>
            <a:endParaRPr lang="en-US" sz="4500" dirty="0"/>
          </a:p>
        </p:txBody>
      </p:sp>
      <p:graphicFrame>
        <p:nvGraphicFramePr>
          <p:cNvPr id="263177" name="Object 9"/>
          <p:cNvGraphicFramePr>
            <a:graphicFrameLocks noChangeAspect="1"/>
          </p:cNvGraphicFramePr>
          <p:nvPr>
            <p:ph idx="1"/>
          </p:nvPr>
        </p:nvGraphicFramePr>
        <p:xfrm>
          <a:off x="1143000" y="2286000"/>
          <a:ext cx="8217877" cy="5087938"/>
        </p:xfrm>
        <a:graphic>
          <a:graphicData uri="http://schemas.openxmlformats.org/presentationml/2006/ole">
            <p:oleObj spid="_x0000_s263177" name="Chart" r:id="rId4" imgW="5476951" imgH="3390900" progId="Excel.Sheet.8">
              <p:embed/>
            </p:oleObj>
          </a:graphicData>
        </a:graphic>
      </p:graphicFrame>
      <p:sp>
        <p:nvSpPr>
          <p:cNvPr id="6" name="Slide Number Placeholder 6"/>
          <p:cNvSpPr>
            <a:spLocks noGrp="1"/>
          </p:cNvSpPr>
          <p:nvPr>
            <p:ph type="sldNum" sz="quarter" idx="12"/>
          </p:nvPr>
        </p:nvSpPr>
        <p:spPr/>
        <p:txBody>
          <a:bodyPr/>
          <a:lstStyle/>
          <a:p>
            <a:fld id="{D1A20B6D-9C6E-4BBC-9108-37764EF6F39B}" type="slidenum">
              <a:rPr lang="en-US"/>
              <a:pPr/>
              <a:t>25</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p:txBody>
          <a:bodyPr/>
          <a:lstStyle/>
          <a:p>
            <a:r>
              <a:rPr lang="en-US"/>
              <a:t>Example:  Evaluation of DoIT</a:t>
            </a:r>
          </a:p>
        </p:txBody>
      </p:sp>
      <p:sp>
        <p:nvSpPr>
          <p:cNvPr id="250941" name="Rectangle 61"/>
          <p:cNvSpPr>
            <a:spLocks noGrp="1" noChangeArrowheads="1"/>
          </p:cNvSpPr>
          <p:nvPr>
            <p:ph type="body" sz="half" idx="1"/>
          </p:nvPr>
        </p:nvSpPr>
        <p:spPr/>
        <p:txBody>
          <a:bodyPr/>
          <a:lstStyle/>
          <a:p>
            <a:pPr>
              <a:lnSpc>
                <a:spcPct val="90000"/>
              </a:lnSpc>
              <a:buFontTx/>
              <a:buNone/>
            </a:pPr>
            <a:r>
              <a:rPr lang="en-US" sz="2200"/>
              <a:t>	The Division of Instructional &amp; Technology Support Services includes:</a:t>
            </a:r>
          </a:p>
          <a:p>
            <a:pPr lvl="1">
              <a:lnSpc>
                <a:spcPct val="90000"/>
              </a:lnSpc>
            </a:pPr>
            <a:r>
              <a:rPr lang="en-US" sz="2000"/>
              <a:t>Audio Visual Services</a:t>
            </a:r>
          </a:p>
          <a:p>
            <a:pPr lvl="1">
              <a:lnSpc>
                <a:spcPct val="90000"/>
              </a:lnSpc>
            </a:pPr>
            <a:r>
              <a:rPr lang="en-US" sz="2000"/>
              <a:t>Academic Computing Labs,</a:t>
            </a:r>
          </a:p>
          <a:p>
            <a:pPr lvl="1">
              <a:lnSpc>
                <a:spcPct val="90000"/>
              </a:lnSpc>
            </a:pPr>
            <a:r>
              <a:rPr lang="en-US" sz="2000"/>
              <a:t>Electronic Classrooms, </a:t>
            </a:r>
          </a:p>
          <a:p>
            <a:pPr lvl="1">
              <a:lnSpc>
                <a:spcPct val="90000"/>
              </a:lnSpc>
            </a:pPr>
            <a:r>
              <a:rPr lang="en-US" sz="2000"/>
              <a:t>GMU-TV, </a:t>
            </a:r>
          </a:p>
          <a:p>
            <a:pPr lvl="1">
              <a:lnSpc>
                <a:spcPct val="90000"/>
              </a:lnSpc>
            </a:pPr>
            <a:r>
              <a:rPr lang="en-US" sz="2000"/>
              <a:t>Instructional Resource Center, </a:t>
            </a:r>
          </a:p>
          <a:p>
            <a:pPr lvl="1">
              <a:lnSpc>
                <a:spcPct val="90000"/>
              </a:lnSpc>
            </a:pPr>
            <a:r>
              <a:rPr lang="en-US" sz="2000"/>
              <a:t>Johnson Center Technology</a:t>
            </a:r>
          </a:p>
          <a:p>
            <a:pPr lvl="1">
              <a:lnSpc>
                <a:spcPct val="90000"/>
              </a:lnSpc>
            </a:pPr>
            <a:r>
              <a:rPr lang="en-US" sz="2000"/>
              <a:t>Student Technology Assistance Resource Center.</a:t>
            </a:r>
          </a:p>
          <a:p>
            <a:pPr>
              <a:lnSpc>
                <a:spcPct val="90000"/>
              </a:lnSpc>
              <a:buFontTx/>
              <a:buNone/>
            </a:pPr>
            <a:r>
              <a:rPr lang="en-US" sz="2200"/>
              <a:t>	 A key service provided by DoIT is the WebCT course delivery system</a:t>
            </a:r>
          </a:p>
        </p:txBody>
      </p:sp>
      <p:graphicFrame>
        <p:nvGraphicFramePr>
          <p:cNvPr id="251010" name="Group 130"/>
          <p:cNvGraphicFramePr>
            <a:graphicFrameLocks noGrp="1"/>
          </p:cNvGraphicFramePr>
          <p:nvPr>
            <p:ph sz="half" idx="2"/>
          </p:nvPr>
        </p:nvGraphicFramePr>
        <p:xfrm>
          <a:off x="5105400" y="2244725"/>
          <a:ext cx="3073400" cy="4613277"/>
        </p:xfrm>
        <a:graphic>
          <a:graphicData uri="http://schemas.openxmlformats.org/drawingml/2006/table">
            <a:tbl>
              <a:tblPr/>
              <a:tblGrid>
                <a:gridCol w="962025"/>
                <a:gridCol w="1284288"/>
                <a:gridCol w="827087"/>
              </a:tblGrid>
              <a:tr h="893763">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Time Frame</a:t>
                      </a:r>
                      <a:endParaRPr kumimoji="0" lang="en-US" sz="1800" b="1" i="0" u="none" strike="noStrike" cap="none" normalizeH="0" baseline="0" dirty="0" smtClean="0">
                        <a:ln>
                          <a:noFill/>
                        </a:ln>
                        <a:solidFill>
                          <a:schemeClr val="tx1"/>
                        </a:solidFill>
                        <a:effectLst/>
                        <a:latin typeface="Times New Roman" pitchFamily="18" charset="0"/>
                      </a:endParaRPr>
                    </a:p>
                  </a:txBody>
                  <a:tcPr anchor="b"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Web-CT</a:t>
                      </a:r>
                    </a:p>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Courses</a:t>
                      </a:r>
                      <a:endParaRPr kumimoji="0" lang="en-US" sz="1800" b="1"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Web</a:t>
                      </a:r>
                      <a:br>
                        <a:rPr kumimoji="0" lang="en-US" sz="1800" b="1" i="0" u="none" strike="noStrike" cap="none" normalizeH="0" baseline="0" dirty="0" smtClean="0">
                          <a:ln>
                            <a:noFill/>
                          </a:ln>
                          <a:solidFill>
                            <a:schemeClr val="tx1"/>
                          </a:solidFill>
                          <a:effectLst/>
                          <a:latin typeface="Arial" charset="0"/>
                          <a:cs typeface="Arial" charset="0"/>
                        </a:rPr>
                      </a:br>
                      <a:r>
                        <a:rPr kumimoji="0" lang="en-US" sz="1800" b="1" i="0" u="none" strike="noStrike" cap="none" normalizeH="0" baseline="0" dirty="0" smtClean="0">
                          <a:ln>
                            <a:noFill/>
                          </a:ln>
                          <a:solidFill>
                            <a:schemeClr val="tx1"/>
                          </a:solidFill>
                          <a:effectLst/>
                          <a:latin typeface="Arial" charset="0"/>
                          <a:cs typeface="Arial" charset="0"/>
                        </a:rPr>
                        <a:t>Seats</a:t>
                      </a:r>
                      <a:endParaRPr kumimoji="0" lang="en-US" sz="1800" b="1" i="0" u="none" strike="noStrike" cap="none" normalizeH="0" baseline="0" dirty="0" smtClean="0">
                        <a:ln>
                          <a:noFill/>
                        </a:ln>
                        <a:solidFill>
                          <a:schemeClr val="tx1"/>
                        </a:solidFill>
                        <a:effectLst/>
                        <a:latin typeface="Times New Roman" pitchFamily="18" charset="0"/>
                      </a:endParaRPr>
                    </a:p>
                  </a:txBody>
                  <a:tcPr anchor="b" horzOverflow="overflow">
                    <a:lnL>
                      <a:noFill/>
                    </a:lnL>
                    <a:lnR cap="flat">
                      <a:noFill/>
                    </a:lnR>
                    <a:lnT cap="flat">
                      <a:noFill/>
                    </a:lnT>
                    <a:lnB>
                      <a:noFill/>
                    </a:lnB>
                    <a:lnTlToBr>
                      <a:noFill/>
                    </a:lnTlToBr>
                    <a:lnBlToTr>
                      <a:noFill/>
                    </a:lnBlToTr>
                    <a:noFill/>
                  </a:tcPr>
                </a:tc>
              </a:tr>
              <a:tr h="1239838">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1999-2000</a:t>
                      </a:r>
                      <a:endParaRPr kumimoji="0" lang="en-US" sz="20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120</a:t>
                      </a:r>
                      <a:endParaRPr kumimoji="0" lang="en-US" sz="20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6,128</a:t>
                      </a:r>
                      <a:endParaRPr kumimoji="0" lang="en-US" sz="20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1239838">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2000-2001</a:t>
                      </a:r>
                      <a:endParaRPr kumimoji="0" lang="en-US" sz="20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229</a:t>
                      </a:r>
                      <a:endParaRPr kumimoji="0" lang="en-US" sz="20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7,895</a:t>
                      </a:r>
                      <a:endParaRPr kumimoji="0" lang="en-US" sz="20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1239838">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2001-2002</a:t>
                      </a:r>
                      <a:endParaRPr kumimoji="0" lang="en-US" sz="20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434</a:t>
                      </a:r>
                      <a:endParaRPr kumimoji="0" lang="en-US" sz="20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9,627</a:t>
                      </a:r>
                      <a:endParaRPr kumimoji="0" lang="en-US" sz="20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cap="flat">
                      <a:noFill/>
                    </a:lnB>
                    <a:lnTlToBr>
                      <a:noFill/>
                    </a:lnTlToBr>
                    <a:lnBlToTr>
                      <a:noFill/>
                    </a:lnBlToTr>
                    <a:noFill/>
                  </a:tcPr>
                </a:tc>
              </a:tr>
            </a:tbl>
          </a:graphicData>
        </a:graphic>
      </p:graphicFrame>
      <p:sp>
        <p:nvSpPr>
          <p:cNvPr id="26" name="Slide Number Placeholder 6"/>
          <p:cNvSpPr>
            <a:spLocks noGrp="1"/>
          </p:cNvSpPr>
          <p:nvPr>
            <p:ph type="sldNum" sz="quarter" idx="12"/>
          </p:nvPr>
        </p:nvSpPr>
        <p:spPr/>
        <p:txBody>
          <a:bodyPr/>
          <a:lstStyle/>
          <a:p>
            <a:fld id="{3D36FE5E-35E4-44B2-8D77-39510FB0BB8A}" type="slidenum">
              <a:rPr lang="en-US"/>
              <a:pPr/>
              <a:t>26</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p:txBody>
          <a:bodyPr/>
          <a:lstStyle/>
          <a:p>
            <a:r>
              <a:rPr lang="en-US"/>
              <a:t>Possible Sequence of Events</a:t>
            </a:r>
          </a:p>
        </p:txBody>
      </p:sp>
      <p:graphicFrame>
        <p:nvGraphicFramePr>
          <p:cNvPr id="266383" name="Group 143"/>
          <p:cNvGraphicFramePr>
            <a:graphicFrameLocks noGrp="1"/>
          </p:cNvGraphicFramePr>
          <p:nvPr>
            <p:ph type="tbl" idx="1"/>
          </p:nvPr>
        </p:nvGraphicFramePr>
        <p:xfrm>
          <a:off x="533400" y="2209800"/>
          <a:ext cx="9151938" cy="5174107"/>
        </p:xfrm>
        <a:graphic>
          <a:graphicData uri="http://schemas.openxmlformats.org/drawingml/2006/table">
            <a:tbl>
              <a:tblPr>
                <a:tableStyleId>{69C7853C-536D-4A76-A0AE-DD22124D55A5}</a:tableStyleId>
              </a:tblPr>
              <a:tblGrid>
                <a:gridCol w="2289175"/>
                <a:gridCol w="2287588"/>
                <a:gridCol w="2287587"/>
                <a:gridCol w="2287588"/>
              </a:tblGrid>
              <a:tr h="346075">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effectLst/>
                        </a:rPr>
                        <a:t>Cause</a:t>
                      </a:r>
                      <a:endParaRPr kumimoji="0" lang="en-US" sz="1600" b="1" i="0" u="none" strike="noStrike" cap="none" normalizeH="0" baseline="0" dirty="0" smtClean="0">
                        <a:ln>
                          <a:noFill/>
                        </a:ln>
                        <a:solidFill>
                          <a:schemeClr val="tx1"/>
                        </a:solidFill>
                        <a:effectLst/>
                        <a:latin typeface="Arial Narrow" pitchFamily="34" charset="0"/>
                      </a:endParaRPr>
                    </a:p>
                  </a:txBody>
                  <a:tcPr horzOverflow="overflow"/>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effectLst/>
                        </a:rPr>
                        <a:t>Catalyst</a:t>
                      </a:r>
                      <a:endParaRPr kumimoji="0" lang="en-US" sz="1600" b="1" i="0" u="none" strike="noStrike" cap="none" normalizeH="0" baseline="0" dirty="0" smtClean="0">
                        <a:ln>
                          <a:noFill/>
                        </a:ln>
                        <a:solidFill>
                          <a:schemeClr val="tx1"/>
                        </a:solidFill>
                        <a:effectLst/>
                        <a:latin typeface="Arial Narrow" pitchFamily="34" charset="0"/>
                      </a:endParaRPr>
                    </a:p>
                  </a:txBody>
                  <a:tcPr horzOverflow="overflow"/>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effectLst/>
                        </a:rPr>
                        <a:t>End result</a:t>
                      </a:r>
                      <a:endParaRPr kumimoji="0" lang="en-US" sz="1600" b="1" i="0" u="none" strike="noStrike" cap="none" normalizeH="0" baseline="0" dirty="0" smtClean="0">
                        <a:ln>
                          <a:noFill/>
                        </a:ln>
                        <a:solidFill>
                          <a:schemeClr val="tx1"/>
                        </a:solidFill>
                        <a:effectLst/>
                        <a:latin typeface="Arial Narrow" pitchFamily="34" charset="0"/>
                      </a:endParaRPr>
                    </a:p>
                  </a:txBody>
                  <a:tcPr horzOverflow="overflow"/>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smtClean="0">
                          <a:ln>
                            <a:noFill/>
                          </a:ln>
                          <a:effectLst/>
                        </a:rPr>
                        <a:t>Condition to be met</a:t>
                      </a:r>
                      <a:endParaRPr kumimoji="0" lang="en-US" sz="1600" b="1" i="0" u="none" strike="noStrike" cap="none" normalizeH="0" baseline="0" smtClean="0">
                        <a:ln>
                          <a:noFill/>
                        </a:ln>
                        <a:solidFill>
                          <a:schemeClr val="tx1"/>
                        </a:solidFill>
                        <a:effectLst/>
                        <a:latin typeface="Arial Narrow" pitchFamily="34" charset="0"/>
                      </a:endParaRPr>
                    </a:p>
                  </a:txBody>
                  <a:tcPr horzOverflow="overflow"/>
                </a:tc>
              </a:tr>
              <a:tr h="685800">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IT Investment</a:t>
                      </a: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smtClean="0">
                          <a:ln>
                            <a:noFill/>
                          </a:ln>
                          <a:effectLst/>
                        </a:rPr>
                        <a:t>Use of WebCT</a:t>
                      </a: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Narrow" pitchFamily="34" charset="0"/>
                      </a:endParaRPr>
                    </a:p>
                  </a:txBody>
                  <a:tcPr horzOverflow="overflow"/>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smtClean="0">
                          <a:ln>
                            <a:noFill/>
                          </a:ln>
                          <a:effectLst/>
                        </a:rPr>
                        <a:t>University Revenue</a:t>
                      </a: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Narrow" pitchFamily="34" charset="0"/>
                      </a:endParaRPr>
                    </a:p>
                  </a:txBody>
                  <a:tcPr horzOverflow="overflow"/>
                </a:tc>
                <a:tc>
                  <a:txBody>
                    <a:bodyPr/>
                    <a:lstStyle/>
                    <a:p>
                      <a:pPr marL="509588" marR="0" lvl="1" indent="0" algn="l"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ρ</a:t>
                      </a:r>
                      <a:r>
                        <a:rPr kumimoji="0" lang="fr-FR" sz="1800" u="none" strike="noStrike" cap="none" normalizeH="0" baseline="-30000" dirty="0" smtClean="0">
                          <a:ln>
                            <a:noFill/>
                          </a:ln>
                          <a:effectLst/>
                        </a:rPr>
                        <a:t>IR</a:t>
                      </a:r>
                      <a:r>
                        <a:rPr kumimoji="0" lang="fr-FR" sz="1800" u="none" strike="noStrike" cap="none" normalizeH="0" baseline="0" dirty="0" smtClean="0">
                          <a:ln>
                            <a:noFill/>
                          </a:ln>
                          <a:effectLst/>
                        </a:rPr>
                        <a:t>- </a:t>
                      </a:r>
                      <a:r>
                        <a:rPr kumimoji="0" lang="en-US" sz="1800" u="none" strike="noStrike" cap="none" normalizeH="0" baseline="0" dirty="0" smtClean="0">
                          <a:ln>
                            <a:noFill/>
                          </a:ln>
                          <a:effectLst/>
                        </a:rPr>
                        <a:t>ρ</a:t>
                      </a:r>
                      <a:r>
                        <a:rPr kumimoji="0" lang="fr-FR" sz="1800" u="none" strike="noStrike" cap="none" normalizeH="0" baseline="-30000" dirty="0" smtClean="0">
                          <a:ln>
                            <a:noFill/>
                          </a:ln>
                          <a:effectLst/>
                        </a:rPr>
                        <a:t>IU </a:t>
                      </a:r>
                      <a:r>
                        <a:rPr kumimoji="0" lang="en-US" sz="1800" u="none" strike="noStrike" cap="none" normalizeH="0" baseline="0" dirty="0" smtClean="0">
                          <a:ln>
                            <a:noFill/>
                          </a:ln>
                          <a:effectLst/>
                        </a:rPr>
                        <a:t>ρ</a:t>
                      </a:r>
                      <a:r>
                        <a:rPr kumimoji="0" lang="fr-FR" sz="1800" u="none" strike="noStrike" cap="none" normalizeH="0" baseline="-30000" dirty="0" smtClean="0">
                          <a:ln>
                            <a:noFill/>
                          </a:ln>
                          <a:effectLst/>
                        </a:rPr>
                        <a:t>UR </a:t>
                      </a:r>
                      <a:r>
                        <a:rPr kumimoji="0" lang="fr-FR" sz="1800" u="none" strike="noStrike" cap="none" normalizeH="0" baseline="0" dirty="0" smtClean="0">
                          <a:ln>
                            <a:noFill/>
                          </a:ln>
                          <a:effectLst/>
                        </a:rPr>
                        <a:t>=0</a:t>
                      </a: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tc>
              </a:tr>
              <a:tr h="685800">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IT Investment</a:t>
                      </a: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smtClean="0">
                          <a:ln>
                            <a:noFill/>
                          </a:ln>
                          <a:effectLst/>
                        </a:rPr>
                        <a:t>University Revenue</a:t>
                      </a: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Narrow" pitchFamily="34" charset="0"/>
                      </a:endParaRPr>
                    </a:p>
                  </a:txBody>
                  <a:tcPr horzOverflow="overflow"/>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smtClean="0">
                          <a:ln>
                            <a:noFill/>
                          </a:ln>
                          <a:effectLst/>
                        </a:rPr>
                        <a:t>Use of WebCT</a:t>
                      </a: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Narrow" pitchFamily="34" charset="0"/>
                      </a:endParaRPr>
                    </a:p>
                  </a:txBody>
                  <a:tcPr horzOverflow="overflow"/>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smtClean="0">
                          <a:ln>
                            <a:noFill/>
                          </a:ln>
                          <a:effectLst/>
                        </a:rPr>
                        <a:t>Not logical to expect revenues to affect use</a:t>
                      </a:r>
                      <a:endParaRPr kumimoji="0" lang="en-US" sz="1800" b="0" i="0" u="none" strike="noStrike" cap="none" normalizeH="0" baseline="0" smtClean="0">
                        <a:ln>
                          <a:noFill/>
                        </a:ln>
                        <a:solidFill>
                          <a:schemeClr val="tx1"/>
                        </a:solidFill>
                        <a:effectLst/>
                        <a:latin typeface="Arial Narrow" pitchFamily="34" charset="0"/>
                      </a:endParaRPr>
                    </a:p>
                  </a:txBody>
                  <a:tcPr horzOverflow="overflow"/>
                </a:tc>
              </a:tr>
              <a:tr h="685800">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smtClean="0">
                          <a:ln>
                            <a:noFill/>
                          </a:ln>
                          <a:effectLst/>
                        </a:rPr>
                        <a:t>University Revenue</a:t>
                      </a: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Narrow" pitchFamily="34" charset="0"/>
                      </a:endParaRPr>
                    </a:p>
                  </a:txBody>
                  <a:tcPr horzOverflow="overflow"/>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IT Investment</a:t>
                      </a: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smtClean="0">
                          <a:ln>
                            <a:noFill/>
                          </a:ln>
                          <a:effectLst/>
                        </a:rPr>
                        <a:t>Use of WebCT</a:t>
                      </a: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Narrow" pitchFamily="34" charset="0"/>
                      </a:endParaRPr>
                    </a:p>
                  </a:txBody>
                  <a:tcPr horzOverflow="overflow"/>
                </a:tc>
                <a:tc>
                  <a:txBody>
                    <a:bodyPr/>
                    <a:lstStyle/>
                    <a:p>
                      <a:pPr marL="509588" marR="0" lvl="1" indent="0" algn="l"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smtClean="0">
                          <a:ln>
                            <a:noFill/>
                          </a:ln>
                          <a:effectLst/>
                        </a:rPr>
                        <a:t>ρ</a:t>
                      </a:r>
                      <a:r>
                        <a:rPr kumimoji="0" lang="fr-FR" sz="1800" u="none" strike="noStrike" cap="none" normalizeH="0" baseline="-30000" smtClean="0">
                          <a:ln>
                            <a:noFill/>
                          </a:ln>
                          <a:effectLst/>
                        </a:rPr>
                        <a:t>RU</a:t>
                      </a:r>
                      <a:r>
                        <a:rPr kumimoji="0" lang="fr-FR" sz="1800" u="none" strike="noStrike" cap="none" normalizeH="0" baseline="0" smtClean="0">
                          <a:ln>
                            <a:noFill/>
                          </a:ln>
                          <a:effectLst/>
                        </a:rPr>
                        <a:t>- </a:t>
                      </a:r>
                      <a:r>
                        <a:rPr kumimoji="0" lang="en-US" sz="1800" u="none" strike="noStrike" cap="none" normalizeH="0" baseline="0" smtClean="0">
                          <a:ln>
                            <a:noFill/>
                          </a:ln>
                          <a:effectLst/>
                        </a:rPr>
                        <a:t>ρ</a:t>
                      </a:r>
                      <a:r>
                        <a:rPr kumimoji="0" lang="fr-FR" sz="1800" u="none" strike="noStrike" cap="none" normalizeH="0" baseline="-30000" smtClean="0">
                          <a:ln>
                            <a:noFill/>
                          </a:ln>
                          <a:effectLst/>
                        </a:rPr>
                        <a:t>RI </a:t>
                      </a:r>
                      <a:r>
                        <a:rPr kumimoji="0" lang="en-US" sz="1800" u="none" strike="noStrike" cap="none" normalizeH="0" baseline="0" smtClean="0">
                          <a:ln>
                            <a:noFill/>
                          </a:ln>
                          <a:effectLst/>
                        </a:rPr>
                        <a:t>ρ</a:t>
                      </a:r>
                      <a:r>
                        <a:rPr kumimoji="0" lang="fr-FR" sz="1800" u="none" strike="noStrike" cap="none" normalizeH="0" baseline="-30000" smtClean="0">
                          <a:ln>
                            <a:noFill/>
                          </a:ln>
                          <a:effectLst/>
                        </a:rPr>
                        <a:t>IU </a:t>
                      </a:r>
                      <a:r>
                        <a:rPr kumimoji="0" lang="fr-FR" sz="1800" u="none" strike="noStrike" cap="none" normalizeH="0" baseline="0" smtClean="0">
                          <a:ln>
                            <a:noFill/>
                          </a:ln>
                          <a:effectLst/>
                        </a:rPr>
                        <a:t>=0</a:t>
                      </a:r>
                      <a:endParaRPr kumimoji="0" lang="en-US" sz="1800" u="none" strike="noStrike" cap="none" normalizeH="0" baseline="0" smtClean="0">
                        <a:ln>
                          <a:noFill/>
                        </a:ln>
                        <a:effectLst/>
                      </a:endParaRP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Narrow" pitchFamily="34" charset="0"/>
                      </a:endParaRPr>
                    </a:p>
                  </a:txBody>
                  <a:tcPr horzOverflow="overflow"/>
                </a:tc>
              </a:tr>
              <a:tr h="687388">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smtClean="0">
                          <a:ln>
                            <a:noFill/>
                          </a:ln>
                          <a:effectLst/>
                        </a:rPr>
                        <a:t>University Revenue</a:t>
                      </a: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Narrow" pitchFamily="34" charset="0"/>
                      </a:endParaRPr>
                    </a:p>
                  </a:txBody>
                  <a:tcPr horzOverflow="overflow"/>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smtClean="0">
                          <a:ln>
                            <a:noFill/>
                          </a:ln>
                          <a:effectLst/>
                        </a:rPr>
                        <a:t>Use of WebCT</a:t>
                      </a: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Narrow" pitchFamily="34" charset="0"/>
                      </a:endParaRPr>
                    </a:p>
                  </a:txBody>
                  <a:tcPr horzOverflow="overflow"/>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IT Investment</a:t>
                      </a: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Not logical to expect use to precede purchase</a:t>
                      </a: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tc>
              </a:tr>
              <a:tr h="685800">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smtClean="0">
                          <a:ln>
                            <a:noFill/>
                          </a:ln>
                          <a:effectLst/>
                        </a:rPr>
                        <a:t>Use of WebCT</a:t>
                      </a: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Narrow" pitchFamily="34" charset="0"/>
                      </a:endParaRPr>
                    </a:p>
                  </a:txBody>
                  <a:tcPr horzOverflow="overflow"/>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IT Investment</a:t>
                      </a: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smtClean="0">
                          <a:ln>
                            <a:noFill/>
                          </a:ln>
                          <a:effectLst/>
                        </a:rPr>
                        <a:t>University Revenue</a:t>
                      </a:r>
                      <a:endParaRPr kumimoji="0" lang="en-US" sz="1800" b="0" i="0" u="none" strike="noStrike" cap="none" normalizeH="0" baseline="0" smtClean="0">
                        <a:ln>
                          <a:noFill/>
                        </a:ln>
                        <a:solidFill>
                          <a:schemeClr val="tx1"/>
                        </a:solidFill>
                        <a:effectLst/>
                        <a:latin typeface="Arial Narrow" pitchFamily="34" charset="0"/>
                      </a:endParaRPr>
                    </a:p>
                  </a:txBody>
                  <a:tcPr horzOverflow="overflow"/>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Not logical to expect use to precede purchase</a:t>
                      </a: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tc>
              </a:tr>
              <a:tr h="685800">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smtClean="0">
                          <a:ln>
                            <a:noFill/>
                          </a:ln>
                          <a:effectLst/>
                        </a:rPr>
                        <a:t>Use of WebCT</a:t>
                      </a: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Narrow" pitchFamily="34" charset="0"/>
                      </a:endParaRPr>
                    </a:p>
                  </a:txBody>
                  <a:tcPr horzOverflow="overflow"/>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smtClean="0">
                          <a:ln>
                            <a:noFill/>
                          </a:ln>
                          <a:effectLst/>
                        </a:rPr>
                        <a:t>University Revenue</a:t>
                      </a:r>
                      <a:endParaRPr kumimoji="0" lang="en-US" sz="1800" b="0" i="0" u="none" strike="noStrike" cap="none" normalizeH="0" baseline="0" smtClean="0">
                        <a:ln>
                          <a:noFill/>
                        </a:ln>
                        <a:solidFill>
                          <a:schemeClr val="tx1"/>
                        </a:solidFill>
                        <a:effectLst/>
                        <a:latin typeface="Arial Narrow" pitchFamily="34" charset="0"/>
                      </a:endParaRPr>
                    </a:p>
                  </a:txBody>
                  <a:tcPr horzOverflow="overflow"/>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IT Investment</a:t>
                      </a: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Not logical to expect use to precede purchase</a:t>
                      </a: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tc>
              </a:tr>
            </a:tbl>
          </a:graphicData>
        </a:graphic>
      </p:graphicFrame>
      <p:sp>
        <p:nvSpPr>
          <p:cNvPr id="46" name="Slide Number Placeholder 5"/>
          <p:cNvSpPr>
            <a:spLocks noGrp="1"/>
          </p:cNvSpPr>
          <p:nvPr>
            <p:ph type="sldNum" sz="quarter" idx="12"/>
          </p:nvPr>
        </p:nvSpPr>
        <p:spPr/>
        <p:txBody>
          <a:bodyPr/>
          <a:lstStyle/>
          <a:p>
            <a:fld id="{0E5D57E7-21B6-4135-BD18-32C737D89AEA}" type="slidenum">
              <a:rPr lang="en-US"/>
              <a:pPr/>
              <a:t>27</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p:txBody>
          <a:bodyPr/>
          <a:lstStyle/>
          <a:p>
            <a:r>
              <a:rPr lang="en-US"/>
              <a:t>Possible Sequence of Events</a:t>
            </a:r>
          </a:p>
        </p:txBody>
      </p:sp>
      <p:graphicFrame>
        <p:nvGraphicFramePr>
          <p:cNvPr id="266383" name="Group 143"/>
          <p:cNvGraphicFramePr>
            <a:graphicFrameLocks noGrp="1"/>
          </p:cNvGraphicFramePr>
          <p:nvPr>
            <p:ph type="tbl" idx="1"/>
          </p:nvPr>
        </p:nvGraphicFramePr>
        <p:xfrm>
          <a:off x="533400" y="2209800"/>
          <a:ext cx="9151938" cy="5174107"/>
        </p:xfrm>
        <a:graphic>
          <a:graphicData uri="http://schemas.openxmlformats.org/drawingml/2006/table">
            <a:tbl>
              <a:tblPr>
                <a:tableStyleId>{69C7853C-536D-4A76-A0AE-DD22124D55A5}</a:tableStyleId>
              </a:tblPr>
              <a:tblGrid>
                <a:gridCol w="2289175"/>
                <a:gridCol w="2287588"/>
                <a:gridCol w="2287587"/>
                <a:gridCol w="2287588"/>
              </a:tblGrid>
              <a:tr h="346075">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effectLst/>
                        </a:rPr>
                        <a:t>Cause</a:t>
                      </a:r>
                      <a:endParaRPr kumimoji="0" lang="en-US" sz="1600" b="1" i="0" u="none" strike="noStrike" cap="none" normalizeH="0" baseline="0" dirty="0" smtClean="0">
                        <a:ln>
                          <a:noFill/>
                        </a:ln>
                        <a:solidFill>
                          <a:schemeClr val="tx1"/>
                        </a:solidFill>
                        <a:effectLst/>
                        <a:latin typeface="Arial Narrow" pitchFamily="34" charset="0"/>
                      </a:endParaRPr>
                    </a:p>
                  </a:txBody>
                  <a:tcPr horzOverflow="overflow"/>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effectLst/>
                        </a:rPr>
                        <a:t>Catalyst</a:t>
                      </a:r>
                      <a:endParaRPr kumimoji="0" lang="en-US" sz="1600" b="1" i="0" u="none" strike="noStrike" cap="none" normalizeH="0" baseline="0" dirty="0" smtClean="0">
                        <a:ln>
                          <a:noFill/>
                        </a:ln>
                        <a:solidFill>
                          <a:schemeClr val="tx1"/>
                        </a:solidFill>
                        <a:effectLst/>
                        <a:latin typeface="Arial Narrow" pitchFamily="34" charset="0"/>
                      </a:endParaRPr>
                    </a:p>
                  </a:txBody>
                  <a:tcPr horzOverflow="overflow"/>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effectLst/>
                        </a:rPr>
                        <a:t>End result</a:t>
                      </a:r>
                      <a:endParaRPr kumimoji="0" lang="en-US" sz="1600" b="1" i="0" u="none" strike="noStrike" cap="none" normalizeH="0" baseline="0" dirty="0" smtClean="0">
                        <a:ln>
                          <a:noFill/>
                        </a:ln>
                        <a:solidFill>
                          <a:schemeClr val="tx1"/>
                        </a:solidFill>
                        <a:effectLst/>
                        <a:latin typeface="Arial Narrow" pitchFamily="34" charset="0"/>
                      </a:endParaRPr>
                    </a:p>
                  </a:txBody>
                  <a:tcPr horzOverflow="overflow"/>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smtClean="0">
                          <a:ln>
                            <a:noFill/>
                          </a:ln>
                          <a:effectLst/>
                        </a:rPr>
                        <a:t>Condition to be met</a:t>
                      </a:r>
                      <a:endParaRPr kumimoji="0" lang="en-US" sz="1600" b="1" i="0" u="none" strike="noStrike" cap="none" normalizeH="0" baseline="0" smtClean="0">
                        <a:ln>
                          <a:noFill/>
                        </a:ln>
                        <a:solidFill>
                          <a:schemeClr val="tx1"/>
                        </a:solidFill>
                        <a:effectLst/>
                        <a:latin typeface="Arial Narrow" pitchFamily="34" charset="0"/>
                      </a:endParaRPr>
                    </a:p>
                  </a:txBody>
                  <a:tcPr horzOverflow="overflow"/>
                </a:tc>
              </a:tr>
              <a:tr h="685800">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IT Investment</a:t>
                      </a: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Use of Web-CT</a:t>
                      </a: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University Revenue</a:t>
                      </a: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tc>
                <a:tc>
                  <a:txBody>
                    <a:bodyPr/>
                    <a:lstStyle/>
                    <a:p>
                      <a:pPr marL="509588" marR="0" lvl="1" indent="0" algn="l"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ρ</a:t>
                      </a:r>
                      <a:r>
                        <a:rPr kumimoji="0" lang="fr-FR" sz="1800" u="none" strike="noStrike" cap="none" normalizeH="0" baseline="-30000" dirty="0" smtClean="0">
                          <a:ln>
                            <a:noFill/>
                          </a:ln>
                          <a:effectLst/>
                        </a:rPr>
                        <a:t>IR</a:t>
                      </a:r>
                      <a:r>
                        <a:rPr kumimoji="0" lang="fr-FR" sz="1800" u="none" strike="noStrike" cap="none" normalizeH="0" baseline="0" dirty="0" smtClean="0">
                          <a:ln>
                            <a:noFill/>
                          </a:ln>
                          <a:effectLst/>
                        </a:rPr>
                        <a:t>- </a:t>
                      </a:r>
                      <a:r>
                        <a:rPr kumimoji="0" lang="en-US" sz="1800" u="none" strike="noStrike" cap="none" normalizeH="0" baseline="0" dirty="0" smtClean="0">
                          <a:ln>
                            <a:noFill/>
                          </a:ln>
                          <a:effectLst/>
                        </a:rPr>
                        <a:t>ρ</a:t>
                      </a:r>
                      <a:r>
                        <a:rPr kumimoji="0" lang="fr-FR" sz="1800" u="none" strike="noStrike" cap="none" normalizeH="0" baseline="-30000" dirty="0" smtClean="0">
                          <a:ln>
                            <a:noFill/>
                          </a:ln>
                          <a:effectLst/>
                        </a:rPr>
                        <a:t>IU </a:t>
                      </a:r>
                      <a:r>
                        <a:rPr kumimoji="0" lang="en-US" sz="1800" u="none" strike="noStrike" cap="none" normalizeH="0" baseline="0" dirty="0" smtClean="0">
                          <a:ln>
                            <a:noFill/>
                          </a:ln>
                          <a:effectLst/>
                        </a:rPr>
                        <a:t>ρ</a:t>
                      </a:r>
                      <a:r>
                        <a:rPr kumimoji="0" lang="fr-FR" sz="1800" u="none" strike="noStrike" cap="none" normalizeH="0" baseline="-30000" dirty="0" smtClean="0">
                          <a:ln>
                            <a:noFill/>
                          </a:ln>
                          <a:effectLst/>
                        </a:rPr>
                        <a:t>UR </a:t>
                      </a:r>
                      <a:r>
                        <a:rPr kumimoji="0" lang="fr-FR" sz="1800" u="none" strike="noStrike" cap="none" normalizeH="0" baseline="0" dirty="0" smtClean="0">
                          <a:ln>
                            <a:noFill/>
                          </a:ln>
                          <a:effectLst/>
                        </a:rPr>
                        <a:t>=0</a:t>
                      </a: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tc>
              </a:tr>
              <a:tr h="685800">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IT Investment</a:t>
                      </a: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solidFill>
                      <a:srgbClr val="FF0000"/>
                    </a:solid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University Revenue</a:t>
                      </a: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solidFill>
                      <a:srgbClr val="FF0000"/>
                    </a:solid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Use of Web-CT</a:t>
                      </a: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solidFill>
                      <a:srgbClr val="FF0000"/>
                    </a:solid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Not logical to expect revenues to affect use</a:t>
                      </a: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solidFill>
                      <a:srgbClr val="FF0000"/>
                    </a:solidFill>
                  </a:tcPr>
                </a:tc>
              </a:tr>
              <a:tr h="685800">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smtClean="0">
                          <a:ln>
                            <a:noFill/>
                          </a:ln>
                          <a:effectLst/>
                        </a:rPr>
                        <a:t>University Revenue</a:t>
                      </a: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Narrow" pitchFamily="34" charset="0"/>
                      </a:endParaRPr>
                    </a:p>
                  </a:txBody>
                  <a:tcPr horzOverflow="overflow"/>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IT Investment</a:t>
                      </a: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smtClean="0">
                          <a:ln>
                            <a:noFill/>
                          </a:ln>
                          <a:effectLst/>
                        </a:rPr>
                        <a:t>Use of WebCT</a:t>
                      </a: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Narrow" pitchFamily="34" charset="0"/>
                      </a:endParaRPr>
                    </a:p>
                  </a:txBody>
                  <a:tcPr horzOverflow="overflow"/>
                </a:tc>
                <a:tc>
                  <a:txBody>
                    <a:bodyPr/>
                    <a:lstStyle/>
                    <a:p>
                      <a:pPr marL="509588" marR="0" lvl="1" indent="0" algn="l"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smtClean="0">
                          <a:ln>
                            <a:noFill/>
                          </a:ln>
                          <a:effectLst/>
                        </a:rPr>
                        <a:t>ρ</a:t>
                      </a:r>
                      <a:r>
                        <a:rPr kumimoji="0" lang="fr-FR" sz="1800" u="none" strike="noStrike" cap="none" normalizeH="0" baseline="-30000" smtClean="0">
                          <a:ln>
                            <a:noFill/>
                          </a:ln>
                          <a:effectLst/>
                        </a:rPr>
                        <a:t>RU</a:t>
                      </a:r>
                      <a:r>
                        <a:rPr kumimoji="0" lang="fr-FR" sz="1800" u="none" strike="noStrike" cap="none" normalizeH="0" baseline="0" smtClean="0">
                          <a:ln>
                            <a:noFill/>
                          </a:ln>
                          <a:effectLst/>
                        </a:rPr>
                        <a:t>- </a:t>
                      </a:r>
                      <a:r>
                        <a:rPr kumimoji="0" lang="en-US" sz="1800" u="none" strike="noStrike" cap="none" normalizeH="0" baseline="0" smtClean="0">
                          <a:ln>
                            <a:noFill/>
                          </a:ln>
                          <a:effectLst/>
                        </a:rPr>
                        <a:t>ρ</a:t>
                      </a:r>
                      <a:r>
                        <a:rPr kumimoji="0" lang="fr-FR" sz="1800" u="none" strike="noStrike" cap="none" normalizeH="0" baseline="-30000" smtClean="0">
                          <a:ln>
                            <a:noFill/>
                          </a:ln>
                          <a:effectLst/>
                        </a:rPr>
                        <a:t>RI </a:t>
                      </a:r>
                      <a:r>
                        <a:rPr kumimoji="0" lang="en-US" sz="1800" u="none" strike="noStrike" cap="none" normalizeH="0" baseline="0" smtClean="0">
                          <a:ln>
                            <a:noFill/>
                          </a:ln>
                          <a:effectLst/>
                        </a:rPr>
                        <a:t>ρ</a:t>
                      </a:r>
                      <a:r>
                        <a:rPr kumimoji="0" lang="fr-FR" sz="1800" u="none" strike="noStrike" cap="none" normalizeH="0" baseline="-30000" smtClean="0">
                          <a:ln>
                            <a:noFill/>
                          </a:ln>
                          <a:effectLst/>
                        </a:rPr>
                        <a:t>IU </a:t>
                      </a:r>
                      <a:r>
                        <a:rPr kumimoji="0" lang="fr-FR" sz="1800" u="none" strike="noStrike" cap="none" normalizeH="0" baseline="0" smtClean="0">
                          <a:ln>
                            <a:noFill/>
                          </a:ln>
                          <a:effectLst/>
                        </a:rPr>
                        <a:t>=0</a:t>
                      </a:r>
                      <a:endParaRPr kumimoji="0" lang="en-US" sz="1800" u="none" strike="noStrike" cap="none" normalizeH="0" baseline="0" smtClean="0">
                        <a:ln>
                          <a:noFill/>
                        </a:ln>
                        <a:effectLst/>
                      </a:endParaRP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Narrow" pitchFamily="34" charset="0"/>
                      </a:endParaRPr>
                    </a:p>
                  </a:txBody>
                  <a:tcPr horzOverflow="overflow"/>
                </a:tc>
              </a:tr>
              <a:tr h="687388">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University Revenue</a:t>
                      </a: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solidFill>
                      <a:srgbClr val="FF0000"/>
                    </a:solid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Use of Web-CT</a:t>
                      </a: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solidFill>
                      <a:srgbClr val="FF0000"/>
                    </a:solid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IT Investment</a:t>
                      </a: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solidFill>
                      <a:srgbClr val="FF0000"/>
                    </a:solid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Not logical to expect use to precede purchase</a:t>
                      </a: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solidFill>
                      <a:srgbClr val="FF0000"/>
                    </a:solidFill>
                  </a:tcPr>
                </a:tc>
              </a:tr>
              <a:tr h="685800">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Use of Web-CT</a:t>
                      </a: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solidFill>
                      <a:srgbClr val="FF0000"/>
                    </a:solid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IT Investment</a:t>
                      </a: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solidFill>
                      <a:srgbClr val="FF0000"/>
                    </a:solid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University Revenue</a:t>
                      </a: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solidFill>
                      <a:srgbClr val="FF0000"/>
                    </a:solid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Not logical to expect use to precede purchase</a:t>
                      </a: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solidFill>
                      <a:srgbClr val="FF0000"/>
                    </a:solidFill>
                  </a:tcPr>
                </a:tc>
              </a:tr>
              <a:tr h="685800">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Use of Web-CT</a:t>
                      </a: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solidFill>
                      <a:srgbClr val="FF0000"/>
                    </a:solid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University Revenue</a:t>
                      </a: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solidFill>
                      <a:srgbClr val="FF0000"/>
                    </a:solid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IT Investment</a:t>
                      </a: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solidFill>
                      <a:srgbClr val="FF0000"/>
                    </a:solid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Not logical to expect use to precede purchase</a:t>
                      </a: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solidFill>
                      <a:srgbClr val="FF0000"/>
                    </a:solidFill>
                  </a:tcPr>
                </a:tc>
              </a:tr>
            </a:tbl>
          </a:graphicData>
        </a:graphic>
      </p:graphicFrame>
      <p:sp>
        <p:nvSpPr>
          <p:cNvPr id="46" name="Slide Number Placeholder 5"/>
          <p:cNvSpPr>
            <a:spLocks noGrp="1"/>
          </p:cNvSpPr>
          <p:nvPr>
            <p:ph type="sldNum" sz="quarter" idx="12"/>
          </p:nvPr>
        </p:nvSpPr>
        <p:spPr/>
        <p:txBody>
          <a:bodyPr/>
          <a:lstStyle/>
          <a:p>
            <a:fld id="{0E5D57E7-21B6-4135-BD18-32C737D89AEA}" type="slidenum">
              <a:rPr lang="en-US"/>
              <a:pPr/>
              <a:t>28</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36" name="Rectangle 12"/>
          <p:cNvSpPr>
            <a:spLocks noGrp="1" noChangeArrowheads="1"/>
          </p:cNvSpPr>
          <p:nvPr>
            <p:ph type="title"/>
          </p:nvPr>
        </p:nvSpPr>
        <p:spPr/>
        <p:txBody>
          <a:bodyPr/>
          <a:lstStyle/>
          <a:p>
            <a:r>
              <a:rPr lang="en-US" sz="6000" dirty="0" smtClean="0"/>
              <a:t>Cedars Sinai Loses $34 Million</a:t>
            </a:r>
            <a:endParaRPr lang="en-US" sz="6000" dirty="0"/>
          </a:p>
        </p:txBody>
      </p:sp>
      <p:pic>
        <p:nvPicPr>
          <p:cNvPr id="282639" name="Picture 15"/>
          <p:cNvPicPr>
            <a:picLocks noGrp="1" noChangeAspect="1" noChangeArrowheads="1"/>
          </p:cNvPicPr>
          <p:nvPr>
            <p:ph sz="half" idx="1"/>
          </p:nvPr>
        </p:nvPicPr>
        <p:blipFill>
          <a:blip r:embed="rId3" cstate="print"/>
          <a:stretch>
            <a:fillRect/>
          </a:stretch>
        </p:blipFill>
        <p:spPr>
          <a:xfrm>
            <a:off x="2531382" y="2895600"/>
            <a:ext cx="7075714" cy="3962400"/>
          </a:xfrm>
          <a:noFill/>
          <a:ln/>
        </p:spPr>
      </p:pic>
      <p:pic>
        <p:nvPicPr>
          <p:cNvPr id="282640" name="Picture 16"/>
          <p:cNvPicPr>
            <a:picLocks noGrp="1" noChangeAspect="1" noChangeArrowheads="1"/>
          </p:cNvPicPr>
          <p:nvPr>
            <p:ph sz="half" idx="2"/>
          </p:nvPr>
        </p:nvPicPr>
        <p:blipFill>
          <a:blip r:embed="rId4" cstate="print"/>
          <a:stretch>
            <a:fillRect/>
          </a:stretch>
        </p:blipFill>
        <p:spPr>
          <a:xfrm>
            <a:off x="533400" y="2895600"/>
            <a:ext cx="2771429" cy="4001059"/>
          </a:xfrm>
          <a:noFill/>
          <a:ln/>
        </p:spPr>
      </p:pic>
      <p:sp>
        <p:nvSpPr>
          <p:cNvPr id="6" name="Slide Number Placeholder 6"/>
          <p:cNvSpPr>
            <a:spLocks noGrp="1"/>
          </p:cNvSpPr>
          <p:nvPr>
            <p:ph type="sldNum" sz="quarter" idx="12"/>
          </p:nvPr>
        </p:nvSpPr>
        <p:spPr/>
        <p:txBody>
          <a:bodyPr/>
          <a:lstStyle/>
          <a:p>
            <a:fld id="{C1DAF80D-3EC3-4943-A998-EC41D4A970A0}" type="slidenum">
              <a:rPr lang="en-US"/>
              <a:pPr/>
              <a:t>2</a:t>
            </a:fld>
            <a:endParaRPr lang="en-US"/>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p:txBody>
          <a:bodyPr/>
          <a:lstStyle/>
          <a:p>
            <a:r>
              <a:rPr lang="en-US"/>
              <a:t>Possible Sequence of Events</a:t>
            </a:r>
          </a:p>
        </p:txBody>
      </p:sp>
      <p:graphicFrame>
        <p:nvGraphicFramePr>
          <p:cNvPr id="266383" name="Group 143"/>
          <p:cNvGraphicFramePr>
            <a:graphicFrameLocks noGrp="1"/>
          </p:cNvGraphicFramePr>
          <p:nvPr>
            <p:ph type="tbl" idx="1"/>
          </p:nvPr>
        </p:nvGraphicFramePr>
        <p:xfrm>
          <a:off x="533400" y="2209800"/>
          <a:ext cx="9151938" cy="4480751"/>
        </p:xfrm>
        <a:graphic>
          <a:graphicData uri="http://schemas.openxmlformats.org/drawingml/2006/table">
            <a:tbl>
              <a:tblPr>
                <a:tableStyleId>{69C7853C-536D-4A76-A0AE-DD22124D55A5}</a:tableStyleId>
              </a:tblPr>
              <a:tblGrid>
                <a:gridCol w="2289175"/>
                <a:gridCol w="2287588"/>
                <a:gridCol w="2287587"/>
                <a:gridCol w="2287588"/>
              </a:tblGrid>
              <a:tr h="346075">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effectLst/>
                        </a:rPr>
                        <a:t>Cause</a:t>
                      </a:r>
                      <a:endParaRPr kumimoji="0" lang="en-US" sz="1600" b="1" i="0" u="none" strike="noStrike" cap="none" normalizeH="0" baseline="0" dirty="0" smtClean="0">
                        <a:ln>
                          <a:noFill/>
                        </a:ln>
                        <a:solidFill>
                          <a:schemeClr val="tx1"/>
                        </a:solidFill>
                        <a:effectLst/>
                        <a:latin typeface="Arial Narrow" pitchFamily="34" charset="0"/>
                      </a:endParaRPr>
                    </a:p>
                  </a:txBody>
                  <a:tcPr horzOverflow="overflow"/>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effectLst/>
                        </a:rPr>
                        <a:t>Catalyst</a:t>
                      </a:r>
                      <a:endParaRPr kumimoji="0" lang="en-US" sz="1600" b="1" i="0" u="none" strike="noStrike" cap="none" normalizeH="0" baseline="0" dirty="0" smtClean="0">
                        <a:ln>
                          <a:noFill/>
                        </a:ln>
                        <a:solidFill>
                          <a:schemeClr val="tx1"/>
                        </a:solidFill>
                        <a:effectLst/>
                        <a:latin typeface="Arial Narrow" pitchFamily="34" charset="0"/>
                      </a:endParaRPr>
                    </a:p>
                  </a:txBody>
                  <a:tcPr horzOverflow="overflow"/>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effectLst/>
                        </a:rPr>
                        <a:t>End result</a:t>
                      </a:r>
                      <a:endParaRPr kumimoji="0" lang="en-US" sz="1600" b="1" i="0" u="none" strike="noStrike" cap="none" normalizeH="0" baseline="0" dirty="0" smtClean="0">
                        <a:ln>
                          <a:noFill/>
                        </a:ln>
                        <a:solidFill>
                          <a:schemeClr val="tx1"/>
                        </a:solidFill>
                        <a:effectLst/>
                        <a:latin typeface="Arial Narrow" pitchFamily="34" charset="0"/>
                      </a:endParaRPr>
                    </a:p>
                  </a:txBody>
                  <a:tcPr horzOverflow="overflow"/>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smtClean="0">
                          <a:ln>
                            <a:noFill/>
                          </a:ln>
                          <a:effectLst/>
                        </a:rPr>
                        <a:t>Condition to be met</a:t>
                      </a:r>
                      <a:endParaRPr kumimoji="0" lang="en-US" sz="1600" b="1" i="0" u="none" strike="noStrike" cap="none" normalizeH="0" baseline="0" smtClean="0">
                        <a:ln>
                          <a:noFill/>
                        </a:ln>
                        <a:solidFill>
                          <a:schemeClr val="tx1"/>
                        </a:solidFill>
                        <a:effectLst/>
                        <a:latin typeface="Arial Narrow" pitchFamily="34" charset="0"/>
                      </a:endParaRPr>
                    </a:p>
                  </a:txBody>
                  <a:tcPr horzOverflow="overflow"/>
                </a:tc>
              </a:tr>
              <a:tr h="685800">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IT Investment</a:t>
                      </a: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solidFill>
                      <a:schemeClr val="accent1"/>
                    </a:solid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Use of </a:t>
                      </a:r>
                      <a:r>
                        <a:rPr kumimoji="0" lang="en-US" sz="1800" u="none" strike="noStrike" cap="none" normalizeH="0" baseline="0" dirty="0" err="1" smtClean="0">
                          <a:ln>
                            <a:noFill/>
                          </a:ln>
                          <a:effectLst/>
                        </a:rPr>
                        <a:t>WebCT</a:t>
                      </a:r>
                      <a:endParaRPr kumimoji="0" lang="en-US" sz="1800" u="none" strike="noStrike" cap="none" normalizeH="0" baseline="0" dirty="0" smtClean="0">
                        <a:ln>
                          <a:noFill/>
                        </a:ln>
                        <a:effectLst/>
                      </a:endParaRP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solidFill>
                      <a:schemeClr val="accent1"/>
                    </a:solid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University Revenue</a:t>
                      </a: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solidFill>
                      <a:schemeClr val="accent1"/>
                    </a:solidFill>
                  </a:tcPr>
                </a:tc>
                <a:tc>
                  <a:txBody>
                    <a:bodyPr/>
                    <a:lstStyle/>
                    <a:p>
                      <a:pPr marL="509588" marR="0" lvl="1" indent="0" algn="l"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ρ</a:t>
                      </a:r>
                      <a:r>
                        <a:rPr kumimoji="0" lang="fr-FR" sz="1800" u="none" strike="noStrike" cap="none" normalizeH="0" baseline="-30000" dirty="0" smtClean="0">
                          <a:ln>
                            <a:noFill/>
                          </a:ln>
                          <a:effectLst/>
                        </a:rPr>
                        <a:t>IR</a:t>
                      </a:r>
                      <a:r>
                        <a:rPr kumimoji="0" lang="fr-FR" sz="1800" u="none" strike="noStrike" cap="none" normalizeH="0" baseline="0" dirty="0" smtClean="0">
                          <a:ln>
                            <a:noFill/>
                          </a:ln>
                          <a:effectLst/>
                        </a:rPr>
                        <a:t>- </a:t>
                      </a:r>
                      <a:r>
                        <a:rPr kumimoji="0" lang="en-US" sz="1800" u="none" strike="noStrike" cap="none" normalizeH="0" baseline="0" dirty="0" smtClean="0">
                          <a:ln>
                            <a:noFill/>
                          </a:ln>
                          <a:effectLst/>
                        </a:rPr>
                        <a:t>ρ</a:t>
                      </a:r>
                      <a:r>
                        <a:rPr kumimoji="0" lang="fr-FR" sz="1800" u="none" strike="noStrike" cap="none" normalizeH="0" baseline="-30000" dirty="0" smtClean="0">
                          <a:ln>
                            <a:noFill/>
                          </a:ln>
                          <a:effectLst/>
                        </a:rPr>
                        <a:t>IU </a:t>
                      </a:r>
                      <a:r>
                        <a:rPr kumimoji="0" lang="en-US" sz="1800" u="none" strike="noStrike" cap="none" normalizeH="0" baseline="0" dirty="0" smtClean="0">
                          <a:ln>
                            <a:noFill/>
                          </a:ln>
                          <a:effectLst/>
                        </a:rPr>
                        <a:t>ρ</a:t>
                      </a:r>
                      <a:r>
                        <a:rPr kumimoji="0" lang="fr-FR" sz="1800" u="none" strike="noStrike" cap="none" normalizeH="0" baseline="-30000" dirty="0" smtClean="0">
                          <a:ln>
                            <a:noFill/>
                          </a:ln>
                          <a:effectLst/>
                        </a:rPr>
                        <a:t>UR </a:t>
                      </a:r>
                      <a:r>
                        <a:rPr kumimoji="0" lang="fr-FR" sz="1800" u="none" strike="noStrike" cap="none" normalizeH="0" baseline="0" dirty="0" smtClean="0">
                          <a:ln>
                            <a:noFill/>
                          </a:ln>
                          <a:effectLst/>
                        </a:rPr>
                        <a:t>=0</a:t>
                      </a: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solidFill>
                      <a:schemeClr val="accent1"/>
                    </a:solidFill>
                  </a:tcPr>
                </a:tc>
              </a:tr>
              <a:tr h="685800">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solidFill>
                      <a:srgbClr val="FF0000"/>
                    </a:solid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solidFill>
                      <a:srgbClr val="FF0000"/>
                    </a:solid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solidFill>
                      <a:srgbClr val="FF0000"/>
                    </a:solid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solidFill>
                      <a:srgbClr val="FF0000"/>
                    </a:solidFill>
                  </a:tcPr>
                </a:tc>
              </a:tr>
              <a:tr h="685800">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University Revenue</a:t>
                      </a: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solidFill>
                      <a:schemeClr val="accent1"/>
                    </a:solid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IT Investment</a:t>
                      </a: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solidFill>
                      <a:schemeClr val="accent1"/>
                    </a:solid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Use of Web-CT</a:t>
                      </a: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solidFill>
                      <a:schemeClr val="accent1"/>
                    </a:solidFill>
                  </a:tcPr>
                </a:tc>
                <a:tc>
                  <a:txBody>
                    <a:bodyPr/>
                    <a:lstStyle/>
                    <a:p>
                      <a:pPr marL="509588" marR="0" lvl="1" indent="0" algn="l" defTabSz="1019175"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ρ</a:t>
                      </a:r>
                      <a:r>
                        <a:rPr kumimoji="0" lang="fr-FR" sz="1800" u="none" strike="noStrike" cap="none" normalizeH="0" baseline="-30000" dirty="0" smtClean="0">
                          <a:ln>
                            <a:noFill/>
                          </a:ln>
                          <a:effectLst/>
                        </a:rPr>
                        <a:t>RU</a:t>
                      </a:r>
                      <a:r>
                        <a:rPr kumimoji="0" lang="fr-FR" sz="1800" u="none" strike="noStrike" cap="none" normalizeH="0" baseline="0" dirty="0" smtClean="0">
                          <a:ln>
                            <a:noFill/>
                          </a:ln>
                          <a:effectLst/>
                        </a:rPr>
                        <a:t>- </a:t>
                      </a:r>
                      <a:r>
                        <a:rPr kumimoji="0" lang="en-US" sz="1800" u="none" strike="noStrike" cap="none" normalizeH="0" baseline="0" dirty="0" smtClean="0">
                          <a:ln>
                            <a:noFill/>
                          </a:ln>
                          <a:effectLst/>
                        </a:rPr>
                        <a:t>ρ</a:t>
                      </a:r>
                      <a:r>
                        <a:rPr kumimoji="0" lang="fr-FR" sz="1800" u="none" strike="noStrike" cap="none" normalizeH="0" baseline="-30000" dirty="0" smtClean="0">
                          <a:ln>
                            <a:noFill/>
                          </a:ln>
                          <a:effectLst/>
                        </a:rPr>
                        <a:t>RI </a:t>
                      </a:r>
                      <a:r>
                        <a:rPr kumimoji="0" lang="en-US" sz="1800" u="none" strike="noStrike" cap="none" normalizeH="0" baseline="0" dirty="0" smtClean="0">
                          <a:ln>
                            <a:noFill/>
                          </a:ln>
                          <a:effectLst/>
                        </a:rPr>
                        <a:t>ρ</a:t>
                      </a:r>
                      <a:r>
                        <a:rPr kumimoji="0" lang="fr-FR" sz="1800" u="none" strike="noStrike" cap="none" normalizeH="0" baseline="-30000" dirty="0" smtClean="0">
                          <a:ln>
                            <a:noFill/>
                          </a:ln>
                          <a:effectLst/>
                        </a:rPr>
                        <a:t>IU </a:t>
                      </a:r>
                      <a:r>
                        <a:rPr kumimoji="0" lang="fr-FR" sz="1800" u="none" strike="noStrike" cap="none" normalizeH="0" baseline="0" dirty="0" smtClean="0">
                          <a:ln>
                            <a:noFill/>
                          </a:ln>
                          <a:effectLst/>
                        </a:rPr>
                        <a:t>=0</a:t>
                      </a:r>
                      <a:endParaRPr kumimoji="0" lang="en-US" sz="1800" u="none" strike="noStrike" cap="none" normalizeH="0" baseline="0" dirty="0" smtClean="0">
                        <a:ln>
                          <a:noFill/>
                        </a:ln>
                        <a:effectLst/>
                      </a:endParaRP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solidFill>
                      <a:schemeClr val="accent1"/>
                    </a:solidFill>
                  </a:tcPr>
                </a:tc>
              </a:tr>
              <a:tr h="687388">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solidFill>
                      <a:srgbClr val="FF0000"/>
                    </a:solid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solidFill>
                      <a:srgbClr val="FF0000"/>
                    </a:solid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solidFill>
                      <a:srgbClr val="FF0000"/>
                    </a:solid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solidFill>
                      <a:srgbClr val="FF0000"/>
                    </a:solidFill>
                  </a:tcPr>
                </a:tc>
              </a:tr>
              <a:tr h="685800">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solidFill>
                      <a:srgbClr val="FF0000"/>
                    </a:solid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solidFill>
                      <a:srgbClr val="FF0000"/>
                    </a:solid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solidFill>
                      <a:srgbClr val="FF0000"/>
                    </a:solid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solidFill>
                      <a:srgbClr val="FF0000"/>
                    </a:solidFill>
                  </a:tcPr>
                </a:tc>
              </a:tr>
              <a:tr h="685800">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solidFill>
                      <a:srgbClr val="FF0000"/>
                    </a:solid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solidFill>
                      <a:srgbClr val="FF0000"/>
                    </a:solid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solidFill>
                      <a:srgbClr val="FF0000"/>
                    </a:solid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Narrow" pitchFamily="34" charset="0"/>
                      </a:endParaRPr>
                    </a:p>
                  </a:txBody>
                  <a:tcPr horzOverflow="overflow">
                    <a:solidFill>
                      <a:srgbClr val="FF0000"/>
                    </a:solidFill>
                  </a:tcPr>
                </a:tc>
              </a:tr>
            </a:tbl>
          </a:graphicData>
        </a:graphic>
      </p:graphicFrame>
      <p:sp>
        <p:nvSpPr>
          <p:cNvPr id="46" name="Slide Number Placeholder 5"/>
          <p:cNvSpPr>
            <a:spLocks noGrp="1"/>
          </p:cNvSpPr>
          <p:nvPr>
            <p:ph type="sldNum" sz="quarter" idx="12"/>
          </p:nvPr>
        </p:nvSpPr>
        <p:spPr/>
        <p:txBody>
          <a:bodyPr/>
          <a:lstStyle/>
          <a:p>
            <a:fld id="{0E5D57E7-21B6-4135-BD18-32C737D89AEA}" type="slidenum">
              <a:rPr lang="en-US"/>
              <a:pPr/>
              <a:t>29</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p:txBody>
          <a:bodyPr/>
          <a:lstStyle/>
          <a:p>
            <a:r>
              <a:rPr lang="en-US"/>
              <a:t>Correlations </a:t>
            </a:r>
          </a:p>
        </p:txBody>
      </p:sp>
      <p:graphicFrame>
        <p:nvGraphicFramePr>
          <p:cNvPr id="224378" name="Group 122"/>
          <p:cNvGraphicFramePr>
            <a:graphicFrameLocks noGrp="1"/>
          </p:cNvGraphicFramePr>
          <p:nvPr>
            <p:ph type="tbl" idx="1"/>
          </p:nvPr>
        </p:nvGraphicFramePr>
        <p:xfrm>
          <a:off x="754063" y="2244725"/>
          <a:ext cx="8550275" cy="3184526"/>
        </p:xfrm>
        <a:graphic>
          <a:graphicData uri="http://schemas.openxmlformats.org/drawingml/2006/table">
            <a:tbl>
              <a:tblPr/>
              <a:tblGrid>
                <a:gridCol w="2751137"/>
                <a:gridCol w="2133600"/>
                <a:gridCol w="2057400"/>
                <a:gridCol w="1608138"/>
              </a:tblGrid>
              <a:tr h="1027113">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2400" b="0" i="1" u="none" strike="noStrike" cap="none" normalizeH="0" baseline="0" dirty="0" smtClean="0">
                          <a:ln>
                            <a:noFill/>
                          </a:ln>
                          <a:solidFill>
                            <a:schemeClr val="tx1"/>
                          </a:solidFill>
                          <a:effectLst/>
                          <a:latin typeface="Arial" charset="0"/>
                          <a:cs typeface="Arial" charset="0"/>
                        </a:rPr>
                        <a:t> </a:t>
                      </a:r>
                      <a:endParaRPr kumimoji="0" lang="en-US" sz="2400" b="0" i="0" u="none" strike="noStrike" cap="none" normalizeH="0" baseline="0" dirty="0" smtClean="0">
                        <a:ln>
                          <a:noFill/>
                        </a:ln>
                        <a:solidFill>
                          <a:schemeClr val="tx1"/>
                        </a:solidFill>
                        <a:effectLst/>
                        <a:latin typeface="Times New Roman" pitchFamily="18" charset="0"/>
                      </a:endParaRPr>
                    </a:p>
                  </a:txBody>
                  <a:tcPr anchor="b" horzOverflow="overflow">
                    <a:lnL cap="flat">
                      <a:noFill/>
                    </a:lnL>
                    <a:lnR>
                      <a:noFill/>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2400" b="0" i="1" u="none" strike="noStrike" cap="none" normalizeH="0" baseline="0" dirty="0" smtClean="0">
                          <a:ln>
                            <a:noFill/>
                          </a:ln>
                          <a:solidFill>
                            <a:schemeClr val="tx1"/>
                          </a:solidFill>
                          <a:effectLst/>
                          <a:latin typeface="Arial" charset="0"/>
                          <a:cs typeface="Arial" charset="0"/>
                        </a:rPr>
                        <a:t>IT investment</a:t>
                      </a:r>
                      <a:endParaRPr kumimoji="0" lang="en-US" sz="2400" b="0" i="0" u="none" strike="noStrike" cap="none" normalizeH="0" baseline="0" dirty="0" smtClean="0">
                        <a:ln>
                          <a:noFill/>
                        </a:ln>
                        <a:solidFill>
                          <a:schemeClr val="tx1"/>
                        </a:solidFill>
                        <a:effectLst/>
                        <a:latin typeface="Times New Roman" pitchFamily="18" charset="0"/>
                      </a:endParaRPr>
                    </a:p>
                  </a:txBody>
                  <a:tcPr anchor="b" horzOverflow="overflow">
                    <a:lnL>
                      <a:noFill/>
                    </a:lnL>
                    <a:lnR>
                      <a:noFill/>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2400" b="0" i="1" u="none" strike="noStrike" cap="none" normalizeH="0" baseline="0" dirty="0" smtClean="0">
                          <a:ln>
                            <a:noFill/>
                          </a:ln>
                          <a:solidFill>
                            <a:schemeClr val="tx1"/>
                          </a:solidFill>
                          <a:effectLst/>
                          <a:latin typeface="Arial" charset="0"/>
                          <a:cs typeface="Arial" charset="0"/>
                        </a:rPr>
                        <a:t>Web-CT Seats</a:t>
                      </a:r>
                      <a:endParaRPr kumimoji="0" lang="en-US" sz="2400" b="0" i="0" u="none" strike="noStrike" cap="none" normalizeH="0" baseline="0" dirty="0" smtClean="0">
                        <a:ln>
                          <a:noFill/>
                        </a:ln>
                        <a:solidFill>
                          <a:schemeClr val="tx1"/>
                        </a:solidFill>
                        <a:effectLst/>
                        <a:latin typeface="Times New Roman" pitchFamily="18" charset="0"/>
                      </a:endParaRPr>
                    </a:p>
                  </a:txBody>
                  <a:tcPr anchor="b" horzOverflow="overflow">
                    <a:lnL>
                      <a:noFill/>
                    </a:lnL>
                    <a:lnR>
                      <a:noFill/>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2400" b="0" i="1" u="none" strike="noStrike" cap="none" normalizeH="0" baseline="0" dirty="0" smtClean="0">
                          <a:ln>
                            <a:noFill/>
                          </a:ln>
                          <a:solidFill>
                            <a:schemeClr val="tx1"/>
                          </a:solidFill>
                          <a:effectLst/>
                          <a:latin typeface="Arial" charset="0"/>
                          <a:cs typeface="Arial" charset="0"/>
                        </a:rPr>
                        <a:t>University Revenue</a:t>
                      </a:r>
                      <a:endParaRPr kumimoji="0" lang="en-US" sz="2400" b="0" i="0" u="none" strike="noStrike" cap="none" normalizeH="0" baseline="0" dirty="0" smtClean="0">
                        <a:ln>
                          <a:noFill/>
                        </a:ln>
                        <a:solidFill>
                          <a:schemeClr val="tx1"/>
                        </a:solidFill>
                        <a:effectLst/>
                        <a:latin typeface="Times New Roman" pitchFamily="18" charset="0"/>
                      </a:endParaRPr>
                    </a:p>
                  </a:txBody>
                  <a:tcPr anchor="b" horzOverflow="overflow">
                    <a:lnL>
                      <a:noFill/>
                    </a:lnL>
                    <a:lnR cap="flat">
                      <a:noFill/>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bg1"/>
                    </a:solidFill>
                  </a:tcPr>
                </a:tc>
              </a:tr>
              <a:tr h="684213">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IT Investment</a:t>
                      </a:r>
                      <a:endParaRPr kumimoji="0" lang="en-US" sz="2400" b="0" i="0" u="none" strike="noStrike" cap="none" normalizeH="0" baseline="0" dirty="0" smtClean="0">
                        <a:ln>
                          <a:noFill/>
                        </a:ln>
                        <a:solidFill>
                          <a:schemeClr val="tx1"/>
                        </a:solidFill>
                        <a:effectLst/>
                        <a:latin typeface="Times New Roman" pitchFamily="18" charset="0"/>
                      </a:endParaRPr>
                    </a:p>
                  </a:txBody>
                  <a:tcPr anchor="b" horzOverflow="overflow">
                    <a:lnL cap="flat">
                      <a:noFill/>
                    </a:lnL>
                    <a:lnR>
                      <a:noFill/>
                    </a:lnR>
                    <a:lnT w="12700" cap="flat" cmpd="sng" algn="ctr">
                      <a:solidFill>
                        <a:srgbClr val="000000"/>
                      </a:solidFill>
                      <a:prstDash val="solid"/>
                      <a:round/>
                      <a:headEnd type="none" w="sm" len="sm"/>
                      <a:tailEnd type="none" w="sm" len="sm"/>
                    </a:lnT>
                    <a:lnB>
                      <a:noFill/>
                    </a:lnB>
                    <a:lnTlToBr>
                      <a:noFill/>
                    </a:lnTlToBr>
                    <a:lnBlToTr>
                      <a:noFill/>
                    </a:lnBlToTr>
                    <a:solidFill>
                      <a:schemeClr val="bg1"/>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1</a:t>
                      </a:r>
                      <a:endParaRPr kumimoji="0" lang="en-US" sz="2400" b="0" i="0" u="none" strike="noStrike" cap="none" normalizeH="0" baseline="0" dirty="0" smtClean="0">
                        <a:ln>
                          <a:noFill/>
                        </a:ln>
                        <a:solidFill>
                          <a:schemeClr val="tx1"/>
                        </a:solidFill>
                        <a:effectLst/>
                        <a:latin typeface="Times New Roman" pitchFamily="18" charset="0"/>
                      </a:endParaRPr>
                    </a:p>
                  </a:txBody>
                  <a:tcPr anchor="b" horzOverflow="overflow">
                    <a:lnL>
                      <a:noFill/>
                    </a:lnL>
                    <a:lnR>
                      <a:noFill/>
                    </a:lnR>
                    <a:lnT w="12700" cap="flat" cmpd="sng" algn="ctr">
                      <a:solidFill>
                        <a:srgbClr val="000000"/>
                      </a:solidFill>
                      <a:prstDash val="solid"/>
                      <a:round/>
                      <a:headEnd type="none" w="sm" len="sm"/>
                      <a:tailEnd type="none" w="sm" len="sm"/>
                    </a:lnT>
                    <a:lnB>
                      <a:noFill/>
                    </a:lnB>
                    <a:lnTlToBr>
                      <a:noFill/>
                    </a:lnTlToBr>
                    <a:lnBlToTr>
                      <a:noFill/>
                    </a:lnBlToTr>
                    <a:solidFill>
                      <a:schemeClr val="bg1"/>
                    </a:solidFill>
                  </a:tcPr>
                </a:tc>
                <a:tc>
                  <a:txBody>
                    <a:bodyPr/>
                    <a:lstStyle/>
                    <a:p>
                      <a:pPr marL="0" marR="0" lvl="0" indent="0" algn="l" defTabSz="1019175"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Narrow" pitchFamily="34" charset="0"/>
                      </a:endParaRPr>
                    </a:p>
                  </a:txBody>
                  <a:tcPr anchor="b" horzOverflow="overflow">
                    <a:lnL>
                      <a:noFill/>
                    </a:lnL>
                    <a:lnR>
                      <a:noFill/>
                    </a:lnR>
                    <a:lnT w="12700" cap="flat" cmpd="sng" algn="ctr">
                      <a:solidFill>
                        <a:srgbClr val="000000"/>
                      </a:solidFill>
                      <a:prstDash val="solid"/>
                      <a:round/>
                      <a:headEnd type="none" w="sm" len="sm"/>
                      <a:tailEnd type="none" w="sm" len="sm"/>
                    </a:lnT>
                    <a:lnB>
                      <a:noFill/>
                    </a:lnB>
                    <a:lnTlToBr>
                      <a:noFill/>
                    </a:lnTlToBr>
                    <a:lnBlToTr>
                      <a:noFill/>
                    </a:lnBlToTr>
                    <a:solidFill>
                      <a:schemeClr val="bg1"/>
                    </a:solidFill>
                  </a:tcPr>
                </a:tc>
                <a:tc>
                  <a:txBody>
                    <a:bodyPr/>
                    <a:lstStyle/>
                    <a:p>
                      <a:pPr marL="0" marR="0" lvl="0" indent="0" algn="l" defTabSz="1019175"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Narrow" pitchFamily="34" charset="0"/>
                      </a:endParaRPr>
                    </a:p>
                  </a:txBody>
                  <a:tcPr anchor="b" horzOverflow="overflow">
                    <a:lnL>
                      <a:noFill/>
                    </a:lnL>
                    <a:lnR cap="flat">
                      <a:noFill/>
                    </a:lnR>
                    <a:lnT w="12700" cap="flat" cmpd="sng" algn="ctr">
                      <a:solidFill>
                        <a:srgbClr val="000000"/>
                      </a:solidFill>
                      <a:prstDash val="solid"/>
                      <a:round/>
                      <a:headEnd type="none" w="sm" len="sm"/>
                      <a:tailEnd type="none" w="sm" len="sm"/>
                    </a:lnT>
                    <a:lnB>
                      <a:noFill/>
                    </a:lnB>
                    <a:lnTlToBr>
                      <a:noFill/>
                    </a:lnTlToBr>
                    <a:lnBlToTr>
                      <a:noFill/>
                    </a:lnBlToTr>
                    <a:solidFill>
                      <a:schemeClr val="bg1"/>
                    </a:solidFill>
                  </a:tcPr>
                </a:tc>
              </a:tr>
              <a:tr h="8382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Web-CT Seats</a:t>
                      </a:r>
                      <a:endParaRPr kumimoji="0" lang="en-US" sz="2400" b="0" i="0" u="none" strike="noStrike" cap="none" normalizeH="0" baseline="0" dirty="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solidFill>
                      <a:schemeClr val="bg1"/>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0.943</a:t>
                      </a:r>
                      <a:endParaRPr kumimoji="0" lang="en-US" sz="2400" b="0" i="0" u="none" strike="noStrike" cap="none" normalizeH="0" baseline="0" dirty="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solidFill>
                      <a:schemeClr val="bg1"/>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1</a:t>
                      </a:r>
                      <a:endParaRPr kumimoji="0" lang="en-US" sz="2400" b="0" i="0" u="none" strike="noStrike" cap="none" normalizeH="0" baseline="0" dirty="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solidFill>
                      <a:schemeClr val="bg1"/>
                    </a:solidFill>
                  </a:tcPr>
                </a:tc>
                <a:tc>
                  <a:txBody>
                    <a:bodyPr/>
                    <a:lstStyle/>
                    <a:p>
                      <a:pPr marL="0" marR="0" lvl="0" indent="0" algn="l" defTabSz="1019175"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Narrow" pitchFamily="34" charset="0"/>
                      </a:endParaRPr>
                    </a:p>
                  </a:txBody>
                  <a:tcPr anchor="b" horzOverflow="overflow">
                    <a:lnL>
                      <a:noFill/>
                    </a:lnL>
                    <a:lnR cap="flat">
                      <a:noFill/>
                    </a:lnR>
                    <a:lnT>
                      <a:noFill/>
                    </a:lnT>
                    <a:lnB>
                      <a:noFill/>
                    </a:lnB>
                    <a:lnTlToBr>
                      <a:noFill/>
                    </a:lnTlToBr>
                    <a:lnBlToTr>
                      <a:noFill/>
                    </a:lnBlToTr>
                    <a:solidFill>
                      <a:schemeClr val="bg1"/>
                    </a:solidFill>
                  </a:tcPr>
                </a:tc>
              </a:tr>
              <a:tr h="6350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University revenue</a:t>
                      </a:r>
                      <a:endParaRPr kumimoji="0" lang="en-US" sz="2400" b="0" i="0" u="none" strike="noStrike" cap="none" normalizeH="0" baseline="0" dirty="0" smtClean="0">
                        <a:ln>
                          <a:noFill/>
                        </a:ln>
                        <a:solidFill>
                          <a:schemeClr val="tx1"/>
                        </a:solidFill>
                        <a:effectLst/>
                        <a:latin typeface="Times New Roman" pitchFamily="18" charset="0"/>
                      </a:endParaRPr>
                    </a:p>
                  </a:txBody>
                  <a:tcPr anchor="b" horzOverflow="overflow">
                    <a:lnL cap="flat">
                      <a:noFill/>
                    </a:lnL>
                    <a:lnR>
                      <a:noFill/>
                    </a:lnR>
                    <a:lnT>
                      <a:noFill/>
                    </a:lnT>
                    <a:lnB w="12700" cap="flat" cmpd="sng" algn="ctr">
                      <a:solidFill>
                        <a:srgbClr val="000000"/>
                      </a:solidFill>
                      <a:prstDash val="solid"/>
                      <a:round/>
                      <a:headEnd type="none" w="sm" len="sm"/>
                      <a:tailEnd type="none" w="sm" len="sm"/>
                    </a:lnB>
                    <a:lnTlToBr>
                      <a:noFill/>
                    </a:lnTlToBr>
                    <a:lnBlToTr>
                      <a:noFill/>
                    </a:lnBlToTr>
                    <a:solidFill>
                      <a:schemeClr val="bg1"/>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0.999</a:t>
                      </a:r>
                      <a:endParaRPr kumimoji="0" lang="en-US" sz="2400" b="0" i="0" u="none" strike="noStrike" cap="none" normalizeH="0" baseline="0" dirty="0" smtClean="0">
                        <a:ln>
                          <a:noFill/>
                        </a:ln>
                        <a:solidFill>
                          <a:schemeClr val="tx1"/>
                        </a:solidFill>
                        <a:effectLst/>
                        <a:latin typeface="Times New Roman" pitchFamily="18" charset="0"/>
                      </a:endParaRPr>
                    </a:p>
                  </a:txBody>
                  <a:tcPr anchor="b" horzOverflow="overflow">
                    <a:lnL>
                      <a:noFill/>
                    </a:lnL>
                    <a:lnR>
                      <a:noFill/>
                    </a:lnR>
                    <a:lnT>
                      <a:noFill/>
                    </a:lnT>
                    <a:lnB w="12700" cap="flat" cmpd="sng" algn="ctr">
                      <a:solidFill>
                        <a:srgbClr val="000000"/>
                      </a:solidFill>
                      <a:prstDash val="solid"/>
                      <a:round/>
                      <a:headEnd type="none" w="sm" len="sm"/>
                      <a:tailEnd type="none" w="sm" len="sm"/>
                    </a:lnB>
                    <a:lnTlToBr>
                      <a:noFill/>
                    </a:lnTlToBr>
                    <a:lnBlToTr>
                      <a:noFill/>
                    </a:lnBlToTr>
                    <a:solidFill>
                      <a:schemeClr val="bg1"/>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0.942</a:t>
                      </a:r>
                      <a:endParaRPr kumimoji="0" lang="en-US" sz="2400" b="0" i="0" u="none" strike="noStrike" cap="none" normalizeH="0" baseline="0" dirty="0" smtClean="0">
                        <a:ln>
                          <a:noFill/>
                        </a:ln>
                        <a:solidFill>
                          <a:schemeClr val="tx1"/>
                        </a:solidFill>
                        <a:effectLst/>
                        <a:latin typeface="Times New Roman" pitchFamily="18" charset="0"/>
                      </a:endParaRPr>
                    </a:p>
                  </a:txBody>
                  <a:tcPr anchor="b" horzOverflow="overflow">
                    <a:lnL>
                      <a:noFill/>
                    </a:lnL>
                    <a:lnR>
                      <a:noFill/>
                    </a:lnR>
                    <a:lnT>
                      <a:noFill/>
                    </a:lnT>
                    <a:lnB w="12700" cap="flat" cmpd="sng" algn="ctr">
                      <a:solidFill>
                        <a:srgbClr val="000000"/>
                      </a:solidFill>
                      <a:prstDash val="solid"/>
                      <a:round/>
                      <a:headEnd type="none" w="sm" len="sm"/>
                      <a:tailEnd type="none" w="sm" len="sm"/>
                    </a:lnB>
                    <a:lnTlToBr>
                      <a:noFill/>
                    </a:lnTlToBr>
                    <a:lnBlToTr>
                      <a:noFill/>
                    </a:lnBlToTr>
                    <a:solidFill>
                      <a:schemeClr val="bg1"/>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1</a:t>
                      </a:r>
                      <a:endParaRPr kumimoji="0" lang="en-US" sz="2400" b="0" i="0" u="none" strike="noStrike" cap="none" normalizeH="0" baseline="0" dirty="0" smtClean="0">
                        <a:ln>
                          <a:noFill/>
                        </a:ln>
                        <a:solidFill>
                          <a:schemeClr val="tx1"/>
                        </a:solidFill>
                        <a:effectLst/>
                        <a:latin typeface="Times New Roman" pitchFamily="18" charset="0"/>
                      </a:endParaRPr>
                    </a:p>
                  </a:txBody>
                  <a:tcPr anchor="b" horzOverflow="overflow">
                    <a:lnL>
                      <a:noFill/>
                    </a:lnL>
                    <a:lnR cap="flat">
                      <a:noFill/>
                    </a:lnR>
                    <a:lnT>
                      <a:noFill/>
                    </a:lnT>
                    <a:lnB w="12700" cap="flat" cmpd="sng" algn="ctr">
                      <a:solidFill>
                        <a:srgbClr val="000000"/>
                      </a:solidFill>
                      <a:prstDash val="solid"/>
                      <a:round/>
                      <a:headEnd type="none" w="sm" len="sm"/>
                      <a:tailEnd type="none" w="sm" len="sm"/>
                    </a:lnB>
                    <a:lnTlToBr>
                      <a:noFill/>
                    </a:lnTlToBr>
                    <a:lnBlToTr>
                      <a:noFill/>
                    </a:lnBlToTr>
                    <a:solidFill>
                      <a:schemeClr val="bg1"/>
                    </a:solidFill>
                  </a:tcPr>
                </a:tc>
              </a:tr>
            </a:tbl>
          </a:graphicData>
        </a:graphic>
      </p:graphicFrame>
      <p:sp>
        <p:nvSpPr>
          <p:cNvPr id="26" name="Slide Number Placeholder 5"/>
          <p:cNvSpPr>
            <a:spLocks noGrp="1"/>
          </p:cNvSpPr>
          <p:nvPr>
            <p:ph type="sldNum" sz="quarter" idx="12"/>
          </p:nvPr>
        </p:nvSpPr>
        <p:spPr/>
        <p:txBody>
          <a:bodyPr/>
          <a:lstStyle/>
          <a:p>
            <a:fld id="{4E5A09E2-A7F8-4709-8EBE-4B46AC531D12}" type="slidenum">
              <a:rPr lang="en-US"/>
              <a:pPr/>
              <a:t>30</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ChangeArrowheads="1"/>
          </p:cNvSpPr>
          <p:nvPr>
            <p:ph type="title"/>
          </p:nvPr>
        </p:nvSpPr>
        <p:spPr/>
        <p:txBody>
          <a:bodyPr/>
          <a:lstStyle/>
          <a:p>
            <a:r>
              <a:rPr lang="en-US"/>
              <a:t>Possible Sequence of Events</a:t>
            </a:r>
          </a:p>
        </p:txBody>
      </p:sp>
      <p:graphicFrame>
        <p:nvGraphicFramePr>
          <p:cNvPr id="270420" name="Group 84"/>
          <p:cNvGraphicFramePr>
            <a:graphicFrameLocks noGrp="1"/>
          </p:cNvGraphicFramePr>
          <p:nvPr>
            <p:ph sz="half" idx="1"/>
          </p:nvPr>
        </p:nvGraphicFramePr>
        <p:xfrm>
          <a:off x="754062" y="2244725"/>
          <a:ext cx="8466137" cy="3589147"/>
        </p:xfrm>
        <a:graphic>
          <a:graphicData uri="http://schemas.openxmlformats.org/drawingml/2006/table">
            <a:tbl>
              <a:tblPr/>
              <a:tblGrid>
                <a:gridCol w="1693608"/>
                <a:gridCol w="1693609"/>
                <a:gridCol w="1693608"/>
                <a:gridCol w="1691703"/>
                <a:gridCol w="1693609"/>
              </a:tblGrid>
              <a:tr h="1031875">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rPr>
                        <a:t>Cause</a:t>
                      </a:r>
                    </a:p>
                  </a:txBody>
                  <a:tcPr anchor="b"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rPr>
                        <a:t>Catalyst</a:t>
                      </a: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rPr>
                        <a:t>End </a:t>
                      </a:r>
                      <a:br>
                        <a:rPr kumimoji="0" lang="en-US" sz="2400" b="1" i="0" u="none" strike="noStrike" cap="none" normalizeH="0" baseline="0" dirty="0" smtClean="0">
                          <a:ln>
                            <a:noFill/>
                          </a:ln>
                          <a:solidFill>
                            <a:schemeClr val="tx1"/>
                          </a:solidFill>
                          <a:effectLst/>
                          <a:latin typeface="Arial Narrow" pitchFamily="34" charset="0"/>
                        </a:rPr>
                      </a:br>
                      <a:r>
                        <a:rPr kumimoji="0" lang="en-US" sz="2400" b="1" i="0" u="none" strike="noStrike" cap="none" normalizeH="0" baseline="0" dirty="0" smtClean="0">
                          <a:ln>
                            <a:noFill/>
                          </a:ln>
                          <a:solidFill>
                            <a:schemeClr val="tx1"/>
                          </a:solidFill>
                          <a:effectLst/>
                          <a:latin typeface="Arial Narrow" pitchFamily="34" charset="0"/>
                        </a:rPr>
                        <a:t>result</a:t>
                      </a: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rPr>
                        <a:t>Condition to be met</a:t>
                      </a: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rPr>
                        <a:t>Calculated value</a:t>
                      </a: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1104900">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rPr>
                        <a:t>IT Investment</a:t>
                      </a: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0000"/>
                    </a:solid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rPr>
                        <a:t>Use of Web-CT</a:t>
                      </a: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0000"/>
                    </a:solid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rPr>
                        <a:t>University Revenue</a:t>
                      </a: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0000"/>
                    </a:solidFill>
                  </a:tcPr>
                </a:tc>
                <a:tc>
                  <a:txBody>
                    <a:bodyPr/>
                    <a:lstStyle/>
                    <a:p>
                      <a:pPr marL="0" marR="0" lvl="0" indent="0" algn="l" defTabSz="1019175"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Courier New" pitchFamily="49" charset="0"/>
                          <a:cs typeface="Courier New" pitchFamily="49" charset="0"/>
                        </a:rPr>
                        <a:t>ρ</a:t>
                      </a:r>
                      <a:r>
                        <a:rPr kumimoji="0" lang="fr-FR" sz="2400" b="0" i="0" u="none" strike="noStrike" cap="none" normalizeH="0" baseline="-30000" dirty="0" smtClean="0">
                          <a:ln>
                            <a:noFill/>
                          </a:ln>
                          <a:solidFill>
                            <a:schemeClr val="tx1"/>
                          </a:solidFill>
                          <a:effectLst/>
                          <a:latin typeface="Arial Narrow" pitchFamily="34" charset="0"/>
                          <a:cs typeface="Times New Roman" pitchFamily="18" charset="0"/>
                        </a:rPr>
                        <a:t>IR</a:t>
                      </a:r>
                      <a:r>
                        <a:rPr kumimoji="0" lang="fr-FR" sz="2400" b="0" i="0" u="none" strike="noStrike" cap="none" normalizeH="0" baseline="0" dirty="0" smtClean="0">
                          <a:ln>
                            <a:noFill/>
                          </a:ln>
                          <a:solidFill>
                            <a:schemeClr val="tx1"/>
                          </a:solidFill>
                          <a:effectLst/>
                          <a:latin typeface="Arial Narrow" pitchFamily="34" charset="0"/>
                          <a:cs typeface="Times New Roman" pitchFamily="18" charset="0"/>
                        </a:rPr>
                        <a:t>- </a:t>
                      </a:r>
                      <a:r>
                        <a:rPr kumimoji="0" lang="en-US" sz="2400" b="0" i="0" u="none" strike="noStrike" cap="none" normalizeH="0" baseline="0" dirty="0" smtClean="0">
                          <a:ln>
                            <a:noFill/>
                          </a:ln>
                          <a:solidFill>
                            <a:schemeClr val="tx1"/>
                          </a:solidFill>
                          <a:effectLst/>
                          <a:latin typeface="Courier New" pitchFamily="49" charset="0"/>
                          <a:cs typeface="Courier New" pitchFamily="49" charset="0"/>
                        </a:rPr>
                        <a:t>ρ</a:t>
                      </a:r>
                      <a:r>
                        <a:rPr kumimoji="0" lang="fr-FR" sz="2400" b="0" i="0" u="none" strike="noStrike" cap="none" normalizeH="0" baseline="-30000" dirty="0" smtClean="0">
                          <a:ln>
                            <a:noFill/>
                          </a:ln>
                          <a:solidFill>
                            <a:schemeClr val="tx1"/>
                          </a:solidFill>
                          <a:effectLst/>
                          <a:latin typeface="Arial Narrow" pitchFamily="34" charset="0"/>
                          <a:cs typeface="Times New Roman" pitchFamily="18" charset="0"/>
                        </a:rPr>
                        <a:t>IU </a:t>
                      </a:r>
                      <a:r>
                        <a:rPr kumimoji="0" lang="en-US" sz="2400" b="0" i="0" u="none" strike="noStrike" cap="none" normalizeH="0" baseline="0" dirty="0" smtClean="0">
                          <a:ln>
                            <a:noFill/>
                          </a:ln>
                          <a:solidFill>
                            <a:schemeClr val="tx1"/>
                          </a:solidFill>
                          <a:effectLst/>
                          <a:latin typeface="Courier New" pitchFamily="49" charset="0"/>
                          <a:cs typeface="Courier New" pitchFamily="49" charset="0"/>
                        </a:rPr>
                        <a:t>ρ</a:t>
                      </a:r>
                      <a:r>
                        <a:rPr kumimoji="0" lang="fr-FR" sz="2400" b="0" i="0" u="none" strike="noStrike" cap="none" normalizeH="0" baseline="-30000" dirty="0" smtClean="0">
                          <a:ln>
                            <a:noFill/>
                          </a:ln>
                          <a:solidFill>
                            <a:schemeClr val="tx1"/>
                          </a:solidFill>
                          <a:effectLst/>
                          <a:latin typeface="Arial Narrow" pitchFamily="34" charset="0"/>
                          <a:cs typeface="Times New Roman" pitchFamily="18" charset="0"/>
                        </a:rPr>
                        <a:t>UR </a:t>
                      </a:r>
                      <a:r>
                        <a:rPr kumimoji="0" lang="fr-FR" sz="2400" b="0" i="0" u="none" strike="noStrike" cap="none" normalizeH="0" baseline="0" dirty="0" smtClean="0">
                          <a:ln>
                            <a:noFill/>
                          </a:ln>
                          <a:solidFill>
                            <a:schemeClr val="tx1"/>
                          </a:solidFill>
                          <a:effectLst/>
                          <a:latin typeface="Arial Narrow" pitchFamily="34" charset="0"/>
                          <a:cs typeface="Times New Roman" pitchFamily="18" charset="0"/>
                        </a:rPr>
                        <a:t>=0</a:t>
                      </a:r>
                      <a:endParaRPr kumimoji="0" lang="en-US" sz="2400" b="0"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0000"/>
                    </a:solid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rPr>
                        <a:t>=.99-.94*.94= .11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0000"/>
                    </a:solidFill>
                  </a:tcPr>
                </a:tc>
              </a:tr>
              <a:tr h="1295400">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rPr>
                        <a:t>University Revenue</a:t>
                      </a: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1"/>
                    </a:solid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rPr>
                        <a:t>IT Investment</a:t>
                      </a: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1"/>
                    </a:solid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rPr>
                        <a:t>Use of Web-CT</a:t>
                      </a: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1"/>
                    </a:solidFill>
                  </a:tcPr>
                </a:tc>
                <a:tc>
                  <a:txBody>
                    <a:bodyPr/>
                    <a:lstStyle/>
                    <a:p>
                      <a:pPr marL="0" marR="0" lvl="0" indent="0" algn="l" defTabSz="1019175"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Courier New" pitchFamily="49" charset="0"/>
                          <a:cs typeface="Courier New" pitchFamily="49" charset="0"/>
                        </a:rPr>
                        <a:t>ρ</a:t>
                      </a:r>
                      <a:r>
                        <a:rPr kumimoji="0" lang="fr-FR" sz="2400" b="0" i="0" u="none" strike="noStrike" cap="none" normalizeH="0" baseline="-30000" dirty="0" smtClean="0">
                          <a:ln>
                            <a:noFill/>
                          </a:ln>
                          <a:solidFill>
                            <a:schemeClr val="tx1"/>
                          </a:solidFill>
                          <a:effectLst/>
                          <a:latin typeface="Arial Narrow" pitchFamily="34" charset="0"/>
                          <a:cs typeface="Times New Roman" pitchFamily="18" charset="0"/>
                        </a:rPr>
                        <a:t>RU</a:t>
                      </a:r>
                      <a:r>
                        <a:rPr kumimoji="0" lang="fr-FR" sz="2400" b="0" i="0" u="none" strike="noStrike" cap="none" normalizeH="0" baseline="0" dirty="0" smtClean="0">
                          <a:ln>
                            <a:noFill/>
                          </a:ln>
                          <a:solidFill>
                            <a:schemeClr val="tx1"/>
                          </a:solidFill>
                          <a:effectLst/>
                          <a:latin typeface="Arial Narrow" pitchFamily="34" charset="0"/>
                          <a:cs typeface="Times New Roman" pitchFamily="18" charset="0"/>
                        </a:rPr>
                        <a:t>- </a:t>
                      </a:r>
                      <a:r>
                        <a:rPr kumimoji="0" lang="en-US" sz="2400" b="0" i="0" u="none" strike="noStrike" cap="none" normalizeH="0" baseline="0" dirty="0" smtClean="0">
                          <a:ln>
                            <a:noFill/>
                          </a:ln>
                          <a:solidFill>
                            <a:schemeClr val="tx1"/>
                          </a:solidFill>
                          <a:effectLst/>
                          <a:latin typeface="Courier New" pitchFamily="49" charset="0"/>
                          <a:cs typeface="Courier New" pitchFamily="49" charset="0"/>
                        </a:rPr>
                        <a:t>ρ</a:t>
                      </a:r>
                      <a:r>
                        <a:rPr kumimoji="0" lang="fr-FR" sz="2400" b="0" i="0" u="none" strike="noStrike" cap="none" normalizeH="0" baseline="-30000" dirty="0" smtClean="0">
                          <a:ln>
                            <a:noFill/>
                          </a:ln>
                          <a:solidFill>
                            <a:schemeClr val="tx1"/>
                          </a:solidFill>
                          <a:effectLst/>
                          <a:latin typeface="Arial Narrow" pitchFamily="34" charset="0"/>
                          <a:cs typeface="Times New Roman" pitchFamily="18" charset="0"/>
                        </a:rPr>
                        <a:t>RI </a:t>
                      </a:r>
                      <a:r>
                        <a:rPr kumimoji="0" lang="en-US" sz="2400" b="0" i="0" u="none" strike="noStrike" cap="none" normalizeH="0" baseline="0" dirty="0" smtClean="0">
                          <a:ln>
                            <a:noFill/>
                          </a:ln>
                          <a:solidFill>
                            <a:schemeClr val="tx1"/>
                          </a:solidFill>
                          <a:effectLst/>
                          <a:latin typeface="Courier New" pitchFamily="49" charset="0"/>
                          <a:cs typeface="Courier New" pitchFamily="49" charset="0"/>
                        </a:rPr>
                        <a:t>ρ</a:t>
                      </a:r>
                      <a:r>
                        <a:rPr kumimoji="0" lang="fr-FR" sz="2400" b="0" i="0" u="none" strike="noStrike" cap="none" normalizeH="0" baseline="-30000" dirty="0" smtClean="0">
                          <a:ln>
                            <a:noFill/>
                          </a:ln>
                          <a:solidFill>
                            <a:schemeClr val="tx1"/>
                          </a:solidFill>
                          <a:effectLst/>
                          <a:latin typeface="Arial Narrow" pitchFamily="34" charset="0"/>
                          <a:cs typeface="Times New Roman" pitchFamily="18" charset="0"/>
                        </a:rPr>
                        <a:t>IU </a:t>
                      </a:r>
                      <a:r>
                        <a:rPr kumimoji="0" lang="fr-FR" sz="2400" b="0" i="0" u="none" strike="noStrike" cap="none" normalizeH="0" baseline="0" dirty="0" smtClean="0">
                          <a:ln>
                            <a:noFill/>
                          </a:ln>
                          <a:solidFill>
                            <a:schemeClr val="tx1"/>
                          </a:solidFill>
                          <a:effectLst/>
                          <a:latin typeface="Arial Narrow" pitchFamily="34" charset="0"/>
                          <a:cs typeface="Times New Roman" pitchFamily="18" charset="0"/>
                        </a:rPr>
                        <a:t>=0</a:t>
                      </a:r>
                      <a:endParaRPr kumimoji="0" lang="en-US" sz="2400" b="0" i="0" u="none" strike="noStrike" cap="none" normalizeH="0" baseline="0" dirty="0" smtClean="0">
                        <a:ln>
                          <a:noFill/>
                        </a:ln>
                        <a:solidFill>
                          <a:schemeClr val="tx1"/>
                        </a:solidFill>
                        <a:effectLst/>
                        <a:latin typeface="Arial Narrow" pitchFamily="34" charset="0"/>
                        <a:cs typeface="Times New Roman" pitchFamily="18" charset="0"/>
                      </a:endParaRP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1"/>
                    </a:solid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rPr>
                        <a:t>=.94-.94*.99 =.00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1"/>
                    </a:solidFill>
                  </a:tcPr>
                </a:tc>
              </a:tr>
            </a:tbl>
          </a:graphicData>
        </a:graphic>
      </p:graphicFrame>
      <p:pic>
        <p:nvPicPr>
          <p:cNvPr id="270412" name="Picture 76" descr="BD21301_"/>
          <p:cNvPicPr>
            <a:picLocks noGrp="1" noChangeAspect="1" noChangeArrowheads="1"/>
          </p:cNvPicPr>
          <p:nvPr>
            <p:ph sz="half" idx="2"/>
          </p:nvPr>
        </p:nvPicPr>
        <p:blipFill>
          <a:blip r:embed="rId3" cstate="print"/>
          <a:stretch>
            <a:fillRect/>
          </a:stretch>
        </p:blipFill>
        <p:spPr>
          <a:xfrm>
            <a:off x="7280275" y="4509294"/>
            <a:ext cx="123825" cy="123825"/>
          </a:xfrm>
          <a:noFill/>
          <a:ln/>
        </p:spPr>
      </p:pic>
      <p:sp>
        <p:nvSpPr>
          <p:cNvPr id="35" name="Slide Number Placeholder 6"/>
          <p:cNvSpPr>
            <a:spLocks noGrp="1"/>
          </p:cNvSpPr>
          <p:nvPr>
            <p:ph type="sldNum" sz="quarter" idx="12"/>
          </p:nvPr>
        </p:nvSpPr>
        <p:spPr/>
        <p:txBody>
          <a:bodyPr/>
          <a:lstStyle/>
          <a:p>
            <a:fld id="{DADCCF1D-CF74-41C6-9583-8ED796DF39D8}" type="slidenum">
              <a:rPr lang="en-US"/>
              <a:pPr/>
              <a:t>31</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p:txBody>
          <a:bodyPr/>
          <a:lstStyle/>
          <a:p>
            <a:r>
              <a:rPr lang="en-US" dirty="0"/>
              <a:t>Conclusion of Analysis</a:t>
            </a:r>
          </a:p>
        </p:txBody>
      </p:sp>
      <p:sp>
        <p:nvSpPr>
          <p:cNvPr id="6" name="Slide Number Placeholder 5"/>
          <p:cNvSpPr>
            <a:spLocks noGrp="1"/>
          </p:cNvSpPr>
          <p:nvPr>
            <p:ph type="sldNum" sz="quarter" idx="12"/>
          </p:nvPr>
        </p:nvSpPr>
        <p:spPr/>
        <p:txBody>
          <a:bodyPr/>
          <a:lstStyle/>
          <a:p>
            <a:fld id="{EBE7DF5E-BE94-4882-9AF8-9A0DB0C3D812}" type="slidenum">
              <a:rPr lang="en-US"/>
              <a:pPr/>
              <a:t>32</a:t>
            </a:fld>
            <a:endParaRPr lang="en-US"/>
          </a:p>
        </p:txBody>
      </p:sp>
      <p:graphicFrame>
        <p:nvGraphicFramePr>
          <p:cNvPr id="10" name="Content Placeholder 9"/>
          <p:cNvGraphicFramePr>
            <a:graphicFrameLocks noGrp="1"/>
          </p:cNvGraphicFramePr>
          <p:nvPr>
            <p:ph idx="1"/>
          </p:nvPr>
        </p:nvGraphicFramePr>
        <p:xfrm>
          <a:off x="1006475" y="2020888"/>
          <a:ext cx="8548688"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AB9339D-A342-47A0-8862-B3808D8D10B8}" type="slidenum">
              <a:rPr lang="en-US"/>
              <a:pPr/>
              <a:t>33</a:t>
            </a:fld>
            <a:endParaRPr lang="en-US"/>
          </a:p>
        </p:txBody>
      </p:sp>
      <p:sp>
        <p:nvSpPr>
          <p:cNvPr id="233474" name="Rectangle 2"/>
          <p:cNvSpPr>
            <a:spLocks noGrp="1" noChangeArrowheads="1"/>
          </p:cNvSpPr>
          <p:nvPr>
            <p:ph type="ctrTitle"/>
          </p:nvPr>
        </p:nvSpPr>
        <p:spPr>
          <a:xfrm>
            <a:off x="990600" y="2700528"/>
            <a:ext cx="8549640" cy="2238451"/>
          </a:xfrm>
        </p:spPr>
        <p:txBody>
          <a:bodyPr/>
          <a:lstStyle/>
          <a:p>
            <a:r>
              <a:rPr lang="en-US" sz="12000" dirty="0" smtClean="0"/>
              <a:t>Objective </a:t>
            </a:r>
            <a:r>
              <a:rPr lang="en-US" sz="12000" dirty="0" err="1" smtClean="0"/>
              <a:t>ROI</a:t>
            </a:r>
            <a:endParaRPr lang="en-US" sz="12000" dirty="0"/>
          </a:p>
        </p:txBody>
      </p:sp>
      <p:sp>
        <p:nvSpPr>
          <p:cNvPr id="233475" name="Rectangle 3"/>
          <p:cNvSpPr>
            <a:spLocks noGrp="1" noChangeArrowheads="1"/>
          </p:cNvSpPr>
          <p:nvPr>
            <p:ph type="subTitle" idx="1"/>
          </p:nvPr>
        </p:nvSpPr>
        <p:spPr>
          <a:xfrm>
            <a:off x="990600" y="990600"/>
            <a:ext cx="8549640" cy="1709928"/>
          </a:xfrm>
        </p:spPr>
        <p:txBody>
          <a:bodyPr/>
          <a:lstStyle/>
          <a:p>
            <a:r>
              <a:rPr lang="en-US" dirty="0" smtClean="0"/>
              <a:t>Take Home Lesson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0034" name="Picture 2" descr="http://t2.gstatic.com/images?q=tbn:ANd9GcT-6HLgydhVRgKMk75yl45vv9eWLYPIsWzrwCoOs3XX3j8rElcy"/>
          <p:cNvPicPr>
            <a:picLocks noChangeAspect="1" noChangeArrowheads="1"/>
          </p:cNvPicPr>
          <p:nvPr/>
        </p:nvPicPr>
        <p:blipFill>
          <a:blip r:embed="rId3" cstate="print"/>
          <a:srcRect/>
          <a:stretch>
            <a:fillRect/>
          </a:stretch>
        </p:blipFill>
        <p:spPr bwMode="auto">
          <a:xfrm>
            <a:off x="152401" y="-1"/>
            <a:ext cx="10401686" cy="7791229"/>
          </a:xfrm>
          <a:prstGeom prst="rect">
            <a:avLst/>
          </a:prstGeom>
          <a:noFill/>
        </p:spPr>
      </p:pic>
      <p:pic>
        <p:nvPicPr>
          <p:cNvPr id="285702" name="Picture 6"/>
          <p:cNvPicPr>
            <a:picLocks noGrp="1" noChangeAspect="1" noChangeArrowheads="1"/>
          </p:cNvPicPr>
          <p:nvPr>
            <p:ph idx="1"/>
          </p:nvPr>
        </p:nvPicPr>
        <p:blipFill>
          <a:blip r:embed="rId4" cstate="print"/>
          <a:srcRect/>
          <a:stretch>
            <a:fillRect/>
          </a:stretch>
        </p:blipFill>
        <p:spPr>
          <a:xfrm>
            <a:off x="152400" y="1773210"/>
            <a:ext cx="10245006" cy="1868515"/>
          </a:xfrm>
          <a:noFill/>
          <a:ln/>
        </p:spPr>
      </p:pic>
      <p:sp>
        <p:nvSpPr>
          <p:cNvPr id="5" name="Slide Number Placeholder 5"/>
          <p:cNvSpPr>
            <a:spLocks noGrp="1"/>
          </p:cNvSpPr>
          <p:nvPr>
            <p:ph type="sldNum" sz="quarter" idx="12"/>
          </p:nvPr>
        </p:nvSpPr>
        <p:spPr/>
        <p:txBody>
          <a:bodyPr/>
          <a:lstStyle/>
          <a:p>
            <a:fld id="{B1CFFF64-CEAE-4194-A917-94A6D0F1C0F5}" type="slidenum">
              <a:rPr lang="en-US"/>
              <a:pPr/>
              <a:t>3</a:t>
            </a:fld>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4"/>
          <p:cNvSpPr>
            <a:spLocks noGrp="1" noChangeArrowheads="1"/>
          </p:cNvSpPr>
          <p:nvPr>
            <p:ph type="sldNum" sz="quarter" idx="12"/>
          </p:nvPr>
        </p:nvSpPr>
        <p:spPr/>
        <p:txBody>
          <a:bodyPr/>
          <a:lstStyle/>
          <a:p>
            <a:fld id="{6293EE2F-7048-4CE3-B5E1-909E6468E019}" type="slidenum">
              <a:rPr lang="en-US"/>
              <a:pPr/>
              <a:t>4</a:t>
            </a:fld>
            <a:endParaRPr lang="en-US"/>
          </a:p>
        </p:txBody>
      </p:sp>
      <p:sp>
        <p:nvSpPr>
          <p:cNvPr id="245764" name="Rectangle 4"/>
          <p:cNvSpPr>
            <a:spLocks noGrp="1" noChangeArrowheads="1"/>
          </p:cNvSpPr>
          <p:nvPr>
            <p:ph type="ctrTitle"/>
          </p:nvPr>
        </p:nvSpPr>
        <p:spPr>
          <a:xfrm>
            <a:off x="990600" y="4953000"/>
            <a:ext cx="8549640" cy="2238451"/>
          </a:xfrm>
        </p:spPr>
        <p:txBody>
          <a:bodyPr/>
          <a:lstStyle/>
          <a:p>
            <a:r>
              <a:rPr lang="en-US" sz="7200" dirty="0" smtClean="0"/>
              <a:t>Not mismanagement</a:t>
            </a:r>
            <a:endParaRPr lang="en-US" sz="7200" dirty="0"/>
          </a:p>
        </p:txBody>
      </p:sp>
      <p:sp>
        <p:nvSpPr>
          <p:cNvPr id="245765" name="Rectangle 5"/>
          <p:cNvSpPr>
            <a:spLocks noGrp="1" noChangeArrowheads="1"/>
          </p:cNvSpPr>
          <p:nvPr>
            <p:ph type="subTitle" idx="1"/>
          </p:nvPr>
        </p:nvSpPr>
        <p:spPr/>
        <p:txBody>
          <a:bodyPr/>
          <a:lstStyle/>
          <a:p>
            <a:r>
              <a:rPr lang="en-US"/>
              <a:t>The problem is with our methods</a:t>
            </a:r>
          </a:p>
        </p:txBody>
      </p:sp>
      <p:sp>
        <p:nvSpPr>
          <p:cNvPr id="245767" name="AutoShape 7"/>
          <p:cNvSpPr>
            <a:spLocks noChangeArrowheads="1"/>
          </p:cNvSpPr>
          <p:nvPr/>
        </p:nvSpPr>
        <p:spPr bwMode="auto">
          <a:xfrm>
            <a:off x="4953000" y="152400"/>
            <a:ext cx="5105400" cy="2971800"/>
          </a:xfrm>
          <a:prstGeom prst="cloudCallout">
            <a:avLst>
              <a:gd name="adj1" fmla="val -43750"/>
              <a:gd name="adj2" fmla="val 70000"/>
            </a:avLst>
          </a:prstGeom>
          <a:solidFill>
            <a:schemeClr val="accent1"/>
          </a:solidFill>
          <a:ln w="12700">
            <a:solidFill>
              <a:schemeClr val="tx1"/>
            </a:solidFill>
            <a:round/>
            <a:headEnd type="none" w="sm" len="sm"/>
            <a:tailEnd type="none" w="sm" len="sm"/>
          </a:ln>
          <a:effectLst/>
        </p:spPr>
        <p:txBody>
          <a:bodyPr/>
          <a:lstStyle/>
          <a:p>
            <a:pPr algn="ctr"/>
            <a:r>
              <a:rPr lang="en-US" sz="2800" b="1" dirty="0"/>
              <a:t>Morgan Stanley:</a:t>
            </a:r>
          </a:p>
          <a:p>
            <a:pPr algn="ctr"/>
            <a:r>
              <a:rPr lang="en-US" sz="2800" b="1" dirty="0"/>
              <a:t>“US firms lost </a:t>
            </a:r>
            <a:br>
              <a:rPr lang="en-US" sz="2800" b="1" dirty="0"/>
            </a:br>
            <a:r>
              <a:rPr lang="en-US" sz="2800" b="1" dirty="0"/>
              <a:t>$130 billion</a:t>
            </a:r>
            <a:br>
              <a:rPr lang="en-US" sz="2800" b="1" dirty="0"/>
            </a:br>
            <a:r>
              <a:rPr lang="en-US" sz="2800" b="1" dirty="0"/>
              <a:t>in unwanted</a:t>
            </a:r>
            <a:br>
              <a:rPr lang="en-US" sz="2800" b="1" dirty="0"/>
            </a:br>
            <a:r>
              <a:rPr lang="en-US" sz="2800" b="1" dirty="0"/>
              <a:t> </a:t>
            </a:r>
            <a:r>
              <a:rPr lang="en-US" sz="2800" b="1" dirty="0" smtClean="0"/>
              <a:t>IT”</a:t>
            </a:r>
            <a:endParaRPr lang="en-US" sz="28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p:txBody>
          <a:bodyPr/>
          <a:lstStyle/>
          <a:p>
            <a:r>
              <a:rPr lang="en-US" sz="4500"/>
              <a:t>List of Costs &amp; Savings</a:t>
            </a:r>
          </a:p>
        </p:txBody>
      </p:sp>
      <p:sp>
        <p:nvSpPr>
          <p:cNvPr id="259075" name="Rectangle 3"/>
          <p:cNvSpPr>
            <a:spLocks noGrp="1" noChangeArrowheads="1"/>
          </p:cNvSpPr>
          <p:nvPr>
            <p:ph idx="1"/>
          </p:nvPr>
        </p:nvSpPr>
        <p:spPr/>
        <p:txBody>
          <a:bodyPr/>
          <a:lstStyle/>
          <a:p>
            <a:pPr>
              <a:spcBef>
                <a:spcPct val="100000"/>
              </a:spcBef>
            </a:pPr>
            <a:r>
              <a:rPr lang="en-US" sz="3300" dirty="0"/>
              <a:t>Underestimates affected business processes</a:t>
            </a:r>
          </a:p>
          <a:p>
            <a:r>
              <a:rPr lang="en-US" sz="3300" dirty="0"/>
              <a:t>Assumes IT increases revenue</a:t>
            </a:r>
          </a:p>
          <a:p>
            <a:r>
              <a:rPr lang="en-US" sz="3300" dirty="0"/>
              <a:t>Assumes unused </a:t>
            </a:r>
            <a:r>
              <a:rPr lang="en-US" sz="3300" dirty="0" smtClean="0"/>
              <a:t>is saved costs</a:t>
            </a:r>
            <a:endParaRPr lang="en-US" sz="3300" dirty="0"/>
          </a:p>
          <a:p>
            <a:r>
              <a:rPr lang="en-US" sz="3300" dirty="0"/>
              <a:t>Training </a:t>
            </a:r>
            <a:r>
              <a:rPr lang="en-US" sz="3300" dirty="0" smtClean="0"/>
              <a:t>&amp; maintenance costs </a:t>
            </a:r>
            <a:r>
              <a:rPr lang="en-US" sz="3300" dirty="0"/>
              <a:t>ignored</a:t>
            </a:r>
          </a:p>
          <a:p>
            <a:r>
              <a:rPr lang="en-US" sz="3300" dirty="0"/>
              <a:t>Impact on productivity and quality ignored</a:t>
            </a:r>
          </a:p>
        </p:txBody>
      </p:sp>
      <p:sp>
        <p:nvSpPr>
          <p:cNvPr id="5" name="Slide Number Placeholder 5"/>
          <p:cNvSpPr>
            <a:spLocks noGrp="1"/>
          </p:cNvSpPr>
          <p:nvPr>
            <p:ph type="sldNum" sz="quarter" idx="12"/>
          </p:nvPr>
        </p:nvSpPr>
        <p:spPr/>
        <p:txBody>
          <a:bodyPr/>
          <a:lstStyle/>
          <a:p>
            <a:fld id="{07BD9E9B-7674-492A-BAE6-454058D138BE}" type="slidenum">
              <a:rPr lang="en-US"/>
              <a:pPr/>
              <a:t>5</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5522E46-A51C-435C-B0D8-A2F39BA3DCA6}" type="slidenum">
              <a:rPr lang="en-US"/>
              <a:pPr/>
              <a:t>6</a:t>
            </a:fld>
            <a:endParaRPr lang="en-US"/>
          </a:p>
        </p:txBody>
      </p:sp>
      <p:graphicFrame>
        <p:nvGraphicFramePr>
          <p:cNvPr id="7" name="Content Placeholder 6"/>
          <p:cNvGraphicFramePr>
            <a:graphicFrameLocks noGrp="1"/>
          </p:cNvGraphicFramePr>
          <p:nvPr>
            <p:ph idx="1"/>
          </p:nvPr>
        </p:nvGraphicFramePr>
        <p:xfrm>
          <a:off x="0" y="533400"/>
          <a:ext cx="10347325" cy="65928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lstStyle/>
          <a:p>
            <a:r>
              <a:rPr lang="en-US" sz="4500"/>
              <a:t>Steps in Proposed Analysis</a:t>
            </a:r>
          </a:p>
        </p:txBody>
      </p:sp>
      <p:sp>
        <p:nvSpPr>
          <p:cNvPr id="240643" name="Rectangle 3"/>
          <p:cNvSpPr>
            <a:spLocks noGrp="1" noChangeArrowheads="1"/>
          </p:cNvSpPr>
          <p:nvPr>
            <p:ph idx="1"/>
          </p:nvPr>
        </p:nvSpPr>
        <p:spPr/>
        <p:txBody>
          <a:bodyPr/>
          <a:lstStyle/>
          <a:p>
            <a:pPr marL="685800" indent="-685800">
              <a:lnSpc>
                <a:spcPct val="90000"/>
              </a:lnSpc>
              <a:buFontTx/>
              <a:buAutoNum type="arabicPeriod"/>
            </a:pPr>
            <a:r>
              <a:rPr lang="en-US" sz="2800" dirty="0"/>
              <a:t>Gather data over at least 3 periods</a:t>
            </a:r>
          </a:p>
          <a:p>
            <a:pPr marL="1100138" lvl="1" indent="-590550">
              <a:lnSpc>
                <a:spcPct val="90000"/>
              </a:lnSpc>
              <a:buFont typeface="Wingdings" pitchFamily="2" charset="2"/>
              <a:buChar char="§"/>
            </a:pPr>
            <a:r>
              <a:rPr lang="en-US" sz="2200" dirty="0">
                <a:solidFill>
                  <a:schemeClr val="bg1">
                    <a:lumMod val="75000"/>
                    <a:lumOff val="25000"/>
                  </a:schemeClr>
                </a:solidFill>
              </a:rPr>
              <a:t>Money spent on IT</a:t>
            </a:r>
          </a:p>
          <a:p>
            <a:pPr marL="1100138" lvl="1" indent="-590550">
              <a:lnSpc>
                <a:spcPct val="90000"/>
              </a:lnSpc>
              <a:buFont typeface="Wingdings" pitchFamily="2" charset="2"/>
              <a:buChar char="§"/>
            </a:pPr>
            <a:r>
              <a:rPr lang="en-US" sz="2200" dirty="0">
                <a:solidFill>
                  <a:schemeClr val="bg1">
                    <a:lumMod val="75000"/>
                    <a:lumOff val="25000"/>
                  </a:schemeClr>
                </a:solidFill>
              </a:rPr>
              <a:t>Use of IT by the business unit</a:t>
            </a:r>
          </a:p>
          <a:p>
            <a:pPr marL="1100138" lvl="1" indent="-590550">
              <a:lnSpc>
                <a:spcPct val="90000"/>
              </a:lnSpc>
              <a:buFont typeface="Wingdings" pitchFamily="2" charset="2"/>
              <a:buChar char="§"/>
            </a:pPr>
            <a:r>
              <a:rPr lang="en-US" sz="2200" dirty="0">
                <a:solidFill>
                  <a:schemeClr val="bg1">
                    <a:lumMod val="75000"/>
                    <a:lumOff val="25000"/>
                  </a:schemeClr>
                </a:solidFill>
              </a:rPr>
              <a:t>Organization’s or business unit’s revenues</a:t>
            </a:r>
          </a:p>
          <a:p>
            <a:pPr marL="685800" indent="-685800">
              <a:lnSpc>
                <a:spcPct val="90000"/>
              </a:lnSpc>
              <a:buFontTx/>
              <a:buAutoNum type="arabicPeriod"/>
            </a:pPr>
            <a:r>
              <a:rPr lang="en-US" sz="2800" dirty="0">
                <a:solidFill>
                  <a:schemeClr val="bg1">
                    <a:lumMod val="75000"/>
                    <a:lumOff val="25000"/>
                  </a:schemeClr>
                </a:solidFill>
              </a:rPr>
              <a:t>Examine association between IT cost, use and revenue</a:t>
            </a:r>
          </a:p>
          <a:p>
            <a:pPr marL="1100138" lvl="1" indent="-590550">
              <a:lnSpc>
                <a:spcPct val="90000"/>
              </a:lnSpc>
              <a:buFont typeface="Wingdings" pitchFamily="2" charset="2"/>
              <a:buChar char="§"/>
            </a:pPr>
            <a:r>
              <a:rPr lang="en-US" sz="2200" dirty="0">
                <a:solidFill>
                  <a:schemeClr val="bg1">
                    <a:lumMod val="75000"/>
                    <a:lumOff val="25000"/>
                  </a:schemeClr>
                </a:solidFill>
              </a:rPr>
              <a:t>Often positive and significant</a:t>
            </a:r>
          </a:p>
          <a:p>
            <a:pPr marL="685800" indent="-685800">
              <a:lnSpc>
                <a:spcPct val="90000"/>
              </a:lnSpc>
              <a:buFontTx/>
              <a:buAutoNum type="arabicPeriod"/>
            </a:pPr>
            <a:r>
              <a:rPr lang="en-US" sz="2800" dirty="0">
                <a:solidFill>
                  <a:schemeClr val="bg1">
                    <a:lumMod val="75000"/>
                    <a:lumOff val="25000"/>
                  </a:schemeClr>
                </a:solidFill>
              </a:rPr>
              <a:t>Examine causation</a:t>
            </a:r>
          </a:p>
          <a:p>
            <a:pPr marL="1100138" lvl="1" indent="-590550">
              <a:lnSpc>
                <a:spcPct val="90000"/>
              </a:lnSpc>
              <a:buFont typeface="Wingdings" pitchFamily="2" charset="2"/>
              <a:buChar char="§"/>
            </a:pPr>
            <a:r>
              <a:rPr lang="en-US" sz="2200" dirty="0">
                <a:solidFill>
                  <a:schemeClr val="bg1">
                    <a:lumMod val="75000"/>
                    <a:lumOff val="25000"/>
                  </a:schemeClr>
                </a:solidFill>
              </a:rPr>
              <a:t>Revenue leads to IT use and investment </a:t>
            </a:r>
          </a:p>
          <a:p>
            <a:pPr marL="1100138" lvl="1" indent="-590550">
              <a:lnSpc>
                <a:spcPct val="90000"/>
              </a:lnSpc>
              <a:buFont typeface="Wingdings" pitchFamily="2" charset="2"/>
              <a:buChar char="§"/>
            </a:pPr>
            <a:r>
              <a:rPr lang="en-US" sz="2200" dirty="0">
                <a:solidFill>
                  <a:schemeClr val="bg1">
                    <a:lumMod val="75000"/>
                    <a:lumOff val="25000"/>
                  </a:schemeClr>
                </a:solidFill>
              </a:rPr>
              <a:t>IT investment and use leads to more revenue</a:t>
            </a:r>
          </a:p>
          <a:p>
            <a:pPr marL="685800" indent="-685800">
              <a:lnSpc>
                <a:spcPct val="90000"/>
              </a:lnSpc>
              <a:buFont typeface="+mj-lt"/>
              <a:buAutoNum type="arabicPeriod"/>
            </a:pPr>
            <a:r>
              <a:rPr lang="en-US" sz="2800" dirty="0">
                <a:solidFill>
                  <a:schemeClr val="bg1">
                    <a:lumMod val="75000"/>
                    <a:lumOff val="25000"/>
                  </a:schemeClr>
                </a:solidFill>
              </a:rPr>
              <a:t>Calculate ROI</a:t>
            </a:r>
          </a:p>
        </p:txBody>
      </p:sp>
      <p:sp>
        <p:nvSpPr>
          <p:cNvPr id="5" name="Slide Number Placeholder 5"/>
          <p:cNvSpPr>
            <a:spLocks noGrp="1"/>
          </p:cNvSpPr>
          <p:nvPr>
            <p:ph type="sldNum" sz="quarter" idx="12"/>
          </p:nvPr>
        </p:nvSpPr>
        <p:spPr/>
        <p:txBody>
          <a:bodyPr/>
          <a:lstStyle/>
          <a:p>
            <a:fld id="{FCD9991F-7164-4AC0-B367-6FEA13EEFB30}" type="slidenum">
              <a:rPr lang="en-US"/>
              <a:pPr/>
              <a:t>7</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lstStyle/>
          <a:p>
            <a:r>
              <a:rPr lang="en-US" sz="4500"/>
              <a:t>Steps in Proposed Analysis</a:t>
            </a:r>
          </a:p>
        </p:txBody>
      </p:sp>
      <p:sp>
        <p:nvSpPr>
          <p:cNvPr id="240643" name="Rectangle 3"/>
          <p:cNvSpPr>
            <a:spLocks noGrp="1" noChangeArrowheads="1"/>
          </p:cNvSpPr>
          <p:nvPr>
            <p:ph idx="1"/>
          </p:nvPr>
        </p:nvSpPr>
        <p:spPr>
          <a:xfrm>
            <a:off x="1066800" y="2057400"/>
            <a:ext cx="8549640" cy="5181600"/>
          </a:xfrm>
        </p:spPr>
        <p:txBody>
          <a:bodyPr/>
          <a:lstStyle/>
          <a:p>
            <a:pPr marL="685800" indent="-685800">
              <a:lnSpc>
                <a:spcPct val="90000"/>
              </a:lnSpc>
              <a:buFontTx/>
              <a:buAutoNum type="arabicPeriod"/>
            </a:pPr>
            <a:r>
              <a:rPr lang="en-US" sz="2800" dirty="0"/>
              <a:t>Gather data over at least 3 periods</a:t>
            </a:r>
          </a:p>
          <a:p>
            <a:pPr marL="1100138" lvl="1" indent="-590550">
              <a:lnSpc>
                <a:spcPct val="90000"/>
              </a:lnSpc>
              <a:buFont typeface="Wingdings" pitchFamily="2" charset="2"/>
              <a:buChar char="§"/>
            </a:pPr>
            <a:r>
              <a:rPr lang="en-US" sz="2200" dirty="0"/>
              <a:t>Money spent on IT</a:t>
            </a:r>
          </a:p>
          <a:p>
            <a:pPr marL="1100138" lvl="1" indent="-590550">
              <a:lnSpc>
                <a:spcPct val="90000"/>
              </a:lnSpc>
              <a:buFont typeface="Wingdings" pitchFamily="2" charset="2"/>
              <a:buChar char="§"/>
            </a:pPr>
            <a:r>
              <a:rPr lang="en-US" sz="2200" dirty="0">
                <a:solidFill>
                  <a:schemeClr val="bg1">
                    <a:lumMod val="75000"/>
                    <a:lumOff val="25000"/>
                  </a:schemeClr>
                </a:solidFill>
              </a:rPr>
              <a:t>Use of IT by the business unit</a:t>
            </a:r>
          </a:p>
          <a:p>
            <a:pPr marL="1100138" lvl="1" indent="-590550">
              <a:lnSpc>
                <a:spcPct val="90000"/>
              </a:lnSpc>
              <a:buFont typeface="Wingdings" pitchFamily="2" charset="2"/>
              <a:buChar char="§"/>
            </a:pPr>
            <a:r>
              <a:rPr lang="en-US" sz="2200" dirty="0">
                <a:solidFill>
                  <a:schemeClr val="bg1">
                    <a:lumMod val="75000"/>
                    <a:lumOff val="25000"/>
                  </a:schemeClr>
                </a:solidFill>
              </a:rPr>
              <a:t>Organization’s or business unit’s revenues</a:t>
            </a:r>
          </a:p>
          <a:p>
            <a:pPr marL="685800" indent="-685800">
              <a:lnSpc>
                <a:spcPct val="90000"/>
              </a:lnSpc>
              <a:buFontTx/>
              <a:buAutoNum type="arabicPeriod"/>
            </a:pPr>
            <a:r>
              <a:rPr lang="en-US" sz="2800" dirty="0">
                <a:solidFill>
                  <a:schemeClr val="bg1">
                    <a:lumMod val="75000"/>
                    <a:lumOff val="25000"/>
                  </a:schemeClr>
                </a:solidFill>
              </a:rPr>
              <a:t>Examine association between IT cost, use and revenue</a:t>
            </a:r>
          </a:p>
          <a:p>
            <a:pPr marL="1100138" lvl="1" indent="-590550">
              <a:lnSpc>
                <a:spcPct val="90000"/>
              </a:lnSpc>
              <a:buFont typeface="Wingdings" pitchFamily="2" charset="2"/>
              <a:buChar char="§"/>
            </a:pPr>
            <a:r>
              <a:rPr lang="en-US" sz="2200" dirty="0">
                <a:solidFill>
                  <a:schemeClr val="bg1">
                    <a:lumMod val="75000"/>
                    <a:lumOff val="25000"/>
                  </a:schemeClr>
                </a:solidFill>
              </a:rPr>
              <a:t>Often positive and significant</a:t>
            </a:r>
          </a:p>
          <a:p>
            <a:pPr marL="685800" indent="-685800">
              <a:lnSpc>
                <a:spcPct val="90000"/>
              </a:lnSpc>
              <a:buFontTx/>
              <a:buAutoNum type="arabicPeriod"/>
            </a:pPr>
            <a:r>
              <a:rPr lang="en-US" sz="2800" dirty="0">
                <a:solidFill>
                  <a:schemeClr val="bg1">
                    <a:lumMod val="75000"/>
                    <a:lumOff val="25000"/>
                  </a:schemeClr>
                </a:solidFill>
              </a:rPr>
              <a:t>Examine causation</a:t>
            </a:r>
          </a:p>
          <a:p>
            <a:pPr marL="1100138" lvl="1" indent="-590550">
              <a:lnSpc>
                <a:spcPct val="90000"/>
              </a:lnSpc>
              <a:buFont typeface="Wingdings" pitchFamily="2" charset="2"/>
              <a:buChar char="§"/>
            </a:pPr>
            <a:r>
              <a:rPr lang="en-US" sz="2200" dirty="0">
                <a:solidFill>
                  <a:schemeClr val="bg1">
                    <a:lumMod val="75000"/>
                    <a:lumOff val="25000"/>
                  </a:schemeClr>
                </a:solidFill>
              </a:rPr>
              <a:t>Revenue leads to IT use and investment </a:t>
            </a:r>
          </a:p>
          <a:p>
            <a:pPr marL="1100138" lvl="1" indent="-590550">
              <a:lnSpc>
                <a:spcPct val="90000"/>
              </a:lnSpc>
              <a:buFont typeface="Wingdings" pitchFamily="2" charset="2"/>
              <a:buChar char="§"/>
            </a:pPr>
            <a:r>
              <a:rPr lang="en-US" sz="2200" dirty="0">
                <a:solidFill>
                  <a:schemeClr val="bg1">
                    <a:lumMod val="75000"/>
                    <a:lumOff val="25000"/>
                  </a:schemeClr>
                </a:solidFill>
              </a:rPr>
              <a:t>IT investment and use leads to more revenue</a:t>
            </a:r>
          </a:p>
          <a:p>
            <a:pPr marL="685800" indent="-685800">
              <a:lnSpc>
                <a:spcPct val="90000"/>
              </a:lnSpc>
              <a:buFont typeface="+mj-lt"/>
              <a:buAutoNum type="arabicPeriod"/>
            </a:pPr>
            <a:r>
              <a:rPr lang="en-US" sz="2800" dirty="0">
                <a:solidFill>
                  <a:schemeClr val="bg1">
                    <a:lumMod val="75000"/>
                    <a:lumOff val="25000"/>
                  </a:schemeClr>
                </a:solidFill>
              </a:rPr>
              <a:t>Calculate ROI</a:t>
            </a:r>
          </a:p>
        </p:txBody>
      </p:sp>
      <p:sp>
        <p:nvSpPr>
          <p:cNvPr id="5" name="Slide Number Placeholder 5"/>
          <p:cNvSpPr>
            <a:spLocks noGrp="1"/>
          </p:cNvSpPr>
          <p:nvPr>
            <p:ph type="sldNum" sz="quarter" idx="12"/>
          </p:nvPr>
        </p:nvSpPr>
        <p:spPr/>
        <p:txBody>
          <a:bodyPr/>
          <a:lstStyle/>
          <a:p>
            <a:fld id="{FCD9991F-7164-4AC0-B367-6FEA13EEFB30}" type="slidenum">
              <a:rPr lang="en-US"/>
              <a:pPr/>
              <a:t>8</a:t>
            </a:fld>
            <a:endParaRPr lang="en-US"/>
          </a:p>
        </p:txBody>
      </p:sp>
      <p:graphicFrame>
        <p:nvGraphicFramePr>
          <p:cNvPr id="6" name="Diagram 5"/>
          <p:cNvGraphicFramePr/>
          <p:nvPr/>
        </p:nvGraphicFramePr>
        <p:xfrm>
          <a:off x="990600" y="3048000"/>
          <a:ext cx="7696200" cy="447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6"/>
          <p:cNvGraphicFramePr/>
          <p:nvPr/>
        </p:nvGraphicFramePr>
        <p:xfrm>
          <a:off x="3352800" y="4572000"/>
          <a:ext cx="1676400" cy="9398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1295</TotalTime>
  <Words>3650</Words>
  <Application>Microsoft Office PowerPoint</Application>
  <PresentationFormat>Custom</PresentationFormat>
  <Paragraphs>471</Paragraphs>
  <Slides>34</Slides>
  <Notes>33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Metro</vt:lpstr>
      <vt:lpstr>Chart</vt:lpstr>
      <vt:lpstr>Return on IT investment</vt:lpstr>
      <vt:lpstr>Slide 1</vt:lpstr>
      <vt:lpstr>Cedars Sinai Loses $34 Million</vt:lpstr>
      <vt:lpstr>Slide 3</vt:lpstr>
      <vt:lpstr>Not mismanagement</vt:lpstr>
      <vt:lpstr>List of Costs &amp; Savings</vt:lpstr>
      <vt:lpstr>Slide 6</vt:lpstr>
      <vt:lpstr>Steps in Proposed Analysis</vt:lpstr>
      <vt:lpstr>Steps in Proposed Analysis</vt:lpstr>
      <vt:lpstr>Steps in Proposed Analysis</vt:lpstr>
      <vt:lpstr>Steps in Proposed Analysis</vt:lpstr>
      <vt:lpstr>Steps in Proposed Analysis</vt:lpstr>
      <vt:lpstr>Steps in Proposed Analysis</vt:lpstr>
      <vt:lpstr>Steps in Proposed Analysis</vt:lpstr>
      <vt:lpstr>Steps in Proposed Analysis</vt:lpstr>
      <vt:lpstr>Steps in Proposed Analysis</vt:lpstr>
      <vt:lpstr>Steps in Proposed Analysis</vt:lpstr>
      <vt:lpstr>Steps in Proposed Analysis</vt:lpstr>
      <vt:lpstr>Steps in Proposed Analysis</vt:lpstr>
      <vt:lpstr>Steps in Proposed Analysis</vt:lpstr>
      <vt:lpstr>Steps in Proposed Analysis</vt:lpstr>
      <vt:lpstr>Steps in Proposed Analysis</vt:lpstr>
      <vt:lpstr>Steps in Proposed Analysis</vt:lpstr>
      <vt:lpstr>Steps in Proposed Analysis</vt:lpstr>
      <vt:lpstr>Investment In DoIT</vt:lpstr>
      <vt:lpstr>IT Investment &amp; University Revenue</vt:lpstr>
      <vt:lpstr>Example:  Evaluation of DoIT</vt:lpstr>
      <vt:lpstr>Possible Sequence of Events</vt:lpstr>
      <vt:lpstr>Possible Sequence of Events</vt:lpstr>
      <vt:lpstr>Possible Sequence of Events</vt:lpstr>
      <vt:lpstr>Correlations </vt:lpstr>
      <vt:lpstr>Possible Sequence of Events</vt:lpstr>
      <vt:lpstr>Conclusion of Analysis</vt:lpstr>
      <vt:lpstr>Objective ROI</vt:lpstr>
    </vt:vector>
  </TitlesOfParts>
  <Company>Dorenfest Associates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DORENFEST I.T. ADVISORY SERVICE PRESENTS</dc:title>
  <dc:creator>A. Bryan Guthrie</dc:creator>
  <cp:lastModifiedBy>Farrokh</cp:lastModifiedBy>
  <cp:revision>68</cp:revision>
  <cp:lastPrinted>1999-09-23T19:51:23Z</cp:lastPrinted>
  <dcterms:created xsi:type="dcterms:W3CDTF">1999-09-23T18:33:39Z</dcterms:created>
  <dcterms:modified xsi:type="dcterms:W3CDTF">2012-05-20T12:02:02Z</dcterms:modified>
</cp:coreProperties>
</file>