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3"/>
  </p:notesMasterIdLst>
  <p:sldIdLst>
    <p:sldId id="256" r:id="rId2"/>
    <p:sldId id="309" r:id="rId3"/>
    <p:sldId id="294" r:id="rId4"/>
    <p:sldId id="302" r:id="rId5"/>
    <p:sldId id="295" r:id="rId6"/>
    <p:sldId id="307" r:id="rId7"/>
    <p:sldId id="296" r:id="rId8"/>
    <p:sldId id="261" r:id="rId9"/>
    <p:sldId id="274" r:id="rId10"/>
    <p:sldId id="276" r:id="rId11"/>
    <p:sldId id="277" r:id="rId12"/>
    <p:sldId id="278" r:id="rId13"/>
    <p:sldId id="279" r:id="rId14"/>
    <p:sldId id="280" r:id="rId15"/>
    <p:sldId id="281" r:id="rId16"/>
    <p:sldId id="282" r:id="rId17"/>
    <p:sldId id="283" r:id="rId18"/>
    <p:sldId id="284" r:id="rId19"/>
    <p:sldId id="285" r:id="rId20"/>
    <p:sldId id="288" r:id="rId21"/>
    <p:sldId id="289" r:id="rId22"/>
    <p:sldId id="273" r:id="rId23"/>
    <p:sldId id="304" r:id="rId24"/>
    <p:sldId id="305" r:id="rId25"/>
    <p:sldId id="290" r:id="rId26"/>
    <p:sldId id="306" r:id="rId27"/>
    <p:sldId id="300" r:id="rId28"/>
    <p:sldId id="310" r:id="rId29"/>
    <p:sldId id="271" r:id="rId30"/>
    <p:sldId id="311"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2298" y="-9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51E97-1098-4EFE-ADC1-4F6C133F9243}" type="doc">
      <dgm:prSet loTypeId="urn:microsoft.com/office/officeart/2005/8/layout/arrow4" loCatId="process" qsTypeId="urn:microsoft.com/office/officeart/2005/8/quickstyle/simple1" qsCatId="simple" csTypeId="urn:microsoft.com/office/officeart/2005/8/colors/accent0_3" csCatId="mainScheme" phldr="1"/>
      <dgm:spPr/>
      <dgm:t>
        <a:bodyPr/>
        <a:lstStyle/>
        <a:p>
          <a:endParaRPr lang="en-US"/>
        </a:p>
      </dgm:t>
    </dgm:pt>
    <dgm:pt modelId="{E3D4536D-DAB0-413A-BD97-836CB28DE25D}">
      <dgm:prSet phldrT="[Text]"/>
      <dgm:spPr/>
      <dgm:t>
        <a:bodyPr/>
        <a:lstStyle/>
        <a:p>
          <a:r>
            <a:rPr lang="en-US" dirty="0" smtClean="0"/>
            <a:t>Social Media</a:t>
          </a:r>
          <a:endParaRPr lang="en-US" dirty="0"/>
        </a:p>
      </dgm:t>
    </dgm:pt>
    <dgm:pt modelId="{7BCF3816-359B-4570-B46D-BAB58D968E09}" type="parTrans" cxnId="{BAB64BAC-75AA-4D8E-BF7B-A4D743A1A2AE}">
      <dgm:prSet/>
      <dgm:spPr/>
      <dgm:t>
        <a:bodyPr/>
        <a:lstStyle/>
        <a:p>
          <a:endParaRPr lang="en-US"/>
        </a:p>
      </dgm:t>
    </dgm:pt>
    <dgm:pt modelId="{85F36486-76AA-459C-A255-FC39BC36BDB9}" type="sibTrans" cxnId="{BAB64BAC-75AA-4D8E-BF7B-A4D743A1A2AE}">
      <dgm:prSet/>
      <dgm:spPr/>
      <dgm:t>
        <a:bodyPr/>
        <a:lstStyle/>
        <a:p>
          <a:endParaRPr lang="en-US"/>
        </a:p>
      </dgm:t>
    </dgm:pt>
    <dgm:pt modelId="{756A09EF-DABB-4EBA-9748-4484C2278A3F}">
      <dgm:prSet phldrT="[Text]"/>
      <dgm:spPr/>
      <dgm:t>
        <a:bodyPr/>
        <a:lstStyle/>
        <a:p>
          <a:r>
            <a:rPr lang="en-US" dirty="0" smtClean="0"/>
            <a:t>Crowd Sourcing</a:t>
          </a:r>
          <a:endParaRPr lang="en-US" dirty="0"/>
        </a:p>
      </dgm:t>
    </dgm:pt>
    <dgm:pt modelId="{EE0898C7-F056-4ADE-8400-BD50063C95E7}" type="parTrans" cxnId="{B1A51314-0884-4133-A44F-64CF0AC57779}">
      <dgm:prSet/>
      <dgm:spPr/>
      <dgm:t>
        <a:bodyPr/>
        <a:lstStyle/>
        <a:p>
          <a:endParaRPr lang="en-US"/>
        </a:p>
      </dgm:t>
    </dgm:pt>
    <dgm:pt modelId="{7BA05EBA-75C7-4997-947A-9C208B3F8F5E}" type="sibTrans" cxnId="{B1A51314-0884-4133-A44F-64CF0AC57779}">
      <dgm:prSet/>
      <dgm:spPr/>
      <dgm:t>
        <a:bodyPr/>
        <a:lstStyle/>
        <a:p>
          <a:endParaRPr lang="en-US"/>
        </a:p>
      </dgm:t>
    </dgm:pt>
    <dgm:pt modelId="{564BAEF2-3F01-4256-BB61-F01FBFF109FD}" type="pres">
      <dgm:prSet presAssocID="{02551E97-1098-4EFE-ADC1-4F6C133F9243}" presName="compositeShape" presStyleCnt="0">
        <dgm:presLayoutVars>
          <dgm:chMax val="2"/>
          <dgm:dir/>
          <dgm:resizeHandles val="exact"/>
        </dgm:presLayoutVars>
      </dgm:prSet>
      <dgm:spPr/>
      <dgm:t>
        <a:bodyPr/>
        <a:lstStyle/>
        <a:p>
          <a:endParaRPr lang="en-US"/>
        </a:p>
      </dgm:t>
    </dgm:pt>
    <dgm:pt modelId="{913EF2BD-3088-449F-836D-B814A321C003}" type="pres">
      <dgm:prSet presAssocID="{E3D4536D-DAB0-413A-BD97-836CB28DE25D}" presName="upArrow" presStyleLbl="node1" presStyleIdx="0" presStyleCnt="2"/>
      <dgm:spPr>
        <a:solidFill>
          <a:srgbClr val="00B050"/>
        </a:solidFill>
      </dgm:spPr>
      <dgm:t>
        <a:bodyPr/>
        <a:lstStyle/>
        <a:p>
          <a:endParaRPr lang="en-US"/>
        </a:p>
      </dgm:t>
    </dgm:pt>
    <dgm:pt modelId="{8FA0F22F-D555-4DD6-B169-07F0EB463DA0}" type="pres">
      <dgm:prSet presAssocID="{E3D4536D-DAB0-413A-BD97-836CB28DE25D}" presName="upArrowText" presStyleLbl="revTx" presStyleIdx="0" presStyleCnt="2">
        <dgm:presLayoutVars>
          <dgm:chMax val="0"/>
          <dgm:bulletEnabled val="1"/>
        </dgm:presLayoutVars>
      </dgm:prSet>
      <dgm:spPr/>
      <dgm:t>
        <a:bodyPr/>
        <a:lstStyle/>
        <a:p>
          <a:endParaRPr lang="en-US"/>
        </a:p>
      </dgm:t>
    </dgm:pt>
    <dgm:pt modelId="{2DF6B822-A49E-41D0-B30D-F48879E03E09}" type="pres">
      <dgm:prSet presAssocID="{756A09EF-DABB-4EBA-9748-4484C2278A3F}" presName="downArrow" presStyleLbl="node1" presStyleIdx="1" presStyleCnt="2"/>
      <dgm:spPr>
        <a:solidFill>
          <a:srgbClr val="FF0000"/>
        </a:solidFill>
      </dgm:spPr>
      <dgm:t>
        <a:bodyPr/>
        <a:lstStyle/>
        <a:p>
          <a:endParaRPr lang="en-US"/>
        </a:p>
      </dgm:t>
    </dgm:pt>
    <dgm:pt modelId="{A97B3716-2E42-4F47-B017-DE065D41DF34}" type="pres">
      <dgm:prSet presAssocID="{756A09EF-DABB-4EBA-9748-4484C2278A3F}" presName="downArrowText" presStyleLbl="revTx" presStyleIdx="1" presStyleCnt="2">
        <dgm:presLayoutVars>
          <dgm:chMax val="0"/>
          <dgm:bulletEnabled val="1"/>
        </dgm:presLayoutVars>
      </dgm:prSet>
      <dgm:spPr/>
      <dgm:t>
        <a:bodyPr/>
        <a:lstStyle/>
        <a:p>
          <a:endParaRPr lang="en-US"/>
        </a:p>
      </dgm:t>
    </dgm:pt>
  </dgm:ptLst>
  <dgm:cxnLst>
    <dgm:cxn modelId="{8393F65C-4944-4178-B5D8-D0ECB98755F0}" type="presOf" srcId="{756A09EF-DABB-4EBA-9748-4484C2278A3F}" destId="{A97B3716-2E42-4F47-B017-DE065D41DF34}" srcOrd="0" destOrd="0" presId="urn:microsoft.com/office/officeart/2005/8/layout/arrow4"/>
    <dgm:cxn modelId="{C89D77CD-7B5F-4FF4-A0DB-28E6A0F3DD9D}" type="presOf" srcId="{02551E97-1098-4EFE-ADC1-4F6C133F9243}" destId="{564BAEF2-3F01-4256-BB61-F01FBFF109FD}" srcOrd="0" destOrd="0" presId="urn:microsoft.com/office/officeart/2005/8/layout/arrow4"/>
    <dgm:cxn modelId="{B1A51314-0884-4133-A44F-64CF0AC57779}" srcId="{02551E97-1098-4EFE-ADC1-4F6C133F9243}" destId="{756A09EF-DABB-4EBA-9748-4484C2278A3F}" srcOrd="1" destOrd="0" parTransId="{EE0898C7-F056-4ADE-8400-BD50063C95E7}" sibTransId="{7BA05EBA-75C7-4997-947A-9C208B3F8F5E}"/>
    <dgm:cxn modelId="{BAB64BAC-75AA-4D8E-BF7B-A4D743A1A2AE}" srcId="{02551E97-1098-4EFE-ADC1-4F6C133F9243}" destId="{E3D4536D-DAB0-413A-BD97-836CB28DE25D}" srcOrd="0" destOrd="0" parTransId="{7BCF3816-359B-4570-B46D-BAB58D968E09}" sibTransId="{85F36486-76AA-459C-A255-FC39BC36BDB9}"/>
    <dgm:cxn modelId="{D81B7E79-3B05-4F9B-946A-E8E1A92314D7}" type="presOf" srcId="{E3D4536D-DAB0-413A-BD97-836CB28DE25D}" destId="{8FA0F22F-D555-4DD6-B169-07F0EB463DA0}" srcOrd="0" destOrd="0" presId="urn:microsoft.com/office/officeart/2005/8/layout/arrow4"/>
    <dgm:cxn modelId="{BCC0B0D3-15D8-495E-83E5-62A3DE5DCE28}" type="presParOf" srcId="{564BAEF2-3F01-4256-BB61-F01FBFF109FD}" destId="{913EF2BD-3088-449F-836D-B814A321C003}" srcOrd="0" destOrd="0" presId="urn:microsoft.com/office/officeart/2005/8/layout/arrow4"/>
    <dgm:cxn modelId="{2E61DE25-737C-44EE-8E9D-907627B62819}" type="presParOf" srcId="{564BAEF2-3F01-4256-BB61-F01FBFF109FD}" destId="{8FA0F22F-D555-4DD6-B169-07F0EB463DA0}" srcOrd="1" destOrd="0" presId="urn:microsoft.com/office/officeart/2005/8/layout/arrow4"/>
    <dgm:cxn modelId="{7865CCB8-9125-4319-87E8-D359EA8A2BC7}" type="presParOf" srcId="{564BAEF2-3F01-4256-BB61-F01FBFF109FD}" destId="{2DF6B822-A49E-41D0-B30D-F48879E03E09}" srcOrd="2" destOrd="0" presId="urn:microsoft.com/office/officeart/2005/8/layout/arrow4"/>
    <dgm:cxn modelId="{12A9F940-4206-4487-A330-4CD8363B8A3A}" type="presParOf" srcId="{564BAEF2-3F01-4256-BB61-F01FBFF109FD}" destId="{A97B3716-2E42-4F47-B017-DE065D41DF34}" srcOrd="3" destOrd="0" presId="urn:microsoft.com/office/officeart/2005/8/layout/arrow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51E97-1098-4EFE-ADC1-4F6C133F9243}" type="doc">
      <dgm:prSet loTypeId="urn:microsoft.com/office/officeart/2005/8/layout/arrow4" loCatId="process" qsTypeId="urn:microsoft.com/office/officeart/2005/8/quickstyle/simple1" qsCatId="simple" csTypeId="urn:microsoft.com/office/officeart/2005/8/colors/accent0_3" csCatId="mainScheme" phldr="1"/>
      <dgm:spPr/>
      <dgm:t>
        <a:bodyPr/>
        <a:lstStyle/>
        <a:p>
          <a:endParaRPr lang="en-US"/>
        </a:p>
      </dgm:t>
    </dgm:pt>
    <dgm:pt modelId="{E3D4536D-DAB0-413A-BD97-836CB28DE25D}">
      <dgm:prSet phldrT="[Text]"/>
      <dgm:spPr/>
      <dgm:t>
        <a:bodyPr/>
        <a:lstStyle/>
        <a:p>
          <a:r>
            <a:rPr lang="en-US" dirty="0" smtClean="0"/>
            <a:t>Social Media</a:t>
          </a:r>
          <a:endParaRPr lang="en-US" dirty="0"/>
        </a:p>
      </dgm:t>
    </dgm:pt>
    <dgm:pt modelId="{7BCF3816-359B-4570-B46D-BAB58D968E09}" type="parTrans" cxnId="{BAB64BAC-75AA-4D8E-BF7B-A4D743A1A2AE}">
      <dgm:prSet/>
      <dgm:spPr/>
      <dgm:t>
        <a:bodyPr/>
        <a:lstStyle/>
        <a:p>
          <a:endParaRPr lang="en-US"/>
        </a:p>
      </dgm:t>
    </dgm:pt>
    <dgm:pt modelId="{85F36486-76AA-459C-A255-FC39BC36BDB9}" type="sibTrans" cxnId="{BAB64BAC-75AA-4D8E-BF7B-A4D743A1A2AE}">
      <dgm:prSet/>
      <dgm:spPr/>
      <dgm:t>
        <a:bodyPr/>
        <a:lstStyle/>
        <a:p>
          <a:endParaRPr lang="en-US"/>
        </a:p>
      </dgm:t>
    </dgm:pt>
    <dgm:pt modelId="{756A09EF-DABB-4EBA-9748-4484C2278A3F}">
      <dgm:prSet phldrT="[Text]"/>
      <dgm:spPr/>
      <dgm:t>
        <a:bodyPr/>
        <a:lstStyle/>
        <a:p>
          <a:r>
            <a:rPr lang="en-US" dirty="0" smtClean="0"/>
            <a:t>Crowd Sourcing</a:t>
          </a:r>
          <a:endParaRPr lang="en-US" dirty="0"/>
        </a:p>
      </dgm:t>
    </dgm:pt>
    <dgm:pt modelId="{EE0898C7-F056-4ADE-8400-BD50063C95E7}" type="parTrans" cxnId="{B1A51314-0884-4133-A44F-64CF0AC57779}">
      <dgm:prSet/>
      <dgm:spPr/>
      <dgm:t>
        <a:bodyPr/>
        <a:lstStyle/>
        <a:p>
          <a:endParaRPr lang="en-US"/>
        </a:p>
      </dgm:t>
    </dgm:pt>
    <dgm:pt modelId="{7BA05EBA-75C7-4997-947A-9C208B3F8F5E}" type="sibTrans" cxnId="{B1A51314-0884-4133-A44F-64CF0AC57779}">
      <dgm:prSet/>
      <dgm:spPr/>
      <dgm:t>
        <a:bodyPr/>
        <a:lstStyle/>
        <a:p>
          <a:endParaRPr lang="en-US"/>
        </a:p>
      </dgm:t>
    </dgm:pt>
    <dgm:pt modelId="{564BAEF2-3F01-4256-BB61-F01FBFF109FD}" type="pres">
      <dgm:prSet presAssocID="{02551E97-1098-4EFE-ADC1-4F6C133F9243}" presName="compositeShape" presStyleCnt="0">
        <dgm:presLayoutVars>
          <dgm:chMax val="2"/>
          <dgm:dir/>
          <dgm:resizeHandles val="exact"/>
        </dgm:presLayoutVars>
      </dgm:prSet>
      <dgm:spPr/>
      <dgm:t>
        <a:bodyPr/>
        <a:lstStyle/>
        <a:p>
          <a:endParaRPr lang="en-US"/>
        </a:p>
      </dgm:t>
    </dgm:pt>
    <dgm:pt modelId="{913EF2BD-3088-449F-836D-B814A321C003}" type="pres">
      <dgm:prSet presAssocID="{E3D4536D-DAB0-413A-BD97-836CB28DE25D}" presName="upArrow" presStyleLbl="node1" presStyleIdx="0" presStyleCnt="2"/>
      <dgm:spPr>
        <a:solidFill>
          <a:srgbClr val="00B050"/>
        </a:solidFill>
      </dgm:spPr>
      <dgm:t>
        <a:bodyPr/>
        <a:lstStyle/>
        <a:p>
          <a:endParaRPr lang="en-US"/>
        </a:p>
      </dgm:t>
    </dgm:pt>
    <dgm:pt modelId="{8FA0F22F-D555-4DD6-B169-07F0EB463DA0}" type="pres">
      <dgm:prSet presAssocID="{E3D4536D-DAB0-413A-BD97-836CB28DE25D}" presName="upArrowText" presStyleLbl="revTx" presStyleIdx="0" presStyleCnt="2">
        <dgm:presLayoutVars>
          <dgm:chMax val="0"/>
          <dgm:bulletEnabled val="1"/>
        </dgm:presLayoutVars>
      </dgm:prSet>
      <dgm:spPr/>
      <dgm:t>
        <a:bodyPr/>
        <a:lstStyle/>
        <a:p>
          <a:endParaRPr lang="en-US"/>
        </a:p>
      </dgm:t>
    </dgm:pt>
    <dgm:pt modelId="{2DF6B822-A49E-41D0-B30D-F48879E03E09}" type="pres">
      <dgm:prSet presAssocID="{756A09EF-DABB-4EBA-9748-4484C2278A3F}" presName="downArrow" presStyleLbl="node1" presStyleIdx="1" presStyleCnt="2"/>
      <dgm:spPr>
        <a:solidFill>
          <a:srgbClr val="FF0000"/>
        </a:solidFill>
      </dgm:spPr>
      <dgm:t>
        <a:bodyPr/>
        <a:lstStyle/>
        <a:p>
          <a:endParaRPr lang="en-US"/>
        </a:p>
      </dgm:t>
    </dgm:pt>
    <dgm:pt modelId="{A97B3716-2E42-4F47-B017-DE065D41DF34}" type="pres">
      <dgm:prSet presAssocID="{756A09EF-DABB-4EBA-9748-4484C2278A3F}" presName="downArrowText" presStyleLbl="revTx" presStyleIdx="1" presStyleCnt="2">
        <dgm:presLayoutVars>
          <dgm:chMax val="0"/>
          <dgm:bulletEnabled val="1"/>
        </dgm:presLayoutVars>
      </dgm:prSet>
      <dgm:spPr/>
      <dgm:t>
        <a:bodyPr/>
        <a:lstStyle/>
        <a:p>
          <a:endParaRPr lang="en-US"/>
        </a:p>
      </dgm:t>
    </dgm:pt>
  </dgm:ptLst>
  <dgm:cxnLst>
    <dgm:cxn modelId="{BAB64BAC-75AA-4D8E-BF7B-A4D743A1A2AE}" srcId="{02551E97-1098-4EFE-ADC1-4F6C133F9243}" destId="{E3D4536D-DAB0-413A-BD97-836CB28DE25D}" srcOrd="0" destOrd="0" parTransId="{7BCF3816-359B-4570-B46D-BAB58D968E09}" sibTransId="{85F36486-76AA-459C-A255-FC39BC36BDB9}"/>
    <dgm:cxn modelId="{B1A51314-0884-4133-A44F-64CF0AC57779}" srcId="{02551E97-1098-4EFE-ADC1-4F6C133F9243}" destId="{756A09EF-DABB-4EBA-9748-4484C2278A3F}" srcOrd="1" destOrd="0" parTransId="{EE0898C7-F056-4ADE-8400-BD50063C95E7}" sibTransId="{7BA05EBA-75C7-4997-947A-9C208B3F8F5E}"/>
    <dgm:cxn modelId="{FCC4B951-29EA-4870-8A32-CD969B3149DA}" type="presOf" srcId="{02551E97-1098-4EFE-ADC1-4F6C133F9243}" destId="{564BAEF2-3F01-4256-BB61-F01FBFF109FD}" srcOrd="0" destOrd="0" presId="urn:microsoft.com/office/officeart/2005/8/layout/arrow4"/>
    <dgm:cxn modelId="{2B3A9424-EC89-4F4A-BD7C-555FA0DD9AB7}" type="presOf" srcId="{756A09EF-DABB-4EBA-9748-4484C2278A3F}" destId="{A97B3716-2E42-4F47-B017-DE065D41DF34}" srcOrd="0" destOrd="0" presId="urn:microsoft.com/office/officeart/2005/8/layout/arrow4"/>
    <dgm:cxn modelId="{640D6B8F-7D24-4DF9-AF23-2641ABDD7645}" type="presOf" srcId="{E3D4536D-DAB0-413A-BD97-836CB28DE25D}" destId="{8FA0F22F-D555-4DD6-B169-07F0EB463DA0}" srcOrd="0" destOrd="0" presId="urn:microsoft.com/office/officeart/2005/8/layout/arrow4"/>
    <dgm:cxn modelId="{3A92A912-19D3-459E-9BBA-773A0F00729F}" type="presParOf" srcId="{564BAEF2-3F01-4256-BB61-F01FBFF109FD}" destId="{913EF2BD-3088-449F-836D-B814A321C003}" srcOrd="0" destOrd="0" presId="urn:microsoft.com/office/officeart/2005/8/layout/arrow4"/>
    <dgm:cxn modelId="{70159541-E722-4E4E-983D-43A3691BEB52}" type="presParOf" srcId="{564BAEF2-3F01-4256-BB61-F01FBFF109FD}" destId="{8FA0F22F-D555-4DD6-B169-07F0EB463DA0}" srcOrd="1" destOrd="0" presId="urn:microsoft.com/office/officeart/2005/8/layout/arrow4"/>
    <dgm:cxn modelId="{EB7280EA-665D-42C9-984A-6982005269E5}" type="presParOf" srcId="{564BAEF2-3F01-4256-BB61-F01FBFF109FD}" destId="{2DF6B822-A49E-41D0-B30D-F48879E03E09}" srcOrd="2" destOrd="0" presId="urn:microsoft.com/office/officeart/2005/8/layout/arrow4"/>
    <dgm:cxn modelId="{D8691A8A-98D3-4E0C-98CC-5EE4F12E5642}" type="presParOf" srcId="{564BAEF2-3F01-4256-BB61-F01FBFF109FD}" destId="{A97B3716-2E42-4F47-B017-DE065D41DF34}"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0FE71-0704-4286-A6DF-2724E1FD21E1}" type="datetimeFigureOut">
              <a:rPr lang="en-US" smtClean="0"/>
              <a:pPr/>
              <a:t>6/27/2012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D0B8B-5C11-4384-9F17-C1AC9A976288}" type="slidenum">
              <a:rPr lang="en-US" smtClean="0"/>
              <a:pPr/>
              <a:t>‹#›</a:t>
            </a:fld>
            <a:endParaRPr lang="en-US"/>
          </a:p>
        </p:txBody>
      </p:sp>
    </p:spTree>
    <p:extLst>
      <p:ext uri="{BB962C8B-B14F-4D97-AF65-F5344CB8AC3E}">
        <p14:creationId xmlns:p14="http://schemas.microsoft.com/office/powerpoint/2010/main" xmlns="" val="326670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pateint</a:t>
            </a:r>
            <a:endParaRPr lang="en-US" dirty="0"/>
          </a:p>
        </p:txBody>
      </p:sp>
      <p:sp>
        <p:nvSpPr>
          <p:cNvPr id="4" name="Slide Number Placeholder 3"/>
          <p:cNvSpPr>
            <a:spLocks noGrp="1"/>
          </p:cNvSpPr>
          <p:nvPr>
            <p:ph type="sldNum" sz="quarter" idx="10"/>
          </p:nvPr>
        </p:nvSpPr>
        <p:spPr/>
        <p:txBody>
          <a:bodyPr/>
          <a:lstStyle/>
          <a:p>
            <a:fld id="{CC1D0B8B-5C11-4384-9F17-C1AC9A976288}" type="slidenum">
              <a:rPr lang="en-US" smtClean="0"/>
              <a:pPr/>
              <a:t>3</a:t>
            </a:fld>
            <a:endParaRPr lang="en-US"/>
          </a:p>
        </p:txBody>
      </p:sp>
    </p:spTree>
    <p:extLst>
      <p:ext uri="{BB962C8B-B14F-4D97-AF65-F5344CB8AC3E}">
        <p14:creationId xmlns:p14="http://schemas.microsoft.com/office/powerpoint/2010/main" xmlns="" val="319648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pateint</a:t>
            </a:r>
            <a:endParaRPr lang="en-US"/>
          </a:p>
        </p:txBody>
      </p:sp>
      <p:sp>
        <p:nvSpPr>
          <p:cNvPr id="4" name="Slide Number Placeholder 3"/>
          <p:cNvSpPr>
            <a:spLocks noGrp="1"/>
          </p:cNvSpPr>
          <p:nvPr>
            <p:ph type="sldNum" sz="quarter" idx="10"/>
          </p:nvPr>
        </p:nvSpPr>
        <p:spPr/>
        <p:txBody>
          <a:bodyPr/>
          <a:lstStyle/>
          <a:p>
            <a:fld id="{CC1D0B8B-5C11-4384-9F17-C1AC9A976288}" type="slidenum">
              <a:rPr lang="en-US" smtClean="0"/>
              <a:pPr/>
              <a:t>5</a:t>
            </a:fld>
            <a:endParaRPr lang="en-US"/>
          </a:p>
        </p:txBody>
      </p:sp>
    </p:spTree>
    <p:extLst>
      <p:ext uri="{BB962C8B-B14F-4D97-AF65-F5344CB8AC3E}">
        <p14:creationId xmlns:p14="http://schemas.microsoft.com/office/powerpoint/2010/main" xmlns="" val="319648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pateint</a:t>
            </a:r>
            <a:endParaRPr lang="en-US"/>
          </a:p>
        </p:txBody>
      </p:sp>
      <p:sp>
        <p:nvSpPr>
          <p:cNvPr id="4" name="Slide Number Placeholder 3"/>
          <p:cNvSpPr>
            <a:spLocks noGrp="1"/>
          </p:cNvSpPr>
          <p:nvPr>
            <p:ph type="sldNum" sz="quarter" idx="10"/>
          </p:nvPr>
        </p:nvSpPr>
        <p:spPr/>
        <p:txBody>
          <a:bodyPr/>
          <a:lstStyle/>
          <a:p>
            <a:fld id="{CC1D0B8B-5C11-4384-9F17-C1AC9A976288}" type="slidenum">
              <a:rPr lang="en-US" smtClean="0"/>
              <a:pPr/>
              <a:t>7</a:t>
            </a:fld>
            <a:endParaRPr lang="en-US"/>
          </a:p>
        </p:txBody>
      </p:sp>
    </p:spTree>
    <p:extLst>
      <p:ext uri="{BB962C8B-B14F-4D97-AF65-F5344CB8AC3E}">
        <p14:creationId xmlns:p14="http://schemas.microsoft.com/office/powerpoint/2010/main" xmlns="" val="319648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55AF0-E289-4A5F-9ED1-7AF044C6FB9F}"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http://rapidimprovemntsystem.com </a:t>
            </a:r>
            <a:endParaRPr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6/27/2012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6/27/2012</a:t>
            </a:fld>
            <a:endParaRPr lang="en-US"/>
          </a:p>
        </p:txBody>
      </p:sp>
      <p:sp>
        <p:nvSpPr>
          <p:cNvPr id="5" name="Footer Placeholder 4"/>
          <p:cNvSpPr>
            <a:spLocks noGrp="1"/>
          </p:cNvSpPr>
          <p:nvPr>
            <p:ph type="ftr" sz="quarter" idx="11"/>
          </p:nvPr>
        </p:nvSpPr>
        <p:spPr/>
        <p:txBody>
          <a:bodyPr/>
          <a:lstStyle/>
          <a:p>
            <a:r>
              <a:rPr lang="en-US" smtClean="0"/>
              <a:t>http://rapidimprovementsystem.com </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6/27/2012</a:t>
            </a:fld>
            <a:endParaRPr lang="en-US"/>
          </a:p>
        </p:txBody>
      </p:sp>
      <p:sp>
        <p:nvSpPr>
          <p:cNvPr id="5" name="Footer Placeholder 4"/>
          <p:cNvSpPr>
            <a:spLocks noGrp="1"/>
          </p:cNvSpPr>
          <p:nvPr>
            <p:ph type="ftr" sz="quarter" idx="11"/>
          </p:nvPr>
        </p:nvSpPr>
        <p:spPr/>
        <p:txBody>
          <a:bodyPr/>
          <a:lstStyle/>
          <a:p>
            <a:r>
              <a:rPr lang="en-US" smtClean="0"/>
              <a:t>http://rapidimprovementsystem.com</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6/27/2012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6/27/2012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6/27/2012</a:t>
            </a:fld>
            <a:endParaRPr lang="en-US"/>
          </a:p>
        </p:txBody>
      </p:sp>
      <p:sp>
        <p:nvSpPr>
          <p:cNvPr id="3" name="Footer Placeholder 2"/>
          <p:cNvSpPr>
            <a:spLocks noGrp="1"/>
          </p:cNvSpPr>
          <p:nvPr>
            <p:ph type="ftr" sz="quarter" idx="11"/>
          </p:nvPr>
        </p:nvSpPr>
        <p:spPr/>
        <p:txBody>
          <a:bodyPr/>
          <a:lstStyle/>
          <a:p>
            <a:r>
              <a:rPr lang="en-US" smtClean="0"/>
              <a:t>http://rapidimprovementsystem.com </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6/27/2012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6/27/2012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E36636D-D922-432D-A958-524484B5923D}" type="datetimeFigureOut">
              <a:rPr lang="en-US" smtClean="0"/>
              <a:pPr/>
              <a:t>6/27/2012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7.jpeg"/><Relationship Id="rId7" Type="http://schemas.openxmlformats.org/officeDocument/2006/relationships/diagramData" Target="../diagrams/data1.xml"/><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19.jpeg"/><Relationship Id="rId11" Type="http://schemas.microsoft.com/office/2007/relationships/diagramDrawing" Target="../diagrams/drawing1.xml"/><Relationship Id="rId5" Type="http://schemas.openxmlformats.org/officeDocument/2006/relationships/image" Target="../media/image18.gif"/><Relationship Id="rId10" Type="http://schemas.openxmlformats.org/officeDocument/2006/relationships/diagramColors" Target="../diagrams/colors1.xml"/><Relationship Id="rId4" Type="http://schemas.openxmlformats.org/officeDocument/2006/relationships/hyperlink" Target="http://www.ratemds.com/social" TargetMode="External"/><Relationship Id="rId9"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mailto:alemi@cox.net"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sdf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11941" y="-312920"/>
            <a:ext cx="7739277" cy="3239735"/>
          </a:xfrm>
          <a:solidFill>
            <a:schemeClr val="accent2"/>
          </a:solidFill>
        </p:spPr>
        <p:txBody>
          <a:bodyPr/>
          <a:lstStyle/>
          <a:p>
            <a:r>
              <a:rPr lang="en-US" sz="6000" dirty="0" smtClean="0"/>
              <a:t>Social Media Marketing</a:t>
            </a:r>
            <a:endParaRPr lang="en-US" sz="6000" dirty="0"/>
          </a:p>
        </p:txBody>
      </p:sp>
    </p:spTree>
    <p:extLst>
      <p:ext uri="{BB962C8B-B14F-4D97-AF65-F5344CB8AC3E}">
        <p14:creationId xmlns:p14="http://schemas.microsoft.com/office/powerpoint/2010/main" xmlns="" val="425143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990600" y="685800"/>
            <a:ext cx="7086600" cy="3886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371600" y="2667000"/>
            <a:ext cx="4724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368823889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990600" y="685800"/>
            <a:ext cx="7086600" cy="3886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362200" y="2667000"/>
            <a:ext cx="3733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1398838547"/>
      </p:ext>
    </p:extLst>
  </p:cSld>
  <p:clrMapOvr>
    <a:masterClrMapping/>
  </p:clrMapOvr>
  <p:transition spd="slow" advTm="112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990600" y="685800"/>
            <a:ext cx="7086600" cy="3886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24200" y="2667000"/>
            <a:ext cx="2971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126733153"/>
      </p:ext>
    </p:extLst>
  </p:cSld>
  <p:clrMapOvr>
    <a:masterClrMapping/>
  </p:clrMapOvr>
  <p:transition spd="slow" advTm="107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990600" y="685800"/>
            <a:ext cx="7086600" cy="3886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657600" y="2667000"/>
            <a:ext cx="2438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1225113481"/>
      </p:ext>
    </p:extLst>
  </p:cSld>
  <p:clrMapOvr>
    <a:masterClrMapping/>
  </p:clrMapOvr>
  <p:transition spd="slow" advTm="73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990600" y="685800"/>
            <a:ext cx="7086600" cy="3886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495800" y="2667000"/>
            <a:ext cx="1600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1708163827"/>
      </p:ext>
    </p:extLst>
  </p:cSld>
  <p:clrMapOvr>
    <a:masterClrMapping/>
  </p:clrMapOvr>
  <p:transition spd="slow" advTm="95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990600" y="685800"/>
            <a:ext cx="7086600" cy="3886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3241799"/>
      </p:ext>
    </p:extLst>
  </p:cSld>
  <p:clrMapOvr>
    <a:masterClrMapping/>
  </p:clrMapOvr>
  <p:transition spd="slow" advTm="118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a:xfrm>
            <a:off x="990600" y="685800"/>
            <a:ext cx="7086600" cy="38862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49480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t="37122" r="49020" b="42461"/>
          <a:stretch>
            <a:fillRect/>
          </a:stretch>
        </p:blipFill>
        <p:spPr>
          <a:xfrm>
            <a:off x="542925" y="457200"/>
            <a:ext cx="6238875" cy="140493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Callout 6"/>
          <p:cNvSpPr/>
          <p:nvPr/>
        </p:nvSpPr>
        <p:spPr>
          <a:xfrm>
            <a:off x="6400800" y="457200"/>
            <a:ext cx="2438400" cy="612775"/>
          </a:xfrm>
          <a:prstGeom prst="wedgeEllipseCallout">
            <a:avLst>
              <a:gd name="adj1" fmla="val -54325"/>
              <a:gd name="adj2" fmla="val 8963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Complaint</a:t>
            </a:r>
          </a:p>
        </p:txBody>
      </p:sp>
    </p:spTree>
    <p:extLst>
      <p:ext uri="{BB962C8B-B14F-4D97-AF65-F5344CB8AC3E}">
        <p14:creationId xmlns:p14="http://schemas.microsoft.com/office/powerpoint/2010/main" xmlns="" val="296104769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t="37122" r="49020" b="42461"/>
          <a:stretch>
            <a:fillRect/>
          </a:stretch>
        </p:blipFill>
        <p:spPr>
          <a:xfrm>
            <a:off x="542925" y="457200"/>
            <a:ext cx="6238875" cy="140493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l="911" t="38162" r="49042" b="41951"/>
          <a:stretch>
            <a:fillRect/>
          </a:stretch>
        </p:blipFill>
        <p:spPr bwMode="auto">
          <a:xfrm>
            <a:off x="574675" y="1828800"/>
            <a:ext cx="6207125" cy="138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Callout 6"/>
          <p:cNvSpPr/>
          <p:nvPr/>
        </p:nvSpPr>
        <p:spPr>
          <a:xfrm>
            <a:off x="6400800" y="457200"/>
            <a:ext cx="2438400" cy="612775"/>
          </a:xfrm>
          <a:prstGeom prst="wedgeEllipseCallout">
            <a:avLst>
              <a:gd name="adj1" fmla="val -54325"/>
              <a:gd name="adj2" fmla="val 8963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Complaint</a:t>
            </a:r>
          </a:p>
        </p:txBody>
      </p:sp>
      <p:sp>
        <p:nvSpPr>
          <p:cNvPr id="14" name="Oval Callout 13"/>
          <p:cNvSpPr/>
          <p:nvPr/>
        </p:nvSpPr>
        <p:spPr>
          <a:xfrm>
            <a:off x="6553200" y="1597025"/>
            <a:ext cx="2438400" cy="612775"/>
          </a:xfrm>
          <a:prstGeom prst="wedgeEllipseCallout">
            <a:avLst>
              <a:gd name="adj1" fmla="val -54325"/>
              <a:gd name="adj2" fmla="val 8963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B050"/>
                </a:solidFill>
              </a:rPr>
              <a:t>Praise</a:t>
            </a:r>
          </a:p>
        </p:txBody>
      </p:sp>
    </p:spTree>
    <p:extLst>
      <p:ext uri="{BB962C8B-B14F-4D97-AF65-F5344CB8AC3E}">
        <p14:creationId xmlns:p14="http://schemas.microsoft.com/office/powerpoint/2010/main" xmlns="" val="103786466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t="37122" r="49020" b="42461"/>
          <a:stretch>
            <a:fillRect/>
          </a:stretch>
        </p:blipFill>
        <p:spPr>
          <a:xfrm>
            <a:off x="542925" y="457200"/>
            <a:ext cx="6238875" cy="140493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l="911" t="38162" r="49042" b="41951"/>
          <a:stretch>
            <a:fillRect/>
          </a:stretch>
        </p:blipFill>
        <p:spPr bwMode="auto">
          <a:xfrm>
            <a:off x="574675" y="1828800"/>
            <a:ext cx="6207125" cy="138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l="1445" t="38351" r="48988" b="41951"/>
          <a:stretch>
            <a:fillRect/>
          </a:stretch>
        </p:blipFill>
        <p:spPr bwMode="auto">
          <a:xfrm>
            <a:off x="609600" y="3200400"/>
            <a:ext cx="6172200" cy="1379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Callout 6"/>
          <p:cNvSpPr/>
          <p:nvPr/>
        </p:nvSpPr>
        <p:spPr>
          <a:xfrm>
            <a:off x="6400800" y="457200"/>
            <a:ext cx="2438400" cy="612775"/>
          </a:xfrm>
          <a:prstGeom prst="wedgeEllipseCallout">
            <a:avLst>
              <a:gd name="adj1" fmla="val -54325"/>
              <a:gd name="adj2" fmla="val 8963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Complaint</a:t>
            </a:r>
          </a:p>
        </p:txBody>
      </p:sp>
      <p:sp>
        <p:nvSpPr>
          <p:cNvPr id="13" name="Oval Callout 12"/>
          <p:cNvSpPr/>
          <p:nvPr/>
        </p:nvSpPr>
        <p:spPr>
          <a:xfrm>
            <a:off x="6477000" y="3044825"/>
            <a:ext cx="2438400" cy="612775"/>
          </a:xfrm>
          <a:prstGeom prst="wedgeEllipseCallout">
            <a:avLst>
              <a:gd name="adj1" fmla="val -54325"/>
              <a:gd name="adj2" fmla="val 8963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rPr>
              <a:t>Complaint</a:t>
            </a:r>
          </a:p>
        </p:txBody>
      </p:sp>
      <p:sp>
        <p:nvSpPr>
          <p:cNvPr id="14" name="Oval Callout 13"/>
          <p:cNvSpPr/>
          <p:nvPr/>
        </p:nvSpPr>
        <p:spPr>
          <a:xfrm>
            <a:off x="6553200" y="1597025"/>
            <a:ext cx="2438400" cy="612775"/>
          </a:xfrm>
          <a:prstGeom prst="wedgeEllipseCallout">
            <a:avLst>
              <a:gd name="adj1" fmla="val -54325"/>
              <a:gd name="adj2" fmla="val 8963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B050"/>
                </a:solidFill>
              </a:rPr>
              <a:t>Praise</a:t>
            </a:r>
          </a:p>
        </p:txBody>
      </p:sp>
      <p:sp>
        <p:nvSpPr>
          <p:cNvPr id="8" name="Rounded Rectangle 7"/>
          <p:cNvSpPr/>
          <p:nvPr/>
        </p:nvSpPr>
        <p:spPr>
          <a:xfrm>
            <a:off x="609601" y="5375564"/>
            <a:ext cx="8091054"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Benchmarked by Number of Visits to Next Complaint</a:t>
            </a:r>
            <a:endParaRPr lang="en-US" sz="4800" dirty="0"/>
          </a:p>
        </p:txBody>
      </p:sp>
    </p:spTree>
    <p:extLst>
      <p:ext uri="{BB962C8B-B14F-4D97-AF65-F5344CB8AC3E}">
        <p14:creationId xmlns:p14="http://schemas.microsoft.com/office/powerpoint/2010/main" xmlns="" val="282680324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65564" y="1288473"/>
            <a:ext cx="6206836" cy="2230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You can’t buy word of mouth, or can you?</a:t>
            </a:r>
            <a:endParaRPr lang="en-US" sz="4800" b="1" dirty="0"/>
          </a:p>
        </p:txBody>
      </p:sp>
    </p:spTree>
    <p:extLst>
      <p:ext uri="{BB962C8B-B14F-4D97-AF65-F5344CB8AC3E}">
        <p14:creationId xmlns:p14="http://schemas.microsoft.com/office/powerpoint/2010/main" xmlns="" val="3128108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l="12492" t="44997" r="26279" b="6898"/>
          <a:stretch>
            <a:fillRect/>
          </a:stretch>
        </p:blipFill>
        <p:spPr>
          <a:xfrm>
            <a:off x="762000" y="962025"/>
            <a:ext cx="7543800" cy="333375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61578" t="29366" r="10982" b="41270"/>
          <a:stretch>
            <a:fillRect/>
          </a:stretch>
        </p:blipFill>
        <p:spPr bwMode="auto">
          <a:xfrm>
            <a:off x="4735512" y="962025"/>
            <a:ext cx="3570288" cy="2147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1648691" y="5375564"/>
            <a:ext cx="6165273" cy="1177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Real Time Alerts</a:t>
            </a:r>
            <a:endParaRPr lang="en-US" sz="4800" dirty="0"/>
          </a:p>
        </p:txBody>
      </p:sp>
    </p:spTree>
    <p:extLst>
      <p:ext uri="{BB962C8B-B14F-4D97-AF65-F5344CB8AC3E}">
        <p14:creationId xmlns:p14="http://schemas.microsoft.com/office/powerpoint/2010/main" xmlns="" val="312831058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l="17178" t="19237" r="9084" b="34721"/>
          <a:stretch>
            <a:fillRect/>
          </a:stretch>
        </p:blipFill>
        <p:spPr>
          <a:xfrm>
            <a:off x="667314" y="1451429"/>
            <a:ext cx="8476686" cy="2975427"/>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1648691" y="5375564"/>
            <a:ext cx="6165273" cy="1177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Peer Comparisons</a:t>
            </a:r>
            <a:endParaRPr lang="en-US" sz="4800" dirty="0"/>
          </a:p>
        </p:txBody>
      </p:sp>
    </p:spTree>
    <p:extLst>
      <p:ext uri="{BB962C8B-B14F-4D97-AF65-F5344CB8AC3E}">
        <p14:creationId xmlns:p14="http://schemas.microsoft.com/office/powerpoint/2010/main" xmlns="" val="12122620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Providers Get New Customers</a:t>
            </a:r>
            <a:endParaRPr lang="en-US" sz="4800" dirty="0"/>
          </a:p>
        </p:txBody>
      </p:sp>
      <p:sp>
        <p:nvSpPr>
          <p:cNvPr id="3" name="TextBox 2"/>
          <p:cNvSpPr txBox="1"/>
          <p:nvPr/>
        </p:nvSpPr>
        <p:spPr>
          <a:xfrm>
            <a:off x="4162995" y="3485681"/>
            <a:ext cx="4020855" cy="1569660"/>
          </a:xfrm>
          <a:prstGeom prst="rect">
            <a:avLst/>
          </a:prstGeom>
          <a:noFill/>
        </p:spPr>
        <p:txBody>
          <a:bodyPr wrap="square" rtlCol="0">
            <a:spAutoFit/>
          </a:bodyPr>
          <a:lstStyle/>
          <a:p>
            <a:r>
              <a:rPr lang="en-US" sz="4800" b="1" dirty="0" smtClean="0">
                <a:latin typeface="+mj-lt"/>
              </a:rPr>
              <a:t>Comments Posted to Web</a:t>
            </a:r>
            <a:endParaRPr lang="en-US" dirty="0">
              <a:latin typeface="+mj-lt"/>
            </a:endParaRPr>
          </a:p>
        </p:txBody>
      </p:sp>
    </p:spTree>
    <p:extLst>
      <p:ext uri="{BB962C8B-B14F-4D97-AF65-F5344CB8AC3E}">
        <p14:creationId xmlns:p14="http://schemas.microsoft.com/office/powerpoint/2010/main" xmlns="" val="1735698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t="2606" b="24901"/>
          <a:stretch>
            <a:fillRect/>
          </a:stretch>
        </p:blipFill>
        <p:spPr bwMode="auto">
          <a:xfrm>
            <a:off x="974221" y="0"/>
            <a:ext cx="7061022" cy="686517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Providers Get New Customers</a:t>
            </a:r>
            <a:endParaRPr lang="en-US" sz="4800" dirty="0"/>
          </a:p>
        </p:txBody>
      </p:sp>
      <p:sp>
        <p:nvSpPr>
          <p:cNvPr id="3" name="TextBox 2"/>
          <p:cNvSpPr txBox="1"/>
          <p:nvPr/>
        </p:nvSpPr>
        <p:spPr>
          <a:xfrm>
            <a:off x="4162995" y="3485681"/>
            <a:ext cx="4020855" cy="3046988"/>
          </a:xfrm>
          <a:prstGeom prst="rect">
            <a:avLst/>
          </a:prstGeom>
          <a:noFill/>
        </p:spPr>
        <p:txBody>
          <a:bodyPr wrap="square" rtlCol="0">
            <a:spAutoFit/>
          </a:bodyPr>
          <a:lstStyle/>
          <a:p>
            <a:r>
              <a:rPr lang="en-US" sz="4800" b="1" dirty="0" smtClean="0">
                <a:latin typeface="+mj-lt"/>
              </a:rPr>
              <a:t>Comments Pushed to  Other Social Media</a:t>
            </a:r>
            <a:endParaRPr lang="en-US" dirty="0">
              <a:latin typeface="+mj-lt"/>
            </a:endParaRPr>
          </a:p>
        </p:txBody>
      </p:sp>
    </p:spTree>
    <p:extLst>
      <p:ext uri="{BB962C8B-B14F-4D97-AF65-F5344CB8AC3E}">
        <p14:creationId xmlns:p14="http://schemas.microsoft.com/office/powerpoint/2010/main" xmlns="" val="1735698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0436" y="554182"/>
            <a:ext cx="7855528" cy="3837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dirty="0">
                <a:solidFill>
                  <a:schemeClr val="tx1"/>
                </a:solidFill>
                <a:latin typeface="Arial"/>
                <a:ea typeface="Calibri"/>
              </a:rPr>
              <a:t>Thank you for your comment. </a:t>
            </a:r>
            <a:r>
              <a:rPr lang="en-US" sz="2400" dirty="0" smtClean="0">
                <a:solidFill>
                  <a:schemeClr val="tx1"/>
                </a:solidFill>
                <a:latin typeface="Arial"/>
                <a:ea typeface="Calibri"/>
              </a:rPr>
              <a:t>Would </a:t>
            </a:r>
            <a:r>
              <a:rPr lang="en-US" sz="2400" dirty="0">
                <a:solidFill>
                  <a:schemeClr val="tx1"/>
                </a:solidFill>
                <a:latin typeface="Arial"/>
                <a:ea typeface="Calibri"/>
              </a:rPr>
              <a:t>you also like </a:t>
            </a:r>
            <a:r>
              <a:rPr lang="en-US" sz="2400" dirty="0" smtClean="0">
                <a:solidFill>
                  <a:schemeClr val="tx1"/>
                </a:solidFill>
                <a:latin typeface="Arial"/>
                <a:ea typeface="Calibri"/>
              </a:rPr>
              <a:t>to </a:t>
            </a:r>
            <a:r>
              <a:rPr lang="en-US" sz="2400" dirty="0">
                <a:solidFill>
                  <a:schemeClr val="tx1"/>
                </a:solidFill>
                <a:latin typeface="Arial"/>
                <a:ea typeface="Calibri"/>
              </a:rPr>
              <a:t>post your comment to any of the following sites?  </a:t>
            </a:r>
          </a:p>
          <a:p>
            <a:pPr marL="342900" marR="0" lvl="0" indent="-342900">
              <a:lnSpc>
                <a:spcPct val="115000"/>
              </a:lnSpc>
              <a:spcBef>
                <a:spcPts val="0"/>
              </a:spcBef>
              <a:spcAft>
                <a:spcPts val="0"/>
              </a:spcAft>
              <a:buFont typeface="Symbol"/>
              <a:buBlip>
                <a:blip r:embed="rId2"/>
              </a:buBlip>
              <a:tabLst>
                <a:tab pos="457200" algn="l"/>
              </a:tabLst>
            </a:pPr>
            <a:r>
              <a:rPr lang="en-US" sz="2400" dirty="0" smtClean="0">
                <a:solidFill>
                  <a:schemeClr val="tx1"/>
                </a:solidFill>
                <a:latin typeface="Arial"/>
                <a:ea typeface="Calibri"/>
              </a:rPr>
              <a:t> </a:t>
            </a:r>
          </a:p>
          <a:p>
            <a:pPr marL="342900" marR="0" lvl="0" indent="-342900">
              <a:lnSpc>
                <a:spcPct val="115000"/>
              </a:lnSpc>
              <a:spcBef>
                <a:spcPts val="0"/>
              </a:spcBef>
              <a:spcAft>
                <a:spcPts val="0"/>
              </a:spcAft>
              <a:buFont typeface="Symbol"/>
              <a:buBlip>
                <a:blip r:embed="rId2"/>
              </a:buBlip>
              <a:tabLst>
                <a:tab pos="457200" algn="l"/>
              </a:tabLst>
            </a:pPr>
            <a:r>
              <a:rPr lang="en-US" sz="2400" dirty="0" smtClean="0">
                <a:solidFill>
                  <a:schemeClr val="tx1"/>
                </a:solidFill>
                <a:latin typeface="Arial"/>
                <a:ea typeface="Calibri"/>
              </a:rPr>
              <a:t>       </a:t>
            </a:r>
          </a:p>
          <a:p>
            <a:pPr marL="342900" marR="0" lvl="0" indent="-342900">
              <a:lnSpc>
                <a:spcPct val="115000"/>
              </a:lnSpc>
              <a:spcBef>
                <a:spcPts val="0"/>
              </a:spcBef>
              <a:spcAft>
                <a:spcPts val="0"/>
              </a:spcAft>
              <a:buFont typeface="Symbol"/>
              <a:buBlip>
                <a:blip r:embed="rId2"/>
              </a:buBlip>
              <a:tabLst>
                <a:tab pos="457200" algn="l"/>
              </a:tabLst>
            </a:pPr>
            <a:r>
              <a:rPr lang="en-US" sz="2400" dirty="0" smtClean="0">
                <a:solidFill>
                  <a:schemeClr val="tx1"/>
                </a:solidFill>
                <a:latin typeface="Arial"/>
                <a:ea typeface="Calibri"/>
              </a:rPr>
              <a:t>   </a:t>
            </a:r>
          </a:p>
        </p:txBody>
      </p:sp>
      <p:sp>
        <p:nvSpPr>
          <p:cNvPr id="6" name="Rounded Rectangle 5"/>
          <p:cNvSpPr/>
          <p:nvPr/>
        </p:nvSpPr>
        <p:spPr>
          <a:xfrm>
            <a:off x="5043055" y="4100945"/>
            <a:ext cx="1856509" cy="692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Submit</a:t>
            </a:r>
            <a:endParaRPr lang="en-US" sz="3600" b="1" dirty="0"/>
          </a:p>
        </p:txBody>
      </p:sp>
      <p:pic>
        <p:nvPicPr>
          <p:cNvPr id="1026" name="Picture 2" descr="http://t3.gstatic.com/images?q=tbn:ANd9GcRPafwy8oXec0PWz8zH0EBJNDKj0S_Qv5RR0TmpI6-CiWi9583oPw"/>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82531" y="2346609"/>
            <a:ext cx="307687" cy="35479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ateMDs.com">
            <a:hlinkClick r:id="rId4"/>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368676" y="2662558"/>
            <a:ext cx="1540732" cy="64873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3.gstatic.com/images?q=tbn:ANd9GcQ9o2CaqRqQTyGZp4nDi_pP8F5TdzkiDKJrFXo_vU9IO5dvUzNg"/>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l="8704" t="34196" r="37734" b="31609"/>
          <a:stretch/>
        </p:blipFill>
        <p:spPr bwMode="auto">
          <a:xfrm>
            <a:off x="1370114" y="3243202"/>
            <a:ext cx="1082089" cy="33787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Diagram 8"/>
          <p:cNvGraphicFramePr/>
          <p:nvPr>
            <p:extLst>
              <p:ext uri="{D42A27DB-BD31-4B8C-83A1-F6EECF244321}">
                <p14:modId xmlns:p14="http://schemas.microsoft.com/office/powerpoint/2010/main" xmlns="" val="565116931"/>
              </p:ext>
            </p:extLst>
          </p:nvPr>
        </p:nvGraphicFramePr>
        <p:xfrm>
          <a:off x="6913448" y="5373386"/>
          <a:ext cx="1648691" cy="13322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Up Arrow 9"/>
          <p:cNvSpPr/>
          <p:nvPr/>
        </p:nvSpPr>
        <p:spPr>
          <a:xfrm>
            <a:off x="165482" y="1280457"/>
            <a:ext cx="544068" cy="639485"/>
          </a:xfrm>
          <a:prstGeom prst="upArrow">
            <a:avLst/>
          </a:prstGeom>
          <a:solidFill>
            <a:srgbClr val="00B05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Tree>
    <p:extLst>
      <p:ext uri="{BB962C8B-B14F-4D97-AF65-F5344CB8AC3E}">
        <p14:creationId xmlns:p14="http://schemas.microsoft.com/office/powerpoint/2010/main" xmlns="" val="849836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9864" t="12771" r="20544" b="29469"/>
          <a:stretch>
            <a:fillRect/>
          </a:stretch>
        </p:blipFill>
        <p:spPr bwMode="auto">
          <a:xfrm>
            <a:off x="1" y="0"/>
            <a:ext cx="9143999" cy="5539288"/>
          </a:xfrm>
          <a:prstGeom prst="rect">
            <a:avLst/>
          </a:prstGeom>
          <a:noFill/>
          <a:ln w="9525">
            <a:noFill/>
            <a:miter lim="800000"/>
            <a:headEnd/>
            <a:tailEnd/>
          </a:ln>
        </p:spPr>
      </p:pic>
      <p:sp>
        <p:nvSpPr>
          <p:cNvPr id="3" name="Left Arrow 2"/>
          <p:cNvSpPr/>
          <p:nvPr/>
        </p:nvSpPr>
        <p:spPr>
          <a:xfrm>
            <a:off x="5181600" y="2510971"/>
            <a:ext cx="2481943" cy="13788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Posting affects who is recommended</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0436" y="554182"/>
            <a:ext cx="7855528" cy="3837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dirty="0" smtClean="0">
                <a:solidFill>
                  <a:schemeClr val="tx1"/>
                </a:solidFill>
                <a:latin typeface="Arial"/>
                <a:ea typeface="Calibri"/>
              </a:rPr>
              <a:t>You raise a good point.  In the past 6 months, there have been 4 other clients with the same complaint.  We are trying to address this problem.  Would you like to hear back about our progress.  If so, please enter your email below.   </a:t>
            </a:r>
          </a:p>
          <a:p>
            <a:pPr>
              <a:lnSpc>
                <a:spcPct val="115000"/>
              </a:lnSpc>
              <a:spcAft>
                <a:spcPts val="1000"/>
              </a:spcAft>
            </a:pPr>
            <a:endParaRPr lang="en-US" sz="2400" dirty="0">
              <a:solidFill>
                <a:schemeClr val="tx1"/>
              </a:solidFill>
              <a:latin typeface="Arial"/>
              <a:ea typeface="Calibri"/>
            </a:endParaRPr>
          </a:p>
        </p:txBody>
      </p:sp>
      <p:sp>
        <p:nvSpPr>
          <p:cNvPr id="6" name="Rounded Rectangle 5"/>
          <p:cNvSpPr/>
          <p:nvPr/>
        </p:nvSpPr>
        <p:spPr>
          <a:xfrm>
            <a:off x="5043055" y="4100945"/>
            <a:ext cx="1856509" cy="692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Submit</a:t>
            </a:r>
            <a:endParaRPr lang="en-US" sz="3600" b="1" dirty="0"/>
          </a:p>
        </p:txBody>
      </p:sp>
      <p:graphicFrame>
        <p:nvGraphicFramePr>
          <p:cNvPr id="7" name="Diagram 6"/>
          <p:cNvGraphicFramePr/>
          <p:nvPr>
            <p:extLst>
              <p:ext uri="{D42A27DB-BD31-4B8C-83A1-F6EECF244321}">
                <p14:modId xmlns:p14="http://schemas.microsoft.com/office/powerpoint/2010/main" xmlns="" val="3280678501"/>
              </p:ext>
            </p:extLst>
          </p:nvPr>
        </p:nvGraphicFramePr>
        <p:xfrm>
          <a:off x="6913448" y="5373386"/>
          <a:ext cx="1648691" cy="1332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own Arrow 8"/>
          <p:cNvSpPr/>
          <p:nvPr/>
        </p:nvSpPr>
        <p:spPr>
          <a:xfrm>
            <a:off x="179997" y="1236905"/>
            <a:ext cx="544068" cy="639485"/>
          </a:xfrm>
          <a:prstGeom prst="downArrow">
            <a:avLst/>
          </a:prstGeom>
          <a:solidFill>
            <a:srgbClr val="FF000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 name="Rounded Rectangle 2"/>
          <p:cNvSpPr/>
          <p:nvPr/>
        </p:nvSpPr>
        <p:spPr>
          <a:xfrm>
            <a:off x="1103086" y="3570514"/>
            <a:ext cx="3545114" cy="5304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27120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20436" y="554182"/>
            <a:ext cx="7855528" cy="38377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400" dirty="0" smtClean="0">
                <a:solidFill>
                  <a:schemeClr val="tx1"/>
                </a:solidFill>
                <a:latin typeface="Arial"/>
                <a:ea typeface="Calibri"/>
              </a:rPr>
              <a:t>You raise a good point.  In the past 6 months, there have been 4 other clients with the same complaint.  We are trying to address this problem.  Would you like to hear back about our progress.  If so, please enter your email below.   </a:t>
            </a:r>
          </a:p>
          <a:p>
            <a:pPr>
              <a:lnSpc>
                <a:spcPct val="115000"/>
              </a:lnSpc>
              <a:spcAft>
                <a:spcPts val="1000"/>
              </a:spcAft>
            </a:pPr>
            <a:endParaRPr lang="en-US" sz="2400" dirty="0">
              <a:solidFill>
                <a:schemeClr val="tx1"/>
              </a:solidFill>
              <a:latin typeface="Arial"/>
              <a:ea typeface="Calibri"/>
            </a:endParaRPr>
          </a:p>
        </p:txBody>
      </p:sp>
      <p:sp>
        <p:nvSpPr>
          <p:cNvPr id="6" name="Rounded Rectangle 5"/>
          <p:cNvSpPr/>
          <p:nvPr/>
        </p:nvSpPr>
        <p:spPr>
          <a:xfrm>
            <a:off x="5043055" y="4100945"/>
            <a:ext cx="1856509" cy="692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Submit</a:t>
            </a:r>
            <a:endParaRPr lang="en-US" sz="3600" b="1" dirty="0"/>
          </a:p>
        </p:txBody>
      </p:sp>
      <p:sp>
        <p:nvSpPr>
          <p:cNvPr id="9" name="Down Arrow 8"/>
          <p:cNvSpPr/>
          <p:nvPr/>
        </p:nvSpPr>
        <p:spPr>
          <a:xfrm>
            <a:off x="179997" y="1236905"/>
            <a:ext cx="544068" cy="639485"/>
          </a:xfrm>
          <a:prstGeom prst="downArrow">
            <a:avLst/>
          </a:prstGeom>
          <a:solidFill>
            <a:srgbClr val="FF000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 name="Rounded Rectangle 2"/>
          <p:cNvSpPr/>
          <p:nvPr/>
        </p:nvSpPr>
        <p:spPr>
          <a:xfrm>
            <a:off x="1103086" y="3570514"/>
            <a:ext cx="3545114" cy="5304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t2.gstatic.com/images?q=tbn:ANd9GcQx2kZT-s7oQIPhzgyjAN59OtUi1xaTlxwQzIQgZYjadKgdGhHJ"/>
          <p:cNvPicPr>
            <a:picLocks noChangeAspect="1" noChangeArrowheads="1"/>
          </p:cNvPicPr>
          <p:nvPr/>
        </p:nvPicPr>
        <p:blipFill>
          <a:blip r:embed="rId2" cstate="print"/>
          <a:srcRect/>
          <a:stretch>
            <a:fillRect/>
          </a:stretch>
        </p:blipFill>
        <p:spPr bwMode="auto">
          <a:xfrm>
            <a:off x="2510970" y="88172"/>
            <a:ext cx="4388594" cy="5112927"/>
          </a:xfrm>
          <a:prstGeom prst="rect">
            <a:avLst/>
          </a:prstGeom>
          <a:noFill/>
        </p:spPr>
      </p:pic>
    </p:spTree>
    <p:extLst>
      <p:ext uri="{BB962C8B-B14F-4D97-AF65-F5344CB8AC3E}">
        <p14:creationId xmlns:p14="http://schemas.microsoft.com/office/powerpoint/2010/main" xmlns="" val="3627120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800" dirty="0" smtClean="0"/>
              <a:t>80% less cost than traditional  Surveys</a:t>
            </a:r>
            <a:endParaRPr lang="en-US" sz="4800" dirty="0"/>
          </a:p>
        </p:txBody>
      </p:sp>
      <p:sp>
        <p:nvSpPr>
          <p:cNvPr id="8" name="Subtitle 7"/>
          <p:cNvSpPr>
            <a:spLocks noGrp="1"/>
          </p:cNvSpPr>
          <p:nvPr>
            <p:ph type="subTitle" idx="1"/>
          </p:nvPr>
        </p:nvSpPr>
        <p:spPr/>
        <p:txBody>
          <a:bodyPr/>
          <a:lstStyle/>
          <a:p>
            <a:r>
              <a:rPr lang="en-US" cap="none" dirty="0" smtClean="0"/>
              <a:t>http://rapidimprovementsystem.com</a:t>
            </a:r>
            <a:endParaRPr lang="en-US" cap="none" dirty="0"/>
          </a:p>
        </p:txBody>
      </p:sp>
      <p:sp>
        <p:nvSpPr>
          <p:cNvPr id="10" name="TextBox 9"/>
          <p:cNvSpPr txBox="1"/>
          <p:nvPr/>
        </p:nvSpPr>
        <p:spPr>
          <a:xfrm>
            <a:off x="4399124" y="2747096"/>
            <a:ext cx="3962400" cy="3785652"/>
          </a:xfrm>
          <a:prstGeom prst="rect">
            <a:avLst/>
          </a:prstGeom>
          <a:noFill/>
        </p:spPr>
        <p:txBody>
          <a:bodyPr wrap="square" rtlCol="0">
            <a:spAutoFit/>
          </a:bodyPr>
          <a:lstStyle/>
          <a:p>
            <a:r>
              <a:rPr lang="en-US" sz="4800" b="1" dirty="0" smtClean="0">
                <a:solidFill>
                  <a:schemeClr val="bg1"/>
                </a:solidFill>
              </a:rPr>
              <a:t>Faster, better information at lower cost that also markets the service</a:t>
            </a:r>
            <a:endParaRPr lang="en-US" sz="4800" b="1" dirty="0">
              <a:solidFill>
                <a:schemeClr val="bg1"/>
              </a:solidFill>
            </a:endParaRPr>
          </a:p>
        </p:txBody>
      </p:sp>
    </p:spTree>
    <p:extLst>
      <p:ext uri="{BB962C8B-B14F-4D97-AF65-F5344CB8AC3E}">
        <p14:creationId xmlns:p14="http://schemas.microsoft.com/office/powerpoint/2010/main" xmlns="" val="2581293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3382" y="1907309"/>
            <a:ext cx="5651500" cy="1206500"/>
          </a:xfrm>
        </p:spPr>
        <p:txBody>
          <a:bodyPr/>
          <a:lstStyle/>
          <a:p>
            <a:r>
              <a:rPr lang="en-US" sz="3200" dirty="0" smtClean="0"/>
              <a:t>Sentiment Analysis for </a:t>
            </a:r>
            <a:r>
              <a:rPr lang="en-US" sz="4800" dirty="0" smtClean="0"/>
              <a:t>Business Intelligence</a:t>
            </a:r>
            <a:endParaRPr lang="en-US" sz="4800" dirty="0"/>
          </a:p>
        </p:txBody>
      </p:sp>
      <p:sp>
        <p:nvSpPr>
          <p:cNvPr id="3" name="Explosion 2 2"/>
          <p:cNvSpPr/>
          <p:nvPr/>
        </p:nvSpPr>
        <p:spPr>
          <a:xfrm>
            <a:off x="4529282" y="1540493"/>
            <a:ext cx="5791200" cy="599901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Networks</a:t>
            </a:r>
            <a:r>
              <a:rPr lang="en-US" sz="2800" b="1" dirty="0" smtClean="0">
                <a:solidFill>
                  <a:schemeClr val="bg1"/>
                </a:solidFill>
              </a:rPr>
              <a:t> can recruit providers with more satisfied patients</a:t>
            </a:r>
            <a:endParaRPr lang="en-US" sz="2800" b="1" dirty="0">
              <a:solidFill>
                <a:schemeClr val="bg1"/>
              </a:solidFill>
            </a:endParaRPr>
          </a:p>
        </p:txBody>
      </p:sp>
    </p:spTree>
    <p:extLst>
      <p:ext uri="{BB962C8B-B14F-4D97-AF65-F5344CB8AC3E}">
        <p14:creationId xmlns:p14="http://schemas.microsoft.com/office/powerpoint/2010/main" xmlns="" val="1736102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65564" y="1288473"/>
            <a:ext cx="6206836" cy="2230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You can’t buy word of mouth, or can you?</a:t>
            </a:r>
            <a:endParaRPr lang="en-US" sz="4800" b="1" dirty="0"/>
          </a:p>
        </p:txBody>
      </p:sp>
    </p:spTree>
    <p:extLst>
      <p:ext uri="{BB962C8B-B14F-4D97-AF65-F5344CB8AC3E}">
        <p14:creationId xmlns:p14="http://schemas.microsoft.com/office/powerpoint/2010/main" xmlns="" val="3128108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More Information</a:t>
            </a:r>
            <a:endParaRPr lang="en-US" dirty="0"/>
          </a:p>
        </p:txBody>
      </p:sp>
      <p:sp>
        <p:nvSpPr>
          <p:cNvPr id="5" name="Content Placeholder 4"/>
          <p:cNvSpPr>
            <a:spLocks noGrp="1"/>
          </p:cNvSpPr>
          <p:nvPr>
            <p:ph idx="1"/>
          </p:nvPr>
        </p:nvSpPr>
        <p:spPr>
          <a:xfrm>
            <a:off x="4749552" y="2618912"/>
            <a:ext cx="4103503" cy="3324687"/>
          </a:xfrm>
        </p:spPr>
        <p:txBody>
          <a:bodyPr/>
          <a:lstStyle/>
          <a:p>
            <a:r>
              <a:rPr lang="en-US" dirty="0" smtClean="0"/>
              <a:t>Contact </a:t>
            </a:r>
          </a:p>
          <a:p>
            <a:r>
              <a:rPr lang="en-US" dirty="0"/>
              <a:t>	</a:t>
            </a:r>
            <a:r>
              <a:rPr lang="en-US" dirty="0" smtClean="0"/>
              <a:t>Farrokh Alemi, Ph.D. at </a:t>
            </a:r>
            <a:r>
              <a:rPr lang="en-US" dirty="0" smtClean="0">
                <a:hlinkClick r:id="rId2"/>
              </a:rPr>
              <a:t>alemi@cox.net</a:t>
            </a:r>
            <a:r>
              <a:rPr lang="en-US" dirty="0" smtClean="0"/>
              <a:t> </a:t>
            </a:r>
            <a:endParaRPr lang="en-US" dirty="0"/>
          </a:p>
        </p:txBody>
      </p:sp>
    </p:spTree>
    <p:extLst>
      <p:ext uri="{BB962C8B-B14F-4D97-AF65-F5344CB8AC3E}">
        <p14:creationId xmlns:p14="http://schemas.microsoft.com/office/powerpoint/2010/main" xmlns="" val="189274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Direct Marketing Email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Dear Jim,</a:t>
            </a:r>
          </a:p>
          <a:p>
            <a:r>
              <a:rPr lang="en-US" dirty="0" smtClean="0"/>
              <a:t>	We noticed that you have been visiting Dr. James Tweedy for your primary care needs.  We are grateful that you are doing so and encourage you to continue. Your relationship with Dr. Tweedy.    Meanwhile, we would like you to also give Dr. Joseph </a:t>
            </a:r>
            <a:r>
              <a:rPr lang="en-US" dirty="0" err="1" smtClean="0"/>
              <a:t>Cavuto</a:t>
            </a:r>
            <a:r>
              <a:rPr lang="en-US" dirty="0" smtClean="0"/>
              <a:t> a try too.  Both Dr. Tweedy and Dr. </a:t>
            </a:r>
            <a:r>
              <a:rPr lang="en-US" dirty="0" err="1" smtClean="0"/>
              <a:t>Cavuto</a:t>
            </a:r>
            <a:r>
              <a:rPr lang="en-US" dirty="0" smtClean="0"/>
              <a:t> are within 30 minutes of your house.  Patients of Dr. </a:t>
            </a:r>
            <a:r>
              <a:rPr lang="en-US" dirty="0" err="1" smtClean="0"/>
              <a:t>Cavuto</a:t>
            </a:r>
            <a:r>
              <a:rPr lang="en-US" dirty="0" smtClean="0"/>
              <a:t> are more satisfied than patients of Dr. Tweedy.  Furthermore, Dr. </a:t>
            </a:r>
            <a:r>
              <a:rPr lang="en-US" dirty="0" err="1" smtClean="0"/>
              <a:t>Cavuto</a:t>
            </a:r>
            <a:r>
              <a:rPr lang="en-US" dirty="0" smtClean="0"/>
              <a:t> charges are below Dr. Tweedy and therefore you can expect to have less out of pocket costs.  </a:t>
            </a:r>
            <a:r>
              <a:rPr lang="en-US" dirty="0" smtClean="0">
                <a:hlinkClick r:id="rId2" action="ppaction://hlinkfile"/>
              </a:rPr>
              <a:t>Click here </a:t>
            </a:r>
            <a:r>
              <a:rPr lang="en-US" dirty="0" smtClean="0"/>
              <a:t>to compare these two doctors side by side and see which one will work best for you.</a:t>
            </a:r>
          </a:p>
          <a:p>
            <a:r>
              <a:rPr lang="en-US" dirty="0" smtClean="0"/>
              <a:t>	We are delighted that you continue to use Capital Blue Cross’s network.  No matter what choice you make, both doctors are great and we will cover your within plan visits in the same manner.  We just wanted to alert you to the choices you have.</a:t>
            </a:r>
          </a:p>
          <a:p>
            <a:r>
              <a:rPr lang="en-US" dirty="0" smtClean="0"/>
              <a:t>Sincerely yours,</a:t>
            </a:r>
          </a:p>
          <a:p>
            <a:r>
              <a:rPr lang="en-US" dirty="0" smtClean="0"/>
              <a:t>Network Management</a:t>
            </a:r>
          </a:p>
          <a:p>
            <a:endParaRPr lang="en-US" dirty="0" smtClean="0"/>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3382" y="1907309"/>
            <a:ext cx="5651500" cy="1206500"/>
          </a:xfrm>
        </p:spPr>
        <p:txBody>
          <a:bodyPr/>
          <a:lstStyle/>
          <a:p>
            <a:r>
              <a:rPr lang="en-US" sz="3200" dirty="0" smtClean="0"/>
              <a:t>Sentiment Analysis for </a:t>
            </a:r>
            <a:r>
              <a:rPr lang="en-US" sz="4800" dirty="0" smtClean="0"/>
              <a:t>Business Intelligence</a:t>
            </a:r>
            <a:endParaRPr lang="en-US" sz="4800" dirty="0"/>
          </a:p>
        </p:txBody>
      </p:sp>
      <p:sp>
        <p:nvSpPr>
          <p:cNvPr id="3" name="Explosion 2 2"/>
          <p:cNvSpPr/>
          <p:nvPr/>
        </p:nvSpPr>
        <p:spPr>
          <a:xfrm>
            <a:off x="4312055" y="1322776"/>
            <a:ext cx="5791200" cy="599901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Providers </a:t>
            </a:r>
            <a:r>
              <a:rPr lang="en-US" sz="2800" b="1" dirty="0" smtClean="0">
                <a:solidFill>
                  <a:schemeClr val="bg1"/>
                </a:solidFill>
              </a:rPr>
              <a:t>can attract more patients through better web reputation</a:t>
            </a:r>
            <a:endParaRPr lang="en-US" sz="2800" b="1" dirty="0">
              <a:solidFill>
                <a:schemeClr val="bg1"/>
              </a:solidFill>
            </a:endParaRPr>
          </a:p>
        </p:txBody>
      </p:sp>
    </p:spTree>
    <p:extLst>
      <p:ext uri="{BB962C8B-B14F-4D97-AF65-F5344CB8AC3E}">
        <p14:creationId xmlns:p14="http://schemas.microsoft.com/office/powerpoint/2010/main" xmlns="" val="3654757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 </a:t>
            </a:r>
            <a:r>
              <a:rPr lang="en-US" dirty="0" err="1" smtClean="0"/>
              <a:t>Zoc</a:t>
            </a:r>
            <a:r>
              <a:rPr lang="en-US" dirty="0" smtClean="0"/>
              <a:t> Doc</a:t>
            </a:r>
            <a:endParaRPr lang="en-US" dirty="0"/>
          </a:p>
        </p:txBody>
      </p:sp>
      <p:pic>
        <p:nvPicPr>
          <p:cNvPr id="8" name="Picture 2"/>
          <p:cNvPicPr>
            <a:picLocks noGrp="1" noChangeAspect="1" noChangeArrowheads="1"/>
          </p:cNvPicPr>
          <p:nvPr>
            <p:ph idx="1"/>
          </p:nvPr>
        </p:nvPicPr>
        <p:blipFill>
          <a:blip r:embed="rId2" cstate="print"/>
          <a:srcRect l="11156" r="27166" b="10168"/>
          <a:stretch>
            <a:fillRect/>
          </a:stretch>
        </p:blipFill>
        <p:spPr bwMode="auto">
          <a:xfrm>
            <a:off x="1428790" y="1100138"/>
            <a:ext cx="6325290" cy="57578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3382" y="1907309"/>
            <a:ext cx="5651500" cy="1206500"/>
          </a:xfrm>
        </p:spPr>
        <p:txBody>
          <a:bodyPr/>
          <a:lstStyle/>
          <a:p>
            <a:r>
              <a:rPr lang="en-US" sz="3200" dirty="0" smtClean="0"/>
              <a:t>Sentiment Analysis for </a:t>
            </a:r>
            <a:r>
              <a:rPr lang="en-US" sz="4800" dirty="0" smtClean="0"/>
              <a:t>Business Intelligence</a:t>
            </a:r>
            <a:endParaRPr lang="en-US" sz="4800" dirty="0"/>
          </a:p>
        </p:txBody>
      </p:sp>
      <p:sp>
        <p:nvSpPr>
          <p:cNvPr id="3" name="Explosion 2 2"/>
          <p:cNvSpPr/>
          <p:nvPr/>
        </p:nvSpPr>
        <p:spPr>
          <a:xfrm>
            <a:off x="4529282" y="1482436"/>
            <a:ext cx="5791200" cy="599901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Managers </a:t>
            </a:r>
            <a:r>
              <a:rPr lang="en-US" sz="2800" b="1" dirty="0" smtClean="0">
                <a:solidFill>
                  <a:schemeClr val="bg1"/>
                </a:solidFill>
              </a:rPr>
              <a:t>can verify if changes improve satisfaction with care</a:t>
            </a:r>
            <a:endParaRPr lang="en-US" sz="2800" b="1" dirty="0">
              <a:solidFill>
                <a:schemeClr val="bg1"/>
              </a:solidFill>
            </a:endParaRPr>
          </a:p>
        </p:txBody>
      </p:sp>
    </p:spTree>
    <p:extLst>
      <p:ext uri="{BB962C8B-B14F-4D97-AF65-F5344CB8AC3E}">
        <p14:creationId xmlns:p14="http://schemas.microsoft.com/office/powerpoint/2010/main" xmlns="" val="196018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Easy to Use Universal Surveys</a:t>
            </a:r>
            <a:endParaRPr lang="en-US" sz="4800" dirty="0"/>
          </a:p>
        </p:txBody>
      </p:sp>
      <p:sp>
        <p:nvSpPr>
          <p:cNvPr id="3" name="TextBox 2"/>
          <p:cNvSpPr txBox="1"/>
          <p:nvPr/>
        </p:nvSpPr>
        <p:spPr>
          <a:xfrm>
            <a:off x="4162995" y="3485681"/>
            <a:ext cx="4020855" cy="2308324"/>
          </a:xfrm>
          <a:prstGeom prst="rect">
            <a:avLst/>
          </a:prstGeom>
          <a:noFill/>
        </p:spPr>
        <p:txBody>
          <a:bodyPr wrap="square" rtlCol="0">
            <a:spAutoFit/>
          </a:bodyPr>
          <a:lstStyle/>
          <a:p>
            <a:r>
              <a:rPr lang="en-US" sz="4800" b="1" dirty="0" smtClean="0">
                <a:latin typeface="+mj-lt"/>
              </a:rPr>
              <a:t>One-Question Satisfaction Surveys</a:t>
            </a:r>
            <a:endParaRPr lang="en-US" dirty="0">
              <a:latin typeface="+mj-lt"/>
            </a:endParaRPr>
          </a:p>
        </p:txBody>
      </p:sp>
    </p:spTree>
    <p:extLst>
      <p:ext uri="{BB962C8B-B14F-4D97-AF65-F5344CB8AC3E}">
        <p14:creationId xmlns:p14="http://schemas.microsoft.com/office/powerpoint/2010/main" xmlns="" val="2331770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365760"/>
            <a:ext cx="8174923" cy="548640"/>
          </a:xfrm>
        </p:spPr>
        <p:txBody>
          <a:bodyPr rtlCol="0">
            <a:normAutofit fontScale="90000"/>
          </a:bodyPr>
          <a:lstStyle/>
          <a:p>
            <a:pPr fontAlgn="auto">
              <a:spcAft>
                <a:spcPts val="0"/>
              </a:spcAft>
              <a:defRPr/>
            </a:pPr>
            <a:r>
              <a:rPr lang="en-US" dirty="0" smtClean="0">
                <a:solidFill>
                  <a:schemeClr val="tx1">
                    <a:lumMod val="85000"/>
                    <a:lumOff val="15000"/>
                  </a:schemeClr>
                </a:solidFill>
              </a:rPr>
              <a:t>Invitation by comment card, email, phone, Web, ...</a:t>
            </a:r>
            <a:endParaRPr lang="en-US" dirty="0">
              <a:solidFill>
                <a:schemeClr val="tx1">
                  <a:lumMod val="85000"/>
                  <a:lumOff val="15000"/>
                </a:schemeClr>
              </a:solidFill>
            </a:endParaRPr>
          </a:p>
        </p:txBody>
      </p:sp>
      <p:pic>
        <p:nvPicPr>
          <p:cNvPr id="8195" name="Picture 2" descr="http://www.zeldeseyecenter.com/uploads/images/patient_registration.jpg"/>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4117" t="10373" r="14708" b="25246"/>
          <a:stretch/>
        </p:blipFill>
        <p:spPr>
          <a:xfrm>
            <a:off x="1343891" y="1156865"/>
            <a:ext cx="3048000" cy="3323625"/>
          </a:xfrm>
          <a:noFill/>
        </p:spPr>
      </p:pic>
      <p:pic>
        <p:nvPicPr>
          <p:cNvPr id="4" name="Content Placeholder 5"/>
          <p:cNvPicPr>
            <a:picLocks noChangeAspect="1"/>
          </p:cNvPicPr>
          <p:nvPr/>
        </p:nvPicPr>
        <p:blipFill rotWithShape="1">
          <a:blip r:embed="rId3" cstate="print">
            <a:extLst>
              <a:ext uri="{28A0092B-C50C-407E-A947-70E740481C1C}">
                <a14:useLocalDpi xmlns:a14="http://schemas.microsoft.com/office/drawing/2010/main" xmlns="" val="0"/>
              </a:ext>
            </a:extLst>
          </a:blip>
          <a:srcRect b="8655"/>
          <a:stretch/>
        </p:blipFill>
        <p:spPr>
          <a:xfrm>
            <a:off x="5476875" y="1156865"/>
            <a:ext cx="2990850" cy="3323625"/>
          </a:xfrm>
          <a:prstGeom prst="rect">
            <a:avLst/>
          </a:prstGeom>
        </p:spPr>
      </p:pic>
      <p:pic>
        <p:nvPicPr>
          <p:cNvPr id="1026" name="Picture 2" descr="C:\Program Files\Microsoft Office\MEDIA\CAGCAT10\j0332268.wmf"/>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033904" y="5613844"/>
            <a:ext cx="619991" cy="70076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Letter"/>
          <p:cNvSpPr>
            <a:spLocks noEditPoints="1" noChangeArrowheads="1"/>
          </p:cNvSpPr>
          <p:nvPr/>
        </p:nvSpPr>
        <p:spPr bwMode="auto">
          <a:xfrm>
            <a:off x="6972299" y="5664743"/>
            <a:ext cx="1000125" cy="56673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27" name="Picture 3" descr="C:\Program Files\Microsoft Office\MEDIA\CAGCAT10\j0292982.wmf"/>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356169" y="5664743"/>
            <a:ext cx="574143" cy="566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0437205"/>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538</TotalTime>
  <Words>308</Words>
  <Application>Microsoft Office PowerPoint</Application>
  <PresentationFormat>On-screen Show (4:3)</PresentationFormat>
  <Paragraphs>59</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Angles</vt:lpstr>
      <vt:lpstr>Social Media Marketing</vt:lpstr>
      <vt:lpstr>Slide 2</vt:lpstr>
      <vt:lpstr>Sentiment Analysis for Business Intelligence</vt:lpstr>
      <vt:lpstr>Example of Direct Marketing Email</vt:lpstr>
      <vt:lpstr>Sentiment Analysis for Business Intelligence</vt:lpstr>
      <vt:lpstr>Example : Zoc Doc</vt:lpstr>
      <vt:lpstr>Sentiment Analysis for Business Intelligence</vt:lpstr>
      <vt:lpstr>Easy to Use Universal Surveys</vt:lpstr>
      <vt:lpstr>Invitation by comment card, email, phone, Web,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Providers Get New Customers</vt:lpstr>
      <vt:lpstr>Slide 23</vt:lpstr>
      <vt:lpstr>Providers Get New Customers</vt:lpstr>
      <vt:lpstr>Slide 25</vt:lpstr>
      <vt:lpstr>Slide 26</vt:lpstr>
      <vt:lpstr>Slide 27</vt:lpstr>
      <vt:lpstr>Slide 28</vt:lpstr>
      <vt:lpstr>80% less cost than traditional  Surveys</vt:lpstr>
      <vt:lpstr>Slide 30</vt:lpstr>
      <vt:lpstr>For More Information</vt:lpstr>
    </vt:vector>
  </TitlesOfParts>
  <Company>Administrative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One-Minute Survey</dc:title>
  <dc:creator>Farhad Safaie</dc:creator>
  <cp:lastModifiedBy>Farrokh</cp:lastModifiedBy>
  <cp:revision>52</cp:revision>
  <dcterms:created xsi:type="dcterms:W3CDTF">2011-11-24T14:20:08Z</dcterms:created>
  <dcterms:modified xsi:type="dcterms:W3CDTF">2012-06-27T19:56:47Z</dcterms:modified>
</cp:coreProperties>
</file>