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71" r:id="rId4"/>
    <p:sldId id="268" r:id="rId5"/>
    <p:sldId id="269" r:id="rId6"/>
    <p:sldId id="267" r:id="rId7"/>
    <p:sldId id="270" r:id="rId8"/>
    <p:sldId id="256" r:id="rId9"/>
    <p:sldId id="259" r:id="rId10"/>
    <p:sldId id="260" r:id="rId11"/>
    <p:sldId id="262" r:id="rId12"/>
    <p:sldId id="263" r:id="rId13"/>
    <p:sldId id="264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114" y="-3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34992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94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5777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75921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87444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5994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77213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4855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2742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99643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790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07D2A-4531-4021-BD4A-51593CD3087D}" type="datetimeFigureOut">
              <a:rPr lang="en-US" smtClean="0"/>
              <a:pPr/>
              <a:t>4/26/2016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EEE73-966B-489C-926E-356EC50C4B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8017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Solution to </a:t>
            </a:r>
            <a:br>
              <a:rPr lang="en-US" b="1" dirty="0" smtClean="0"/>
            </a:br>
            <a:r>
              <a:rPr lang="en-US" b="1" dirty="0" smtClean="0"/>
              <a:t>Benchmarking Exercise</a:t>
            </a:r>
            <a:endParaRPr lang="en-US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Farrokh Alemi, Ph.D.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0204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659"/>
    </mc:Choice>
    <mc:Fallback>
      <p:transition spd="slow" advTm="665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828339" y="1122363"/>
                <a:ext cx="10370371" cy="2387600"/>
              </a:xfr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𝐸𝑥𝑝𝑒𝑐𝑡𝑒𝑑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𝑉𝑎𝑙𝑢𝑒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𝑃𝑟𝑜𝑏𝑎𝑏𝑖𝑙𝑖𝑡𝑦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∗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𝐿𝑒𝑛𝑔𝑡h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𝑜𝑓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𝑆𝑡𝑎𝑦</m:t>
                          </m:r>
                        </m:e>
                      </m:nary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28339" y="1122363"/>
                <a:ext cx="10370371" cy="2387600"/>
              </a:xfr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172205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874"/>
    </mc:Choice>
    <mc:Fallback>
      <p:transition spd="slow" advTm="8874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Expected Stay for Dr. Smith</a:t>
            </a:r>
            <a:endParaRPr lang="en-US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187734"/>
            <a:ext cx="9296400" cy="3627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197579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269"/>
    </mc:Choice>
    <mc:Fallback>
      <p:transition spd="slow" advTm="2426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Expected Stay for Dr. Jones</a:t>
            </a:r>
            <a:endParaRPr lang="en-US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7370" y="1947704"/>
            <a:ext cx="8557260" cy="41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266079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7863"/>
    </mc:Choice>
    <mc:Fallback>
      <p:transition spd="slow" advTm="27863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If Dr. Smith Sees Dr. Jones Patients</a:t>
            </a:r>
            <a:endParaRPr lang="en-US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2150" y="1947704"/>
            <a:ext cx="8267700" cy="4107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53553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4721"/>
    </mc:Choice>
    <mc:Fallback>
      <p:transition spd="slow" advTm="2472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If Dr. Jones Sees Dr. Smith’s Patients</a:t>
            </a:r>
            <a:endParaRPr lang="en-US" b="1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4428" y="1825625"/>
            <a:ext cx="6883143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2895843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07"/>
    </mc:Choice>
    <mc:Fallback>
      <p:transition spd="slow" advTm="1150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Dr. Smith and Dr. Jones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5658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34"/>
    </mc:Choice>
    <mc:Fallback>
      <p:transition spd="slow" advTm="1083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Dr. Smith and Dr. Jones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687163">
            <a:off x="891612" y="1704363"/>
            <a:ext cx="1828237" cy="74896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Decision  Tree</a:t>
            </a:r>
          </a:p>
        </p:txBody>
      </p:sp>
      <p:sp>
        <p:nvSpPr>
          <p:cNvPr id="10" name="Freeform 9"/>
          <p:cNvSpPr/>
          <p:nvPr/>
        </p:nvSpPr>
        <p:spPr>
          <a:xfrm>
            <a:off x="1890882" y="1690688"/>
            <a:ext cx="4488403" cy="4457577"/>
          </a:xfrm>
          <a:custGeom>
            <a:avLst/>
            <a:gdLst>
              <a:gd name="connsiteX0" fmla="*/ 475800 w 3229147"/>
              <a:gd name="connsiteY0" fmla="*/ 3786935 h 4126071"/>
              <a:gd name="connsiteX1" fmla="*/ 99283 w 3229147"/>
              <a:gd name="connsiteY1" fmla="*/ 1355707 h 4126071"/>
              <a:gd name="connsiteX2" fmla="*/ 2078690 w 3229147"/>
              <a:gd name="connsiteY2" fmla="*/ 244 h 4126071"/>
              <a:gd name="connsiteX3" fmla="*/ 3079151 w 3229147"/>
              <a:gd name="connsiteY3" fmla="*/ 1269646 h 4126071"/>
              <a:gd name="connsiteX4" fmla="*/ 2939302 w 3229147"/>
              <a:gd name="connsiteY4" fmla="*/ 3991331 h 4126071"/>
              <a:gd name="connsiteX5" fmla="*/ 422012 w 3229147"/>
              <a:gd name="connsiteY5" fmla="*/ 3722390 h 4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147" h="4126071">
                <a:moveTo>
                  <a:pt x="475800" y="3786935"/>
                </a:moveTo>
                <a:cubicBezTo>
                  <a:pt x="153967" y="2886878"/>
                  <a:pt x="-167865" y="1986822"/>
                  <a:pt x="99283" y="1355707"/>
                </a:cubicBezTo>
                <a:cubicBezTo>
                  <a:pt x="366431" y="724592"/>
                  <a:pt x="1582045" y="14587"/>
                  <a:pt x="2078690" y="244"/>
                </a:cubicBezTo>
                <a:cubicBezTo>
                  <a:pt x="2575335" y="-14100"/>
                  <a:pt x="2935716" y="604465"/>
                  <a:pt x="3079151" y="1269646"/>
                </a:cubicBezTo>
                <a:cubicBezTo>
                  <a:pt x="3222586" y="1934827"/>
                  <a:pt x="3382158" y="3582540"/>
                  <a:pt x="2939302" y="3991331"/>
                </a:cubicBezTo>
                <a:cubicBezTo>
                  <a:pt x="2496446" y="4400122"/>
                  <a:pt x="823631" y="3751077"/>
                  <a:pt x="422012" y="372239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2383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791"/>
    </mc:Choice>
    <mc:Fallback>
      <p:transition spd="slow" advTm="3279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Dr. Smith and Dr. Jones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 rot="2687163">
            <a:off x="1139300" y="1806417"/>
            <a:ext cx="1538499" cy="748962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Event Tree</a:t>
            </a:r>
          </a:p>
        </p:txBody>
      </p:sp>
      <p:sp>
        <p:nvSpPr>
          <p:cNvPr id="10" name="Freeform 9"/>
          <p:cNvSpPr/>
          <p:nvPr/>
        </p:nvSpPr>
        <p:spPr>
          <a:xfrm>
            <a:off x="1890882" y="2022194"/>
            <a:ext cx="3229147" cy="4126071"/>
          </a:xfrm>
          <a:custGeom>
            <a:avLst/>
            <a:gdLst>
              <a:gd name="connsiteX0" fmla="*/ 475800 w 3229147"/>
              <a:gd name="connsiteY0" fmla="*/ 3786935 h 4126071"/>
              <a:gd name="connsiteX1" fmla="*/ 99283 w 3229147"/>
              <a:gd name="connsiteY1" fmla="*/ 1355707 h 4126071"/>
              <a:gd name="connsiteX2" fmla="*/ 2078690 w 3229147"/>
              <a:gd name="connsiteY2" fmla="*/ 244 h 4126071"/>
              <a:gd name="connsiteX3" fmla="*/ 3079151 w 3229147"/>
              <a:gd name="connsiteY3" fmla="*/ 1269646 h 4126071"/>
              <a:gd name="connsiteX4" fmla="*/ 2939302 w 3229147"/>
              <a:gd name="connsiteY4" fmla="*/ 3991331 h 4126071"/>
              <a:gd name="connsiteX5" fmla="*/ 422012 w 3229147"/>
              <a:gd name="connsiteY5" fmla="*/ 3722390 h 4126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29147" h="4126071">
                <a:moveTo>
                  <a:pt x="475800" y="3786935"/>
                </a:moveTo>
                <a:cubicBezTo>
                  <a:pt x="153967" y="2886878"/>
                  <a:pt x="-167865" y="1986822"/>
                  <a:pt x="99283" y="1355707"/>
                </a:cubicBezTo>
                <a:cubicBezTo>
                  <a:pt x="366431" y="724592"/>
                  <a:pt x="1582045" y="14587"/>
                  <a:pt x="2078690" y="244"/>
                </a:cubicBezTo>
                <a:cubicBezTo>
                  <a:pt x="2575335" y="-14100"/>
                  <a:pt x="2935716" y="604465"/>
                  <a:pt x="3079151" y="1269646"/>
                </a:cubicBezTo>
                <a:cubicBezTo>
                  <a:pt x="3222586" y="1934827"/>
                  <a:pt x="3382158" y="3582540"/>
                  <a:pt x="2939302" y="3991331"/>
                </a:cubicBezTo>
                <a:cubicBezTo>
                  <a:pt x="2496446" y="4400122"/>
                  <a:pt x="823631" y="3751077"/>
                  <a:pt x="422012" y="3722390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8997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190"/>
    </mc:Choice>
    <mc:Fallback>
      <p:transition spd="slow" advTm="619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Dr. Smith and Dr. Jones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2861534" y="3029583"/>
            <a:ext cx="2818504" cy="1251961"/>
          </a:xfrm>
          <a:custGeom>
            <a:avLst/>
            <a:gdLst>
              <a:gd name="connsiteX0" fmla="*/ 0 w 2818504"/>
              <a:gd name="connsiteY0" fmla="*/ 1251961 h 1251961"/>
              <a:gd name="connsiteX1" fmla="*/ 516367 w 2818504"/>
              <a:gd name="connsiteY1" fmla="*/ 197711 h 1251961"/>
              <a:gd name="connsiteX2" fmla="*/ 968188 w 2818504"/>
              <a:gd name="connsiteY2" fmla="*/ 638775 h 1251961"/>
              <a:gd name="connsiteX3" fmla="*/ 1893346 w 2818504"/>
              <a:gd name="connsiteY3" fmla="*/ 79377 h 1251961"/>
              <a:gd name="connsiteX4" fmla="*/ 2743200 w 2818504"/>
              <a:gd name="connsiteY4" fmla="*/ 4073 h 1251961"/>
              <a:gd name="connsiteX5" fmla="*/ 2743200 w 2818504"/>
              <a:gd name="connsiteY5" fmla="*/ 4073 h 1251961"/>
              <a:gd name="connsiteX6" fmla="*/ 2818504 w 2818504"/>
              <a:gd name="connsiteY6" fmla="*/ 4073 h 12519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8504" h="1251961">
                <a:moveTo>
                  <a:pt x="0" y="1251961"/>
                </a:moveTo>
                <a:cubicBezTo>
                  <a:pt x="177501" y="775935"/>
                  <a:pt x="355002" y="299909"/>
                  <a:pt x="516367" y="197711"/>
                </a:cubicBezTo>
                <a:cubicBezTo>
                  <a:pt x="677732" y="95513"/>
                  <a:pt x="738692" y="658497"/>
                  <a:pt x="968188" y="638775"/>
                </a:cubicBezTo>
                <a:cubicBezTo>
                  <a:pt x="1197685" y="619053"/>
                  <a:pt x="1597511" y="185161"/>
                  <a:pt x="1893346" y="79377"/>
                </a:cubicBezTo>
                <a:cubicBezTo>
                  <a:pt x="2189181" y="-26407"/>
                  <a:pt x="2743200" y="4073"/>
                  <a:pt x="2743200" y="4073"/>
                </a:cubicBezTo>
                <a:lnTo>
                  <a:pt x="2743200" y="4073"/>
                </a:lnTo>
                <a:cubicBezTo>
                  <a:pt x="2755751" y="4073"/>
                  <a:pt x="2788024" y="-1306"/>
                  <a:pt x="2818504" y="4073"/>
                </a:cubicBezTo>
              </a:path>
            </a:pathLst>
          </a:custGeom>
          <a:noFill/>
          <a:ln w="3810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2687163">
            <a:off x="2318732" y="2223563"/>
            <a:ext cx="2247773" cy="748962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 branch in tree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70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539"/>
    </mc:Choice>
    <mc:Fallback>
      <p:transition spd="slow" advTm="1153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Compare Dr. Smith and Dr. Jones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3" name="Right Arrow 2"/>
          <p:cNvSpPr/>
          <p:nvPr/>
        </p:nvSpPr>
        <p:spPr>
          <a:xfrm>
            <a:off x="1473799" y="3926541"/>
            <a:ext cx="1097280" cy="71000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Node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1862867" y="3216536"/>
            <a:ext cx="1097280" cy="71000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Arc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2140480" y="2521080"/>
            <a:ext cx="1475592" cy="71000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Probability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3291840" y="2098609"/>
            <a:ext cx="1709884" cy="71000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Length of Stay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92229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1645"/>
    </mc:Choice>
    <mc:Fallback>
      <p:transition spd="slow" advTm="2164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Around Each Node Probabilities Add Up to 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750872"/>
            <a:ext cx="7911040" cy="4351338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 rot="19937197">
            <a:off x="1166834" y="3238890"/>
            <a:ext cx="2677447" cy="11737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Can be </a:t>
            </a:r>
            <a:r>
              <a:rPr lang="en-US" b="1" dirty="0" smtClean="0">
                <a:solidFill>
                  <a:srgbClr val="FF0000"/>
                </a:solidFill>
              </a:rPr>
              <a:t>Calculated as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 1 -.15 = .85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720497">
            <a:off x="2624864" y="2131336"/>
            <a:ext cx="1013015" cy="7100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Given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23773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22561"/>
    </mc:Choice>
    <mc:Fallback>
      <p:transition spd="slow" advTm="2256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Calculate Probabilities for Each Arc</a:t>
            </a:r>
            <a:endParaRPr lang="en-US" b="1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754880" y="2322576"/>
            <a:ext cx="2148840" cy="1243584"/>
          </a:xfrm>
          <a:prstGeom prst="wedgeEllipseCallout">
            <a:avLst>
              <a:gd name="adj1" fmla="val -58130"/>
              <a:gd name="adj2" fmla="val 5431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Probabilities of events after a node add to 1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8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946"/>
    </mc:Choice>
    <mc:Fallback>
      <p:transition spd="slow" advTm="894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Calculate Probability of Each Branch</a:t>
            </a:r>
            <a:endParaRPr lang="en-US" b="1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0480" y="1825625"/>
            <a:ext cx="7911040" cy="4351338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4892040" y="1298448"/>
            <a:ext cx="2441448" cy="1051560"/>
          </a:xfrm>
          <a:prstGeom prst="wedgeEllipseCallout">
            <a:avLst>
              <a:gd name="adj1" fmla="val -52137"/>
              <a:gd name="adj2" fmla="val 6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Product of all probabilities on the branch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7394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2823"/>
    </mc:Choice>
    <mc:Fallback>
      <p:transition spd="slow" advTm="32823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130</Words>
  <Application>Microsoft Office PowerPoint</Application>
  <PresentationFormat>Custom</PresentationFormat>
  <Paragraphs>26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Solution to  Benchmarking Exercise</vt:lpstr>
      <vt:lpstr>Compare Dr. Smith and Dr. Jones </vt:lpstr>
      <vt:lpstr>Compare Dr. Smith and Dr. Jones </vt:lpstr>
      <vt:lpstr>Compare Dr. Smith and Dr. Jones </vt:lpstr>
      <vt:lpstr>Compare Dr. Smith and Dr. Jones </vt:lpstr>
      <vt:lpstr>Compare Dr. Smith and Dr. Jones </vt:lpstr>
      <vt:lpstr>Around Each Node Probabilities Add Up to 1</vt:lpstr>
      <vt:lpstr>Calculate Probabilities for Each Arc</vt:lpstr>
      <vt:lpstr>Calculate Probability of Each Branch</vt:lpstr>
      <vt:lpstr> </vt:lpstr>
      <vt:lpstr>Expected Stay for Dr. Smith</vt:lpstr>
      <vt:lpstr>Expected Stay for Dr. Jones</vt:lpstr>
      <vt:lpstr>If Dr. Smith Sees Dr. Jones Patients</vt:lpstr>
      <vt:lpstr>If Dr. Jones Sees Dr. Smith’s Patients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Farrokh Alemi</dc:creator>
  <cp:lastModifiedBy>Farrokh</cp:lastModifiedBy>
  <cp:revision>23</cp:revision>
  <dcterms:created xsi:type="dcterms:W3CDTF">2016-04-22T13:24:17Z</dcterms:created>
  <dcterms:modified xsi:type="dcterms:W3CDTF">2016-04-26T22:02:14Z</dcterms:modified>
</cp:coreProperties>
</file>