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CC4D7DE-ADB4-4B49-98C7-BB26C4F9DF09}" type="datetimeFigureOut">
              <a:rPr lang="en-US" smtClean="0"/>
              <a:pPr/>
              <a:t>5/29/2012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D9EB940-A750-44F5-9737-D8CEF61780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6" name="Picture 6"/>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147" name="Title Placeholder 1"/>
          <p:cNvSpPr>
            <a:spLocks noGrp="1"/>
          </p:cNvSpPr>
          <p:nvPr>
            <p:ph type="title"/>
          </p:nvPr>
        </p:nvSpPr>
        <p:spPr bwMode="auto">
          <a:xfrm>
            <a:off x="0" y="304800"/>
            <a:ext cx="9144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mn-ea"/>
              </a:defRPr>
            </a:lvl1pPr>
          </a:lstStyle>
          <a:p>
            <a:pPr>
              <a:defRPr/>
            </a:pPr>
            <a:fld id="{759F4CB0-E1FA-4F56-A0FB-1D1178CAA4E9}" type="datetimeFigureOut">
              <a:rPr lang="en-US" smtClean="0">
                <a:cs typeface="Arial" charset="0"/>
              </a:rPr>
              <a:pPr>
                <a:defRPr/>
              </a:pPr>
              <a:t>5/29/2012</a:t>
            </a:fld>
            <a:endParaRPr lang="en-US" dirty="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defRPr>
            </a:lvl1pPr>
          </a:lstStyle>
          <a:p>
            <a:pPr>
              <a:defRPr/>
            </a:pPr>
            <a:endParaRPr lang="en-US" dirty="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mn-ea"/>
              </a:defRPr>
            </a:lvl1pPr>
          </a:lstStyle>
          <a:p>
            <a:pPr>
              <a:defRPr/>
            </a:pPr>
            <a:fld id="{A74C70BD-02F9-411A-B917-77481BCA8C14}" type="slidenum">
              <a:rPr lang="en-US">
                <a:cs typeface="Arial" charset="0"/>
              </a:rPr>
              <a:pPr>
                <a:defRPr/>
              </a:pPr>
              <a:t>‹#›</a:t>
            </a:fld>
            <a:endParaRPr lang="en-US" dirty="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3600" b="1" kern="120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Calibri" pitchFamily="34" charset="0"/>
        </a:defRPr>
      </a:lvl2pPr>
      <a:lvl3pPr algn="ctr" rtl="0" eaLnBrk="0" fontAlgn="base" hangingPunct="0">
        <a:spcBef>
          <a:spcPct val="0"/>
        </a:spcBef>
        <a:spcAft>
          <a:spcPct val="0"/>
        </a:spcAft>
        <a:defRPr sz="3600" b="1">
          <a:solidFill>
            <a:schemeClr val="tx1"/>
          </a:solidFill>
          <a:latin typeface="Calibri" pitchFamily="34" charset="0"/>
        </a:defRPr>
      </a:lvl3pPr>
      <a:lvl4pPr algn="ctr" rtl="0" eaLnBrk="0" fontAlgn="base" hangingPunct="0">
        <a:spcBef>
          <a:spcPct val="0"/>
        </a:spcBef>
        <a:spcAft>
          <a:spcPct val="0"/>
        </a:spcAft>
        <a:defRPr sz="3600" b="1">
          <a:solidFill>
            <a:schemeClr val="tx1"/>
          </a:solidFill>
          <a:latin typeface="Calibri" pitchFamily="34" charset="0"/>
        </a:defRPr>
      </a:lvl4pPr>
      <a:lvl5pPr algn="ctr" rtl="0" eaLnBrk="0" fontAlgn="base" hangingPunct="0">
        <a:spcBef>
          <a:spcPct val="0"/>
        </a:spcBef>
        <a:spcAft>
          <a:spcPct val="0"/>
        </a:spcAft>
        <a:defRPr sz="3600" b="1">
          <a:solidFill>
            <a:schemeClr val="tx1"/>
          </a:solidFill>
          <a:latin typeface="Calibri" pitchFamily="34" charset="0"/>
        </a:defRPr>
      </a:lvl5pPr>
      <a:lvl6pPr marL="457200" algn="ctr" rtl="0" fontAlgn="base">
        <a:spcBef>
          <a:spcPct val="0"/>
        </a:spcBef>
        <a:spcAft>
          <a:spcPct val="0"/>
        </a:spcAft>
        <a:defRPr sz="3600" b="1">
          <a:solidFill>
            <a:schemeClr val="tx1"/>
          </a:solidFill>
          <a:latin typeface="Calibri" pitchFamily="34" charset="0"/>
        </a:defRPr>
      </a:lvl6pPr>
      <a:lvl7pPr marL="914400" algn="ctr" rtl="0" fontAlgn="base">
        <a:spcBef>
          <a:spcPct val="0"/>
        </a:spcBef>
        <a:spcAft>
          <a:spcPct val="0"/>
        </a:spcAft>
        <a:defRPr sz="3600" b="1">
          <a:solidFill>
            <a:schemeClr val="tx1"/>
          </a:solidFill>
          <a:latin typeface="Calibri" pitchFamily="34" charset="0"/>
        </a:defRPr>
      </a:lvl7pPr>
      <a:lvl8pPr marL="1371600" algn="ctr" rtl="0" fontAlgn="base">
        <a:spcBef>
          <a:spcPct val="0"/>
        </a:spcBef>
        <a:spcAft>
          <a:spcPct val="0"/>
        </a:spcAft>
        <a:defRPr sz="3600" b="1">
          <a:solidFill>
            <a:schemeClr val="tx1"/>
          </a:solidFill>
          <a:latin typeface="Calibri" pitchFamily="34" charset="0"/>
        </a:defRPr>
      </a:lvl8pPr>
      <a:lvl9pPr marL="1828800" algn="ctr" rtl="0" fontAlgn="base">
        <a:spcBef>
          <a:spcPct val="0"/>
        </a:spcBef>
        <a:spcAft>
          <a:spcPct val="0"/>
        </a:spcAft>
        <a:defRPr sz="36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p:cNvSpPr>
            <a:spLocks noChangeArrowheads="1"/>
          </p:cNvSpPr>
          <p:nvPr/>
        </p:nvSpPr>
        <p:spPr bwMode="auto">
          <a:xfrm flipV="1">
            <a:off x="250210" y="545911"/>
            <a:ext cx="8534400" cy="5867400"/>
          </a:xfrm>
          <a:prstGeom prst="foldedCorner">
            <a:avLst>
              <a:gd name="adj" fmla="val 9639"/>
            </a:avLst>
          </a:prstGeom>
          <a:gradFill flip="none" rotWithShape="1">
            <a:gsLst>
              <a:gs pos="0">
                <a:schemeClr val="bg2">
                  <a:lumMod val="75000"/>
                </a:schemeClr>
              </a:gs>
              <a:gs pos="53000">
                <a:srgbClr val="D4DEFF"/>
              </a:gs>
              <a:gs pos="83000">
                <a:srgbClr val="D4DEFF"/>
              </a:gs>
              <a:gs pos="100000">
                <a:srgbClr val="96AB94"/>
              </a:gs>
            </a:gsLst>
            <a:path path="circle">
              <a:fillToRect l="100000" t="100000"/>
            </a:path>
            <a:tileRect r="-100000" b="-100000"/>
          </a:gradFill>
          <a:ln w="9525">
            <a:solidFill>
              <a:schemeClr val="bg2"/>
            </a:solidFill>
            <a:round/>
            <a:headEnd/>
            <a:tailEnd/>
          </a:ln>
          <a:effectLst>
            <a:outerShdw dist="35921" dir="2700000" algn="ctr" rotWithShape="0">
              <a:schemeClr val="bg2"/>
            </a:outerShdw>
          </a:effectLst>
        </p:spPr>
        <p:txBody>
          <a:bodyPr rot="10800000" wrap="none" anchor="ctr"/>
          <a:lstStyle/>
          <a:p>
            <a:pPr algn="ctr" fontAlgn="base">
              <a:spcBef>
                <a:spcPct val="0"/>
              </a:spcBef>
              <a:spcAft>
                <a:spcPct val="0"/>
              </a:spcAft>
            </a:pPr>
            <a:endParaRPr lang="en-US" sz="2400" dirty="0">
              <a:solidFill>
                <a:srgbClr val="000000"/>
              </a:solidFill>
              <a:latin typeface="Arial" pitchFamily="34" charset="0"/>
              <a:ea typeface="MS PGothic"/>
              <a:cs typeface="Arial" pitchFamily="34" charset="0"/>
            </a:endParaRPr>
          </a:p>
        </p:txBody>
      </p:sp>
      <p:sp>
        <p:nvSpPr>
          <p:cNvPr id="4" name="Text Box 10"/>
          <p:cNvSpPr txBox="1">
            <a:spLocks noChangeArrowheads="1"/>
          </p:cNvSpPr>
          <p:nvPr/>
        </p:nvSpPr>
        <p:spPr bwMode="auto">
          <a:xfrm>
            <a:off x="271816" y="590913"/>
            <a:ext cx="5787789" cy="4708981"/>
          </a:xfrm>
          <a:prstGeom prst="rect">
            <a:avLst/>
          </a:prstGeom>
          <a:noFill/>
          <a:ln w="9525" algn="ctr">
            <a:noFill/>
            <a:miter lim="800000"/>
            <a:headEnd/>
            <a:tailEnd/>
          </a:ln>
          <a:effectLst/>
        </p:spPr>
        <p:txBody>
          <a:bodyPr wrap="square">
            <a:spAutoFit/>
          </a:bodyPr>
          <a:lstStyle/>
          <a:p>
            <a:pPr algn="just" fontAlgn="base">
              <a:spcBef>
                <a:spcPct val="0"/>
              </a:spcBef>
              <a:spcAft>
                <a:spcPct val="0"/>
              </a:spcAft>
            </a:pPr>
            <a:r>
              <a:rPr lang="en-US" sz="1600" b="1" dirty="0">
                <a:solidFill>
                  <a:srgbClr val="002C7D"/>
                </a:solidFill>
                <a:latin typeface="Arial" pitchFamily="34" charset="0"/>
                <a:ea typeface="MS PGothic"/>
                <a:cs typeface="Arial" pitchFamily="34" charset="0"/>
              </a:rPr>
              <a:t>Title</a:t>
            </a:r>
            <a:r>
              <a:rPr lang="en-US" sz="1600" b="1" dirty="0">
                <a:solidFill>
                  <a:srgbClr val="002C7D"/>
                </a:solidFill>
                <a:latin typeface="Arial" pitchFamily="34" charset="0"/>
                <a:ea typeface="MS PGothic"/>
                <a:cs typeface="Arial" pitchFamily="34" charset="0"/>
              </a:rPr>
              <a:t>:</a:t>
            </a:r>
            <a:r>
              <a:rPr lang="en-US" sz="1600" dirty="0">
                <a:solidFill>
                  <a:srgbClr val="002C7D"/>
                </a:solidFill>
                <a:latin typeface="Arial" pitchFamily="34" charset="0"/>
                <a:ea typeface="MS PGothic"/>
                <a:cs typeface="Arial" pitchFamily="34" charset="0"/>
              </a:rPr>
              <a:t>  </a:t>
            </a:r>
            <a:r>
              <a:rPr lang="en-US" sz="1600" dirty="0">
                <a:solidFill>
                  <a:srgbClr val="002C7D"/>
                </a:solidFill>
                <a:latin typeface="Arial" pitchFamily="34" charset="0"/>
                <a:ea typeface="MS PGothic"/>
                <a:cs typeface="Arial" pitchFamily="34" charset="0"/>
              </a:rPr>
              <a:t>Senior </a:t>
            </a:r>
            <a:r>
              <a:rPr lang="en-US" sz="1600" dirty="0">
                <a:solidFill>
                  <a:srgbClr val="002C7D"/>
                </a:solidFill>
                <a:latin typeface="Arial" pitchFamily="34" charset="0"/>
                <a:ea typeface="MS PGothic"/>
                <a:cs typeface="Arial" pitchFamily="34" charset="0"/>
              </a:rPr>
              <a:t>Vice President and CIO</a:t>
            </a:r>
          </a:p>
          <a:p>
            <a:pPr algn="just" fontAlgn="base">
              <a:spcBef>
                <a:spcPct val="0"/>
              </a:spcBef>
              <a:spcAft>
                <a:spcPct val="0"/>
              </a:spcAft>
            </a:pPr>
            <a:endParaRPr lang="en-US" sz="1600" dirty="0">
              <a:solidFill>
                <a:srgbClr val="002C7D"/>
              </a:solidFill>
              <a:latin typeface="Arial" pitchFamily="34" charset="0"/>
              <a:ea typeface="MS PGothic"/>
              <a:cs typeface="Arial" pitchFamily="34" charset="0"/>
            </a:endParaRPr>
          </a:p>
          <a:p>
            <a:pPr algn="just" fontAlgn="base">
              <a:spcBef>
                <a:spcPct val="0"/>
              </a:spcBef>
              <a:spcAft>
                <a:spcPct val="0"/>
              </a:spcAft>
            </a:pPr>
            <a:r>
              <a:rPr lang="en-US" sz="1600" b="1" dirty="0">
                <a:solidFill>
                  <a:srgbClr val="002C7D"/>
                </a:solidFill>
                <a:latin typeface="Arial" pitchFamily="34" charset="0"/>
                <a:ea typeface="MS PGothic"/>
                <a:cs typeface="Arial" pitchFamily="34" charset="0"/>
              </a:rPr>
              <a:t>Bio:  </a:t>
            </a:r>
            <a:r>
              <a:rPr lang="en-US" sz="1600" dirty="0">
                <a:solidFill>
                  <a:srgbClr val="002C7D"/>
                </a:solidFill>
                <a:latin typeface="Arial" pitchFamily="34" charset="0"/>
                <a:ea typeface="MS PGothic"/>
                <a:cs typeface="Arial" pitchFamily="34" charset="0"/>
              </a:rPr>
              <a:t>Tim Thompson currently serves as Senior Vice President and Chief Information Officer for BayCare Health System (BayCare) in Clearwater, Florida.  His responsibilities include leadership of the technology planning and operations for the system-wide Information Services operation</a:t>
            </a:r>
            <a:r>
              <a:rPr lang="en-US" sz="1600" dirty="0">
                <a:solidFill>
                  <a:srgbClr val="002C7D"/>
                </a:solidFill>
                <a:latin typeface="Arial" pitchFamily="34" charset="0"/>
                <a:ea typeface="MS PGothic"/>
                <a:cs typeface="Arial" pitchFamily="34" charset="0"/>
              </a:rPr>
              <a:t>.</a:t>
            </a:r>
          </a:p>
          <a:p>
            <a:pPr algn="just" fontAlgn="base">
              <a:spcBef>
                <a:spcPct val="0"/>
              </a:spcBef>
              <a:spcAft>
                <a:spcPct val="0"/>
              </a:spcAft>
            </a:pPr>
            <a:endParaRPr lang="en-US" sz="1200" dirty="0">
              <a:solidFill>
                <a:srgbClr val="002C7D"/>
              </a:solidFill>
              <a:latin typeface="Arial" pitchFamily="34" charset="0"/>
              <a:ea typeface="MS PGothic"/>
              <a:cs typeface="Arial" pitchFamily="34" charset="0"/>
            </a:endParaRPr>
          </a:p>
          <a:p>
            <a:pPr algn="just" fontAlgn="base">
              <a:spcBef>
                <a:spcPct val="0"/>
              </a:spcBef>
              <a:spcAft>
                <a:spcPct val="0"/>
              </a:spcAft>
            </a:pPr>
            <a:r>
              <a:rPr lang="en-US" sz="1600" dirty="0">
                <a:solidFill>
                  <a:srgbClr val="002C7D"/>
                </a:solidFill>
                <a:latin typeface="Arial" pitchFamily="34" charset="0"/>
                <a:ea typeface="MS PGothic"/>
                <a:cs typeface="Arial" pitchFamily="34" charset="0"/>
              </a:rPr>
              <a:t>Mr. Thompson has over 30 years of experience in health care administration and information technology.  Prior to joining BayCare in 2010, he most recently served as Senior Vice President and Chief Information Officer for The Methodist Hospital System in Houston, Texas.  Prior to working at Methodist, Tim was the CIO and Senior Vice President at both Adventist Health System in Orlando and Palmetto Health in Columbia, South Carolina.  </a:t>
            </a:r>
            <a:r>
              <a:rPr lang="en-US" sz="1600" dirty="0">
                <a:solidFill>
                  <a:srgbClr val="002C7D"/>
                </a:solidFill>
                <a:latin typeface="Arial" pitchFamily="34" charset="0"/>
                <a:ea typeface="MS PGothic"/>
                <a:cs typeface="Arial" pitchFamily="34" charset="0"/>
              </a:rPr>
              <a:t>In addition </a:t>
            </a:r>
            <a:r>
              <a:rPr lang="en-US" sz="1600" dirty="0">
                <a:solidFill>
                  <a:srgbClr val="002C7D"/>
                </a:solidFill>
                <a:latin typeface="Arial" pitchFamily="34" charset="0"/>
                <a:ea typeface="MS PGothic"/>
                <a:cs typeface="Arial" pitchFamily="34" charset="0"/>
              </a:rPr>
              <a:t>he held senior management positions at The Cleveland Clinic, Dynamic Healthcare Technologies, Inc., and Proctor Healthcare Incorporated</a:t>
            </a:r>
            <a:r>
              <a:rPr lang="en-US" sz="1600" dirty="0">
                <a:solidFill>
                  <a:srgbClr val="002C7D"/>
                </a:solidFill>
                <a:latin typeface="Arial" pitchFamily="34" charset="0"/>
                <a:ea typeface="MS PGothic"/>
                <a:cs typeface="Arial" pitchFamily="34" charset="0"/>
              </a:rPr>
              <a:t>.</a:t>
            </a:r>
            <a:endParaRPr lang="en-US" sz="1600" dirty="0">
              <a:solidFill>
                <a:srgbClr val="002C7D"/>
              </a:solidFill>
              <a:latin typeface="Arial" pitchFamily="34" charset="0"/>
              <a:ea typeface="MS PGothic"/>
              <a:cs typeface="Arial" pitchFamily="34" charset="0"/>
            </a:endParaRPr>
          </a:p>
        </p:txBody>
      </p:sp>
      <p:pic>
        <p:nvPicPr>
          <p:cNvPr id="5" name="Picture 5" descr="TimThompson_BioImage"/>
          <p:cNvPicPr>
            <a:picLocks noChangeAspect="1" noChangeArrowheads="1"/>
          </p:cNvPicPr>
          <p:nvPr/>
        </p:nvPicPr>
        <p:blipFill>
          <a:blip r:embed="rId2" cstate="print"/>
          <a:srcRect/>
          <a:stretch>
            <a:fillRect/>
          </a:stretch>
        </p:blipFill>
        <p:spPr bwMode="auto">
          <a:xfrm>
            <a:off x="6131257" y="1429603"/>
            <a:ext cx="2490979" cy="3024072"/>
          </a:xfrm>
          <a:prstGeom prst="rect">
            <a:avLst/>
          </a:prstGeom>
          <a:noFill/>
        </p:spPr>
      </p:pic>
      <p:sp>
        <p:nvSpPr>
          <p:cNvPr id="7" name="Rectangle 6"/>
          <p:cNvSpPr/>
          <p:nvPr/>
        </p:nvSpPr>
        <p:spPr>
          <a:xfrm>
            <a:off x="285466" y="5422710"/>
            <a:ext cx="8305800" cy="830997"/>
          </a:xfrm>
          <a:prstGeom prst="rect">
            <a:avLst/>
          </a:prstGeom>
        </p:spPr>
        <p:txBody>
          <a:bodyPr wrap="square">
            <a:spAutoFit/>
          </a:bodyPr>
          <a:lstStyle/>
          <a:p>
            <a:pPr fontAlgn="base">
              <a:spcBef>
                <a:spcPct val="0"/>
              </a:spcBef>
              <a:spcAft>
                <a:spcPct val="0"/>
              </a:spcAft>
            </a:pPr>
            <a:r>
              <a:rPr lang="en-US" sz="1600" dirty="0">
                <a:solidFill>
                  <a:srgbClr val="002C7D"/>
                </a:solidFill>
                <a:latin typeface="Arial" pitchFamily="34" charset="0"/>
                <a:ea typeface="MS PGothic"/>
                <a:cs typeface="Arial" pitchFamily="34" charset="0"/>
              </a:rPr>
              <a:t>Tim earned a bachelor’s degree in management from the University of Illinois.  He is a member of the College of Healthcare Management Executives (CHIME) and Healthcare Information and Management System Society (HIMSS).</a:t>
            </a:r>
            <a:endParaRPr lang="en-US" sz="1600" dirty="0">
              <a:solidFill>
                <a:srgbClr val="002C7D"/>
              </a:solidFill>
              <a:latin typeface="Arial" pitchFamily="34" charset="0"/>
              <a:ea typeface="MS PGothic"/>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BCHS Pres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1_BCHS Pres Template</vt:lpstr>
      <vt:lpstr>Slide 1</vt:lpstr>
    </vt:vector>
  </TitlesOfParts>
  <Company>BayCare Health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B093634</dc:creator>
  <cp:lastModifiedBy>B093634</cp:lastModifiedBy>
  <cp:revision>1</cp:revision>
  <dcterms:created xsi:type="dcterms:W3CDTF">2012-05-29T20:02:58Z</dcterms:created>
  <dcterms:modified xsi:type="dcterms:W3CDTF">2012-05-29T20:03:56Z</dcterms:modified>
</cp:coreProperties>
</file>