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1"/>
  </p:notesMasterIdLst>
  <p:sldIdLst>
    <p:sldId id="256" r:id="rId2"/>
    <p:sldId id="302" r:id="rId3"/>
    <p:sldId id="303" r:id="rId4"/>
    <p:sldId id="304" r:id="rId5"/>
    <p:sldId id="305" r:id="rId6"/>
    <p:sldId id="306" r:id="rId7"/>
    <p:sldId id="307" r:id="rId8"/>
    <p:sldId id="308" r:id="rId9"/>
    <p:sldId id="309" r:id="rId10"/>
    <p:sldId id="310" r:id="rId11"/>
    <p:sldId id="311" r:id="rId12"/>
    <p:sldId id="312" r:id="rId13"/>
    <p:sldId id="313" r:id="rId14"/>
    <p:sldId id="314" r:id="rId15"/>
    <p:sldId id="315" r:id="rId16"/>
    <p:sldId id="316" r:id="rId17"/>
    <p:sldId id="317" r:id="rId18"/>
    <p:sldId id="318" r:id="rId19"/>
    <p:sldId id="296" r:id="rId20"/>
  </p:sldIdLst>
  <p:sldSz cx="9144000" cy="6858000" type="screen4x3"/>
  <p:notesSz cx="6858000" cy="9144000"/>
  <p:defaultTextStyle>
    <a:defPPr>
      <a:defRPr lang="en-US"/>
    </a:defPPr>
    <a:lvl1pPr algn="l" rtl="0" fontAlgn="base">
      <a:lnSpc>
        <a:spcPct val="90000"/>
      </a:lnSpc>
      <a:spcBef>
        <a:spcPct val="20000"/>
      </a:spcBef>
      <a:spcAft>
        <a:spcPct val="0"/>
      </a:spcAft>
      <a:buChar char="•"/>
      <a:defRPr sz="2800" kern="1200">
        <a:solidFill>
          <a:schemeClr val="tx1"/>
        </a:solidFill>
        <a:latin typeface="Arial" charset="0"/>
        <a:ea typeface="+mn-ea"/>
        <a:cs typeface="+mn-cs"/>
      </a:defRPr>
    </a:lvl1pPr>
    <a:lvl2pPr marL="457200" algn="l" rtl="0" fontAlgn="base">
      <a:lnSpc>
        <a:spcPct val="90000"/>
      </a:lnSpc>
      <a:spcBef>
        <a:spcPct val="20000"/>
      </a:spcBef>
      <a:spcAft>
        <a:spcPct val="0"/>
      </a:spcAft>
      <a:buChar char="•"/>
      <a:defRPr sz="2800" kern="1200">
        <a:solidFill>
          <a:schemeClr val="tx1"/>
        </a:solidFill>
        <a:latin typeface="Arial" charset="0"/>
        <a:ea typeface="+mn-ea"/>
        <a:cs typeface="+mn-cs"/>
      </a:defRPr>
    </a:lvl2pPr>
    <a:lvl3pPr marL="914400" algn="l" rtl="0" fontAlgn="base">
      <a:lnSpc>
        <a:spcPct val="90000"/>
      </a:lnSpc>
      <a:spcBef>
        <a:spcPct val="20000"/>
      </a:spcBef>
      <a:spcAft>
        <a:spcPct val="0"/>
      </a:spcAft>
      <a:buChar char="•"/>
      <a:defRPr sz="2800" kern="1200">
        <a:solidFill>
          <a:schemeClr val="tx1"/>
        </a:solidFill>
        <a:latin typeface="Arial" charset="0"/>
        <a:ea typeface="+mn-ea"/>
        <a:cs typeface="+mn-cs"/>
      </a:defRPr>
    </a:lvl3pPr>
    <a:lvl4pPr marL="1371600" algn="l" rtl="0" fontAlgn="base">
      <a:lnSpc>
        <a:spcPct val="90000"/>
      </a:lnSpc>
      <a:spcBef>
        <a:spcPct val="20000"/>
      </a:spcBef>
      <a:spcAft>
        <a:spcPct val="0"/>
      </a:spcAft>
      <a:buChar char="•"/>
      <a:defRPr sz="2800" kern="1200">
        <a:solidFill>
          <a:schemeClr val="tx1"/>
        </a:solidFill>
        <a:latin typeface="Arial" charset="0"/>
        <a:ea typeface="+mn-ea"/>
        <a:cs typeface="+mn-cs"/>
      </a:defRPr>
    </a:lvl4pPr>
    <a:lvl5pPr marL="1828800" algn="l" rtl="0" fontAlgn="base">
      <a:lnSpc>
        <a:spcPct val="90000"/>
      </a:lnSpc>
      <a:spcBef>
        <a:spcPct val="20000"/>
      </a:spcBef>
      <a:spcAft>
        <a:spcPct val="0"/>
      </a:spcAft>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00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2588" autoAdjust="0"/>
  </p:normalViewPr>
  <p:slideViewPr>
    <p:cSldViewPr>
      <p:cViewPr varScale="1">
        <p:scale>
          <a:sx n="70" d="100"/>
          <a:sy n="70" d="100"/>
        </p:scale>
        <p:origin x="-16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07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0BD070-119D-42CC-8A72-20CA244CF359}" type="datetimeFigureOut">
              <a:rPr lang="en-US" smtClean="0"/>
              <a:pPr/>
              <a:t>5/23/2008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E03D7B-2D6F-4301-9990-473E1FE550A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a:t>
            </a:r>
            <a:r>
              <a:rPr lang="en-US" dirty="0" smtClean="0"/>
              <a:t>lecture</a:t>
            </a:r>
            <a:r>
              <a:rPr lang="en-US" baseline="0" dirty="0" smtClean="0"/>
              <a:t> on how to organize improvement team.  This lecture was </a:t>
            </a:r>
            <a:r>
              <a:rPr lang="en-US" dirty="0" smtClean="0"/>
              <a:t>organized </a:t>
            </a:r>
            <a:r>
              <a:rPr lang="en-US" dirty="0" smtClean="0"/>
              <a:t>by Professor Alemi</a:t>
            </a:r>
            <a:r>
              <a:rPr lang="en-US" baseline="0" dirty="0" smtClean="0"/>
              <a:t> and narrated by ? [add your name here]</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US" sz="1200" kern="1200" baseline="0" dirty="0" smtClean="0">
                <a:solidFill>
                  <a:schemeClr val="tx1"/>
                </a:solidFill>
                <a:latin typeface="+mn-lt"/>
                <a:ea typeface="+mn-ea"/>
                <a:cs typeface="+mn-cs"/>
              </a:rPr>
              <a:t>To help you meet with your improvement team more effectively, here are some suggestions.  First, e</a:t>
            </a:r>
            <a:r>
              <a:rPr lang="en-US" sz="1200" i="1" kern="1200" baseline="0" dirty="0" smtClean="0">
                <a:solidFill>
                  <a:schemeClr val="tx1"/>
                </a:solidFill>
                <a:latin typeface="+mn-lt"/>
                <a:ea typeface="+mn-ea"/>
                <a:cs typeface="+mn-cs"/>
              </a:rPr>
              <a:t>ach meeting should have a start time, an agenda, and a timekeeper. Productivity is </a:t>
            </a:r>
            <a:r>
              <a:rPr lang="en-US" sz="1200" kern="1200" baseline="0" dirty="0" smtClean="0">
                <a:solidFill>
                  <a:schemeClr val="tx1"/>
                </a:solidFill>
                <a:latin typeface="+mn-lt"/>
                <a:ea typeface="+mn-ea"/>
                <a:cs typeface="+mn-cs"/>
              </a:rPr>
              <a:t>enhanced when meetings begin and end on time, when an agenda is prepared ahead of time, and when the team sticks to a process all members understand. Meetings should not be allowed to exceed specific times; table items that remain unresolved at the end of the meeting until the next meeting. Appoint a timekeeper to keep track of the time remaining for completing the agenda. It may be helpful to summarize findings periodically during and at the end of the meeting. The team should share its meeting agenda with outside coaches and counselors, so that these agents of change are aware of what is being planned.</a:t>
            </a:r>
          </a:p>
        </p:txBody>
      </p:sp>
      <p:sp>
        <p:nvSpPr>
          <p:cNvPr id="4" name="Slide Number Placeholder 3"/>
          <p:cNvSpPr>
            <a:spLocks noGrp="1"/>
          </p:cNvSpPr>
          <p:nvPr>
            <p:ph type="sldNum" sz="quarter" idx="10"/>
          </p:nvPr>
        </p:nvSpPr>
        <p:spPr/>
        <p:txBody>
          <a:bodyPr/>
          <a:lstStyle/>
          <a:p>
            <a:fld id="{ADE03D7B-2D6F-4301-9990-473E1FE550A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US" sz="1200" kern="1200" baseline="0" dirty="0" smtClean="0">
                <a:solidFill>
                  <a:schemeClr val="tx1"/>
                </a:solidFill>
                <a:latin typeface="+mn-lt"/>
                <a:ea typeface="+mn-ea"/>
                <a:cs typeface="+mn-cs"/>
              </a:rPr>
              <a:t>Second, m</a:t>
            </a:r>
            <a:r>
              <a:rPr lang="en-US" sz="1200" i="1" kern="1200" baseline="0" dirty="0" smtClean="0">
                <a:solidFill>
                  <a:schemeClr val="tx1"/>
                </a:solidFill>
                <a:latin typeface="+mn-lt"/>
                <a:ea typeface="+mn-ea"/>
                <a:cs typeface="+mn-cs"/>
              </a:rPr>
              <a:t>eetings are for joint problem solving—not for having a party, eating together, sharing common feelings, or revisiting old conflicts. Stay on the </a:t>
            </a:r>
            <a:r>
              <a:rPr lang="en-US" sz="1200" kern="1200" baseline="0" dirty="0" smtClean="0">
                <a:solidFill>
                  <a:schemeClr val="tx1"/>
                </a:solidFill>
                <a:latin typeface="+mn-lt"/>
                <a:ea typeface="+mn-ea"/>
                <a:cs typeface="+mn-cs"/>
              </a:rPr>
              <a:t>task. A common pitfall is allowing people to unload whatever is on their minds and ignoring the task for most of the meeting—and then approaching it when there is not enough time left to move ahead properly.  If a team member needs to vent about something, accept the outburst, but validate and address it at another time and place. If conflict arises between two team members, redirect the team back to its task.  Do so by addressing the whole team and not just the two people caught in conflict, validate their issues, and continue with the team’s task by asking a third person for his or her ideas concerning the task.</a:t>
            </a:r>
          </a:p>
        </p:txBody>
      </p:sp>
      <p:sp>
        <p:nvSpPr>
          <p:cNvPr id="4" name="Slide Number Placeholder 3"/>
          <p:cNvSpPr>
            <a:spLocks noGrp="1"/>
          </p:cNvSpPr>
          <p:nvPr>
            <p:ph type="sldNum" sz="quarter" idx="10"/>
          </p:nvPr>
        </p:nvSpPr>
        <p:spPr/>
        <p:txBody>
          <a:bodyPr/>
          <a:lstStyle/>
          <a:p>
            <a:fld id="{ADE03D7B-2D6F-4301-9990-473E1FE550A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US" sz="1200" kern="1200" baseline="0" dirty="0" smtClean="0">
                <a:solidFill>
                  <a:schemeClr val="tx1"/>
                </a:solidFill>
                <a:latin typeface="+mn-lt"/>
                <a:ea typeface="+mn-ea"/>
                <a:cs typeface="+mn-cs"/>
              </a:rPr>
              <a:t>Third, m</a:t>
            </a:r>
            <a:r>
              <a:rPr lang="en-US" sz="1200" i="1" kern="1200" baseline="0" dirty="0" smtClean="0">
                <a:solidFill>
                  <a:schemeClr val="tx1"/>
                </a:solidFill>
                <a:latin typeface="+mn-lt"/>
                <a:ea typeface="+mn-ea"/>
                <a:cs typeface="+mn-cs"/>
              </a:rPr>
              <a:t>embers of the team should give one another their undivided attention; each is given time to express his or her views. Team members should not call attention</a:t>
            </a:r>
          </a:p>
          <a:p>
            <a:r>
              <a:rPr lang="en-US" sz="1200" kern="1200" baseline="0" dirty="0" smtClean="0">
                <a:solidFill>
                  <a:schemeClr val="tx1"/>
                </a:solidFill>
                <a:latin typeface="+mn-lt"/>
                <a:ea typeface="+mn-ea"/>
                <a:cs typeface="+mn-cs"/>
              </a:rPr>
              <a:t>to themselves by rushing to comfort when the person speaking feels pain, or by pretending to understand or share the person’s concerns (“I know exactly how you feel”).</a:t>
            </a:r>
          </a:p>
          <a:p>
            <a:r>
              <a:rPr lang="en-US" sz="1200" kern="1200" baseline="0" dirty="0" smtClean="0">
                <a:solidFill>
                  <a:schemeClr val="tx1"/>
                </a:solidFill>
                <a:latin typeface="+mn-lt"/>
                <a:ea typeface="+mn-ea"/>
                <a:cs typeface="+mn-cs"/>
              </a:rPr>
              <a:t>Keep the discussion on task.</a:t>
            </a:r>
          </a:p>
        </p:txBody>
      </p:sp>
      <p:sp>
        <p:nvSpPr>
          <p:cNvPr id="4" name="Slide Number Placeholder 3"/>
          <p:cNvSpPr>
            <a:spLocks noGrp="1"/>
          </p:cNvSpPr>
          <p:nvPr>
            <p:ph type="sldNum" sz="quarter" idx="10"/>
          </p:nvPr>
        </p:nvSpPr>
        <p:spPr/>
        <p:txBody>
          <a:bodyPr/>
          <a:lstStyle/>
          <a:p>
            <a:fld id="{ADE03D7B-2D6F-4301-9990-473E1FE550A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US" sz="1200" kern="1200" baseline="0" dirty="0" smtClean="0">
                <a:solidFill>
                  <a:schemeClr val="tx1"/>
                </a:solidFill>
                <a:latin typeface="+mn-lt"/>
                <a:ea typeface="+mn-ea"/>
                <a:cs typeface="+mn-cs"/>
              </a:rPr>
              <a:t>Fourth t</a:t>
            </a:r>
            <a:r>
              <a:rPr lang="en-US" sz="1200" i="1" kern="1200" baseline="0" dirty="0" smtClean="0">
                <a:solidFill>
                  <a:schemeClr val="tx1"/>
                </a:solidFill>
                <a:latin typeface="+mn-lt"/>
                <a:ea typeface="+mn-ea"/>
                <a:cs typeface="+mn-cs"/>
              </a:rPr>
              <a:t>eam members should not blame one another or attempt to solve relationship problems. They should focus on the shared environment and how it can be improved. Instead of giving advice (“Here is what I would do if I were </a:t>
            </a:r>
            <a:r>
              <a:rPr lang="en-US" sz="1200" kern="1200" baseline="0" dirty="0" smtClean="0">
                <a:solidFill>
                  <a:schemeClr val="tx1"/>
                </a:solidFill>
                <a:latin typeface="+mn-lt"/>
                <a:ea typeface="+mn-ea"/>
                <a:cs typeface="+mn-cs"/>
              </a:rPr>
              <a:t>you…”) team members might describe what they are willing to do to create a better environment.  They should not hand the problem to someone else or refer a person to a book (“You ought to talk with X about this,” or “Have you read the book? I think it will help you”). They should search for solutions in the environment and not in the persons involved.</a:t>
            </a:r>
          </a:p>
        </p:txBody>
      </p:sp>
      <p:sp>
        <p:nvSpPr>
          <p:cNvPr id="4" name="Slide Number Placeholder 3"/>
          <p:cNvSpPr>
            <a:spLocks noGrp="1"/>
          </p:cNvSpPr>
          <p:nvPr>
            <p:ph type="sldNum" sz="quarter" idx="10"/>
          </p:nvPr>
        </p:nvSpPr>
        <p:spPr/>
        <p:txBody>
          <a:bodyPr/>
          <a:lstStyle/>
          <a:p>
            <a:fld id="{ADE03D7B-2D6F-4301-9990-473E1FE550A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US" sz="1200" kern="1200" baseline="0" dirty="0" smtClean="0">
                <a:solidFill>
                  <a:schemeClr val="tx1"/>
                </a:solidFill>
                <a:latin typeface="+mn-lt"/>
                <a:ea typeface="+mn-ea"/>
                <a:cs typeface="+mn-cs"/>
              </a:rPr>
              <a:t>Fifth, and perhaps most important, the team should postpone any evaluation of ideas until all ideas have been listed.  Collect ideas one at a time from each member in the room; write them down on a large sheet of paper that everyone can see. This is known as brainstorming. Just collect the list of ideas without critiquing, or editing</a:t>
            </a:r>
          </a:p>
          <a:p>
            <a:r>
              <a:rPr lang="en-US" sz="1200" kern="1200" baseline="0" dirty="0" smtClean="0">
                <a:solidFill>
                  <a:schemeClr val="tx1"/>
                </a:solidFill>
                <a:latin typeface="+mn-lt"/>
                <a:ea typeface="+mn-ea"/>
                <a:cs typeface="+mn-cs"/>
              </a:rPr>
              <a:t>them as you go. After the team has made the list, discuss the pros and cons of each idea and then select one or two to implement.</a:t>
            </a:r>
          </a:p>
        </p:txBody>
      </p:sp>
      <p:sp>
        <p:nvSpPr>
          <p:cNvPr id="4" name="Slide Number Placeholder 3"/>
          <p:cNvSpPr>
            <a:spLocks noGrp="1"/>
          </p:cNvSpPr>
          <p:nvPr>
            <p:ph type="sldNum" sz="quarter" idx="10"/>
          </p:nvPr>
        </p:nvSpPr>
        <p:spPr/>
        <p:txBody>
          <a:bodyPr/>
          <a:lstStyle/>
          <a:p>
            <a:fld id="{ADE03D7B-2D6F-4301-9990-473E1FE550A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US" sz="1200" kern="1200" baseline="0" dirty="0" smtClean="0">
                <a:solidFill>
                  <a:schemeClr val="tx1"/>
                </a:solidFill>
                <a:latin typeface="+mn-lt"/>
                <a:ea typeface="+mn-ea"/>
                <a:cs typeface="+mn-cs"/>
              </a:rPr>
              <a:t>Sixth, the team should not rush to solutions. Spend time understanding the links among diet, exercise, daily routines, and the environment.  Look at details of how and when over eating or sedentary behavior occurs.  The team must solicit solutions only after the problem is understood, and take its time doing so. Keep in mind that improvement does not happen overnight; it is a process of working with outcomes and results, making changes, and monitoring progress toward goals.</a:t>
            </a:r>
          </a:p>
        </p:txBody>
      </p:sp>
      <p:sp>
        <p:nvSpPr>
          <p:cNvPr id="4" name="Slide Number Placeholder 3"/>
          <p:cNvSpPr>
            <a:spLocks noGrp="1"/>
          </p:cNvSpPr>
          <p:nvPr>
            <p:ph type="sldNum" sz="quarter" idx="10"/>
          </p:nvPr>
        </p:nvSpPr>
        <p:spPr/>
        <p:txBody>
          <a:bodyPr/>
          <a:lstStyle/>
          <a:p>
            <a:fld id="{ADE03D7B-2D6F-4301-9990-473E1FE550A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US" sz="1200" i="1" kern="1200" baseline="0" dirty="0" smtClean="0">
                <a:solidFill>
                  <a:schemeClr val="tx1"/>
                </a:solidFill>
                <a:latin typeface="+mn-lt"/>
                <a:ea typeface="+mn-ea"/>
                <a:cs typeface="+mn-cs"/>
              </a:rPr>
              <a:t>Discourage team members from taking individualized action to help. The purpose of the meetings is not to provide direct help to someone but to change a shared environment. For example, if one member asks for money to cover an unexpected expense, the others must not offer a loan or promise to help during the meeting.  The reason for this is that individual action is not sustained over time while group action leads to more lasting changes in the environment. </a:t>
            </a:r>
          </a:p>
        </p:txBody>
      </p:sp>
      <p:sp>
        <p:nvSpPr>
          <p:cNvPr id="4" name="Slide Number Placeholder 3"/>
          <p:cNvSpPr>
            <a:spLocks noGrp="1"/>
          </p:cNvSpPr>
          <p:nvPr>
            <p:ph type="sldNum" sz="quarter" idx="10"/>
          </p:nvPr>
        </p:nvSpPr>
        <p:spPr/>
        <p:txBody>
          <a:bodyPr/>
          <a:lstStyle/>
          <a:p>
            <a:fld id="{ADE03D7B-2D6F-4301-9990-473E1FE550A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US" sz="1200" kern="1200" baseline="0" dirty="0" smtClean="0">
                <a:solidFill>
                  <a:schemeClr val="tx1"/>
                </a:solidFill>
                <a:latin typeface="+mn-lt"/>
                <a:ea typeface="+mn-ea"/>
                <a:cs typeface="+mn-cs"/>
              </a:rPr>
              <a:t>Eight, the team does not force anyone into any action—even when it is for the person’s own benefit. Each member is to decide how to collaborate in bringing about lasting environmental change. Support autonomy and choice rather than attempting to control one another. Ask team members who are demanding, critical, and inflexible to lead by example and to suggest environmental changes in which everyone can participate. Evaluate everyone’s decisions, and then come to a consensus regarding what changes to pursue. The team needs to be careful to avoid covering up any action, making excuses for failures, or following one person’s agenda.  The goal should remain real problem solving; the data on targeted behavior will be the final determinant of success.</a:t>
            </a:r>
          </a:p>
        </p:txBody>
      </p:sp>
      <p:sp>
        <p:nvSpPr>
          <p:cNvPr id="4" name="Slide Number Placeholder 3"/>
          <p:cNvSpPr>
            <a:spLocks noGrp="1"/>
          </p:cNvSpPr>
          <p:nvPr>
            <p:ph type="sldNum" sz="quarter" idx="10"/>
          </p:nvPr>
        </p:nvSpPr>
        <p:spPr/>
        <p:txBody>
          <a:bodyPr/>
          <a:lstStyle/>
          <a:p>
            <a:fld id="{ADE03D7B-2D6F-4301-9990-473E1FE550A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US" sz="1200" kern="1200" baseline="0" dirty="0" smtClean="0">
                <a:solidFill>
                  <a:schemeClr val="tx1"/>
                </a:solidFill>
                <a:latin typeface="+mn-lt"/>
                <a:ea typeface="+mn-ea"/>
                <a:cs typeface="+mn-cs"/>
              </a:rPr>
              <a:t>Finally, treat relapse into old behaviors or other failures as opportunities for learning and adjustment in the problem-solving process. Use these experiences to</a:t>
            </a:r>
          </a:p>
          <a:p>
            <a:r>
              <a:rPr lang="en-US" sz="1200" kern="1200" baseline="0" dirty="0" smtClean="0">
                <a:solidFill>
                  <a:schemeClr val="tx1"/>
                </a:solidFill>
                <a:latin typeface="+mn-lt"/>
                <a:ea typeface="+mn-ea"/>
                <a:cs typeface="+mn-cs"/>
              </a:rPr>
              <a:t>make positive changes to the shared environment. It is not productive to blame or admonish others on the team. </a:t>
            </a: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DE03D7B-2D6F-4301-9990-473E1FE550A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take home lesson for</a:t>
            </a:r>
            <a:r>
              <a:rPr lang="en-US" baseline="0" dirty="0" smtClean="0"/>
              <a:t> this lecture </a:t>
            </a:r>
            <a:r>
              <a:rPr lang="en-US" baseline="0" dirty="0" smtClean="0"/>
              <a:t>is </a:t>
            </a:r>
            <a:r>
              <a:rPr lang="en-US" baseline="0" dirty="0" smtClean="0"/>
              <a:t>simple.  </a:t>
            </a:r>
            <a:r>
              <a:rPr lang="en-US" baseline="0" dirty="0" smtClean="0"/>
              <a:t>You are better off if you ask for help from other process owners.  Doing so helps you bring about change in the shared environment.  At the same time, working with several people is time consuming and at times may lead </a:t>
            </a:r>
            <a:r>
              <a:rPr lang="en-US" baseline="0" smtClean="0"/>
              <a:t>to conflict, so </a:t>
            </a:r>
            <a:r>
              <a:rPr lang="en-US" baseline="0" dirty="0" smtClean="0"/>
              <a:t>make sure that team meetings are run efficiently and pleasantly.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sz="1200" kern="1200" baseline="0" dirty="0" smtClean="0">
                <a:solidFill>
                  <a:schemeClr val="tx1"/>
                </a:solidFill>
                <a:latin typeface="+mn-lt"/>
                <a:ea typeface="+mn-ea"/>
                <a:cs typeface="+mn-cs"/>
              </a:rPr>
              <a:t>Our central thesis is that to change your diet and exercise you need to change </a:t>
            </a:r>
            <a:r>
              <a:rPr lang="en-US" sz="1200" i="1" kern="1200" baseline="0" dirty="0" smtClean="0">
                <a:solidFill>
                  <a:schemeClr val="tx1"/>
                </a:solidFill>
                <a:latin typeface="+mn-lt"/>
                <a:ea typeface="+mn-ea"/>
                <a:cs typeface="+mn-cs"/>
              </a:rPr>
              <a:t>the system around you.   </a:t>
            </a:r>
            <a:r>
              <a:rPr lang="en-US" sz="1200" kern="1200" baseline="0" dirty="0" smtClean="0">
                <a:solidFill>
                  <a:schemeClr val="tx1"/>
                </a:solidFill>
                <a:latin typeface="+mn-lt"/>
                <a:ea typeface="+mn-ea"/>
                <a:cs typeface="+mn-cs"/>
              </a:rPr>
              <a:t>A system contains any person that affects your behavior—in short, everyone you know. If changing yourself was difficult, then changing everyone around you should be much more challenging. Fortunately, modern management has thought through this and has a solution: Get together with the people closest to the system that you want to change. If you want to change your diet, these will be people who prepare the food at home, people who shop for the food, those who arrange for social events, and so on.  Get their ideas.  Act as a group to change the shared environment around you.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sz="1200" kern="1200" baseline="0" dirty="0" smtClean="0">
                <a:solidFill>
                  <a:schemeClr val="tx1"/>
                </a:solidFill>
                <a:latin typeface="+mn-lt"/>
                <a:ea typeface="+mn-ea"/>
                <a:cs typeface="+mn-cs"/>
              </a:rPr>
              <a:t>We refer to the people who share a common environment with you as process owners.  These individuals are not necessarily your buddies.  A buddy is a friend who diets with you or exercises with you.  Process owners may not want to diet or exercise with you but they still have a lot to contribute as any change you want to make in the environment also affects them. For example, when a friend bikes with you we call him or her a “buddy,” but when your spouse prepares your food we call your spouse process owner, even though this person is not dieting.   We want you to focus on process owners.  When you involve process owners, you get something you do not get otherwise.  You get a focus on the shared environment, the focus changes from individual effort to group work on the shared environment.   When you team up </a:t>
            </a:r>
            <a:r>
              <a:rPr lang="en-US" sz="1200" kern="1200" baseline="0" dirty="0" err="1" smtClean="0">
                <a:solidFill>
                  <a:schemeClr val="tx1"/>
                </a:solidFill>
                <a:latin typeface="+mn-lt"/>
                <a:ea typeface="+mn-ea"/>
                <a:cs typeface="+mn-cs"/>
              </a:rPr>
              <a:t>wth</a:t>
            </a:r>
            <a:r>
              <a:rPr lang="en-US" sz="1200" kern="1200" baseline="0" dirty="0" smtClean="0">
                <a:solidFill>
                  <a:schemeClr val="tx1"/>
                </a:solidFill>
                <a:latin typeface="+mn-lt"/>
                <a:ea typeface="+mn-ea"/>
                <a:cs typeface="+mn-cs"/>
              </a:rPr>
              <a:t> a process owner you are more likely o implement a system change as opposed to individual effort.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secret in getting teams to work on a problem is to have them come up with the definition of the problem, not just solutions to it. This means you may need to focus on a shared problem and not aspects that affect you uniquely. What food is put on the table is a shared problem while which food items you choose to eat seems a private matter. In defining the problem you need to move away from personal choices to issues that affect everyone living together. In time, any joint problem will affect all of you, so the mere admission that you are in this together will help team members become closer and more aware of how they influence one another.</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For most people, a spouse or significant other is the most likely person to involve in your effort to lose weight or exercise more. Again, this does not mean that the spouse should also lose weight or exercise. All it means is that collectively you and your spouse will look at changes in the environment that could help. If you do not have a spouse, other members of your household or a close friend or family member can also help.  Select someone who lives with you and shares your environment.</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Do not confuse the team’s role with support groups. Social support from family members and friends is important; having people around who know you are trying to bring about change can make your task easier. But that is not why you meet with process owners; you meet with them because the solutions you are seeking will affect them too. Changing the environment has an impact on everyone sharing it. Thus if you are going to change shopping patterns, everyone eating with you will be affected. To be sure, support groups can offer understanding and encouragement. But what you need and want from your team is more. You need their active engagement in coming</a:t>
            </a:r>
          </a:p>
          <a:p>
            <a:r>
              <a:rPr lang="en-US" sz="1200" kern="1200" baseline="0" dirty="0" smtClean="0">
                <a:solidFill>
                  <a:schemeClr val="tx1"/>
                </a:solidFill>
                <a:latin typeface="+mn-lt"/>
                <a:ea typeface="+mn-ea"/>
                <a:cs typeface="+mn-cs"/>
              </a:rPr>
              <a:t>up with possible changes.  Improvement teams are problem solving groups that act together to change their environment.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Still not sure who is a process owner? This survey form can help you decide.  Rate individuals around you to see if they could be considered process owners.  Answer these eight questions for each person you have in mind.  Then select the person with the highest number of “Yes” responses to be in your improvement team.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team should review the shared environment together and make suggestions that will result in positive change. During this review, describe the processes that lead to specific behaviors. Using flowcharts or lists of periodic events may be helpful. The team’s goal is to adjust factors that affect your daily routine activities (such as eating, sleeping, going to work) so that it is no longer possible or desirable to continue an unhealthy habit</a:t>
            </a:r>
            <a:r>
              <a:rPr lang="en-US" sz="1200" b="1" kern="1200" baseline="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dirty="0" smtClean="0"/>
              <a:t>The team lists the routines that affect you , whether they seem related to the problem or not. For each day in the week, list what happens from the time you wake up in the morning until the time you fall asleep at night.   In short the team studies how your life is organized and how the environment affects it.  The team members use their understanding of the household environment and its links to the target behavior to suggest changes in the environment and routines .  You have to remind your team that we are not looking for any solution but system change solutions.  Educating your team about system change is part of your responsibility.  The team helps institute the changes and monitors them to see if they have had the desired effect.  Everyone on the team should have access to information about your success and failure.  Finally, the team recognizes success and celebrates gains, even when these are small.</a:t>
            </a:r>
          </a:p>
          <a:p>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15362"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endParaRPr lang="en-US"/>
          </a:p>
        </p:txBody>
      </p:sp>
      <p:sp>
        <p:nvSpPr>
          <p:cNvPr id="1536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15364" name="Rectangle 4"/>
          <p:cNvSpPr>
            <a:spLocks noGrp="1" noChangeArrowheads="1"/>
          </p:cNvSpPr>
          <p:nvPr>
            <p:ph type="subTitle" idx="1"/>
          </p:nvPr>
        </p:nvSpPr>
        <p:spPr>
          <a:xfrm>
            <a:off x="1549400" y="4051300"/>
            <a:ext cx="6032500" cy="1003300"/>
          </a:xfrm>
          <a:noFill/>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15365" name="Rectangle 5"/>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15366" name="Rectangle 6"/>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15367" name="Rectangle 7"/>
          <p:cNvSpPr>
            <a:spLocks noGrp="1" noChangeArrowheads="1"/>
          </p:cNvSpPr>
          <p:nvPr>
            <p:ph type="sldNum" sz="quarter" idx="4"/>
          </p:nvPr>
        </p:nvSpPr>
        <p:spPr>
          <a:xfrm>
            <a:off x="6553200" y="6248400"/>
            <a:ext cx="1905000" cy="457200"/>
          </a:xfrm>
        </p:spPr>
        <p:txBody>
          <a:bodyPr/>
          <a:lstStyle>
            <a:lvl1pPr>
              <a:defRPr/>
            </a:lvl1pPr>
          </a:lstStyle>
          <a:p>
            <a:fld id="{B861C6B9-A60B-4B34-BE6D-5F447B452706}" type="slidenum">
              <a:rPr lang="en-US"/>
              <a:pPr/>
              <a:t>‹#›</a:t>
            </a:fld>
            <a:endParaRPr lang="en-US"/>
          </a:p>
        </p:txBody>
      </p:sp>
      <p:sp>
        <p:nvSpPr>
          <p:cNvPr id="15388"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endParaRPr lang="en-US"/>
          </a:p>
        </p:txBody>
      </p:sp>
      <p:sp>
        <p:nvSpPr>
          <p:cNvPr id="15389"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033022-E2D9-4962-90C3-66BA94255CF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817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A39774-159B-400E-9167-0FCB68E5773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6870700" cy="1600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828800"/>
            <a:ext cx="7696200" cy="3657600"/>
          </a:xfrm>
        </p:spPr>
        <p:txBody>
          <a:bodyPr/>
          <a:lstStyle/>
          <a:p>
            <a:endParaRPr lang="en-US"/>
          </a:p>
        </p:txBody>
      </p:sp>
      <p:sp>
        <p:nvSpPr>
          <p:cNvPr id="4" name="Date Placeholder 3"/>
          <p:cNvSpPr>
            <a:spLocks noGrp="1"/>
          </p:cNvSpPr>
          <p:nvPr>
            <p:ph type="dt" sz="half" idx="10"/>
          </p:nvPr>
        </p:nvSpPr>
        <p:spPr>
          <a:xfrm>
            <a:off x="13716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5560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718300" y="6248400"/>
            <a:ext cx="1905000" cy="457200"/>
          </a:xfrm>
        </p:spPr>
        <p:txBody>
          <a:bodyPr/>
          <a:lstStyle>
            <a:lvl1pPr>
              <a:defRPr/>
            </a:lvl1pPr>
          </a:lstStyle>
          <a:p>
            <a:fld id="{739B7412-9E01-44CB-8511-B46D0484445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28800"/>
            <a:ext cx="7696200" cy="4114800"/>
          </a:xfrm>
        </p:spPr>
        <p:style>
          <a:lnRef idx="2">
            <a:schemeClr val="dk1">
              <a:shade val="50000"/>
            </a:schemeClr>
          </a:lnRef>
          <a:fillRef idx="1">
            <a:schemeClr val="dk1"/>
          </a:fillRef>
          <a:effectRef idx="0">
            <a:schemeClr val="dk1"/>
          </a:effectRef>
          <a:fontRef idx="none"/>
        </p:style>
        <p:txBody>
          <a:bodyPr/>
          <a:lstStyle>
            <a:lvl1pPr>
              <a:defRPr>
                <a:ln>
                  <a:solidFill>
                    <a:schemeClr val="bg1"/>
                  </a:solidFill>
                </a:ln>
                <a:solidFill>
                  <a:schemeClr val="bg1"/>
                </a:solidFill>
              </a:defRPr>
            </a:lvl1pPr>
            <a:lvl2pPr>
              <a:defRPr>
                <a:ln>
                  <a:solidFill>
                    <a:schemeClr val="bg1"/>
                  </a:solidFill>
                </a:ln>
                <a:solidFill>
                  <a:schemeClr val="bg1"/>
                </a:solidFill>
              </a:defRPr>
            </a:lvl2pPr>
            <a:lvl3pPr>
              <a:defRPr>
                <a:ln>
                  <a:solidFill>
                    <a:schemeClr val="bg1"/>
                  </a:solidFill>
                </a:ln>
                <a:solidFill>
                  <a:schemeClr val="bg1"/>
                </a:solidFill>
              </a:defRPr>
            </a:lvl3pPr>
            <a:lvl4pPr>
              <a:defRPr>
                <a:ln>
                  <a:solidFill>
                    <a:schemeClr val="bg1"/>
                  </a:solidFill>
                </a:ln>
                <a:solidFill>
                  <a:schemeClr val="bg1"/>
                </a:solidFill>
              </a:defRPr>
            </a:lvl4pPr>
            <a:lvl5pPr>
              <a:defRPr>
                <a:ln>
                  <a:solidFill>
                    <a:schemeClr val="bg1"/>
                  </a:solidFill>
                </a:ln>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609600" y="0"/>
            <a:ext cx="6781800" cy="1752600"/>
          </a:xfrm>
        </p:spPr>
        <p:txBody>
          <a:bodyPr/>
          <a:lstStyle>
            <a:lvl1pPr>
              <a:defRPr>
                <a:solidFill>
                  <a:schemeClr val="bg1"/>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AD690F-645A-4FF0-8AAD-CBFE0393D14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DADD6A-B5FC-4F52-9AEF-50EB4139FAF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21A47F-972B-4779-A87D-487FE9CB387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05F71E8-00C0-458F-80F9-65E48907377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61D33D8-45FA-45B6-AF54-FDB0B5C9689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2BF6D7F-F498-483A-BF53-72232671ED7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BF9194-938C-4B96-9D8C-98CBF1BB28D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D467D50-B0EA-49D3-9467-3A0B216C67E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4339" name="Rectangle 3"/>
          <p:cNvSpPr>
            <a:spLocks noGrp="1" noChangeArrowheads="1"/>
          </p:cNvSpPr>
          <p:nvPr>
            <p:ph type="title"/>
          </p:nvPr>
        </p:nvSpPr>
        <p:spPr bwMode="auto">
          <a:xfrm>
            <a:off x="6096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4340" name="Rectangle 4"/>
          <p:cNvSpPr>
            <a:spLocks noGrp="1" noChangeArrowheads="1"/>
          </p:cNvSpPr>
          <p:nvPr>
            <p:ph type="body" idx="1"/>
          </p:nvPr>
        </p:nvSpPr>
        <p:spPr bwMode="auto">
          <a:xfrm>
            <a:off x="609600" y="1828800"/>
            <a:ext cx="7696200" cy="3657600"/>
          </a:xfrm>
          <a:prstGeom prst="rect">
            <a:avLst/>
          </a:prstGeom>
          <a:solidFill>
            <a:schemeClr val="accent1"/>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1"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a:latin typeface="+mn-lt"/>
              </a:defRPr>
            </a:lvl1pPr>
          </a:lstStyle>
          <a:p>
            <a:endParaRPr lang="en-US"/>
          </a:p>
        </p:txBody>
      </p:sp>
      <p:sp>
        <p:nvSpPr>
          <p:cNvPr id="14342"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400">
                <a:latin typeface="+mn-lt"/>
              </a:defRPr>
            </a:lvl1pPr>
          </a:lstStyle>
          <a:p>
            <a:endParaRPr lang="en-US"/>
          </a:p>
        </p:txBody>
      </p:sp>
      <p:sp>
        <p:nvSpPr>
          <p:cNvPr id="14343"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400">
                <a:latin typeface="+mn-lt"/>
              </a:defRPr>
            </a:lvl1pPr>
          </a:lstStyle>
          <a:p>
            <a:fld id="{68015210-BBA2-4F6E-8026-106CF3F4F73F}" type="slidenum">
              <a:rPr lang="en-US"/>
              <a:pPr/>
              <a:t>‹#›</a:t>
            </a:fld>
            <a:endParaRPr lang="en-US"/>
          </a:p>
        </p:txBody>
      </p:sp>
      <p:grpSp>
        <p:nvGrpSpPr>
          <p:cNvPr id="14373" name="Group 37"/>
          <p:cNvGrpSpPr>
            <a:grpSpLocks/>
          </p:cNvGrpSpPr>
          <p:nvPr/>
        </p:nvGrpSpPr>
        <p:grpSpPr bwMode="auto">
          <a:xfrm>
            <a:off x="8680450" y="2116138"/>
            <a:ext cx="385763" cy="4308475"/>
            <a:chOff x="5468" y="1333"/>
            <a:chExt cx="243" cy="2714"/>
          </a:xfrm>
        </p:grpSpPr>
        <p:sp>
          <p:nvSpPr>
            <p:cNvPr id="14374"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rgbClr val="0099FF"/>
            </a:solidFill>
            <a:ln w="9525">
              <a:noFill/>
              <a:round/>
              <a:headEnd/>
              <a:tailEnd/>
            </a:ln>
          </p:spPr>
          <p:txBody>
            <a:bodyPr/>
            <a:lstStyle/>
            <a:p>
              <a:endParaRPr lang="en-US"/>
            </a:p>
          </p:txBody>
        </p:sp>
        <p:sp>
          <p:nvSpPr>
            <p:cNvPr id="14375"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rgbClr val="0099FF"/>
            </a:solidFill>
            <a:ln w="9525">
              <a:noFill/>
              <a:round/>
              <a:headEnd/>
              <a:tailEnd/>
            </a:ln>
          </p:spPr>
          <p:txBody>
            <a:bodyPr/>
            <a:lstStyle/>
            <a:p>
              <a:endParaRPr lang="en-US"/>
            </a:p>
          </p:txBody>
        </p:sp>
      </p:grpSp>
      <p:sp>
        <p:nvSpPr>
          <p:cNvPr id="14392" name="Line 56"/>
          <p:cNvSpPr>
            <a:spLocks noChangeShapeType="1"/>
          </p:cNvSpPr>
          <p:nvPr userDrawn="1"/>
        </p:nvSpPr>
        <p:spPr bwMode="auto">
          <a:xfrm>
            <a:off x="609600" y="1752599"/>
            <a:ext cx="7696200" cy="45719"/>
          </a:xfrm>
          <a:prstGeom prst="line">
            <a:avLst/>
          </a:prstGeom>
          <a:noFill/>
          <a:ln w="57150">
            <a:solidFill>
              <a:srgbClr val="0099FF"/>
            </a:solidFill>
            <a:round/>
            <a:headEnd/>
            <a:tailEnd/>
          </a:ln>
          <a:effectLst/>
        </p:spPr>
        <p:txBody>
          <a:bodyPr/>
          <a:lstStyle/>
          <a:p>
            <a:endParaRPr lang="en-US"/>
          </a:p>
        </p:txBody>
      </p:sp>
      <p:pic>
        <p:nvPicPr>
          <p:cNvPr id="14394" name="Picture 58" descr="ContractforChange"/>
          <p:cNvPicPr>
            <a:picLocks noChangeAspect="1" noChangeArrowheads="1"/>
          </p:cNvPicPr>
          <p:nvPr userDrawn="1"/>
        </p:nvPicPr>
        <p:blipFill>
          <a:blip r:embed="rId14" cstate="print"/>
          <a:srcRect/>
          <a:stretch>
            <a:fillRect/>
          </a:stretch>
        </p:blipFill>
        <p:spPr bwMode="auto">
          <a:xfrm>
            <a:off x="7391400" y="0"/>
            <a:ext cx="1752600" cy="1752600"/>
          </a:xfrm>
          <a:prstGeom prst="rect">
            <a:avLst/>
          </a:prstGeom>
          <a:noFill/>
        </p:spPr>
      </p:pic>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txStyles>
    <p:titleStyle>
      <a:lvl1pPr algn="ctr" rtl="0" fontAlgn="base">
        <a:spcBef>
          <a:spcPct val="0"/>
        </a:spcBef>
        <a:spcAft>
          <a:spcPct val="0"/>
        </a:spcAft>
        <a:defRPr sz="4400">
          <a:solidFill>
            <a:schemeClr val="bg1"/>
          </a:solidFill>
          <a:latin typeface="+mj-lt"/>
          <a:ea typeface="+mj-ea"/>
          <a:cs typeface="+mj-cs"/>
        </a:defRPr>
      </a:lvl1pPr>
      <a:lvl2pPr algn="ctr" rtl="0" fontAlgn="base">
        <a:spcBef>
          <a:spcPct val="0"/>
        </a:spcBef>
        <a:spcAft>
          <a:spcPct val="0"/>
        </a:spcAft>
        <a:defRPr sz="4400">
          <a:solidFill>
            <a:schemeClr val="bg1"/>
          </a:solidFill>
          <a:latin typeface="Comic Sans MS" pitchFamily="66" charset="0"/>
        </a:defRPr>
      </a:lvl2pPr>
      <a:lvl3pPr algn="ctr" rtl="0" fontAlgn="base">
        <a:spcBef>
          <a:spcPct val="0"/>
        </a:spcBef>
        <a:spcAft>
          <a:spcPct val="0"/>
        </a:spcAft>
        <a:defRPr sz="4400">
          <a:solidFill>
            <a:schemeClr val="bg1"/>
          </a:solidFill>
          <a:latin typeface="Comic Sans MS" pitchFamily="66" charset="0"/>
        </a:defRPr>
      </a:lvl3pPr>
      <a:lvl4pPr algn="ctr" rtl="0" fontAlgn="base">
        <a:spcBef>
          <a:spcPct val="0"/>
        </a:spcBef>
        <a:spcAft>
          <a:spcPct val="0"/>
        </a:spcAft>
        <a:defRPr sz="4400">
          <a:solidFill>
            <a:schemeClr val="bg1"/>
          </a:solidFill>
          <a:latin typeface="Comic Sans MS" pitchFamily="66" charset="0"/>
        </a:defRPr>
      </a:lvl4pPr>
      <a:lvl5pPr algn="ctr" rtl="0" fontAlgn="base">
        <a:spcBef>
          <a:spcPct val="0"/>
        </a:spcBef>
        <a:spcAft>
          <a:spcPct val="0"/>
        </a:spcAft>
        <a:defRPr sz="4400">
          <a:solidFill>
            <a:schemeClr val="bg1"/>
          </a:solidFill>
          <a:latin typeface="Comic Sans MS" pitchFamily="66" charset="0"/>
        </a:defRPr>
      </a:lvl5pPr>
      <a:lvl6pPr marL="457200" algn="ctr" rtl="0" fontAlgn="base">
        <a:spcBef>
          <a:spcPct val="0"/>
        </a:spcBef>
        <a:spcAft>
          <a:spcPct val="0"/>
        </a:spcAft>
        <a:defRPr sz="4400">
          <a:solidFill>
            <a:schemeClr val="bg1"/>
          </a:solidFill>
          <a:latin typeface="Comic Sans MS" pitchFamily="66" charset="0"/>
        </a:defRPr>
      </a:lvl6pPr>
      <a:lvl7pPr marL="914400" algn="ctr" rtl="0" fontAlgn="base">
        <a:spcBef>
          <a:spcPct val="0"/>
        </a:spcBef>
        <a:spcAft>
          <a:spcPct val="0"/>
        </a:spcAft>
        <a:defRPr sz="4400">
          <a:solidFill>
            <a:schemeClr val="bg1"/>
          </a:solidFill>
          <a:latin typeface="Comic Sans MS" pitchFamily="66" charset="0"/>
        </a:defRPr>
      </a:lvl7pPr>
      <a:lvl8pPr marL="1371600" algn="ctr" rtl="0" fontAlgn="base">
        <a:spcBef>
          <a:spcPct val="0"/>
        </a:spcBef>
        <a:spcAft>
          <a:spcPct val="0"/>
        </a:spcAft>
        <a:defRPr sz="4400">
          <a:solidFill>
            <a:schemeClr val="bg1"/>
          </a:solidFill>
          <a:latin typeface="Comic Sans MS" pitchFamily="66" charset="0"/>
        </a:defRPr>
      </a:lvl8pPr>
      <a:lvl9pPr marL="1828800" algn="ctr" rtl="0" fontAlgn="base">
        <a:spcBef>
          <a:spcPct val="0"/>
        </a:spcBef>
        <a:spcAft>
          <a:spcPct val="0"/>
        </a:spcAft>
        <a:defRPr sz="4400">
          <a:solidFill>
            <a:schemeClr val="bg1"/>
          </a:solidFill>
          <a:latin typeface="Comic Sans MS" pitchFamily="66"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1511300"/>
            <a:ext cx="6400800" cy="2298700"/>
          </a:xfrm>
        </p:spPr>
        <p:txBody>
          <a:bodyPr/>
          <a:lstStyle/>
          <a:p>
            <a:r>
              <a:rPr lang="en-US" sz="4000" dirty="0" smtClean="0"/>
              <a:t>Improvement Teams</a:t>
            </a:r>
            <a:endParaRPr lang="en-US" sz="4000" dirty="0"/>
          </a:p>
        </p:txBody>
      </p:sp>
      <p:sp>
        <p:nvSpPr>
          <p:cNvPr id="2051" name="Rectangle 3"/>
          <p:cNvSpPr>
            <a:spLocks noGrp="1" noChangeArrowheads="1"/>
          </p:cNvSpPr>
          <p:nvPr>
            <p:ph type="subTitle" idx="1"/>
          </p:nvPr>
        </p:nvSpPr>
        <p:spPr/>
        <p:txBody>
          <a:bodyPr/>
          <a:lstStyle/>
          <a:p>
            <a:pPr>
              <a:lnSpc>
                <a:spcPct val="90000"/>
              </a:lnSpc>
            </a:pPr>
            <a:r>
              <a:rPr lang="en-US" dirty="0"/>
              <a:t>Farrokh Alemi Ph.D</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smtClean="0"/>
              <a:t>Agenda</a:t>
            </a:r>
            <a:endParaRPr lang="en-US" dirty="0"/>
          </a:p>
        </p:txBody>
      </p:sp>
      <p:sp>
        <p:nvSpPr>
          <p:cNvPr id="3" name="Title 2"/>
          <p:cNvSpPr>
            <a:spLocks noGrp="1"/>
          </p:cNvSpPr>
          <p:nvPr>
            <p:ph type="title"/>
          </p:nvPr>
        </p:nvSpPr>
        <p:spPr/>
        <p:txBody>
          <a:bodyPr/>
          <a:lstStyle/>
          <a:p>
            <a:r>
              <a:rPr lang="en-US" dirty="0" smtClean="0"/>
              <a:t>How to Meet with Your Improvement Team</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smtClean="0">
                <a:solidFill>
                  <a:schemeClr val="bg1">
                    <a:lumMod val="50000"/>
                  </a:schemeClr>
                </a:solidFill>
              </a:rPr>
              <a:t>Agenda</a:t>
            </a:r>
          </a:p>
          <a:p>
            <a:pPr marL="514350" indent="-514350">
              <a:buFont typeface="+mj-lt"/>
              <a:buAutoNum type="arabicPeriod"/>
            </a:pPr>
            <a:r>
              <a:rPr lang="en-US" dirty="0" smtClean="0"/>
              <a:t>Problem solving</a:t>
            </a:r>
          </a:p>
          <a:p>
            <a:pPr marL="914400" lvl="1" indent="-514350"/>
            <a:r>
              <a:rPr lang="en-US" dirty="0" smtClean="0"/>
              <a:t>Not a party</a:t>
            </a:r>
          </a:p>
          <a:p>
            <a:pPr marL="914400" lvl="1" indent="-514350"/>
            <a:r>
              <a:rPr lang="en-US" dirty="0" smtClean="0"/>
              <a:t>Not for sharing feelings</a:t>
            </a:r>
          </a:p>
          <a:p>
            <a:pPr marL="914400" lvl="1" indent="-514350"/>
            <a:r>
              <a:rPr lang="en-US" dirty="0" smtClean="0"/>
              <a:t>Not for revisiting old problems</a:t>
            </a:r>
          </a:p>
          <a:p>
            <a:pPr marL="1314450" lvl="2" indent="-514350"/>
            <a:r>
              <a:rPr lang="en-US" dirty="0" smtClean="0"/>
              <a:t>In case of conflict:  Address entire group, validate issues and postpone solution, restate the group’s task</a:t>
            </a:r>
          </a:p>
        </p:txBody>
      </p:sp>
      <p:sp>
        <p:nvSpPr>
          <p:cNvPr id="3" name="Title 2"/>
          <p:cNvSpPr>
            <a:spLocks noGrp="1"/>
          </p:cNvSpPr>
          <p:nvPr>
            <p:ph type="title"/>
          </p:nvPr>
        </p:nvSpPr>
        <p:spPr/>
        <p:txBody>
          <a:bodyPr/>
          <a:lstStyle/>
          <a:p>
            <a:r>
              <a:rPr lang="en-US" dirty="0" smtClean="0"/>
              <a:t>How to Meet with Your Improvement Team</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smtClean="0">
                <a:solidFill>
                  <a:schemeClr val="tx1">
                    <a:lumMod val="85000"/>
                    <a:lumOff val="15000"/>
                  </a:schemeClr>
                </a:solidFill>
              </a:rPr>
              <a:t>Agenda</a:t>
            </a:r>
          </a:p>
          <a:p>
            <a:pPr marL="514350" indent="-514350">
              <a:buFont typeface="+mj-lt"/>
              <a:buAutoNum type="arabicPeriod"/>
            </a:pPr>
            <a:r>
              <a:rPr lang="en-US" dirty="0" smtClean="0">
                <a:solidFill>
                  <a:schemeClr val="tx1">
                    <a:lumMod val="85000"/>
                    <a:lumOff val="15000"/>
                  </a:schemeClr>
                </a:solidFill>
              </a:rPr>
              <a:t>Problem solving</a:t>
            </a:r>
          </a:p>
          <a:p>
            <a:pPr marL="514350" indent="-514350">
              <a:buFont typeface="+mj-lt"/>
              <a:buAutoNum type="arabicPeriod"/>
            </a:pPr>
            <a:r>
              <a:rPr lang="en-US" dirty="0" smtClean="0"/>
              <a:t>Undivided attention</a:t>
            </a:r>
          </a:p>
        </p:txBody>
      </p:sp>
      <p:sp>
        <p:nvSpPr>
          <p:cNvPr id="3" name="Title 2"/>
          <p:cNvSpPr>
            <a:spLocks noGrp="1"/>
          </p:cNvSpPr>
          <p:nvPr>
            <p:ph type="title"/>
          </p:nvPr>
        </p:nvSpPr>
        <p:spPr/>
        <p:txBody>
          <a:bodyPr/>
          <a:lstStyle/>
          <a:p>
            <a:r>
              <a:rPr lang="en-US" dirty="0" smtClean="0"/>
              <a:t>How to Meet with Your Improvement Team</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514350" indent="-514350">
              <a:buFont typeface="+mj-lt"/>
              <a:buAutoNum type="arabicPeriod"/>
            </a:pPr>
            <a:r>
              <a:rPr lang="en-US" dirty="0" smtClean="0">
                <a:solidFill>
                  <a:schemeClr val="tx1">
                    <a:lumMod val="85000"/>
                    <a:lumOff val="15000"/>
                  </a:schemeClr>
                </a:solidFill>
              </a:rPr>
              <a:t>Agenda</a:t>
            </a:r>
          </a:p>
          <a:p>
            <a:pPr marL="514350" indent="-514350">
              <a:buFont typeface="+mj-lt"/>
              <a:buAutoNum type="arabicPeriod"/>
            </a:pPr>
            <a:r>
              <a:rPr lang="en-US" dirty="0" smtClean="0">
                <a:solidFill>
                  <a:schemeClr val="tx1">
                    <a:lumMod val="85000"/>
                    <a:lumOff val="15000"/>
                  </a:schemeClr>
                </a:solidFill>
              </a:rPr>
              <a:t>Problem solving</a:t>
            </a:r>
          </a:p>
          <a:p>
            <a:pPr marL="514350" indent="-514350">
              <a:buFont typeface="+mj-lt"/>
              <a:buAutoNum type="arabicPeriod"/>
            </a:pPr>
            <a:r>
              <a:rPr lang="en-US" dirty="0" smtClean="0">
                <a:solidFill>
                  <a:schemeClr val="tx1">
                    <a:lumMod val="85000"/>
                    <a:lumOff val="15000"/>
                  </a:schemeClr>
                </a:solidFill>
              </a:rPr>
              <a:t>Undivided attention</a:t>
            </a:r>
          </a:p>
          <a:p>
            <a:pPr marL="514350" indent="-514350">
              <a:buFont typeface="+mj-lt"/>
              <a:buAutoNum type="arabicPeriod"/>
            </a:pPr>
            <a:r>
              <a:rPr lang="en-US" dirty="0" smtClean="0"/>
              <a:t>Be constructive</a:t>
            </a:r>
          </a:p>
          <a:p>
            <a:pPr marL="914400" lvl="1" indent="-514350"/>
            <a:r>
              <a:rPr lang="en-US" dirty="0" smtClean="0"/>
              <a:t>No blame</a:t>
            </a:r>
          </a:p>
          <a:p>
            <a:pPr marL="914400" lvl="1" indent="-514350"/>
            <a:r>
              <a:rPr lang="en-US" dirty="0" smtClean="0"/>
              <a:t>No “If I were you …”</a:t>
            </a:r>
          </a:p>
          <a:p>
            <a:pPr marL="914400" lvl="1" indent="-514350"/>
            <a:r>
              <a:rPr lang="en-US" dirty="0" smtClean="0"/>
              <a:t>No shifting of problem to others</a:t>
            </a:r>
          </a:p>
          <a:p>
            <a:pPr marL="914400" lvl="1" indent="-514350"/>
            <a:r>
              <a:rPr lang="en-US" dirty="0" smtClean="0"/>
              <a:t>Seek system change</a:t>
            </a:r>
          </a:p>
        </p:txBody>
      </p:sp>
      <p:sp>
        <p:nvSpPr>
          <p:cNvPr id="3" name="Title 2"/>
          <p:cNvSpPr>
            <a:spLocks noGrp="1"/>
          </p:cNvSpPr>
          <p:nvPr>
            <p:ph type="title"/>
          </p:nvPr>
        </p:nvSpPr>
        <p:spPr/>
        <p:txBody>
          <a:bodyPr/>
          <a:lstStyle/>
          <a:p>
            <a:r>
              <a:rPr lang="en-US" dirty="0" smtClean="0"/>
              <a:t>How to Meet with Your Improvement Team</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smtClean="0">
                <a:solidFill>
                  <a:schemeClr val="tx1">
                    <a:lumMod val="85000"/>
                    <a:lumOff val="15000"/>
                  </a:schemeClr>
                </a:solidFill>
              </a:rPr>
              <a:t>Agenda</a:t>
            </a:r>
          </a:p>
          <a:p>
            <a:pPr marL="514350" indent="-514350">
              <a:buFont typeface="+mj-lt"/>
              <a:buAutoNum type="arabicPeriod"/>
            </a:pPr>
            <a:r>
              <a:rPr lang="en-US" dirty="0" smtClean="0">
                <a:solidFill>
                  <a:schemeClr val="tx1">
                    <a:lumMod val="85000"/>
                    <a:lumOff val="15000"/>
                  </a:schemeClr>
                </a:solidFill>
              </a:rPr>
              <a:t>Problem solving</a:t>
            </a:r>
          </a:p>
          <a:p>
            <a:pPr marL="514350" indent="-514350">
              <a:buFont typeface="+mj-lt"/>
              <a:buAutoNum type="arabicPeriod"/>
            </a:pPr>
            <a:r>
              <a:rPr lang="en-US" dirty="0" smtClean="0">
                <a:solidFill>
                  <a:schemeClr val="tx1">
                    <a:lumMod val="85000"/>
                    <a:lumOff val="15000"/>
                  </a:schemeClr>
                </a:solidFill>
              </a:rPr>
              <a:t>Undivided attention</a:t>
            </a:r>
          </a:p>
          <a:p>
            <a:pPr marL="514350" indent="-514350">
              <a:buFont typeface="+mj-lt"/>
              <a:buAutoNum type="arabicPeriod"/>
            </a:pPr>
            <a:r>
              <a:rPr lang="en-US" dirty="0" smtClean="0">
                <a:solidFill>
                  <a:schemeClr val="tx1">
                    <a:lumMod val="85000"/>
                    <a:lumOff val="15000"/>
                  </a:schemeClr>
                </a:solidFill>
              </a:rPr>
              <a:t>Be constructive</a:t>
            </a:r>
          </a:p>
          <a:p>
            <a:pPr marL="514350" indent="-514350">
              <a:buFont typeface="+mj-lt"/>
              <a:buAutoNum type="arabicPeriod"/>
            </a:pPr>
            <a:r>
              <a:rPr lang="en-US" dirty="0" smtClean="0">
                <a:solidFill>
                  <a:schemeClr val="tx2"/>
                </a:solidFill>
              </a:rPr>
              <a:t>Postpone evaluations</a:t>
            </a:r>
          </a:p>
        </p:txBody>
      </p:sp>
      <p:sp>
        <p:nvSpPr>
          <p:cNvPr id="3" name="Title 2"/>
          <p:cNvSpPr>
            <a:spLocks noGrp="1"/>
          </p:cNvSpPr>
          <p:nvPr>
            <p:ph type="title"/>
          </p:nvPr>
        </p:nvSpPr>
        <p:spPr/>
        <p:txBody>
          <a:bodyPr/>
          <a:lstStyle/>
          <a:p>
            <a:r>
              <a:rPr lang="en-US" dirty="0" smtClean="0"/>
              <a:t>How to Meet with Your Improvement Team</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smtClean="0">
                <a:solidFill>
                  <a:schemeClr val="tx1">
                    <a:lumMod val="65000"/>
                    <a:lumOff val="35000"/>
                  </a:schemeClr>
                </a:solidFill>
              </a:rPr>
              <a:t>Agenda</a:t>
            </a:r>
          </a:p>
          <a:p>
            <a:pPr marL="514350" indent="-514350">
              <a:buFont typeface="+mj-lt"/>
              <a:buAutoNum type="arabicPeriod"/>
            </a:pPr>
            <a:r>
              <a:rPr lang="en-US" dirty="0" smtClean="0">
                <a:solidFill>
                  <a:schemeClr val="tx1">
                    <a:lumMod val="65000"/>
                    <a:lumOff val="35000"/>
                  </a:schemeClr>
                </a:solidFill>
              </a:rPr>
              <a:t>Problem solving</a:t>
            </a:r>
          </a:p>
          <a:p>
            <a:pPr marL="514350" indent="-514350">
              <a:buFont typeface="+mj-lt"/>
              <a:buAutoNum type="arabicPeriod"/>
            </a:pPr>
            <a:r>
              <a:rPr lang="en-US" dirty="0" smtClean="0">
                <a:solidFill>
                  <a:schemeClr val="tx1">
                    <a:lumMod val="65000"/>
                    <a:lumOff val="35000"/>
                  </a:schemeClr>
                </a:solidFill>
              </a:rPr>
              <a:t>Undivided attention</a:t>
            </a:r>
          </a:p>
          <a:p>
            <a:pPr marL="514350" indent="-514350">
              <a:buFont typeface="+mj-lt"/>
              <a:buAutoNum type="arabicPeriod"/>
            </a:pPr>
            <a:r>
              <a:rPr lang="en-US" dirty="0" smtClean="0">
                <a:solidFill>
                  <a:schemeClr val="tx1">
                    <a:lumMod val="65000"/>
                    <a:lumOff val="35000"/>
                  </a:schemeClr>
                </a:solidFill>
              </a:rPr>
              <a:t>Be constructive</a:t>
            </a:r>
          </a:p>
          <a:p>
            <a:pPr marL="514350" indent="-514350">
              <a:buFont typeface="+mj-lt"/>
              <a:buAutoNum type="arabicPeriod"/>
            </a:pPr>
            <a:r>
              <a:rPr lang="en-US" dirty="0" smtClean="0">
                <a:solidFill>
                  <a:srgbClr val="C00000"/>
                </a:solidFill>
              </a:rPr>
              <a:t>Postpone evaluations</a:t>
            </a:r>
          </a:p>
          <a:p>
            <a:pPr marL="514350" indent="-514350">
              <a:buFont typeface="+mj-lt"/>
              <a:buAutoNum type="arabicPeriod"/>
            </a:pPr>
            <a:r>
              <a:rPr lang="en-US" dirty="0" smtClean="0"/>
              <a:t>No rush to solutions</a:t>
            </a:r>
            <a:endParaRPr lang="en-US" dirty="0" smtClean="0"/>
          </a:p>
          <a:p>
            <a:pPr marL="514350" indent="-514350">
              <a:buNone/>
            </a:pPr>
            <a:endParaRPr lang="en-US" dirty="0" smtClean="0">
              <a:solidFill>
                <a:srgbClr val="FF0000"/>
              </a:solidFill>
            </a:endParaRPr>
          </a:p>
        </p:txBody>
      </p:sp>
      <p:sp>
        <p:nvSpPr>
          <p:cNvPr id="3" name="Title 2"/>
          <p:cNvSpPr>
            <a:spLocks noGrp="1"/>
          </p:cNvSpPr>
          <p:nvPr>
            <p:ph type="title"/>
          </p:nvPr>
        </p:nvSpPr>
        <p:spPr/>
        <p:txBody>
          <a:bodyPr/>
          <a:lstStyle/>
          <a:p>
            <a:r>
              <a:rPr lang="en-US" dirty="0" smtClean="0"/>
              <a:t>How to Meet with Your Improvement Team</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smtClean="0">
                <a:solidFill>
                  <a:schemeClr val="tx1">
                    <a:lumMod val="65000"/>
                    <a:lumOff val="35000"/>
                  </a:schemeClr>
                </a:solidFill>
              </a:rPr>
              <a:t>Agenda</a:t>
            </a:r>
          </a:p>
          <a:p>
            <a:pPr marL="514350" indent="-514350">
              <a:buFont typeface="+mj-lt"/>
              <a:buAutoNum type="arabicPeriod"/>
            </a:pPr>
            <a:r>
              <a:rPr lang="en-US" dirty="0" smtClean="0">
                <a:solidFill>
                  <a:schemeClr val="tx1">
                    <a:lumMod val="65000"/>
                    <a:lumOff val="35000"/>
                  </a:schemeClr>
                </a:solidFill>
              </a:rPr>
              <a:t>Problem solving</a:t>
            </a:r>
          </a:p>
          <a:p>
            <a:pPr marL="514350" indent="-514350">
              <a:buFont typeface="+mj-lt"/>
              <a:buAutoNum type="arabicPeriod"/>
            </a:pPr>
            <a:r>
              <a:rPr lang="en-US" dirty="0" smtClean="0">
                <a:solidFill>
                  <a:schemeClr val="tx1">
                    <a:lumMod val="65000"/>
                    <a:lumOff val="35000"/>
                  </a:schemeClr>
                </a:solidFill>
              </a:rPr>
              <a:t>Undivided attention</a:t>
            </a:r>
          </a:p>
          <a:p>
            <a:pPr marL="514350" indent="-514350">
              <a:buFont typeface="+mj-lt"/>
              <a:buAutoNum type="arabicPeriod"/>
            </a:pPr>
            <a:r>
              <a:rPr lang="en-US" dirty="0" smtClean="0">
                <a:solidFill>
                  <a:schemeClr val="tx1">
                    <a:lumMod val="65000"/>
                    <a:lumOff val="35000"/>
                  </a:schemeClr>
                </a:solidFill>
              </a:rPr>
              <a:t>Be constructive</a:t>
            </a:r>
          </a:p>
          <a:p>
            <a:pPr marL="514350" indent="-514350">
              <a:buFont typeface="+mj-lt"/>
              <a:buAutoNum type="arabicPeriod"/>
            </a:pPr>
            <a:r>
              <a:rPr lang="en-US" dirty="0" smtClean="0">
                <a:solidFill>
                  <a:srgbClr val="C00000"/>
                </a:solidFill>
              </a:rPr>
              <a:t>Postpone evaluations</a:t>
            </a:r>
          </a:p>
          <a:p>
            <a:pPr marL="514350" indent="-514350">
              <a:buFont typeface="+mj-lt"/>
              <a:buAutoNum type="arabicPeriod"/>
            </a:pPr>
            <a:r>
              <a:rPr lang="en-US" dirty="0" smtClean="0">
                <a:solidFill>
                  <a:schemeClr val="tx1">
                    <a:lumMod val="65000"/>
                    <a:lumOff val="35000"/>
                  </a:schemeClr>
                </a:solidFill>
              </a:rPr>
              <a:t>No rush to solutions</a:t>
            </a:r>
          </a:p>
          <a:p>
            <a:pPr marL="514350" indent="-514350">
              <a:buFont typeface="+mj-lt"/>
              <a:buAutoNum type="arabicPeriod"/>
            </a:pPr>
            <a:r>
              <a:rPr lang="en-US" dirty="0" smtClean="0"/>
              <a:t>No individual action</a:t>
            </a:r>
            <a:endParaRPr lang="en-US" dirty="0" smtClean="0"/>
          </a:p>
          <a:p>
            <a:pPr marL="514350" indent="-514350">
              <a:buNone/>
            </a:pPr>
            <a:endParaRPr lang="en-US" dirty="0" smtClean="0">
              <a:solidFill>
                <a:srgbClr val="FF0000"/>
              </a:solidFill>
            </a:endParaRPr>
          </a:p>
        </p:txBody>
      </p:sp>
      <p:sp>
        <p:nvSpPr>
          <p:cNvPr id="3" name="Title 2"/>
          <p:cNvSpPr>
            <a:spLocks noGrp="1"/>
          </p:cNvSpPr>
          <p:nvPr>
            <p:ph type="title"/>
          </p:nvPr>
        </p:nvSpPr>
        <p:spPr/>
        <p:txBody>
          <a:bodyPr/>
          <a:lstStyle/>
          <a:p>
            <a:r>
              <a:rPr lang="en-US" dirty="0" smtClean="0"/>
              <a:t>How to Meet with Your Improvement Team</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514350" indent="-514350">
              <a:buFont typeface="+mj-lt"/>
              <a:buAutoNum type="arabicPeriod"/>
            </a:pPr>
            <a:r>
              <a:rPr lang="en-US" dirty="0" smtClean="0">
                <a:solidFill>
                  <a:schemeClr val="tx1">
                    <a:lumMod val="65000"/>
                    <a:lumOff val="35000"/>
                  </a:schemeClr>
                </a:solidFill>
              </a:rPr>
              <a:t>Agenda</a:t>
            </a:r>
          </a:p>
          <a:p>
            <a:pPr marL="514350" indent="-514350">
              <a:buFont typeface="+mj-lt"/>
              <a:buAutoNum type="arabicPeriod"/>
            </a:pPr>
            <a:r>
              <a:rPr lang="en-US" dirty="0" smtClean="0">
                <a:solidFill>
                  <a:schemeClr val="tx1">
                    <a:lumMod val="65000"/>
                    <a:lumOff val="35000"/>
                  </a:schemeClr>
                </a:solidFill>
              </a:rPr>
              <a:t>Problem solving</a:t>
            </a:r>
          </a:p>
          <a:p>
            <a:pPr marL="514350" indent="-514350">
              <a:buFont typeface="+mj-lt"/>
              <a:buAutoNum type="arabicPeriod"/>
            </a:pPr>
            <a:r>
              <a:rPr lang="en-US" dirty="0" smtClean="0">
                <a:solidFill>
                  <a:schemeClr val="tx1">
                    <a:lumMod val="65000"/>
                    <a:lumOff val="35000"/>
                  </a:schemeClr>
                </a:solidFill>
              </a:rPr>
              <a:t>Undivided attention</a:t>
            </a:r>
          </a:p>
          <a:p>
            <a:pPr marL="514350" indent="-514350">
              <a:buFont typeface="+mj-lt"/>
              <a:buAutoNum type="arabicPeriod"/>
            </a:pPr>
            <a:r>
              <a:rPr lang="en-US" dirty="0" smtClean="0">
                <a:solidFill>
                  <a:schemeClr val="tx1">
                    <a:lumMod val="65000"/>
                    <a:lumOff val="35000"/>
                  </a:schemeClr>
                </a:solidFill>
              </a:rPr>
              <a:t>Be constructive</a:t>
            </a:r>
          </a:p>
          <a:p>
            <a:pPr marL="514350" indent="-514350">
              <a:buFont typeface="+mj-lt"/>
              <a:buAutoNum type="arabicPeriod"/>
            </a:pPr>
            <a:r>
              <a:rPr lang="en-US" dirty="0" smtClean="0">
                <a:solidFill>
                  <a:srgbClr val="C00000"/>
                </a:solidFill>
              </a:rPr>
              <a:t>Postpone evaluations</a:t>
            </a:r>
          </a:p>
          <a:p>
            <a:pPr marL="514350" indent="-514350">
              <a:buFont typeface="+mj-lt"/>
              <a:buAutoNum type="arabicPeriod"/>
            </a:pPr>
            <a:r>
              <a:rPr lang="en-US" dirty="0" smtClean="0">
                <a:solidFill>
                  <a:schemeClr val="tx1">
                    <a:lumMod val="65000"/>
                    <a:lumOff val="35000"/>
                  </a:schemeClr>
                </a:solidFill>
              </a:rPr>
              <a:t>No rush to solutions</a:t>
            </a:r>
          </a:p>
          <a:p>
            <a:pPr marL="514350" indent="-514350">
              <a:buFont typeface="+mj-lt"/>
              <a:buAutoNum type="arabicPeriod"/>
            </a:pPr>
            <a:r>
              <a:rPr lang="en-US" dirty="0" smtClean="0">
                <a:solidFill>
                  <a:schemeClr val="tx1">
                    <a:lumMod val="65000"/>
                    <a:lumOff val="35000"/>
                  </a:schemeClr>
                </a:solidFill>
              </a:rPr>
              <a:t>No individual action</a:t>
            </a:r>
          </a:p>
          <a:p>
            <a:pPr marL="514350" indent="-514350">
              <a:buFont typeface="+mj-lt"/>
              <a:buAutoNum type="arabicPeriod"/>
            </a:pPr>
            <a:r>
              <a:rPr lang="en-US" dirty="0" smtClean="0"/>
              <a:t>No forced action</a:t>
            </a:r>
            <a:endParaRPr lang="en-US" dirty="0" smtClean="0"/>
          </a:p>
          <a:p>
            <a:pPr marL="514350" indent="-514350">
              <a:buNone/>
            </a:pPr>
            <a:endParaRPr lang="en-US" dirty="0" smtClean="0">
              <a:solidFill>
                <a:srgbClr val="FF0000"/>
              </a:solidFill>
            </a:endParaRPr>
          </a:p>
        </p:txBody>
      </p:sp>
      <p:sp>
        <p:nvSpPr>
          <p:cNvPr id="3" name="Title 2"/>
          <p:cNvSpPr>
            <a:spLocks noGrp="1"/>
          </p:cNvSpPr>
          <p:nvPr>
            <p:ph type="title"/>
          </p:nvPr>
        </p:nvSpPr>
        <p:spPr/>
        <p:txBody>
          <a:bodyPr/>
          <a:lstStyle/>
          <a:p>
            <a:r>
              <a:rPr lang="en-US" dirty="0" smtClean="0"/>
              <a:t>How to Meet with Your Improvement Team</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514350" indent="-514350">
              <a:buFont typeface="+mj-lt"/>
              <a:buAutoNum type="arabicPeriod"/>
            </a:pPr>
            <a:r>
              <a:rPr lang="en-US" dirty="0" smtClean="0">
                <a:solidFill>
                  <a:schemeClr val="tx1">
                    <a:lumMod val="65000"/>
                    <a:lumOff val="35000"/>
                  </a:schemeClr>
                </a:solidFill>
              </a:rPr>
              <a:t>Agenda</a:t>
            </a:r>
          </a:p>
          <a:p>
            <a:pPr marL="514350" indent="-514350">
              <a:buFont typeface="+mj-lt"/>
              <a:buAutoNum type="arabicPeriod"/>
            </a:pPr>
            <a:r>
              <a:rPr lang="en-US" dirty="0" smtClean="0">
                <a:solidFill>
                  <a:schemeClr val="tx1">
                    <a:lumMod val="65000"/>
                    <a:lumOff val="35000"/>
                  </a:schemeClr>
                </a:solidFill>
              </a:rPr>
              <a:t>Problem solving</a:t>
            </a:r>
          </a:p>
          <a:p>
            <a:pPr marL="514350" indent="-514350">
              <a:buFont typeface="+mj-lt"/>
              <a:buAutoNum type="arabicPeriod"/>
            </a:pPr>
            <a:r>
              <a:rPr lang="en-US" dirty="0" smtClean="0">
                <a:solidFill>
                  <a:schemeClr val="tx1">
                    <a:lumMod val="65000"/>
                    <a:lumOff val="35000"/>
                  </a:schemeClr>
                </a:solidFill>
              </a:rPr>
              <a:t>Undivided attention</a:t>
            </a:r>
          </a:p>
          <a:p>
            <a:pPr marL="514350" indent="-514350">
              <a:buFont typeface="+mj-lt"/>
              <a:buAutoNum type="arabicPeriod"/>
            </a:pPr>
            <a:r>
              <a:rPr lang="en-US" dirty="0" smtClean="0">
                <a:solidFill>
                  <a:schemeClr val="tx1">
                    <a:lumMod val="65000"/>
                    <a:lumOff val="35000"/>
                  </a:schemeClr>
                </a:solidFill>
              </a:rPr>
              <a:t>Be constructive</a:t>
            </a:r>
          </a:p>
          <a:p>
            <a:pPr marL="514350" indent="-514350">
              <a:buFont typeface="+mj-lt"/>
              <a:buAutoNum type="arabicPeriod"/>
            </a:pPr>
            <a:r>
              <a:rPr lang="en-US" dirty="0" smtClean="0">
                <a:solidFill>
                  <a:srgbClr val="C00000"/>
                </a:solidFill>
              </a:rPr>
              <a:t>Postpone evaluations</a:t>
            </a:r>
          </a:p>
          <a:p>
            <a:pPr marL="514350" indent="-514350">
              <a:buFont typeface="+mj-lt"/>
              <a:buAutoNum type="arabicPeriod"/>
            </a:pPr>
            <a:r>
              <a:rPr lang="en-US" dirty="0" smtClean="0">
                <a:solidFill>
                  <a:schemeClr val="tx1">
                    <a:lumMod val="65000"/>
                    <a:lumOff val="35000"/>
                  </a:schemeClr>
                </a:solidFill>
              </a:rPr>
              <a:t>No rush to solutions</a:t>
            </a:r>
          </a:p>
          <a:p>
            <a:pPr marL="514350" indent="-514350">
              <a:buFont typeface="+mj-lt"/>
              <a:buAutoNum type="arabicPeriod"/>
            </a:pPr>
            <a:r>
              <a:rPr lang="en-US" dirty="0" smtClean="0">
                <a:solidFill>
                  <a:schemeClr val="tx1">
                    <a:lumMod val="65000"/>
                    <a:lumOff val="35000"/>
                  </a:schemeClr>
                </a:solidFill>
              </a:rPr>
              <a:t>No individual action</a:t>
            </a:r>
          </a:p>
          <a:p>
            <a:pPr marL="514350" indent="-514350">
              <a:buFont typeface="+mj-lt"/>
              <a:buAutoNum type="arabicPeriod"/>
            </a:pPr>
            <a:r>
              <a:rPr lang="en-US" dirty="0" smtClean="0">
                <a:solidFill>
                  <a:schemeClr val="tx1">
                    <a:lumMod val="65000"/>
                    <a:lumOff val="35000"/>
                  </a:schemeClr>
                </a:solidFill>
              </a:rPr>
              <a:t>No forced action</a:t>
            </a:r>
          </a:p>
          <a:p>
            <a:pPr marL="514350" indent="-514350">
              <a:buFont typeface="+mj-lt"/>
              <a:buAutoNum type="arabicPeriod"/>
            </a:pPr>
            <a:r>
              <a:rPr lang="en-US" dirty="0" smtClean="0"/>
              <a:t>Learn from relapses</a:t>
            </a:r>
            <a:endParaRPr lang="en-US" dirty="0" smtClean="0"/>
          </a:p>
          <a:p>
            <a:pPr marL="514350" indent="-514350">
              <a:buNone/>
            </a:pPr>
            <a:endParaRPr lang="en-US" dirty="0" smtClean="0">
              <a:solidFill>
                <a:srgbClr val="FF0000"/>
              </a:solidFill>
            </a:endParaRPr>
          </a:p>
        </p:txBody>
      </p:sp>
      <p:sp>
        <p:nvSpPr>
          <p:cNvPr id="3" name="Title 2"/>
          <p:cNvSpPr>
            <a:spLocks noGrp="1"/>
          </p:cNvSpPr>
          <p:nvPr>
            <p:ph type="title"/>
          </p:nvPr>
        </p:nvSpPr>
        <p:spPr/>
        <p:txBody>
          <a:bodyPr/>
          <a:lstStyle/>
          <a:p>
            <a:r>
              <a:rPr lang="en-US" dirty="0" smtClean="0"/>
              <a:t>How to Meet with Your Improvement Team</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Take Home Lesson</a:t>
            </a:r>
            <a:endParaRPr lang="en-US" dirty="0"/>
          </a:p>
        </p:txBody>
      </p:sp>
      <p:sp>
        <p:nvSpPr>
          <p:cNvPr id="3" name="Subtitle 2"/>
          <p:cNvSpPr>
            <a:spLocks noGrp="1"/>
          </p:cNvSpPr>
          <p:nvPr>
            <p:ph type="subTitle" idx="1"/>
          </p:nvPr>
        </p:nvSpPr>
        <p:spPr>
          <a:xfrm>
            <a:off x="1143000" y="4051300"/>
            <a:ext cx="6934200" cy="1003300"/>
          </a:xfrm>
        </p:spPr>
        <p:txBody>
          <a:bodyPr/>
          <a:lstStyle/>
          <a:p>
            <a:r>
              <a:rPr lang="en-US" dirty="0" smtClean="0"/>
              <a:t>Ask for help from “Process Owners”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Include others</a:t>
            </a:r>
          </a:p>
          <a:p>
            <a:endParaRPr lang="en-US" dirty="0"/>
          </a:p>
        </p:txBody>
      </p:sp>
      <p:sp>
        <p:nvSpPr>
          <p:cNvPr id="3" name="Title 2"/>
          <p:cNvSpPr>
            <a:spLocks noGrp="1"/>
          </p:cNvSpPr>
          <p:nvPr>
            <p:ph type="title"/>
          </p:nvPr>
        </p:nvSpPr>
        <p:spPr/>
        <p:txBody>
          <a:bodyPr/>
          <a:lstStyle/>
          <a:p>
            <a:r>
              <a:rPr lang="en-US" dirty="0" smtClean="0"/>
              <a:t>Come Together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Come Together</a:t>
            </a:r>
            <a:endParaRPr lang="en-US" dirty="0"/>
          </a:p>
        </p:txBody>
      </p:sp>
      <p:sp>
        <p:nvSpPr>
          <p:cNvPr id="5" name="Rectangle 4"/>
          <p:cNvSpPr/>
          <p:nvPr/>
        </p:nvSpPr>
        <p:spPr bwMode="auto">
          <a:xfrm>
            <a:off x="838200" y="3276600"/>
            <a:ext cx="6400800" cy="701731"/>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342900" marR="0" indent="-342900" algn="l" defTabSz="914400" rtl="0" eaLnBrk="1" fontAlgn="base" latinLnBrk="0" hangingPunct="1">
              <a:lnSpc>
                <a:spcPct val="90000"/>
              </a:lnSpc>
              <a:spcBef>
                <a:spcPct val="20000"/>
              </a:spcBef>
              <a:spcAft>
                <a:spcPct val="0"/>
              </a:spcAft>
              <a:buClrTx/>
              <a:buSzTx/>
              <a:buNone/>
              <a:tabLst/>
            </a:pPr>
            <a:r>
              <a:rPr kumimoji="0" lang="en-US" sz="4400" b="0" i="0" u="none" strike="noStrike" cap="none" normalizeH="0" baseline="0" dirty="0" smtClean="0">
                <a:ln>
                  <a:noFill/>
                </a:ln>
                <a:solidFill>
                  <a:schemeClr val="tx1"/>
                </a:solidFill>
                <a:effectLst/>
                <a:latin typeface="Arial" charset="0"/>
              </a:rPr>
              <a:t>Process Owner </a:t>
            </a:r>
            <a:r>
              <a:rPr kumimoji="0" lang="en-US" sz="4400" b="0" i="0" u="none" strike="noStrike" cap="none" normalizeH="0" baseline="0" dirty="0" smtClean="0">
                <a:ln>
                  <a:noFill/>
                </a:ln>
                <a:solidFill>
                  <a:schemeClr val="tx1"/>
                </a:solidFill>
                <a:effectLst/>
                <a:latin typeface="Arial"/>
                <a:cs typeface="Arial"/>
              </a:rPr>
              <a:t>≠ Buddy</a:t>
            </a:r>
            <a:endParaRPr kumimoji="0" lang="en-US" sz="4400" b="0" i="0" u="none" strike="noStrike" cap="none" normalizeH="0" baseline="0" dirty="0" smtClean="0">
              <a:ln>
                <a:noFill/>
              </a:ln>
              <a:solidFill>
                <a:schemeClr val="tx1"/>
              </a:solidFill>
              <a:effectLst/>
              <a:latin typeface="Arial" charset="0"/>
            </a:endParaRPr>
          </a:p>
        </p:txBody>
      </p:sp>
      <p:pic>
        <p:nvPicPr>
          <p:cNvPr id="1026" name="Picture 2" descr="C:\Users\Farrokh\AppData\Local\Microsoft\Windows\Temporary Internet Files\Content.IE5\1UYP0457\MCj00978990000[1].wmf"/>
          <p:cNvPicPr>
            <a:picLocks noChangeAspect="1" noChangeArrowheads="1"/>
          </p:cNvPicPr>
          <p:nvPr/>
        </p:nvPicPr>
        <p:blipFill>
          <a:blip r:embed="rId3"/>
          <a:srcRect/>
          <a:stretch>
            <a:fillRect/>
          </a:stretch>
        </p:blipFill>
        <p:spPr bwMode="auto">
          <a:xfrm>
            <a:off x="5562600" y="4315663"/>
            <a:ext cx="1711757" cy="1780337"/>
          </a:xfrm>
          <a:prstGeom prst="rect">
            <a:avLst/>
          </a:prstGeom>
          <a:noFill/>
        </p:spPr>
      </p:pic>
      <p:pic>
        <p:nvPicPr>
          <p:cNvPr id="8" name="Picture 2" descr="C:\Users\Farrokh\AppData\Local\Microsoft\Windows\Temporary Internet Files\Content.IE5\1UYP0457\MCj00978990000[1].wmf"/>
          <p:cNvPicPr>
            <a:picLocks noChangeAspect="1" noChangeArrowheads="1"/>
          </p:cNvPicPr>
          <p:nvPr/>
        </p:nvPicPr>
        <p:blipFill>
          <a:blip r:embed="rId3"/>
          <a:srcRect/>
          <a:stretch>
            <a:fillRect/>
          </a:stretch>
        </p:blipFill>
        <p:spPr bwMode="auto">
          <a:xfrm rot="10800000">
            <a:off x="838200" y="4267200"/>
            <a:ext cx="1711757" cy="178033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Joint definition of problem</a:t>
            </a:r>
          </a:p>
          <a:p>
            <a:r>
              <a:rPr lang="en-US" dirty="0" smtClean="0"/>
              <a:t>Joint search for solutions</a:t>
            </a:r>
            <a:endParaRPr lang="en-US" dirty="0"/>
          </a:p>
        </p:txBody>
      </p:sp>
      <p:sp>
        <p:nvSpPr>
          <p:cNvPr id="3" name="Title 2"/>
          <p:cNvSpPr>
            <a:spLocks noGrp="1"/>
          </p:cNvSpPr>
          <p:nvPr>
            <p:ph type="title"/>
          </p:nvPr>
        </p:nvSpPr>
        <p:spPr/>
        <p:txBody>
          <a:bodyPr/>
          <a:lstStyle/>
          <a:p>
            <a:r>
              <a:rPr lang="en-US" dirty="0" smtClean="0"/>
              <a:t>Engage Process Owners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Collective action</a:t>
            </a:r>
          </a:p>
          <a:p>
            <a:r>
              <a:rPr lang="en-US" dirty="0" smtClean="0"/>
              <a:t>Other people who live with you</a:t>
            </a:r>
            <a:endParaRPr lang="en-US" dirty="0"/>
          </a:p>
        </p:txBody>
      </p:sp>
      <p:sp>
        <p:nvSpPr>
          <p:cNvPr id="3" name="Title 2"/>
          <p:cNvSpPr>
            <a:spLocks noGrp="1"/>
          </p:cNvSpPr>
          <p:nvPr>
            <p:ph type="title"/>
          </p:nvPr>
        </p:nvSpPr>
        <p:spPr/>
        <p:txBody>
          <a:bodyPr/>
          <a:lstStyle/>
          <a:p>
            <a:r>
              <a:rPr lang="en-US" dirty="0" smtClean="0"/>
              <a:t>Spouse’s Role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Not support group</a:t>
            </a:r>
          </a:p>
          <a:p>
            <a:r>
              <a:rPr lang="en-US" dirty="0" smtClean="0"/>
              <a:t>Problem solving group</a:t>
            </a:r>
            <a:endParaRPr lang="en-US" dirty="0"/>
          </a:p>
        </p:txBody>
      </p:sp>
      <p:sp>
        <p:nvSpPr>
          <p:cNvPr id="3" name="Title 2"/>
          <p:cNvSpPr>
            <a:spLocks noGrp="1"/>
          </p:cNvSpPr>
          <p:nvPr>
            <p:ph type="title"/>
          </p:nvPr>
        </p:nvSpPr>
        <p:spPr/>
        <p:txBody>
          <a:bodyPr/>
          <a:lstStyle/>
          <a:p>
            <a:r>
              <a:rPr lang="en-US" dirty="0" smtClean="0"/>
              <a:t>Role of Improvement Teams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0"/>
            <a:ext cx="6781800" cy="1752600"/>
          </a:xfrm>
        </p:spPr>
        <p:txBody>
          <a:bodyPr/>
          <a:lstStyle/>
          <a:p>
            <a:r>
              <a:rPr lang="en-US" dirty="0" smtClean="0"/>
              <a:t>Process Owner Survey Form</a:t>
            </a:r>
            <a:endParaRPr lang="en-US" dirty="0"/>
          </a:p>
        </p:txBody>
      </p:sp>
      <p:pic>
        <p:nvPicPr>
          <p:cNvPr id="2050" name="Picture 2"/>
          <p:cNvPicPr>
            <a:picLocks noChangeAspect="1" noChangeArrowheads="1"/>
          </p:cNvPicPr>
          <p:nvPr/>
        </p:nvPicPr>
        <p:blipFill>
          <a:blip r:embed="rId3"/>
          <a:srcRect l="29048" t="29714" r="38049" b="32713"/>
          <a:stretch>
            <a:fillRect/>
          </a:stretch>
        </p:blipFill>
        <p:spPr bwMode="auto">
          <a:xfrm>
            <a:off x="762000" y="2093728"/>
            <a:ext cx="6248400" cy="4459472"/>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Make a system change</a:t>
            </a:r>
          </a:p>
          <a:p>
            <a:r>
              <a:rPr lang="en-US" dirty="0" smtClean="0"/>
              <a:t>Monitor the change</a:t>
            </a:r>
            <a:endParaRPr lang="en-US" dirty="0"/>
          </a:p>
        </p:txBody>
      </p:sp>
      <p:sp>
        <p:nvSpPr>
          <p:cNvPr id="3" name="Title 2"/>
          <p:cNvSpPr>
            <a:spLocks noGrp="1"/>
          </p:cNvSpPr>
          <p:nvPr>
            <p:ph type="title"/>
          </p:nvPr>
        </p:nvSpPr>
        <p:spPr/>
        <p:txBody>
          <a:bodyPr/>
          <a:lstStyle/>
          <a:p>
            <a:r>
              <a:rPr lang="en-US" dirty="0" smtClean="0"/>
              <a:t>Team’s Goals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smtClean="0"/>
              <a:t>List routines </a:t>
            </a:r>
          </a:p>
          <a:p>
            <a:pPr marL="514350" indent="-514350">
              <a:buFont typeface="+mj-lt"/>
              <a:buAutoNum type="arabicPeriod"/>
            </a:pPr>
            <a:r>
              <a:rPr lang="en-US" dirty="0" smtClean="0"/>
              <a:t>Suggest changes</a:t>
            </a:r>
          </a:p>
          <a:p>
            <a:pPr marL="514350" indent="-514350">
              <a:buFont typeface="+mj-lt"/>
              <a:buAutoNum type="arabicPeriod"/>
            </a:pPr>
            <a:r>
              <a:rPr lang="en-US" dirty="0" smtClean="0"/>
              <a:t>Monitor changes </a:t>
            </a:r>
            <a:endParaRPr lang="en-US" dirty="0" smtClean="0"/>
          </a:p>
          <a:p>
            <a:pPr marL="514350" indent="-514350">
              <a:buFont typeface="+mj-lt"/>
              <a:buAutoNum type="arabicPeriod"/>
            </a:pPr>
            <a:r>
              <a:rPr lang="en-US" dirty="0" smtClean="0"/>
              <a:t>Celebrate gains</a:t>
            </a:r>
            <a:endParaRPr lang="en-US" dirty="0"/>
          </a:p>
        </p:txBody>
      </p:sp>
      <p:sp>
        <p:nvSpPr>
          <p:cNvPr id="3" name="Title 2"/>
          <p:cNvSpPr>
            <a:spLocks noGrp="1"/>
          </p:cNvSpPr>
          <p:nvPr>
            <p:ph type="title"/>
          </p:nvPr>
        </p:nvSpPr>
        <p:spPr/>
        <p:txBody>
          <a:bodyPr/>
          <a:lstStyle/>
          <a:p>
            <a:r>
              <a:rPr lang="en-US" dirty="0" smtClean="0"/>
              <a:t>Team Specific Tasks</a:t>
            </a:r>
            <a:endParaRPr lang="en-US" dirty="0"/>
          </a:p>
        </p:txBody>
      </p:sp>
    </p:spTree>
  </p:cSld>
  <p:clrMapOvr>
    <a:masterClrMapping/>
  </p:clrMapOvr>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2201</TotalTime>
  <Words>2339</Words>
  <Application>Microsoft PowerPoint</Application>
  <PresentationFormat>On-screen Show (4:3)</PresentationFormat>
  <Paragraphs>131</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Crayons</vt:lpstr>
      <vt:lpstr>Improvement Teams</vt:lpstr>
      <vt:lpstr>Come Together</vt:lpstr>
      <vt:lpstr>Come Together</vt:lpstr>
      <vt:lpstr>Engage Process Owners</vt:lpstr>
      <vt:lpstr>Spouse’s Role</vt:lpstr>
      <vt:lpstr>Role of Improvement Teams</vt:lpstr>
      <vt:lpstr>Process Owner Survey Form</vt:lpstr>
      <vt:lpstr>Team’s Goals</vt:lpstr>
      <vt:lpstr>Team Specific Tasks</vt:lpstr>
      <vt:lpstr>How to Meet with Your Improvement Team</vt:lpstr>
      <vt:lpstr>How to Meet with Your Improvement Team</vt:lpstr>
      <vt:lpstr>How to Meet with Your Improvement Team</vt:lpstr>
      <vt:lpstr>How to Meet with Your Improvement Team</vt:lpstr>
      <vt:lpstr>How to Meet with Your Improvement Team</vt:lpstr>
      <vt:lpstr>How to Meet with Your Improvement Team</vt:lpstr>
      <vt:lpstr>How to Meet with Your Improvement Team</vt:lpstr>
      <vt:lpstr>How to Meet with Your Improvement Team</vt:lpstr>
      <vt:lpstr>How to Meet with Your Improvement Team</vt:lpstr>
      <vt:lpstr>Take Home Lesson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Community’s Health</dc:title>
  <dc:creator>Farrokh Alemi</dc:creator>
  <cp:lastModifiedBy>Farrokh</cp:lastModifiedBy>
  <cp:revision>112</cp:revision>
  <dcterms:created xsi:type="dcterms:W3CDTF">2002-06-25T02:07:10Z</dcterms:created>
  <dcterms:modified xsi:type="dcterms:W3CDTF">2008-05-24T12:35:28Z</dcterms:modified>
</cp:coreProperties>
</file>