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2"/>
  </p:notesMasterIdLst>
  <p:sldIdLst>
    <p:sldId id="256" r:id="rId2"/>
    <p:sldId id="257" r:id="rId3"/>
    <p:sldId id="266" r:id="rId4"/>
    <p:sldId id="267" r:id="rId5"/>
    <p:sldId id="268" r:id="rId6"/>
    <p:sldId id="269" r:id="rId7"/>
    <p:sldId id="270" r:id="rId8"/>
    <p:sldId id="271" r:id="rId9"/>
    <p:sldId id="272" r:id="rId10"/>
    <p:sldId id="265" r:id="rId11"/>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99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2824" autoAdjust="0"/>
  </p:normalViewPr>
  <p:slideViewPr>
    <p:cSldViewPr>
      <p:cViewPr>
        <p:scale>
          <a:sx n="81" d="100"/>
          <a:sy n="81" d="100"/>
        </p:scale>
        <p:origin x="-183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lnSpc>
                <a:spcPct val="90000"/>
              </a:lnSpc>
              <a:spcBef>
                <a:spcPct val="20000"/>
              </a:spcBef>
              <a:buFontTx/>
              <a:buChar char="•"/>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lnSpc>
                <a:spcPct val="90000"/>
              </a:lnSpc>
              <a:spcBef>
                <a:spcPct val="20000"/>
              </a:spcBef>
              <a:buFontTx/>
              <a:buChar char="•"/>
              <a:defRPr sz="1200" smtClean="0">
                <a:cs typeface="+mn-cs"/>
              </a:defRPr>
            </a:lvl1pPr>
          </a:lstStyle>
          <a:p>
            <a:pPr>
              <a:defRPr/>
            </a:pPr>
            <a:fld id="{71B8FA6E-E60A-4DF5-9749-3C2433E3E76B}" type="datetimeFigureOut">
              <a:rPr lang="en-US"/>
              <a:pPr>
                <a:defRPr/>
              </a:pPr>
              <a:t>7/10/2008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lnSpc>
                <a:spcPct val="90000"/>
              </a:lnSpc>
              <a:spcBef>
                <a:spcPct val="20000"/>
              </a:spcBef>
              <a:buFontTx/>
              <a:buChar char="•"/>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lnSpc>
                <a:spcPct val="90000"/>
              </a:lnSpc>
              <a:spcBef>
                <a:spcPct val="20000"/>
              </a:spcBef>
              <a:buFontTx/>
              <a:buChar char="•"/>
              <a:defRPr sz="1200" smtClean="0">
                <a:cs typeface="+mn-cs"/>
              </a:defRPr>
            </a:lvl1pPr>
          </a:lstStyle>
          <a:p>
            <a:pPr>
              <a:defRPr/>
            </a:pPr>
            <a:fld id="{478E70C7-694E-4DA5-BC4B-F001A9CB3F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 am professor Alemi and this lecture discusses how you </a:t>
            </a:r>
            <a:r>
              <a:rPr lang="en-US" dirty="0" smtClean="0"/>
              <a:t>can use causal analysis to take action.  </a:t>
            </a: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3DE2E8-5B68-4AB1-8E78-43D602AA344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defRPr/>
            </a:pPr>
            <a:r>
              <a:rPr lang="en-US" dirty="0" smtClean="0"/>
              <a:t>Causal analysis can help you gain new insights into your behavior.  </a:t>
            </a:r>
            <a:endParaRPr lang="en-US" dirty="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3DE2E8-5B68-4AB1-8E78-43D602AA344C}" type="slidenum">
              <a:rPr lang="en-US"/>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defRPr/>
            </a:pPr>
            <a:r>
              <a:rPr lang="en-US" dirty="0" smtClean="0"/>
              <a:t>This lecture continues from a previous section on </a:t>
            </a:r>
            <a:r>
              <a:rPr lang="en-US" dirty="0" smtClean="0"/>
              <a:t>analyzing causal diaries</a:t>
            </a:r>
            <a:r>
              <a:rPr lang="en-US" baseline="0" dirty="0" smtClean="0"/>
              <a:t>.  </a:t>
            </a:r>
            <a:endParaRPr lang="en-US" dirty="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3DE2E8-5B68-4AB1-8E78-43D602AA344C}"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analytical process of thinking through causes of exercise and listing them by itself is beneficial.  It leads to new insights.  The thought experiments we presented earlier help you understand what might be a false cause.  At some point, you arrive at a list of reasonable causes and constraints, then a 2-3 week of data collection help you sort out which of the causes are the most influential one.  Through out this process you gain insight into what is keeping you from success and what is enabling you to move forward.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example we have been following, some causes such as planning</a:t>
            </a:r>
            <a:r>
              <a:rPr lang="en-US" baseline="0" dirty="0" smtClean="0"/>
              <a:t> to bike to work has a larger impact on our success than sleeping early.  Armed with this new insight we can take action so that we are ready to bike to work more often.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Keep in mind that the purpose of putting numbers on the impact of causes is to help produce insights.  Given</a:t>
            </a:r>
            <a:r>
              <a:rPr lang="en-US" sz="1200" kern="1200" baseline="0" dirty="0" smtClean="0">
                <a:solidFill>
                  <a:schemeClr val="tx1"/>
                </a:solidFill>
                <a:latin typeface="+mn-lt"/>
                <a:ea typeface="+mn-ea"/>
                <a:cs typeface="+mn-cs"/>
              </a:rPr>
              <a:t> the short data collection you will not have much precision in the conclusions you arrive at.  You do not need it.  The numbers are helping your intuitions about what is working for you.  They are not replacing it.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Also keep in mind that th</a:t>
            </a:r>
            <a:r>
              <a:rPr lang="en-US" sz="1200" kern="1200" dirty="0" smtClean="0">
                <a:solidFill>
                  <a:schemeClr val="tx1"/>
                </a:solidFill>
                <a:latin typeface="+mn-lt"/>
                <a:ea typeface="+mn-ea"/>
                <a:cs typeface="+mn-cs"/>
              </a:rPr>
              <a:t>e focus should be on improvement and not measurement.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data are presented without any blame or exhortation for more effort. The purpose is to understand how the environment affects exercise and not to put more effort or be more motivated.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Keep in mind that the purpose of putting numbers on the impact of causes is to help produce insights.  Given</a:t>
            </a:r>
            <a:r>
              <a:rPr lang="en-US" sz="1200" kern="1200" baseline="0" dirty="0" smtClean="0">
                <a:solidFill>
                  <a:schemeClr val="tx1"/>
                </a:solidFill>
                <a:latin typeface="+mn-lt"/>
                <a:ea typeface="+mn-ea"/>
                <a:cs typeface="+mn-cs"/>
              </a:rPr>
              <a:t> the short data collection you will not have much precision in the conclusions you arrive at.  You do not need it.  The number are helping your intuitions about what is working for you.  They are not replacing it.  Also keep in mind that th</a:t>
            </a:r>
            <a:r>
              <a:rPr lang="en-US" sz="1200" kern="1200" dirty="0" smtClean="0">
                <a:solidFill>
                  <a:schemeClr val="tx1"/>
                </a:solidFill>
                <a:latin typeface="+mn-lt"/>
                <a:ea typeface="+mn-ea"/>
                <a:cs typeface="+mn-cs"/>
              </a:rPr>
              <a:t>e focus should be on improvement and not measurement. The data are presented without any blame or exhortation for more effort.  The purpose is to understand how the environment affects exercise and not to put more effort or be more motivated.  Also keep in mind that any analysis is limited,  You could not possibly look at all causes.  At best you have focus on a handful of causes.  Furthermore, the cause of your behavior may change over time.  Given these limitations, the resulting analysis should be used with caution.  If you do not jump to unsupported conclusions, some information is better than no information at all.  After you gain insight into causes and constraints on your behavior, then act to enable the causes and remove the constraints (if that is possible).  Continue with your data collection and see if the changes you have introduced have in fact increased the probability of success.</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Also keep in mind that any analysis is limited,  You could not possibly look at all causes.  At best you have focus on a handful of causes.  Furthermore, the cause of your behavior may change over time.  Given these limitations, the resulting analysis should be used with caution.  If you do not jump to unsupported conclusions, some information is better than no information at all.  After you gain insight into causes and constraints on your behavior, then act to enable the causes and remove the constraints (if that is possible).  Continue with your data collection and see if the changes you have introduced have in fact increased the probability of success.</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lnSpc>
                <a:spcPct val="90000"/>
              </a:lnSpc>
              <a:spcBef>
                <a:spcPct val="20000"/>
              </a:spcBef>
              <a:buFontTx/>
              <a:buChar char="•"/>
              <a:defRPr/>
            </a:pPr>
            <a:endParaRPr lang="en-US">
              <a:cs typeface="+mn-cs"/>
            </a:endParaRPr>
          </a:p>
        </p:txBody>
      </p:sp>
      <p:sp>
        <p:nvSpPr>
          <p:cNvPr id="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lnSpc>
                <a:spcPct val="90000"/>
              </a:lnSpc>
              <a:spcBef>
                <a:spcPct val="20000"/>
              </a:spcBef>
              <a:buFontTx/>
              <a:buChar char="•"/>
              <a:defRPr/>
            </a:pPr>
            <a:endParaRPr lang="en-US">
              <a:cs typeface="+mn-cs"/>
            </a:endParaRPr>
          </a:p>
        </p:txBody>
      </p:sp>
      <p:sp>
        <p:nvSpPr>
          <p:cNvPr id="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lnSpc>
                <a:spcPct val="90000"/>
              </a:lnSpc>
              <a:spcBef>
                <a:spcPct val="20000"/>
              </a:spcBef>
              <a:buFontTx/>
              <a:buChar char="•"/>
              <a:defRPr/>
            </a:pPr>
            <a:endParaRPr lang="en-US">
              <a:cs typeface="+mn-cs"/>
            </a:endParaRPr>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5364" name="Rectangle 4"/>
          <p:cNvSpPr>
            <a:spLocks noGrp="1" noChangeArrowheads="1"/>
          </p:cNvSpPr>
          <p:nvPr>
            <p:ph type="subTitle" idx="1"/>
          </p:nvPr>
        </p:nvSpPr>
        <p:spPr>
          <a:xfrm>
            <a:off x="1549400" y="4051300"/>
            <a:ext cx="6032500" cy="1003300"/>
          </a:xfrm>
          <a:noFill/>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EA56D247-0785-430C-8111-E238D308A2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6B3FD19-1A7E-44FD-874A-DB3A020F75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900423F-0C70-4948-9E44-20677F9706D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7696200" cy="3657600"/>
          </a:xfrm>
        </p:spPr>
        <p:txBody>
          <a:bodyPr/>
          <a:lstStyle/>
          <a:p>
            <a:pPr lvl="0"/>
            <a:endParaRPr lang="en-US"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4378425-8CB3-4F84-BA7E-E5E9541432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7696200" cy="4114800"/>
          </a:xfrm>
        </p:spPr>
        <p:style>
          <a:lnRef idx="2">
            <a:schemeClr val="dk1">
              <a:shade val="50000"/>
            </a:schemeClr>
          </a:lnRef>
          <a:fillRef idx="1">
            <a:schemeClr val="dk1"/>
          </a:fillRef>
          <a:effectRef idx="0">
            <a:schemeClr val="dk1"/>
          </a:effectRef>
          <a:fontRef idx="none"/>
        </p:style>
        <p:txBody>
          <a:bodyPr/>
          <a:lstStyle>
            <a:lvl1pPr>
              <a:defRPr>
                <a:ln>
                  <a:solidFill>
                    <a:schemeClr val="bg1"/>
                  </a:solidFill>
                </a:ln>
                <a:solidFill>
                  <a:schemeClr val="bg1"/>
                </a:solidFill>
              </a:defRPr>
            </a:lvl1pPr>
            <a:lvl2pPr>
              <a:defRPr>
                <a:ln>
                  <a:solidFill>
                    <a:schemeClr val="bg1"/>
                  </a:solidFill>
                </a:ln>
                <a:solidFill>
                  <a:schemeClr val="bg1"/>
                </a:solidFill>
              </a:defRPr>
            </a:lvl2pPr>
            <a:lvl3pPr>
              <a:defRPr>
                <a:ln>
                  <a:solidFill>
                    <a:schemeClr val="bg1"/>
                  </a:solidFill>
                </a:ln>
                <a:solidFill>
                  <a:schemeClr val="bg1"/>
                </a:solidFill>
              </a:defRPr>
            </a:lvl3pPr>
            <a:lvl4pPr>
              <a:defRPr>
                <a:ln>
                  <a:solidFill>
                    <a:schemeClr val="bg1"/>
                  </a:solidFill>
                </a:ln>
                <a:solidFill>
                  <a:schemeClr val="bg1"/>
                </a:solidFill>
              </a:defRPr>
            </a:lvl4pPr>
            <a:lvl5pPr>
              <a:defRPr>
                <a:ln>
                  <a:solidFill>
                    <a:schemeClr val="bg1"/>
                  </a:solidFill>
                </a:ln>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09600" y="0"/>
            <a:ext cx="6781800" cy="175260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CBFF4E2-8AA3-4667-9743-FF28FDC55A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7BC2268-C9A2-404C-8EF3-8F11F986DB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4109AB0-8AF4-4AA7-B9C7-CA01CD9C60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65A9D48-0896-4179-ACB6-DBD0D0EB31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7F47912-A8A3-4160-8A28-3A21E4649F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91A17DF-3291-4D80-9EBC-B605BDBC57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CFA6BD0-5F78-453B-A7F2-1F22287E1C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6E51DCD-4F63-45D8-B919-413DCB2F6E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096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609600" y="1828800"/>
            <a:ext cx="7696200" cy="36576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atin typeface="+mn-lt"/>
                <a:cs typeface="+mn-cs"/>
              </a:defRPr>
            </a:lvl1pPr>
          </a:lstStyle>
          <a:p>
            <a:pPr>
              <a:defRPr/>
            </a:pPr>
            <a:endParaRPr lang="en-US"/>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atin typeface="+mn-lt"/>
                <a:cs typeface="+mn-cs"/>
              </a:defRPr>
            </a:lvl1pPr>
          </a:lstStyle>
          <a:p>
            <a:pPr>
              <a:defRPr/>
            </a:pPr>
            <a:endParaRPr lang="en-US"/>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atin typeface="+mn-lt"/>
                <a:cs typeface="+mn-cs"/>
              </a:defRPr>
            </a:lvl1pPr>
          </a:lstStyle>
          <a:p>
            <a:pPr>
              <a:defRPr/>
            </a:pPr>
            <a:fld id="{0FDCA616-CF33-49E0-8A5C-115D88B83650}" type="slidenum">
              <a:rPr lang="en-US"/>
              <a:pPr>
                <a:defRPr/>
              </a:pPr>
              <a:t>‹#›</a:t>
            </a:fld>
            <a:endParaRPr lang="en-US"/>
          </a:p>
        </p:txBody>
      </p:sp>
      <p:grpSp>
        <p:nvGrpSpPr>
          <p:cNvPr id="1031"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pPr>
                <a:lnSpc>
                  <a:spcPct val="90000"/>
                </a:lnSpc>
                <a:spcBef>
                  <a:spcPct val="20000"/>
                </a:spcBef>
                <a:buFontTx/>
                <a:buChar char="•"/>
                <a:defRPr/>
              </a:pPr>
              <a:endParaRPr lang="en-US">
                <a:cs typeface="+mn-cs"/>
              </a:endParaRPr>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pPr>
                <a:lnSpc>
                  <a:spcPct val="90000"/>
                </a:lnSpc>
                <a:spcBef>
                  <a:spcPct val="20000"/>
                </a:spcBef>
                <a:buFontTx/>
                <a:buChar char="•"/>
                <a:defRPr/>
              </a:pPr>
              <a:endParaRPr lang="en-US">
                <a:cs typeface="+mn-cs"/>
              </a:endParaRPr>
            </a:p>
          </p:txBody>
        </p:sp>
      </p:grpSp>
      <p:sp>
        <p:nvSpPr>
          <p:cNvPr id="14392" name="Line 56"/>
          <p:cNvSpPr>
            <a:spLocks noChangeShapeType="1"/>
          </p:cNvSpPr>
          <p:nvPr userDrawn="1"/>
        </p:nvSpPr>
        <p:spPr bwMode="auto">
          <a:xfrm>
            <a:off x="609600" y="1752600"/>
            <a:ext cx="7696200" cy="46038"/>
          </a:xfrm>
          <a:prstGeom prst="line">
            <a:avLst/>
          </a:prstGeom>
          <a:noFill/>
          <a:ln w="57150">
            <a:solidFill>
              <a:srgbClr val="0099FF"/>
            </a:solidFill>
            <a:round/>
            <a:headEnd/>
            <a:tailEnd/>
          </a:ln>
          <a:effectLst/>
        </p:spPr>
        <p:txBody>
          <a:bodyPr/>
          <a:lstStyle/>
          <a:p>
            <a:pPr>
              <a:lnSpc>
                <a:spcPct val="90000"/>
              </a:lnSpc>
              <a:spcBef>
                <a:spcPct val="20000"/>
              </a:spcBef>
              <a:buFontTx/>
              <a:buChar char="•"/>
              <a:defRPr/>
            </a:pPr>
            <a:endParaRPr lang="en-US">
              <a:cs typeface="+mn-cs"/>
            </a:endParaRPr>
          </a:p>
        </p:txBody>
      </p:sp>
      <p:pic>
        <p:nvPicPr>
          <p:cNvPr id="1033" name="Picture 58" descr="ContractforChange"/>
          <p:cNvPicPr>
            <a:picLocks noChangeAspect="1" noChangeArrowheads="1"/>
          </p:cNvPicPr>
          <p:nvPr userDrawn="1"/>
        </p:nvPicPr>
        <p:blipFill>
          <a:blip r:embed="rId14" cstate="print"/>
          <a:srcRect/>
          <a:stretch>
            <a:fillRect/>
          </a:stretch>
        </p:blipFill>
        <p:spPr bwMode="auto">
          <a:xfrm>
            <a:off x="7391400" y="0"/>
            <a:ext cx="1752600" cy="1752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omic Sans MS" pitchFamily="66" charset="0"/>
        </a:defRPr>
      </a:lvl2pPr>
      <a:lvl3pPr algn="ctr" rtl="0" eaLnBrk="0" fontAlgn="base" hangingPunct="0">
        <a:spcBef>
          <a:spcPct val="0"/>
        </a:spcBef>
        <a:spcAft>
          <a:spcPct val="0"/>
        </a:spcAft>
        <a:defRPr sz="4400">
          <a:solidFill>
            <a:schemeClr val="bg1"/>
          </a:solidFill>
          <a:latin typeface="Comic Sans MS" pitchFamily="66" charset="0"/>
        </a:defRPr>
      </a:lvl3pPr>
      <a:lvl4pPr algn="ctr" rtl="0" eaLnBrk="0" fontAlgn="base" hangingPunct="0">
        <a:spcBef>
          <a:spcPct val="0"/>
        </a:spcBef>
        <a:spcAft>
          <a:spcPct val="0"/>
        </a:spcAft>
        <a:defRPr sz="4400">
          <a:solidFill>
            <a:schemeClr val="bg1"/>
          </a:solidFill>
          <a:latin typeface="Comic Sans MS" pitchFamily="66" charset="0"/>
        </a:defRPr>
      </a:lvl4pPr>
      <a:lvl5pPr algn="ctr" rtl="0" eaLnBrk="0" fontAlgn="base" hangingPunct="0">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pPr eaLnBrk="1" hangingPunct="1">
              <a:defRPr/>
            </a:pPr>
            <a:r>
              <a:rPr lang="en-US" sz="4000" dirty="0" smtClean="0"/>
              <a:t>Step </a:t>
            </a:r>
            <a:r>
              <a:rPr lang="en-US" sz="4000" dirty="0" smtClean="0"/>
              <a:t>6:  Take Action</a:t>
            </a:r>
            <a:endParaRPr lang="en-US" sz="4000" dirty="0"/>
          </a:p>
        </p:txBody>
      </p:sp>
      <p:sp>
        <p:nvSpPr>
          <p:cNvPr id="2051" name="Rectangle 3"/>
          <p:cNvSpPr>
            <a:spLocks noGrp="1" noChangeArrowheads="1"/>
          </p:cNvSpPr>
          <p:nvPr>
            <p:ph type="subTitle" idx="1"/>
          </p:nvPr>
        </p:nvSpPr>
        <p:spPr/>
        <p:txBody>
          <a:bodyPr/>
          <a:lstStyle/>
          <a:p>
            <a:pPr eaLnBrk="1" hangingPunct="1">
              <a:lnSpc>
                <a:spcPct val="90000"/>
              </a:lnSpc>
              <a:defRPr/>
            </a:pPr>
            <a:r>
              <a:rPr lang="en-US" dirty="0"/>
              <a:t>Farrokh Alemi Ph.D</a:t>
            </a:r>
            <a:r>
              <a:rPr lang="en-US" dirty="0" smtClean="0"/>
              <a:t>.</a:t>
            </a:r>
            <a:endParaRPr lang="en-US" dirty="0"/>
          </a:p>
        </p:txBody>
      </p:sp>
      <p:sp>
        <p:nvSpPr>
          <p:cNvPr id="4" name="Rectangle 3"/>
          <p:cNvSpPr/>
          <p:nvPr/>
        </p:nvSpPr>
        <p:spPr>
          <a:xfrm>
            <a:off x="0" y="5903893"/>
            <a:ext cx="9144000" cy="954107"/>
          </a:xfrm>
          <a:prstGeom prst="rect">
            <a:avLst/>
          </a:prstGeom>
        </p:spPr>
        <p:txBody>
          <a:bodyPr wrap="square">
            <a:spAutoFit/>
          </a:bodyPr>
          <a:lstStyle/>
          <a:p>
            <a:pPr algn="ctr"/>
            <a:r>
              <a:rPr lang="en-US" dirty="0" smtClean="0">
                <a:latin typeface="+mj-lt"/>
              </a:rPr>
              <a:t>This research was funded by Grant RO1 HL 084767 from the National Heart Blood and Lung Institute. </a:t>
            </a:r>
            <a:endParaRPr lang="en-US" dirty="0">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pPr eaLnBrk="1" hangingPunct="1">
              <a:defRPr/>
            </a:pPr>
            <a:r>
              <a:rPr lang="en-US" sz="4000" dirty="0" smtClean="0"/>
              <a:t>Take Home Lesson</a:t>
            </a:r>
            <a:endParaRPr lang="en-US" sz="4000" dirty="0"/>
          </a:p>
        </p:txBody>
      </p:sp>
      <p:sp>
        <p:nvSpPr>
          <p:cNvPr id="2051" name="Rectangle 3"/>
          <p:cNvSpPr>
            <a:spLocks noGrp="1" noChangeArrowheads="1"/>
          </p:cNvSpPr>
          <p:nvPr>
            <p:ph type="subTitle" idx="1"/>
          </p:nvPr>
        </p:nvSpPr>
        <p:spPr/>
        <p:txBody>
          <a:bodyPr/>
          <a:lstStyle/>
          <a:p>
            <a:pPr eaLnBrk="1" hangingPunct="1">
              <a:lnSpc>
                <a:spcPct val="90000"/>
              </a:lnSpc>
              <a:defRPr/>
            </a:pPr>
            <a:r>
              <a:rPr lang="en-US" dirty="0" smtClean="0"/>
              <a:t>New Insights</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pPr eaLnBrk="1" hangingPunct="1">
              <a:defRPr/>
            </a:pPr>
            <a:r>
              <a:rPr lang="en-US" sz="4000" dirty="0" smtClean="0"/>
              <a:t>Step </a:t>
            </a:r>
            <a:r>
              <a:rPr lang="en-US" sz="4000" dirty="0" smtClean="0"/>
              <a:t>6:  Take Action</a:t>
            </a:r>
            <a:endParaRPr lang="en-US" sz="4000" dirty="0"/>
          </a:p>
        </p:txBody>
      </p:sp>
      <p:sp>
        <p:nvSpPr>
          <p:cNvPr id="2051" name="Rectangle 3"/>
          <p:cNvSpPr>
            <a:spLocks noGrp="1" noChangeArrowheads="1"/>
          </p:cNvSpPr>
          <p:nvPr>
            <p:ph type="subTitle" idx="1"/>
          </p:nvPr>
        </p:nvSpPr>
        <p:spPr/>
        <p:txBody>
          <a:bodyPr/>
          <a:lstStyle/>
          <a:p>
            <a:pPr eaLnBrk="1" hangingPunct="1">
              <a:lnSpc>
                <a:spcPct val="90000"/>
              </a:lnSpc>
              <a:defRPr/>
            </a:pPr>
            <a:r>
              <a:rPr lang="en-US" dirty="0" smtClean="0"/>
              <a:t>Continues from a previous section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Thinking through it</a:t>
            </a:r>
          </a:p>
          <a:p>
            <a:r>
              <a:rPr lang="en-US" dirty="0" smtClean="0"/>
              <a:t>Keeping data</a:t>
            </a:r>
          </a:p>
          <a:p>
            <a:r>
              <a:rPr lang="en-US" dirty="0" smtClean="0"/>
              <a:t>Understanding the data</a:t>
            </a:r>
            <a:endParaRPr lang="en-US" dirty="0"/>
          </a:p>
        </p:txBody>
      </p:sp>
      <p:sp>
        <p:nvSpPr>
          <p:cNvPr id="3" name="Title 2"/>
          <p:cNvSpPr>
            <a:spLocks noGrp="1"/>
          </p:cNvSpPr>
          <p:nvPr>
            <p:ph type="title"/>
          </p:nvPr>
        </p:nvSpPr>
        <p:spPr/>
        <p:txBody>
          <a:bodyPr/>
          <a:lstStyle/>
          <a:p>
            <a:r>
              <a:rPr lang="en-US" dirty="0" smtClean="0"/>
              <a:t>What helps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Helps?</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805069" y="2166983"/>
            <a:ext cx="7576931" cy="331941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Analysis not Paralysis</a:t>
            </a:r>
            <a:endParaRPr lang="en-US" dirty="0"/>
          </a:p>
        </p:txBody>
      </p:sp>
      <p:sp>
        <p:nvSpPr>
          <p:cNvPr id="4" name="Rounded Rectangle 3"/>
          <p:cNvSpPr/>
          <p:nvPr/>
        </p:nvSpPr>
        <p:spPr bwMode="auto">
          <a:xfrm>
            <a:off x="2514600" y="3200400"/>
            <a:ext cx="44958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r>
              <a:rPr lang="en-US" dirty="0" smtClean="0"/>
              <a:t>Analysis not Paralysis</a:t>
            </a:r>
            <a:endParaRPr kumimoji="0" lang="en-US" sz="2800" b="0" i="0" u="none" strike="noStrike" cap="none" normalizeH="0" baseline="0" dirty="0" smtClean="0">
              <a:ln>
                <a:noFill/>
              </a:ln>
              <a:solidFill>
                <a:schemeClr val="tx1"/>
              </a:solidFill>
              <a:effectLst/>
              <a:latin typeface="Arial" charset="0"/>
            </a:endParaRPr>
          </a:p>
        </p:txBody>
      </p:sp>
      <p:sp>
        <p:nvSpPr>
          <p:cNvPr id="5" name="Content Placeholder 4"/>
          <p:cNvSpPr>
            <a:spLocks noGrp="1"/>
          </p:cNvSpPr>
          <p:nvPr>
            <p:ph idx="1"/>
          </p:nvPr>
        </p:nvSpPr>
        <p:spPr/>
        <p:txBody>
          <a:bodyPr/>
          <a:lstStyle/>
          <a:p>
            <a:r>
              <a:rPr lang="en-US" dirty="0" smtClean="0"/>
              <a:t>Precision is not needed</a:t>
            </a:r>
          </a:p>
          <a:p>
            <a:r>
              <a:rPr lang="en-US" dirty="0" smtClean="0">
                <a:solidFill>
                  <a:schemeClr val="tx1"/>
                </a:solidFill>
              </a:rPr>
              <a:t>Focus on improvement</a:t>
            </a:r>
          </a:p>
          <a:p>
            <a:r>
              <a:rPr lang="en-US" dirty="0" smtClean="0">
                <a:solidFill>
                  <a:schemeClr val="tx1"/>
                </a:solidFill>
              </a:rPr>
              <a:t>No blame</a:t>
            </a:r>
          </a:p>
          <a:p>
            <a:r>
              <a:rPr lang="en-US" dirty="0" smtClean="0">
                <a:solidFill>
                  <a:schemeClr val="tx1"/>
                </a:solidFill>
              </a:rPr>
              <a:t>Analysis is limited</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Analysis not Paralysis</a:t>
            </a:r>
            <a:endParaRPr lang="en-US" dirty="0"/>
          </a:p>
        </p:txBody>
      </p:sp>
      <p:sp>
        <p:nvSpPr>
          <p:cNvPr id="4" name="Rounded Rectangle 3"/>
          <p:cNvSpPr/>
          <p:nvPr/>
        </p:nvSpPr>
        <p:spPr bwMode="auto">
          <a:xfrm>
            <a:off x="2514600" y="3200400"/>
            <a:ext cx="44958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r>
              <a:rPr lang="en-US" dirty="0" smtClean="0"/>
              <a:t>Analysis not Paralysis</a:t>
            </a:r>
            <a:endParaRPr kumimoji="0" lang="en-US" sz="2800" b="0" i="0" u="none" strike="noStrike" cap="none" normalizeH="0" baseline="0" dirty="0" smtClean="0">
              <a:ln>
                <a:noFill/>
              </a:ln>
              <a:solidFill>
                <a:schemeClr val="tx1"/>
              </a:solidFill>
              <a:effectLst/>
              <a:latin typeface="Arial" charset="0"/>
            </a:endParaRPr>
          </a:p>
        </p:txBody>
      </p:sp>
      <p:sp>
        <p:nvSpPr>
          <p:cNvPr id="5" name="Content Placeholder 4"/>
          <p:cNvSpPr>
            <a:spLocks noGrp="1"/>
          </p:cNvSpPr>
          <p:nvPr>
            <p:ph idx="1"/>
          </p:nvPr>
        </p:nvSpPr>
        <p:spPr/>
        <p:txBody>
          <a:bodyPr/>
          <a:lstStyle/>
          <a:p>
            <a:r>
              <a:rPr lang="en-US" dirty="0" smtClean="0">
                <a:solidFill>
                  <a:schemeClr val="tx1"/>
                </a:solidFill>
              </a:rPr>
              <a:t>Precision is not needed</a:t>
            </a:r>
          </a:p>
          <a:p>
            <a:r>
              <a:rPr lang="en-US" dirty="0" smtClean="0"/>
              <a:t>Focus on improvement</a:t>
            </a:r>
          </a:p>
          <a:p>
            <a:r>
              <a:rPr lang="en-US" dirty="0" smtClean="0">
                <a:solidFill>
                  <a:schemeClr val="tx1"/>
                </a:solidFill>
              </a:rPr>
              <a:t>No blame</a:t>
            </a:r>
          </a:p>
          <a:p>
            <a:r>
              <a:rPr lang="en-US" dirty="0" smtClean="0">
                <a:solidFill>
                  <a:schemeClr val="tx1"/>
                </a:solidFill>
              </a:rPr>
              <a:t>Analysis is limited</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Analysis not Paralysis</a:t>
            </a:r>
            <a:endParaRPr lang="en-US" dirty="0"/>
          </a:p>
        </p:txBody>
      </p:sp>
      <p:sp>
        <p:nvSpPr>
          <p:cNvPr id="4" name="Rounded Rectangle 3"/>
          <p:cNvSpPr/>
          <p:nvPr/>
        </p:nvSpPr>
        <p:spPr bwMode="auto">
          <a:xfrm>
            <a:off x="2514600" y="3200400"/>
            <a:ext cx="44958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r>
              <a:rPr lang="en-US" dirty="0" smtClean="0"/>
              <a:t>Analysis not Paralysis</a:t>
            </a:r>
            <a:endParaRPr kumimoji="0" lang="en-US" sz="2800" b="0" i="0" u="none" strike="noStrike" cap="none" normalizeH="0" baseline="0" dirty="0" smtClean="0">
              <a:ln>
                <a:noFill/>
              </a:ln>
              <a:solidFill>
                <a:schemeClr val="tx1"/>
              </a:solidFill>
              <a:effectLst/>
              <a:latin typeface="Arial" charset="0"/>
            </a:endParaRPr>
          </a:p>
        </p:txBody>
      </p:sp>
      <p:sp>
        <p:nvSpPr>
          <p:cNvPr id="5" name="Content Placeholder 4"/>
          <p:cNvSpPr>
            <a:spLocks noGrp="1"/>
          </p:cNvSpPr>
          <p:nvPr>
            <p:ph idx="1"/>
          </p:nvPr>
        </p:nvSpPr>
        <p:spPr/>
        <p:txBody>
          <a:bodyPr/>
          <a:lstStyle/>
          <a:p>
            <a:r>
              <a:rPr lang="en-US" dirty="0" smtClean="0">
                <a:solidFill>
                  <a:schemeClr val="tx1"/>
                </a:solidFill>
              </a:rPr>
              <a:t>Precision is not needed</a:t>
            </a:r>
          </a:p>
          <a:p>
            <a:r>
              <a:rPr lang="en-US" dirty="0" smtClean="0">
                <a:solidFill>
                  <a:schemeClr val="tx1"/>
                </a:solidFill>
              </a:rPr>
              <a:t>Focus on improvement</a:t>
            </a:r>
          </a:p>
          <a:p>
            <a:r>
              <a:rPr lang="en-US" dirty="0" smtClean="0"/>
              <a:t>No blame</a:t>
            </a:r>
          </a:p>
          <a:p>
            <a:r>
              <a:rPr lang="en-US" dirty="0" smtClean="0">
                <a:solidFill>
                  <a:schemeClr val="tx1"/>
                </a:solidFill>
              </a:rPr>
              <a:t>Analysis is limited</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Analysis not Paralysis</a:t>
            </a:r>
            <a:endParaRPr lang="en-US" dirty="0"/>
          </a:p>
        </p:txBody>
      </p:sp>
      <p:sp>
        <p:nvSpPr>
          <p:cNvPr id="4" name="Rounded Rectangle 3"/>
          <p:cNvSpPr/>
          <p:nvPr/>
        </p:nvSpPr>
        <p:spPr bwMode="auto">
          <a:xfrm>
            <a:off x="2514600" y="3200400"/>
            <a:ext cx="44958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r>
              <a:rPr lang="en-US" dirty="0" smtClean="0"/>
              <a:t>Analysis not Paralysis</a:t>
            </a:r>
            <a:endParaRPr kumimoji="0" lang="en-US" sz="2800" b="0" i="0" u="none" strike="noStrike" cap="none" normalizeH="0" baseline="0" dirty="0" smtClean="0">
              <a:ln>
                <a:noFill/>
              </a:ln>
              <a:solidFill>
                <a:schemeClr val="tx1"/>
              </a:solidFill>
              <a:effectLst/>
              <a:latin typeface="Arial" charset="0"/>
            </a:endParaRPr>
          </a:p>
        </p:txBody>
      </p:sp>
      <p:sp>
        <p:nvSpPr>
          <p:cNvPr id="5" name="Content Placeholder 4"/>
          <p:cNvSpPr>
            <a:spLocks noGrp="1"/>
          </p:cNvSpPr>
          <p:nvPr>
            <p:ph idx="1"/>
          </p:nvPr>
        </p:nvSpPr>
        <p:spPr/>
        <p:txBody>
          <a:bodyPr/>
          <a:lstStyle/>
          <a:p>
            <a:r>
              <a:rPr lang="en-US" dirty="0" smtClean="0"/>
              <a:t>Precision is not needed</a:t>
            </a:r>
          </a:p>
          <a:p>
            <a:r>
              <a:rPr lang="en-US" dirty="0" smtClean="0"/>
              <a:t>Focus on improvement</a:t>
            </a:r>
          </a:p>
          <a:p>
            <a:r>
              <a:rPr lang="en-US" dirty="0" smtClean="0"/>
              <a:t>No blame</a:t>
            </a:r>
          </a:p>
          <a:p>
            <a:r>
              <a:rPr lang="en-US" dirty="0" smtClean="0"/>
              <a:t>Analysis is limited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Analysis not Paralysis</a:t>
            </a:r>
            <a:endParaRPr lang="en-US" dirty="0"/>
          </a:p>
        </p:txBody>
      </p:sp>
      <p:sp>
        <p:nvSpPr>
          <p:cNvPr id="4" name="Rounded Rectangle 3"/>
          <p:cNvSpPr/>
          <p:nvPr/>
        </p:nvSpPr>
        <p:spPr bwMode="auto">
          <a:xfrm>
            <a:off x="2514600" y="3200400"/>
            <a:ext cx="44958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r>
              <a:rPr lang="en-US" dirty="0" smtClean="0"/>
              <a:t>Analysis not Paralysis</a:t>
            </a:r>
            <a:endParaRPr kumimoji="0" lang="en-US" sz="2800" b="0" i="0" u="none" strike="noStrike" cap="none" normalizeH="0" baseline="0" dirty="0" smtClean="0">
              <a:ln>
                <a:noFill/>
              </a:ln>
              <a:solidFill>
                <a:schemeClr val="tx1"/>
              </a:solidFill>
              <a:effectLst/>
              <a:latin typeface="Arial" charset="0"/>
            </a:endParaRPr>
          </a:p>
        </p:txBody>
      </p:sp>
      <p:sp>
        <p:nvSpPr>
          <p:cNvPr id="5" name="Content Placeholder 4"/>
          <p:cNvSpPr>
            <a:spLocks noGrp="1"/>
          </p:cNvSpPr>
          <p:nvPr>
            <p:ph idx="1"/>
          </p:nvPr>
        </p:nvSpPr>
        <p:spPr/>
        <p:txBody>
          <a:bodyPr/>
          <a:lstStyle/>
          <a:p>
            <a:r>
              <a:rPr lang="en-US" dirty="0" smtClean="0">
                <a:solidFill>
                  <a:schemeClr val="tx1"/>
                </a:solidFill>
              </a:rPr>
              <a:t>Precision is not needed</a:t>
            </a:r>
          </a:p>
          <a:p>
            <a:r>
              <a:rPr lang="en-US" dirty="0" smtClean="0">
                <a:solidFill>
                  <a:schemeClr val="tx1"/>
                </a:solidFill>
              </a:rPr>
              <a:t>Focus on improvement</a:t>
            </a:r>
          </a:p>
          <a:p>
            <a:r>
              <a:rPr lang="en-US" dirty="0" smtClean="0">
                <a:solidFill>
                  <a:schemeClr val="tx1"/>
                </a:solidFill>
              </a:rPr>
              <a:t>No blame</a:t>
            </a:r>
          </a:p>
          <a:p>
            <a:r>
              <a:rPr lang="en-US" dirty="0" smtClean="0"/>
              <a:t>Analysis is limited</a:t>
            </a:r>
            <a:endParaRPr lang="en-US" dirty="0"/>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2830</TotalTime>
  <Words>341</Words>
  <Application>Microsoft PowerPoint</Application>
  <PresentationFormat>On-screen Show (4:3)</PresentationFormat>
  <Paragraphs>62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Crayons</vt:lpstr>
      <vt:lpstr>Step 6:  Take Action</vt:lpstr>
      <vt:lpstr>Step 6:  Take Action</vt:lpstr>
      <vt:lpstr>What helps</vt:lpstr>
      <vt:lpstr>What Helps?</vt:lpstr>
      <vt:lpstr>Analysis not Paralysis</vt:lpstr>
      <vt:lpstr>Analysis not Paralysis</vt:lpstr>
      <vt:lpstr>Analysis not Paralysis</vt:lpstr>
      <vt:lpstr>Analysis not Paralysis</vt:lpstr>
      <vt:lpstr>Analysis not Paralysis</vt:lpstr>
      <vt:lpstr>Take Home Lesson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Community’s Health</dc:title>
  <dc:creator>Farrokh Alemi</dc:creator>
  <cp:lastModifiedBy>Farrokh</cp:lastModifiedBy>
  <cp:revision>239</cp:revision>
  <dcterms:created xsi:type="dcterms:W3CDTF">2002-06-25T02:07:10Z</dcterms:created>
  <dcterms:modified xsi:type="dcterms:W3CDTF">2008-07-10T17:20:16Z</dcterms:modified>
</cp:coreProperties>
</file>