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5"/>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7" r:id="rId22"/>
    <p:sldId id="295" r:id="rId23"/>
    <p:sldId id="296" r:id="rId24"/>
  </p:sldIdLst>
  <p:sldSz cx="9144000" cy="6858000" type="screen4x3"/>
  <p:notesSz cx="6858000" cy="9144000"/>
  <p:defaultTextStyle>
    <a:defPPr>
      <a:defRPr lang="en-US"/>
    </a:defPPr>
    <a:lvl1pPr algn="l" rtl="0" fontAlgn="base">
      <a:lnSpc>
        <a:spcPct val="90000"/>
      </a:lnSpc>
      <a:spcBef>
        <a:spcPct val="20000"/>
      </a:spcBef>
      <a:spcAft>
        <a:spcPct val="0"/>
      </a:spcAft>
      <a:buChar char="•"/>
      <a:defRPr sz="2800" kern="1200">
        <a:solidFill>
          <a:schemeClr val="tx1"/>
        </a:solidFill>
        <a:latin typeface="Arial" charset="0"/>
        <a:ea typeface="+mn-ea"/>
        <a:cs typeface="+mn-cs"/>
      </a:defRPr>
    </a:lvl1pPr>
    <a:lvl2pPr marL="457200" algn="l" rtl="0" fontAlgn="base">
      <a:lnSpc>
        <a:spcPct val="90000"/>
      </a:lnSpc>
      <a:spcBef>
        <a:spcPct val="20000"/>
      </a:spcBef>
      <a:spcAft>
        <a:spcPct val="0"/>
      </a:spcAft>
      <a:buChar char="•"/>
      <a:defRPr sz="2800" kern="1200">
        <a:solidFill>
          <a:schemeClr val="tx1"/>
        </a:solidFill>
        <a:latin typeface="Arial" charset="0"/>
        <a:ea typeface="+mn-ea"/>
        <a:cs typeface="+mn-cs"/>
      </a:defRPr>
    </a:lvl2pPr>
    <a:lvl3pPr marL="914400" algn="l" rtl="0" fontAlgn="base">
      <a:lnSpc>
        <a:spcPct val="90000"/>
      </a:lnSpc>
      <a:spcBef>
        <a:spcPct val="20000"/>
      </a:spcBef>
      <a:spcAft>
        <a:spcPct val="0"/>
      </a:spcAft>
      <a:buChar char="•"/>
      <a:defRPr sz="2800" kern="1200">
        <a:solidFill>
          <a:schemeClr val="tx1"/>
        </a:solidFill>
        <a:latin typeface="Arial" charset="0"/>
        <a:ea typeface="+mn-ea"/>
        <a:cs typeface="+mn-cs"/>
      </a:defRPr>
    </a:lvl3pPr>
    <a:lvl4pPr marL="1371600" algn="l" rtl="0" fontAlgn="base">
      <a:lnSpc>
        <a:spcPct val="90000"/>
      </a:lnSpc>
      <a:spcBef>
        <a:spcPct val="20000"/>
      </a:spcBef>
      <a:spcAft>
        <a:spcPct val="0"/>
      </a:spcAft>
      <a:buChar char="•"/>
      <a:defRPr sz="2800" kern="1200">
        <a:solidFill>
          <a:schemeClr val="tx1"/>
        </a:solidFill>
        <a:latin typeface="Arial" charset="0"/>
        <a:ea typeface="+mn-ea"/>
        <a:cs typeface="+mn-cs"/>
      </a:defRPr>
    </a:lvl4pPr>
    <a:lvl5pPr marL="1828800" algn="l" rtl="0" fontAlgn="base">
      <a:lnSpc>
        <a:spcPct val="90000"/>
      </a:lnSpc>
      <a:spcBef>
        <a:spcPct val="20000"/>
      </a:spcBef>
      <a:spcAft>
        <a:spcPct val="0"/>
      </a:spcAft>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941" autoAdjust="0"/>
  </p:normalViewPr>
  <p:slideViewPr>
    <p:cSldViewPr>
      <p:cViewPr varScale="1">
        <p:scale>
          <a:sx n="103" d="100"/>
          <a:sy n="103" d="100"/>
        </p:scale>
        <p:origin x="-12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0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0BD070-119D-42CC-8A72-20CA244CF359}" type="datetimeFigureOut">
              <a:rPr lang="en-US" smtClean="0"/>
              <a:t>5/22/2008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03D7B-2D6F-4301-9990-473E1FE550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everyone asks you to make </a:t>
            </a:r>
            <a:r>
              <a:rPr lang="en-US" baseline="0" dirty="0" smtClean="0"/>
              <a:t>lifestyle changes but you are not sure what is meant by it.  The purpose of this lecture is to help you sort out what is meant by lifestyle, system or structural changes.  The terms lifestyle, system and structural changes are used interchangeably to designate a change that goes beyond diet and exercise and affects many other aspects of daily routines.  These words emphasize the need to make many interrelated changes that eventually lead to better diet and exercise habits.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a:t>
            </a:r>
            <a:r>
              <a:rPr lang="en-US" baseline="0" dirty="0" smtClean="0"/>
              <a:t> us define what we mean by system or structural change.  A system is a collection of interrelated items.  A system change is to bring about a change in your own behavior through taking advantage of the relationship between your behavior and other aspects of your life.  You may ask what do we have in mind when we refer to other aspects of your life.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could be the physical environment, as when someone loses calories by living in a colder house.   Or if someone stops drinking sodas by refusing to buy them and stock up on them.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could be changes in daily routines, for example when a person would shower at the gym.  For another example, when after wash, you keep exercise clothes in the car and not in the closet.  I have heard of people who changed their lives by when then went to bed or how they washed dishes.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System change is relying on interrelatedness of our lives.  One way this shows up is in the relationship among our decisions over time.  What we do the night before affects us the next day.  Our shopping affects our eating.  Decisions we make in the supermarket affects our diet.  Often we can create a situation where our earlier decisions remove our later choices and therefore force us to accomplish our resolutions.  System change lets us see the relationship among our various decisions, from small to large decisions.  The decisions to live far away from work means that we have long commutes which means we will be tired and sedentary which means that we will gain weight.  The point is that our lives are full of interrelated decisions, many of which affect our diet and exercise.  System changes makes us aware of these relationships.</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Finally when we talk of interrelatedness of our lives we should not forget how social situations affect us.  System changes requires us to look at the relationship between our social network and our behavior.  Some may say, wait a minute, my behavior is based on my own decisions and I am the one responsible for it.  Yes it is but you are influenced by all sorts of things.   When your spouse smokes it is hard for you to stop.  When others in your family over eat, so will you eventually.  It is not that you have no choice but that you are likely to follow their example.  They create an environment in which their behavior is encouraged and since you share this environment then you too will be likely to do the same.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all creates a sort of a paradox.  You have to change not only yourself but also others.  Isn’t changing a bunch of people more</a:t>
            </a:r>
            <a:r>
              <a:rPr lang="en-US" baseline="0" dirty="0" smtClean="0"/>
              <a:t> work than just changing yourself?  Here lies the paradox.  The effort is less when the entire group changes their shared environment than when one person tries to change his or her own behavior.  When the entire group changes the environment, everyone does a little and feels no burden.  When you try to go your way and against others, you and others would be fighting each other, arguing each other.  You ask them not to smoke and they smoke behind your back.  You buy healthier food but they stock on junk food.  In the end the conflict in the group, the conflict in the environment makes personal change a lot harder than group change.  This is why system change is often a group activity.  Changing the shared environment requires everyone affected to chip in and help.</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a:t>
            </a:r>
            <a:r>
              <a:rPr lang="en-US" baseline="0" dirty="0" smtClean="0"/>
              <a:t> assume that you want to make a system change.  How would you know if the idea you have is a real system change as opposed to just more effort?  Our discussion so far provides us with some principles we can use to check our ideas.  The first one is that the effect should be indirect.  System change does not directly affect our diet and exercise but through a series of other events.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a:t>
            </a:r>
            <a:r>
              <a:rPr lang="en-US" baseline="0" dirty="0" smtClean="0"/>
              <a:t> giveaway that tells us the idea is a system change is whether it affects the entire group or just ourselves.  System change affects the shared environment which de factor affects others around us.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sure giveaway</a:t>
            </a:r>
            <a:r>
              <a:rPr lang="en-US" baseline="0" dirty="0" smtClean="0"/>
              <a:t> is when the trigger event occurs days before the actual diet and exercise decisions.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help you sort out whether</a:t>
            </a:r>
            <a:r>
              <a:rPr lang="en-US" baseline="0" dirty="0" smtClean="0"/>
              <a:t> your ideas are system change or just more effort, we have put together a questionnaire.  Here are some of the questions we ask.  These questions attract attention to features of system change.  For example the first question tries to establish if the proposed change occurs prior to eating or exercising decision.  The second question gets at the fact that system change does not rely on motivation.  The third question emphasizes that system change does indirectly affect diet or exercise.  You can read this questionnaire and see how we have gone about defining system change and distinguish it from more effort.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On the road to diet and exercise change, a system change is a detour.   Instead of changing diet or exercise directly, daily routines and physical environment are changed in the hope that these steps will eventually lead to better diet and more exercise.    Sometimes what is changed seems completely unrelated to diet and exercise.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more of the questions in this 22 item questionnaire.</a:t>
            </a:r>
            <a:r>
              <a:rPr lang="en-US" baseline="0" dirty="0" smtClean="0"/>
              <a:t>  For each idea you check if one of 22 questions can be applied to the idea.  The idea with most check marks is more of a system change.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If you want a system change, you should start by bringing </a:t>
            </a:r>
            <a:r>
              <a:rPr lang="en-US" dirty="0" smtClean="0"/>
              <a:t>together</a:t>
            </a:r>
            <a:r>
              <a:rPr lang="en-US" baseline="0" dirty="0" smtClean="0"/>
              <a:t> all people who have a shared environment and ask them to brainstorm ideas for change.   Then, for each idea, answer the survey questions and select the idea with the highest number of check marks.  In this fashion, you can move your thinking away from putting more effort into diet and exercise and into making lasting system changes.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take home lesson for</a:t>
            </a:r>
            <a:r>
              <a:rPr lang="en-US" baseline="0" dirty="0" smtClean="0"/>
              <a:t> this lecture is simple.  Change your thinking.  Search for system change ideas.  System change brings about diet and exercise change through related events and environmental changes.  The hard part of what is ahead is not the effort you need to put in changing your diet and exercise but the time you need to put into sorting ideas for change.  If you get the right idea, you will succeed without trying, you will bring about a transformation of your life, you will make lasting structural changes.  In short, make a system change and the rest will take care of itself.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person reduced junk</a:t>
            </a:r>
            <a:r>
              <a:rPr lang="en-US" baseline="0" dirty="0" smtClean="0"/>
              <a:t> food by joining a car pool.  Why would a car pool lead to better diet?  On the surface, car pool and diet seem completely unconnected.  But for this person they were not.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 worked late and would get home late.  Then he would prepare food but it would take a long time and he would eat late.</a:t>
            </a:r>
            <a:r>
              <a:rPr lang="en-US" baseline="0" dirty="0" smtClean="0"/>
              <a:t>  He would stay up late watching television so that his food would be digested.  Then he would wake up late and have to rush to work, usually arriving late.  Feeling guilty, he would work through lunch and try to catch up.  As the day would go by he would eat some junk food to maintain his hunger.  At the end of the day, he would continue working and he would fall back into the cycle of arriving home too late to make dinner at a reasonable time.  The entire cycle was broken up by the car pool.  He had no choice but to leave work at 5, getting home very early, cooking dinner and having it well before bed time and falling asleep quite early.  Then he would wake up early the next morning and getting to work pretty early too.  Joining the car pool worked for this client.  He reduced his junk food and started losing weight.  Joining a car pool is an example of a system change </a:t>
            </a:r>
            <a:r>
              <a:rPr lang="en-US" baseline="0" dirty="0" smtClean="0"/>
              <a:t>to lose weight </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Another example is working standing up.  This computer programmer solved the problem of long hours of sitting by working while standing up.  He would sit on a chair when he was tired but most</a:t>
            </a:r>
            <a:r>
              <a:rPr lang="en-US" baseline="0" dirty="0" smtClean="0"/>
              <a:t> of the time, when he was working, he would stand up.  Since standing up consumes more calories and puts less pressure on one’s back, this computer programmer introduce exercise in his work by changing his desk.  This is an example of a system change, a change that indirectly affects diet and exercise.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same principle is shown</a:t>
            </a:r>
            <a:r>
              <a:rPr lang="en-US" baseline="0" dirty="0" smtClean="0"/>
              <a:t> to work for these elementary students, all standing up in class.  The students learned more and lost weight at the same time.  Goodbye childhood obesity.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more examples of environmental changes.  One person exercised more by getting a dog.  Another person became more active in a colder house.  Still another changed his commute patterned</a:t>
            </a:r>
            <a:r>
              <a:rPr lang="en-US" baseline="0" dirty="0" smtClean="0"/>
              <a:t> and started biking to work.  Finally another person exercised more when the television was moved to the exercise room.  These are all examples of system change.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 get yourself motivated, sort out your attitude towards food, if you insist that you should exercise, if you talk yourself into doing more, staying committed, all of this is not system change.  They may work and you may lose weight or exercise more but your motivation will eventually waiver and you will not succeed in the long run.  In this lecture we are looking for system change and not increased effort.  When you rely on your own motivation and effort, you have to deny yourself what you like, you have to fight yourself.  You feel terrible and if feels like having to bike up the hill, you have to do so much just to maintain the gains you have had.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When you create a system change, you create an environment that pushes you to live better.  It feels easy to stay with your resolution.  In fact, the environment may force you to stay with your resolutions.  It may feel like running downhill to avoid a boulder behind you.  You would be living well without a conscious decision.  You may succeed without trying.  Take, for example, biking to work.  It would not feel like you are exercising every day.  You are simply commuting to work and the exercise is an added benefit.  One day you will wake up and be surprised at how fit you are.  If someone asks you what are you doing to stay so fit, you may honestly answer:  “Nothing really.”  It may feel like you have lost weight and exercised more without putting any effort into it.  This is how system change works.  It creates an environment where you succeed effortlessly and despite yourself.    </a:t>
            </a:r>
            <a:endParaRPr lang="en-US" dirty="0"/>
          </a:p>
        </p:txBody>
      </p:sp>
      <p:sp>
        <p:nvSpPr>
          <p:cNvPr id="4" name="Slide Number Placeholder 3"/>
          <p:cNvSpPr>
            <a:spLocks noGrp="1"/>
          </p:cNvSpPr>
          <p:nvPr>
            <p:ph type="sldNum" sz="quarter" idx="10"/>
          </p:nvPr>
        </p:nvSpPr>
        <p:spPr/>
        <p:txBody>
          <a:bodyPr/>
          <a:lstStyle/>
          <a:p>
            <a:fld id="{ADE03D7B-2D6F-4301-9990-473E1FE550A8}"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5362"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n-US"/>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5364" name="Rectangle 4"/>
          <p:cNvSpPr>
            <a:spLocks noGrp="1" noChangeArrowheads="1"/>
          </p:cNvSpPr>
          <p:nvPr>
            <p:ph type="subTitle" idx="1"/>
          </p:nvPr>
        </p:nvSpPr>
        <p:spPr>
          <a:xfrm>
            <a:off x="1549400" y="4051300"/>
            <a:ext cx="6032500" cy="1003300"/>
          </a:xfrm>
          <a:noFill/>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15365" name="Rectangle 5"/>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15366" name="Rectangle 6"/>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5367" name="Rectangle 7"/>
          <p:cNvSpPr>
            <a:spLocks noGrp="1" noChangeArrowheads="1"/>
          </p:cNvSpPr>
          <p:nvPr>
            <p:ph type="sldNum" sz="quarter" idx="4"/>
          </p:nvPr>
        </p:nvSpPr>
        <p:spPr>
          <a:xfrm>
            <a:off x="6553200" y="6248400"/>
            <a:ext cx="1905000" cy="457200"/>
          </a:xfrm>
        </p:spPr>
        <p:txBody>
          <a:bodyPr/>
          <a:lstStyle>
            <a:lvl1pPr>
              <a:defRPr/>
            </a:lvl1pPr>
          </a:lstStyle>
          <a:p>
            <a:fld id="{B861C6B9-A60B-4B34-BE6D-5F447B452706}" type="slidenum">
              <a:rPr lang="en-US"/>
              <a:pPr/>
              <a:t>‹#›</a:t>
            </a:fld>
            <a:endParaRPr lang="en-US"/>
          </a:p>
        </p:txBody>
      </p:sp>
      <p:sp>
        <p:nvSpPr>
          <p:cNvPr id="15388"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a:p>
        </p:txBody>
      </p:sp>
      <p:sp>
        <p:nvSpPr>
          <p:cNvPr id="15389"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033022-E2D9-4962-90C3-66BA94255CF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A39774-159B-400E-9167-0FCB68E5773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696200" cy="3657600"/>
          </a:xfrm>
        </p:spPr>
        <p:txBody>
          <a:bodyPr/>
          <a:lstStyle/>
          <a:p>
            <a:endParaRPr lang="en-US"/>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739B7412-9E01-44CB-8511-B46D0484445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7696200" cy="4114800"/>
          </a:xfrm>
          <a:effectLst>
            <a:outerShdw blurRad="50800" dist="50800" dir="5400000" sx="1000" sy="1000" algn="ctr" rotWithShape="0">
              <a:srgbClr val="000000"/>
            </a:outerShdw>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09600" y="0"/>
            <a:ext cx="6781800" cy="1752600"/>
          </a:xfrm>
        </p:spPr>
        <p:txBody>
          <a:body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AD690F-645A-4FF0-8AAD-CBFE0393D14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DADD6A-B5FC-4F52-9AEF-50EB4139FA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21A47F-972B-4779-A87D-487FE9CB387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05F71E8-00C0-458F-80F9-65E4890737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61D33D8-45FA-45B6-AF54-FDB0B5C968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BF6D7F-F498-483A-BF53-72232671ED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ABF9194-938C-4B96-9D8C-98CBF1BB28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467D50-B0EA-49D3-9467-3A0B216C67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bwMode="auto">
          <a:xfrm>
            <a:off x="6096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4340" name="Rectangle 4"/>
          <p:cNvSpPr>
            <a:spLocks noGrp="1" noChangeArrowheads="1"/>
          </p:cNvSpPr>
          <p:nvPr>
            <p:ph type="body" idx="1"/>
          </p:nvPr>
        </p:nvSpPr>
        <p:spPr bwMode="auto">
          <a:xfrm>
            <a:off x="609600" y="1828800"/>
            <a:ext cx="7696200" cy="36576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atin typeface="+mn-lt"/>
              </a:defRPr>
            </a:lvl1pPr>
          </a:lstStyle>
          <a:p>
            <a:endParaRPr lang="en-U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atin typeface="+mn-lt"/>
              </a:defRPr>
            </a:lvl1pPr>
          </a:lstStyle>
          <a:p>
            <a:endParaRPr lang="en-U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atin typeface="+mn-lt"/>
              </a:defRPr>
            </a:lvl1pPr>
          </a:lstStyle>
          <a:p>
            <a:fld id="{68015210-BBA2-4F6E-8026-106CF3F4F73F}" type="slidenum">
              <a:rPr lang="en-US"/>
              <a:pPr/>
              <a:t>‹#›</a:t>
            </a:fld>
            <a:endParaRPr lang="en-US"/>
          </a:p>
        </p:txBody>
      </p:sp>
      <p:grpSp>
        <p:nvGrpSpPr>
          <p:cNvPr id="14373"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endParaRPr lang="en-US"/>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endParaRPr lang="en-US"/>
            </a:p>
          </p:txBody>
        </p:sp>
      </p:grpSp>
      <p:sp>
        <p:nvSpPr>
          <p:cNvPr id="14392" name="Line 56"/>
          <p:cNvSpPr>
            <a:spLocks noChangeShapeType="1"/>
          </p:cNvSpPr>
          <p:nvPr userDrawn="1"/>
        </p:nvSpPr>
        <p:spPr bwMode="auto">
          <a:xfrm>
            <a:off x="609600" y="1752599"/>
            <a:ext cx="7696200" cy="45719"/>
          </a:xfrm>
          <a:prstGeom prst="line">
            <a:avLst/>
          </a:prstGeom>
          <a:noFill/>
          <a:ln w="57150">
            <a:solidFill>
              <a:srgbClr val="0099FF"/>
            </a:solidFill>
            <a:round/>
            <a:headEnd/>
            <a:tailEnd/>
          </a:ln>
          <a:effectLst/>
        </p:spPr>
        <p:txBody>
          <a:bodyPr/>
          <a:lstStyle/>
          <a:p>
            <a:endParaRPr lang="en-US"/>
          </a:p>
        </p:txBody>
      </p:sp>
      <p:pic>
        <p:nvPicPr>
          <p:cNvPr id="14394" name="Picture 58" descr="ContractforChange"/>
          <p:cNvPicPr>
            <a:picLocks noChangeAspect="1" noChangeArrowheads="1"/>
          </p:cNvPicPr>
          <p:nvPr userDrawn="1"/>
        </p:nvPicPr>
        <p:blipFill>
          <a:blip r:embed="rId14" cstate="print"/>
          <a:srcRect/>
          <a:stretch>
            <a:fillRect/>
          </a:stretch>
        </p:blipFill>
        <p:spPr bwMode="auto">
          <a:xfrm>
            <a:off x="7391400" y="0"/>
            <a:ext cx="1752600" cy="1752600"/>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ctr" rtl="0" fontAlgn="base">
        <a:spcBef>
          <a:spcPct val="0"/>
        </a:spcBef>
        <a:spcAft>
          <a:spcPct val="0"/>
        </a:spcAft>
        <a:defRPr sz="4400">
          <a:solidFill>
            <a:schemeClr val="bg1"/>
          </a:solidFill>
          <a:latin typeface="+mj-lt"/>
          <a:ea typeface="+mj-ea"/>
          <a:cs typeface="+mj-cs"/>
        </a:defRPr>
      </a:lvl1pPr>
      <a:lvl2pPr algn="ctr" rtl="0" fontAlgn="base">
        <a:spcBef>
          <a:spcPct val="0"/>
        </a:spcBef>
        <a:spcAft>
          <a:spcPct val="0"/>
        </a:spcAft>
        <a:defRPr sz="4400">
          <a:solidFill>
            <a:schemeClr val="bg1"/>
          </a:solidFill>
          <a:latin typeface="Comic Sans MS" pitchFamily="66" charset="0"/>
        </a:defRPr>
      </a:lvl2pPr>
      <a:lvl3pPr algn="ctr" rtl="0" fontAlgn="base">
        <a:spcBef>
          <a:spcPct val="0"/>
        </a:spcBef>
        <a:spcAft>
          <a:spcPct val="0"/>
        </a:spcAft>
        <a:defRPr sz="4400">
          <a:solidFill>
            <a:schemeClr val="bg1"/>
          </a:solidFill>
          <a:latin typeface="Comic Sans MS" pitchFamily="66" charset="0"/>
        </a:defRPr>
      </a:lvl3pPr>
      <a:lvl4pPr algn="ctr" rtl="0" fontAlgn="base">
        <a:spcBef>
          <a:spcPct val="0"/>
        </a:spcBef>
        <a:spcAft>
          <a:spcPct val="0"/>
        </a:spcAft>
        <a:defRPr sz="4400">
          <a:solidFill>
            <a:schemeClr val="bg1"/>
          </a:solidFill>
          <a:latin typeface="Comic Sans MS" pitchFamily="66" charset="0"/>
        </a:defRPr>
      </a:lvl4pPr>
      <a:lvl5pPr algn="ctr" rtl="0" fontAlgn="base">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r>
              <a:rPr lang="en-US" sz="4000" dirty="0" smtClean="0"/>
              <a:t>System Change</a:t>
            </a:r>
            <a:endParaRPr lang="en-US" sz="4000" dirty="0"/>
          </a:p>
        </p:txBody>
      </p:sp>
      <p:sp>
        <p:nvSpPr>
          <p:cNvPr id="2051" name="Rectangle 3"/>
          <p:cNvSpPr>
            <a:spLocks noGrp="1" noChangeArrowheads="1"/>
          </p:cNvSpPr>
          <p:nvPr>
            <p:ph type="subTitle" idx="1"/>
          </p:nvPr>
        </p:nvSpPr>
        <p:spPr/>
        <p:txBody>
          <a:bodyPr/>
          <a:lstStyle/>
          <a:p>
            <a:pPr>
              <a:lnSpc>
                <a:spcPct val="90000"/>
              </a:lnSpc>
            </a:pPr>
            <a:r>
              <a:rPr lang="en-US" dirty="0"/>
              <a:t>Farrokh Alemi Ph.D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Increased motivation</a:t>
            </a:r>
          </a:p>
          <a:p>
            <a:r>
              <a:rPr lang="en-US" dirty="0" smtClean="0"/>
              <a:t>More effort</a:t>
            </a:r>
            <a:endParaRPr lang="en-US" dirty="0"/>
          </a:p>
        </p:txBody>
      </p:sp>
      <p:sp>
        <p:nvSpPr>
          <p:cNvPr id="3" name="Title 2"/>
          <p:cNvSpPr>
            <a:spLocks noGrp="1"/>
          </p:cNvSpPr>
          <p:nvPr>
            <p:ph type="title"/>
          </p:nvPr>
        </p:nvSpPr>
        <p:spPr/>
        <p:txBody>
          <a:bodyPr/>
          <a:lstStyle/>
          <a:p>
            <a:r>
              <a:rPr lang="en-US" dirty="0" smtClean="0"/>
              <a:t>Not a System Change</a:t>
            </a:r>
            <a:endParaRPr lang="en-US" dirty="0"/>
          </a:p>
        </p:txBody>
      </p:sp>
      <p:pic>
        <p:nvPicPr>
          <p:cNvPr id="92162" name="Picture 2" descr="C:\Users\Farrokh\AppData\Local\Microsoft\Windows\Temporary Internet Files\Content.IE5\A6DFLAUU\MCj03664560000[1].wmf"/>
          <p:cNvPicPr>
            <a:picLocks noChangeAspect="1" noChangeArrowheads="1"/>
          </p:cNvPicPr>
          <p:nvPr/>
        </p:nvPicPr>
        <p:blipFill>
          <a:blip r:embed="rId3"/>
          <a:srcRect/>
          <a:stretch>
            <a:fillRect/>
          </a:stretch>
        </p:blipFill>
        <p:spPr bwMode="auto">
          <a:xfrm>
            <a:off x="5029200" y="2906410"/>
            <a:ext cx="2756916" cy="274062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Interrelated items</a:t>
            </a:r>
          </a:p>
          <a:p>
            <a:pPr lvl="1">
              <a:buNone/>
            </a:pPr>
            <a:endParaRPr lang="en-US" dirty="0"/>
          </a:p>
        </p:txBody>
      </p:sp>
      <p:sp>
        <p:nvSpPr>
          <p:cNvPr id="3" name="Title 2"/>
          <p:cNvSpPr>
            <a:spLocks noGrp="1"/>
          </p:cNvSpPr>
          <p:nvPr>
            <p:ph type="title"/>
          </p:nvPr>
        </p:nvSpPr>
        <p:spPr/>
        <p:txBody>
          <a:bodyPr/>
          <a:lstStyle/>
          <a:p>
            <a:r>
              <a:rPr lang="en-US" dirty="0" smtClean="0"/>
              <a:t>Definition</a:t>
            </a:r>
            <a:endParaRPr lang="en-US" dirty="0"/>
          </a:p>
        </p:txBody>
      </p:sp>
      <p:pic>
        <p:nvPicPr>
          <p:cNvPr id="94210" name="Picture 2" descr="C:\Users\Farrokh\AppData\Local\Microsoft\Windows\Temporary Internet Files\Content.IE5\H88DXSRP\MCj02889670000[1].wmf"/>
          <p:cNvPicPr>
            <a:picLocks noChangeAspect="1" noChangeArrowheads="1"/>
          </p:cNvPicPr>
          <p:nvPr/>
        </p:nvPicPr>
        <p:blipFill>
          <a:blip r:embed="rId3"/>
          <a:srcRect/>
          <a:stretch>
            <a:fillRect/>
          </a:stretch>
        </p:blipFill>
        <p:spPr bwMode="auto">
          <a:xfrm>
            <a:off x="6248400" y="3810000"/>
            <a:ext cx="1986236" cy="193693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Interrelated items</a:t>
            </a:r>
          </a:p>
          <a:p>
            <a:pPr lvl="1"/>
            <a:r>
              <a:rPr lang="en-US" dirty="0" smtClean="0"/>
              <a:t>Environment</a:t>
            </a:r>
          </a:p>
          <a:p>
            <a:pPr lvl="1"/>
            <a:endParaRPr lang="en-US" dirty="0"/>
          </a:p>
        </p:txBody>
      </p:sp>
      <p:sp>
        <p:nvSpPr>
          <p:cNvPr id="3" name="Title 2"/>
          <p:cNvSpPr>
            <a:spLocks noGrp="1"/>
          </p:cNvSpPr>
          <p:nvPr>
            <p:ph type="title"/>
          </p:nvPr>
        </p:nvSpPr>
        <p:spPr/>
        <p:txBody>
          <a:bodyPr/>
          <a:lstStyle/>
          <a:p>
            <a:r>
              <a:rPr lang="en-US" dirty="0" smtClean="0"/>
              <a:t>Definition</a:t>
            </a:r>
            <a:endParaRPr lang="en-US" dirty="0"/>
          </a:p>
        </p:txBody>
      </p:sp>
      <p:pic>
        <p:nvPicPr>
          <p:cNvPr id="94210" name="Picture 2" descr="C:\Users\Farrokh\AppData\Local\Microsoft\Windows\Temporary Internet Files\Content.IE5\H88DXSRP\MCj02889670000[1].wmf"/>
          <p:cNvPicPr>
            <a:picLocks noChangeAspect="1" noChangeArrowheads="1"/>
          </p:cNvPicPr>
          <p:nvPr/>
        </p:nvPicPr>
        <p:blipFill>
          <a:blip r:embed="rId3"/>
          <a:srcRect/>
          <a:stretch>
            <a:fillRect/>
          </a:stretch>
        </p:blipFill>
        <p:spPr bwMode="auto">
          <a:xfrm>
            <a:off x="6248400" y="3810000"/>
            <a:ext cx="1986236" cy="19369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Interrelated items</a:t>
            </a:r>
          </a:p>
          <a:p>
            <a:pPr lvl="1"/>
            <a:r>
              <a:rPr lang="en-US" dirty="0" smtClean="0"/>
              <a:t>Environment</a:t>
            </a:r>
          </a:p>
          <a:p>
            <a:pPr lvl="1"/>
            <a:r>
              <a:rPr lang="en-US" dirty="0" smtClean="0"/>
              <a:t>Daily routines</a:t>
            </a:r>
          </a:p>
          <a:p>
            <a:pPr lvl="1"/>
            <a:endParaRPr lang="en-US" dirty="0"/>
          </a:p>
        </p:txBody>
      </p:sp>
      <p:sp>
        <p:nvSpPr>
          <p:cNvPr id="3" name="Title 2"/>
          <p:cNvSpPr>
            <a:spLocks noGrp="1"/>
          </p:cNvSpPr>
          <p:nvPr>
            <p:ph type="title"/>
          </p:nvPr>
        </p:nvSpPr>
        <p:spPr/>
        <p:txBody>
          <a:bodyPr/>
          <a:lstStyle/>
          <a:p>
            <a:r>
              <a:rPr lang="en-US" dirty="0" smtClean="0"/>
              <a:t>Definition</a:t>
            </a:r>
            <a:endParaRPr lang="en-US" dirty="0"/>
          </a:p>
        </p:txBody>
      </p:sp>
      <p:pic>
        <p:nvPicPr>
          <p:cNvPr id="94210" name="Picture 2" descr="C:\Users\Farrokh\AppData\Local\Microsoft\Windows\Temporary Internet Files\Content.IE5\H88DXSRP\MCj02889670000[1].wmf"/>
          <p:cNvPicPr>
            <a:picLocks noChangeAspect="1" noChangeArrowheads="1"/>
          </p:cNvPicPr>
          <p:nvPr/>
        </p:nvPicPr>
        <p:blipFill>
          <a:blip r:embed="rId3"/>
          <a:srcRect/>
          <a:stretch>
            <a:fillRect/>
          </a:stretch>
        </p:blipFill>
        <p:spPr bwMode="auto">
          <a:xfrm>
            <a:off x="6248400" y="3810000"/>
            <a:ext cx="1986236" cy="193693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Interrelated items</a:t>
            </a:r>
          </a:p>
          <a:p>
            <a:pPr lvl="1"/>
            <a:r>
              <a:rPr lang="en-US" dirty="0" smtClean="0"/>
              <a:t>Environment</a:t>
            </a:r>
          </a:p>
          <a:p>
            <a:pPr lvl="1"/>
            <a:r>
              <a:rPr lang="en-US" dirty="0" smtClean="0"/>
              <a:t>Daily routines</a:t>
            </a:r>
          </a:p>
          <a:p>
            <a:pPr lvl="1"/>
            <a:r>
              <a:rPr lang="en-US" dirty="0" smtClean="0"/>
              <a:t>Events over time</a:t>
            </a:r>
          </a:p>
          <a:p>
            <a:pPr lvl="1"/>
            <a:endParaRPr lang="en-US" dirty="0"/>
          </a:p>
        </p:txBody>
      </p:sp>
      <p:sp>
        <p:nvSpPr>
          <p:cNvPr id="3" name="Title 2"/>
          <p:cNvSpPr>
            <a:spLocks noGrp="1"/>
          </p:cNvSpPr>
          <p:nvPr>
            <p:ph type="title"/>
          </p:nvPr>
        </p:nvSpPr>
        <p:spPr/>
        <p:txBody>
          <a:bodyPr/>
          <a:lstStyle/>
          <a:p>
            <a:r>
              <a:rPr lang="en-US" dirty="0" smtClean="0"/>
              <a:t>Definition</a:t>
            </a:r>
            <a:endParaRPr lang="en-US" dirty="0"/>
          </a:p>
        </p:txBody>
      </p:sp>
      <p:pic>
        <p:nvPicPr>
          <p:cNvPr id="94210" name="Picture 2" descr="C:\Users\Farrokh\AppData\Local\Microsoft\Windows\Temporary Internet Files\Content.IE5\H88DXSRP\MCj02889670000[1].wmf"/>
          <p:cNvPicPr>
            <a:picLocks noChangeAspect="1" noChangeArrowheads="1"/>
          </p:cNvPicPr>
          <p:nvPr/>
        </p:nvPicPr>
        <p:blipFill>
          <a:blip r:embed="rId3"/>
          <a:srcRect/>
          <a:stretch>
            <a:fillRect/>
          </a:stretch>
        </p:blipFill>
        <p:spPr bwMode="auto">
          <a:xfrm>
            <a:off x="6248400" y="3810000"/>
            <a:ext cx="1986236" cy="193693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Interrelated items</a:t>
            </a:r>
          </a:p>
          <a:p>
            <a:pPr lvl="1"/>
            <a:r>
              <a:rPr lang="en-US" dirty="0" smtClean="0"/>
              <a:t>Environment</a:t>
            </a:r>
          </a:p>
          <a:p>
            <a:pPr lvl="1"/>
            <a:r>
              <a:rPr lang="en-US" dirty="0" smtClean="0"/>
              <a:t>Daily routines</a:t>
            </a:r>
          </a:p>
          <a:p>
            <a:pPr lvl="1"/>
            <a:r>
              <a:rPr lang="en-US" dirty="0" smtClean="0"/>
              <a:t>Events over time</a:t>
            </a:r>
          </a:p>
          <a:p>
            <a:pPr lvl="1"/>
            <a:r>
              <a:rPr lang="en-US" dirty="0" smtClean="0"/>
              <a:t>Other people</a:t>
            </a:r>
          </a:p>
          <a:p>
            <a:pPr lvl="1"/>
            <a:endParaRPr lang="en-US" dirty="0"/>
          </a:p>
        </p:txBody>
      </p:sp>
      <p:sp>
        <p:nvSpPr>
          <p:cNvPr id="3" name="Title 2"/>
          <p:cNvSpPr>
            <a:spLocks noGrp="1"/>
          </p:cNvSpPr>
          <p:nvPr>
            <p:ph type="title"/>
          </p:nvPr>
        </p:nvSpPr>
        <p:spPr/>
        <p:txBody>
          <a:bodyPr/>
          <a:lstStyle/>
          <a:p>
            <a:r>
              <a:rPr lang="en-US" dirty="0" smtClean="0"/>
              <a:t>Definition</a:t>
            </a:r>
            <a:endParaRPr lang="en-US" dirty="0"/>
          </a:p>
        </p:txBody>
      </p:sp>
      <p:pic>
        <p:nvPicPr>
          <p:cNvPr id="94210" name="Picture 2" descr="C:\Users\Farrokh\AppData\Local\Microsoft\Windows\Temporary Internet Files\Content.IE5\H88DXSRP\MCj02889670000[1].wmf"/>
          <p:cNvPicPr>
            <a:picLocks noChangeAspect="1" noChangeArrowheads="1"/>
          </p:cNvPicPr>
          <p:nvPr/>
        </p:nvPicPr>
        <p:blipFill>
          <a:blip r:embed="rId3"/>
          <a:srcRect/>
          <a:stretch>
            <a:fillRect/>
          </a:stretch>
        </p:blipFill>
        <p:spPr bwMode="auto">
          <a:xfrm>
            <a:off x="6248400" y="3810000"/>
            <a:ext cx="1986236" cy="193693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Changing all</a:t>
            </a:r>
          </a:p>
          <a:p>
            <a:r>
              <a:rPr lang="en-US" dirty="0" smtClean="0"/>
              <a:t>Changing yourself</a:t>
            </a:r>
            <a:endParaRPr lang="en-US" dirty="0"/>
          </a:p>
        </p:txBody>
      </p:sp>
      <p:sp>
        <p:nvSpPr>
          <p:cNvPr id="3" name="Title 2"/>
          <p:cNvSpPr>
            <a:spLocks noGrp="1"/>
          </p:cNvSpPr>
          <p:nvPr>
            <p:ph type="title"/>
          </p:nvPr>
        </p:nvSpPr>
        <p:spPr/>
        <p:txBody>
          <a:bodyPr/>
          <a:lstStyle/>
          <a:p>
            <a:r>
              <a:rPr lang="en-US" dirty="0" smtClean="0"/>
              <a:t>Less Effort?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the effect indirect?</a:t>
            </a:r>
            <a:endParaRPr lang="en-US" dirty="0"/>
          </a:p>
        </p:txBody>
      </p:sp>
      <p:sp>
        <p:nvSpPr>
          <p:cNvPr id="3" name="Title 2"/>
          <p:cNvSpPr>
            <a:spLocks noGrp="1"/>
          </p:cNvSpPr>
          <p:nvPr>
            <p:ph type="title"/>
          </p:nvPr>
        </p:nvSpPr>
        <p:spPr/>
        <p:txBody>
          <a:bodyPr/>
          <a:lstStyle/>
          <a:p>
            <a:r>
              <a:rPr lang="en-US" dirty="0" smtClean="0"/>
              <a:t>How do we know we are making system change?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the effect indirect?</a:t>
            </a:r>
          </a:p>
          <a:p>
            <a:r>
              <a:rPr lang="en-US" dirty="0" smtClean="0"/>
              <a:t>Affects entire group?</a:t>
            </a:r>
            <a:endParaRPr lang="en-US" dirty="0"/>
          </a:p>
        </p:txBody>
      </p:sp>
      <p:sp>
        <p:nvSpPr>
          <p:cNvPr id="3" name="Title 2"/>
          <p:cNvSpPr>
            <a:spLocks noGrp="1"/>
          </p:cNvSpPr>
          <p:nvPr>
            <p:ph type="title"/>
          </p:nvPr>
        </p:nvSpPr>
        <p:spPr/>
        <p:txBody>
          <a:bodyPr/>
          <a:lstStyle/>
          <a:p>
            <a:r>
              <a:rPr lang="en-US" dirty="0" smtClean="0"/>
              <a:t>How do we know we are making system change?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the effect indirect?</a:t>
            </a:r>
          </a:p>
          <a:p>
            <a:r>
              <a:rPr lang="en-US" dirty="0" smtClean="0"/>
              <a:t>Affects entire group?</a:t>
            </a:r>
          </a:p>
          <a:p>
            <a:r>
              <a:rPr lang="en-US" dirty="0" smtClean="0"/>
              <a:t>Is the trigger occurring days before the behavior change?</a:t>
            </a:r>
          </a:p>
          <a:p>
            <a:endParaRPr lang="en-US" dirty="0"/>
          </a:p>
        </p:txBody>
      </p:sp>
      <p:sp>
        <p:nvSpPr>
          <p:cNvPr id="3" name="Title 2"/>
          <p:cNvSpPr>
            <a:spLocks noGrp="1"/>
          </p:cNvSpPr>
          <p:nvPr>
            <p:ph type="title"/>
          </p:nvPr>
        </p:nvSpPr>
        <p:spPr/>
        <p:txBody>
          <a:bodyPr/>
          <a:lstStyle/>
          <a:p>
            <a:r>
              <a:rPr lang="en-US" dirty="0" smtClean="0"/>
              <a:t>How do we know we are making system change?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What is?</a:t>
            </a:r>
            <a:endParaRPr lang="en-US" dirty="0"/>
          </a:p>
        </p:txBody>
      </p:sp>
      <p:sp>
        <p:nvSpPr>
          <p:cNvPr id="56323" name="Rectangle 3"/>
          <p:cNvSpPr>
            <a:spLocks noGrp="1" noChangeArrowheads="1"/>
          </p:cNvSpPr>
          <p:nvPr>
            <p:ph idx="1"/>
          </p:nvPr>
        </p:nvSpPr>
        <p:spPr>
          <a:xfrm>
            <a:off x="609600" y="1828800"/>
            <a:ext cx="7696200" cy="4038600"/>
          </a:xfrm>
        </p:spPr>
        <p:txBody>
          <a:bodyPr/>
          <a:lstStyle/>
          <a:p>
            <a:r>
              <a:rPr lang="en-US" dirty="0" smtClean="0"/>
              <a:t>Lifestyle change</a:t>
            </a:r>
          </a:p>
          <a:p>
            <a:r>
              <a:rPr lang="en-US" dirty="0" smtClean="0"/>
              <a:t>System change</a:t>
            </a:r>
          </a:p>
          <a:p>
            <a:r>
              <a:rPr lang="en-US" dirty="0" smtClean="0"/>
              <a:t>Structural change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 the Test</a:t>
            </a:r>
            <a:endParaRPr lang="en-US" dirty="0"/>
          </a:p>
        </p:txBody>
      </p:sp>
      <p:pic>
        <p:nvPicPr>
          <p:cNvPr id="95234" name="Picture 2"/>
          <p:cNvPicPr>
            <a:picLocks noChangeAspect="1" noChangeArrowheads="1"/>
          </p:cNvPicPr>
          <p:nvPr/>
        </p:nvPicPr>
        <p:blipFill>
          <a:blip r:embed="rId3"/>
          <a:srcRect l="34762" t="38252" r="47781" b="46708"/>
          <a:stretch>
            <a:fillRect/>
          </a:stretch>
        </p:blipFill>
        <p:spPr bwMode="auto">
          <a:xfrm>
            <a:off x="304799" y="1905000"/>
            <a:ext cx="8207829" cy="4419600"/>
          </a:xfrm>
          <a:prstGeom prst="rect">
            <a:avLst/>
          </a:prstGeom>
          <a:noFill/>
          <a:ln w="9525" cap="flat" cmpd="sng">
            <a:noFill/>
            <a:prstDash val="solid"/>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 the Test</a:t>
            </a:r>
            <a:endParaRPr lang="en-US" dirty="0"/>
          </a:p>
        </p:txBody>
      </p:sp>
      <p:pic>
        <p:nvPicPr>
          <p:cNvPr id="4" name="Picture 2"/>
          <p:cNvPicPr>
            <a:picLocks noChangeAspect="1" noChangeArrowheads="1"/>
          </p:cNvPicPr>
          <p:nvPr/>
        </p:nvPicPr>
        <p:blipFill>
          <a:blip r:embed="rId3"/>
          <a:srcRect l="34762" t="53292" r="47781" b="28381"/>
          <a:stretch>
            <a:fillRect/>
          </a:stretch>
        </p:blipFill>
        <p:spPr bwMode="auto">
          <a:xfrm>
            <a:off x="685800" y="1814811"/>
            <a:ext cx="7467600" cy="4899977"/>
          </a:xfrm>
          <a:prstGeom prst="rect">
            <a:avLst/>
          </a:prstGeom>
          <a:noFill/>
          <a:ln w="9525" cap="flat" cmpd="sng">
            <a:noFill/>
            <a:prstDash val="solid"/>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Brainstorm ideas</a:t>
            </a:r>
          </a:p>
          <a:p>
            <a:r>
              <a:rPr lang="en-US" dirty="0" smtClean="0"/>
              <a:t>Check against System Change scale</a:t>
            </a:r>
          </a:p>
          <a:p>
            <a:r>
              <a:rPr lang="en-US" dirty="0" smtClean="0"/>
              <a:t>Select the idea with highest checks</a:t>
            </a:r>
            <a:endParaRPr lang="en-US" dirty="0"/>
          </a:p>
        </p:txBody>
      </p:sp>
      <p:sp>
        <p:nvSpPr>
          <p:cNvPr id="3" name="Title 2"/>
          <p:cNvSpPr>
            <a:spLocks noGrp="1"/>
          </p:cNvSpPr>
          <p:nvPr>
            <p:ph type="title"/>
          </p:nvPr>
        </p:nvSpPr>
        <p:spPr/>
        <p:txBody>
          <a:bodyPr/>
          <a:lstStyle/>
          <a:p>
            <a:r>
              <a:rPr lang="en-US" dirty="0" smtClean="0"/>
              <a:t>Selecting System Change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Home Lesson</a:t>
            </a:r>
            <a:endParaRPr lang="en-US" dirty="0"/>
          </a:p>
        </p:txBody>
      </p:sp>
      <p:sp>
        <p:nvSpPr>
          <p:cNvPr id="3" name="Subtitle 2"/>
          <p:cNvSpPr>
            <a:spLocks noGrp="1"/>
          </p:cNvSpPr>
          <p:nvPr>
            <p:ph type="subTitle" idx="1"/>
          </p:nvPr>
        </p:nvSpPr>
        <p:spPr>
          <a:xfrm>
            <a:off x="1143000" y="4051300"/>
            <a:ext cx="6934200" cy="1003300"/>
          </a:xfrm>
        </p:spPr>
        <p:txBody>
          <a:bodyPr/>
          <a:lstStyle/>
          <a:p>
            <a:r>
              <a:rPr lang="en-US" dirty="0" smtClean="0"/>
              <a:t>System Change relies on relationship among events in our lives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smtClean="0"/>
              <a:t>What is?</a:t>
            </a:r>
            <a:endParaRPr lang="en-US" dirty="0"/>
          </a:p>
        </p:txBody>
      </p:sp>
      <p:sp>
        <p:nvSpPr>
          <p:cNvPr id="56323" name="Rectangle 3"/>
          <p:cNvSpPr>
            <a:spLocks noGrp="1" noChangeArrowheads="1"/>
          </p:cNvSpPr>
          <p:nvPr>
            <p:ph idx="1"/>
          </p:nvPr>
        </p:nvSpPr>
        <p:spPr>
          <a:xfrm>
            <a:off x="609600" y="1828800"/>
            <a:ext cx="7696200" cy="4038600"/>
          </a:xfrm>
        </p:spPr>
        <p:txBody>
          <a:bodyPr/>
          <a:lstStyle/>
          <a:p>
            <a:r>
              <a:rPr lang="en-US" dirty="0" smtClean="0"/>
              <a:t>Lifestyle change</a:t>
            </a:r>
          </a:p>
          <a:p>
            <a:r>
              <a:rPr lang="en-US" dirty="0" smtClean="0"/>
              <a:t>System change</a:t>
            </a:r>
          </a:p>
          <a:p>
            <a:r>
              <a:rPr lang="en-US" dirty="0" smtClean="0"/>
              <a:t>Structural change</a:t>
            </a:r>
            <a:endParaRPr lang="en-US" dirty="0"/>
          </a:p>
        </p:txBody>
      </p:sp>
      <p:cxnSp>
        <p:nvCxnSpPr>
          <p:cNvPr id="5" name="Elbow Connector 4"/>
          <p:cNvCxnSpPr/>
          <p:nvPr/>
        </p:nvCxnSpPr>
        <p:spPr bwMode="auto">
          <a:xfrm flipV="1">
            <a:off x="2819400" y="4038600"/>
            <a:ext cx="1524000" cy="533400"/>
          </a:xfrm>
          <a:prstGeom prst="bentConnector3">
            <a:avLst>
              <a:gd name="adj1" fmla="val 50000"/>
            </a:avLst>
          </a:prstGeom>
          <a:solidFill>
            <a:schemeClr val="accent1"/>
          </a:solidFill>
          <a:ln w="57150" cap="flat" cmpd="sng" algn="ctr">
            <a:solidFill>
              <a:schemeClr val="tx1"/>
            </a:solidFill>
            <a:prstDash val="solid"/>
            <a:round/>
            <a:headEnd type="none" w="med" len="med"/>
            <a:tailEnd type="arrow"/>
          </a:ln>
          <a:effectLst/>
        </p:spPr>
      </p:cxnSp>
      <p:cxnSp>
        <p:nvCxnSpPr>
          <p:cNvPr id="6" name="Elbow Connector 5"/>
          <p:cNvCxnSpPr/>
          <p:nvPr/>
        </p:nvCxnSpPr>
        <p:spPr bwMode="auto">
          <a:xfrm>
            <a:off x="4267200" y="4038600"/>
            <a:ext cx="2362200" cy="533400"/>
          </a:xfrm>
          <a:prstGeom prst="bentConnector3">
            <a:avLst>
              <a:gd name="adj1" fmla="val 50000"/>
            </a:avLst>
          </a:prstGeom>
          <a:solidFill>
            <a:schemeClr val="accent1"/>
          </a:solidFill>
          <a:ln w="57150" cap="flat" cmpd="sng" algn="ctr">
            <a:solidFill>
              <a:schemeClr val="tx1"/>
            </a:solidFill>
            <a:prstDash val="solid"/>
            <a:round/>
            <a:headEnd type="none" w="med" len="med"/>
            <a:tailEnd type="arrow"/>
          </a:ln>
          <a:effectLst/>
        </p:spPr>
      </p:cxnSp>
      <p:cxnSp>
        <p:nvCxnSpPr>
          <p:cNvPr id="7" name="Straight Connector 6"/>
          <p:cNvCxnSpPr/>
          <p:nvPr/>
        </p:nvCxnSpPr>
        <p:spPr bwMode="auto">
          <a:xfrm>
            <a:off x="3581400" y="4572000"/>
            <a:ext cx="1905000" cy="1588"/>
          </a:xfrm>
          <a:prstGeom prst="line">
            <a:avLst/>
          </a:prstGeom>
          <a:solidFill>
            <a:schemeClr val="accent1"/>
          </a:solidFill>
          <a:ln w="38100" cap="flat" cmpd="sng" algn="ctr">
            <a:solidFill>
              <a:schemeClr val="tx1"/>
            </a:solidFill>
            <a:prstDash val="sysDash"/>
            <a:round/>
            <a:headEnd type="none" w="med" len="med"/>
            <a:tailEnd type="none" w="med" len="med"/>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Joining a car pool</a:t>
            </a:r>
          </a:p>
          <a:p>
            <a:endParaRPr lang="en-US" dirty="0"/>
          </a:p>
        </p:txBody>
      </p:sp>
      <p:sp>
        <p:nvSpPr>
          <p:cNvPr id="3" name="Title 2"/>
          <p:cNvSpPr>
            <a:spLocks noGrp="1"/>
          </p:cNvSpPr>
          <p:nvPr>
            <p:ph type="title"/>
          </p:nvPr>
        </p:nvSpPr>
        <p:spPr/>
        <p:txBody>
          <a:bodyPr/>
          <a:lstStyle/>
          <a:p>
            <a:r>
              <a:rPr lang="en-US" dirty="0" smtClean="0"/>
              <a:t>Examples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Joining a car pool</a:t>
            </a:r>
          </a:p>
          <a:p>
            <a:endParaRPr lang="en-US" dirty="0"/>
          </a:p>
        </p:txBody>
      </p:sp>
      <p:sp>
        <p:nvSpPr>
          <p:cNvPr id="3" name="Title 2"/>
          <p:cNvSpPr>
            <a:spLocks noGrp="1"/>
          </p:cNvSpPr>
          <p:nvPr>
            <p:ph type="title"/>
          </p:nvPr>
        </p:nvSpPr>
        <p:spPr/>
        <p:txBody>
          <a:bodyPr/>
          <a:lstStyle/>
          <a:p>
            <a:r>
              <a:rPr lang="en-US" dirty="0" smtClean="0"/>
              <a:t>Examples</a:t>
            </a:r>
            <a:endParaRPr lang="en-US" dirty="0"/>
          </a:p>
        </p:txBody>
      </p:sp>
      <p:sp>
        <p:nvSpPr>
          <p:cNvPr id="4" name="Oval 3"/>
          <p:cNvSpPr/>
          <p:nvPr/>
        </p:nvSpPr>
        <p:spPr bwMode="auto">
          <a:xfrm>
            <a:off x="1752600" y="3124200"/>
            <a:ext cx="1600200" cy="381000"/>
          </a:xfrm>
          <a:prstGeom prst="ellipse">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1600" b="0" i="0" u="none" strike="noStrike" cap="none" normalizeH="0" baseline="0" dirty="0" smtClean="0">
                <a:ln>
                  <a:noFill/>
                </a:ln>
                <a:solidFill>
                  <a:schemeClr val="tx1"/>
                </a:solidFill>
                <a:effectLst/>
                <a:latin typeface="Arial" charset="0"/>
              </a:rPr>
              <a:t>Work late</a:t>
            </a:r>
          </a:p>
        </p:txBody>
      </p:sp>
      <p:sp>
        <p:nvSpPr>
          <p:cNvPr id="5" name="Oval 4"/>
          <p:cNvSpPr/>
          <p:nvPr/>
        </p:nvSpPr>
        <p:spPr bwMode="auto">
          <a:xfrm>
            <a:off x="4191000" y="3124200"/>
            <a:ext cx="1600200" cy="381000"/>
          </a:xfrm>
          <a:prstGeom prst="ellipse">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1600" b="0" i="0" u="none" strike="noStrike" cap="none" normalizeH="0" baseline="0" dirty="0" smtClean="0">
                <a:ln>
                  <a:noFill/>
                </a:ln>
                <a:solidFill>
                  <a:schemeClr val="tx1"/>
                </a:solidFill>
                <a:effectLst/>
                <a:latin typeface="Arial" charset="0"/>
              </a:rPr>
              <a:t>Eat late</a:t>
            </a:r>
          </a:p>
        </p:txBody>
      </p:sp>
      <p:cxnSp>
        <p:nvCxnSpPr>
          <p:cNvPr id="7" name="Straight Arrow Connector 6"/>
          <p:cNvCxnSpPr>
            <a:stCxn id="4" idx="6"/>
            <a:endCxn id="5" idx="2"/>
          </p:cNvCxnSpPr>
          <p:nvPr/>
        </p:nvCxnSpPr>
        <p:spPr bwMode="auto">
          <a:xfrm>
            <a:off x="3352800" y="3314700"/>
            <a:ext cx="8382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8" name="Oval 7"/>
          <p:cNvSpPr/>
          <p:nvPr/>
        </p:nvSpPr>
        <p:spPr bwMode="auto">
          <a:xfrm>
            <a:off x="6248400" y="3124200"/>
            <a:ext cx="1828800" cy="381000"/>
          </a:xfrm>
          <a:prstGeom prst="ellipse">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1600" b="0" i="0" u="none" strike="noStrike" cap="none" normalizeH="0" baseline="0" dirty="0" smtClean="0">
                <a:ln>
                  <a:noFill/>
                </a:ln>
                <a:solidFill>
                  <a:schemeClr val="tx1"/>
                </a:solidFill>
                <a:effectLst/>
                <a:latin typeface="Arial" charset="0"/>
              </a:rPr>
              <a:t>Stay up late</a:t>
            </a:r>
          </a:p>
        </p:txBody>
      </p:sp>
      <p:sp>
        <p:nvSpPr>
          <p:cNvPr id="9" name="Oval 8"/>
          <p:cNvSpPr/>
          <p:nvPr/>
        </p:nvSpPr>
        <p:spPr bwMode="auto">
          <a:xfrm>
            <a:off x="6172200" y="3962400"/>
            <a:ext cx="1981200" cy="381000"/>
          </a:xfrm>
          <a:prstGeom prst="ellipse">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1600" b="0" i="0" u="none" strike="noStrike" cap="none" normalizeH="0" baseline="0" dirty="0" smtClean="0">
                <a:ln>
                  <a:noFill/>
                </a:ln>
                <a:solidFill>
                  <a:schemeClr val="tx1"/>
                </a:solidFill>
                <a:effectLst/>
                <a:latin typeface="Arial" charset="0"/>
              </a:rPr>
              <a:t>Wake up late</a:t>
            </a:r>
          </a:p>
        </p:txBody>
      </p:sp>
      <p:sp>
        <p:nvSpPr>
          <p:cNvPr id="10" name="Oval 9"/>
          <p:cNvSpPr/>
          <p:nvPr/>
        </p:nvSpPr>
        <p:spPr bwMode="auto">
          <a:xfrm>
            <a:off x="4114800" y="3962400"/>
            <a:ext cx="1600200" cy="381000"/>
          </a:xfrm>
          <a:prstGeom prst="ellipse">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1600" b="0" i="0" u="none" strike="noStrike" cap="none" normalizeH="0" baseline="0" dirty="0" smtClean="0">
                <a:ln>
                  <a:noFill/>
                </a:ln>
                <a:solidFill>
                  <a:schemeClr val="tx1"/>
                </a:solidFill>
                <a:effectLst/>
                <a:latin typeface="Arial" charset="0"/>
              </a:rPr>
              <a:t>Arrive</a:t>
            </a:r>
            <a:r>
              <a:rPr kumimoji="0" lang="en-US" sz="1600" b="0" i="0" u="none" strike="noStrike" cap="none" normalizeH="0" dirty="0" smtClean="0">
                <a:ln>
                  <a:noFill/>
                </a:ln>
                <a:solidFill>
                  <a:schemeClr val="tx1"/>
                </a:solidFill>
                <a:effectLst/>
                <a:latin typeface="Arial" charset="0"/>
              </a:rPr>
              <a:t> late</a:t>
            </a:r>
            <a:endParaRPr kumimoji="0" lang="en-US" sz="1600" b="0" i="0" u="none" strike="noStrike" cap="none" normalizeH="0" baseline="0" dirty="0" smtClean="0">
              <a:ln>
                <a:noFill/>
              </a:ln>
              <a:solidFill>
                <a:schemeClr val="tx1"/>
              </a:solidFill>
              <a:effectLst/>
              <a:latin typeface="Arial" charset="0"/>
            </a:endParaRPr>
          </a:p>
        </p:txBody>
      </p:sp>
      <p:sp>
        <p:nvSpPr>
          <p:cNvPr id="11" name="Oval 10"/>
          <p:cNvSpPr/>
          <p:nvPr/>
        </p:nvSpPr>
        <p:spPr bwMode="auto">
          <a:xfrm>
            <a:off x="1752600" y="3962400"/>
            <a:ext cx="1600200" cy="381000"/>
          </a:xfrm>
          <a:prstGeom prst="ellipse">
            <a:avLst/>
          </a:prstGeom>
          <a:solidFill>
            <a:schemeClr val="accent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None/>
              <a:tabLst/>
            </a:pPr>
            <a:r>
              <a:rPr kumimoji="0" lang="en-US" sz="1600" b="0" i="0" u="none" strike="noStrike" cap="none" normalizeH="0" baseline="0" dirty="0" smtClean="0">
                <a:ln>
                  <a:noFill/>
                </a:ln>
                <a:solidFill>
                  <a:schemeClr val="tx1"/>
                </a:solidFill>
                <a:effectLst/>
                <a:latin typeface="Arial" charset="0"/>
              </a:rPr>
              <a:t>Skip lunch</a:t>
            </a:r>
          </a:p>
        </p:txBody>
      </p:sp>
      <p:cxnSp>
        <p:nvCxnSpPr>
          <p:cNvPr id="12" name="Straight Arrow Connector 11"/>
          <p:cNvCxnSpPr>
            <a:stCxn id="5" idx="6"/>
            <a:endCxn id="8" idx="2"/>
          </p:cNvCxnSpPr>
          <p:nvPr/>
        </p:nvCxnSpPr>
        <p:spPr bwMode="auto">
          <a:xfrm>
            <a:off x="5791200" y="3314700"/>
            <a:ext cx="4572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5" name="Straight Arrow Connector 14"/>
          <p:cNvCxnSpPr>
            <a:stCxn id="8" idx="4"/>
            <a:endCxn id="9" idx="0"/>
          </p:cNvCxnSpPr>
          <p:nvPr/>
        </p:nvCxnSpPr>
        <p:spPr bwMode="auto">
          <a:xfrm rot="5400000">
            <a:off x="6934200" y="3733800"/>
            <a:ext cx="4572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18" name="Straight Arrow Connector 17"/>
          <p:cNvCxnSpPr>
            <a:stCxn id="9" idx="2"/>
            <a:endCxn id="10" idx="6"/>
          </p:cNvCxnSpPr>
          <p:nvPr/>
        </p:nvCxnSpPr>
        <p:spPr bwMode="auto">
          <a:xfrm rot="10800000">
            <a:off x="5715000" y="4152900"/>
            <a:ext cx="4572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1" name="Straight Arrow Connector 20"/>
          <p:cNvCxnSpPr>
            <a:stCxn id="10" idx="2"/>
            <a:endCxn id="11" idx="6"/>
          </p:cNvCxnSpPr>
          <p:nvPr/>
        </p:nvCxnSpPr>
        <p:spPr bwMode="auto">
          <a:xfrm rot="10800000">
            <a:off x="3352800" y="4152900"/>
            <a:ext cx="7620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24" name="Straight Arrow Connector 23"/>
          <p:cNvCxnSpPr>
            <a:stCxn id="11" idx="0"/>
            <a:endCxn id="4" idx="4"/>
          </p:cNvCxnSpPr>
          <p:nvPr/>
        </p:nvCxnSpPr>
        <p:spPr bwMode="auto">
          <a:xfrm rot="5400000" flipH="1" flipV="1">
            <a:off x="2324100" y="3733800"/>
            <a:ext cx="4572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Another example</a:t>
            </a:r>
            <a:endParaRPr lang="en-US" dirty="0"/>
          </a:p>
        </p:txBody>
      </p:sp>
      <p:pic>
        <p:nvPicPr>
          <p:cNvPr id="90114" name="Picture 2"/>
          <p:cNvPicPr>
            <a:picLocks noGrp="1" noChangeAspect="1" noChangeArrowheads="1"/>
          </p:cNvPicPr>
          <p:nvPr>
            <p:ph idx="1"/>
          </p:nvPr>
        </p:nvPicPr>
        <p:blipFill>
          <a:blip r:embed="rId3"/>
          <a:srcRect/>
          <a:stretch>
            <a:fillRect/>
          </a:stretch>
        </p:blipFill>
        <p:spPr bwMode="auto">
          <a:xfrm>
            <a:off x="2743200" y="2438400"/>
            <a:ext cx="3295650" cy="3168894"/>
          </a:xfrm>
          <a:prstGeom prst="rect">
            <a:avLst/>
          </a:prstGeom>
          <a:noFill/>
          <a:ln w="9525" cap="flat" cmpd="sng">
            <a:noFill/>
            <a:prstDash val="solid"/>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Another example</a:t>
            </a:r>
            <a:endParaRPr lang="en-US" dirty="0"/>
          </a:p>
        </p:txBody>
      </p:sp>
      <p:pic>
        <p:nvPicPr>
          <p:cNvPr id="91138" name="Picture 2"/>
          <p:cNvPicPr>
            <a:picLocks noGrp="1" noChangeAspect="1" noChangeArrowheads="1"/>
          </p:cNvPicPr>
          <p:nvPr>
            <p:ph idx="1"/>
          </p:nvPr>
        </p:nvPicPr>
        <p:blipFill>
          <a:blip r:embed="rId3"/>
          <a:srcRect/>
          <a:stretch>
            <a:fillRect/>
          </a:stretch>
        </p:blipFill>
        <p:spPr bwMode="auto">
          <a:xfrm>
            <a:off x="3124200" y="2362200"/>
            <a:ext cx="2895600" cy="3709987"/>
          </a:xfrm>
          <a:prstGeom prst="rect">
            <a:avLst/>
          </a:prstGeom>
          <a:noFill/>
          <a:ln w="9525" cap="flat" cmpd="sng">
            <a:noFill/>
            <a:prstDash val="solid"/>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Still other example</a:t>
            </a:r>
            <a:endParaRPr lang="en-US" dirty="0"/>
          </a:p>
        </p:txBody>
      </p:sp>
      <p:sp>
        <p:nvSpPr>
          <p:cNvPr id="4" name="Content Placeholder 3"/>
          <p:cNvSpPr>
            <a:spLocks noGrp="1"/>
          </p:cNvSpPr>
          <p:nvPr>
            <p:ph idx="1"/>
          </p:nvPr>
        </p:nvSpPr>
        <p:spPr/>
        <p:txBody>
          <a:bodyPr/>
          <a:lstStyle/>
          <a:p>
            <a:r>
              <a:rPr lang="en-US" dirty="0" smtClean="0"/>
              <a:t>Get a dog</a:t>
            </a:r>
          </a:p>
          <a:p>
            <a:r>
              <a:rPr lang="en-US" dirty="0" smtClean="0"/>
              <a:t>Reduce home temperature</a:t>
            </a:r>
          </a:p>
          <a:p>
            <a:r>
              <a:rPr lang="en-US" dirty="0" smtClean="0"/>
              <a:t>Bike to work</a:t>
            </a:r>
          </a:p>
          <a:p>
            <a:r>
              <a:rPr lang="en-US" dirty="0" smtClean="0"/>
              <a:t>Move television to exercise room</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Increased motivation</a:t>
            </a:r>
          </a:p>
          <a:p>
            <a:r>
              <a:rPr lang="en-US" dirty="0" smtClean="0"/>
              <a:t>More effort</a:t>
            </a:r>
            <a:endParaRPr lang="en-US" dirty="0"/>
          </a:p>
        </p:txBody>
      </p:sp>
      <p:sp>
        <p:nvSpPr>
          <p:cNvPr id="3" name="Title 2"/>
          <p:cNvSpPr>
            <a:spLocks noGrp="1"/>
          </p:cNvSpPr>
          <p:nvPr>
            <p:ph type="title"/>
          </p:nvPr>
        </p:nvSpPr>
        <p:spPr/>
        <p:txBody>
          <a:bodyPr/>
          <a:lstStyle/>
          <a:p>
            <a:r>
              <a:rPr lang="en-US" dirty="0" smtClean="0"/>
              <a:t>Not a System Change</a:t>
            </a:r>
            <a:endParaRPr lang="en-US" dirty="0"/>
          </a:p>
        </p:txBody>
      </p:sp>
      <p:pic>
        <p:nvPicPr>
          <p:cNvPr id="92166" name="Picture 6" descr="C:\Users\Farrokh\AppData\Local\Microsoft\Windows\Temporary Internet Files\Content.IE5\WYDGZH55\MMj02836980000[1].gif"/>
          <p:cNvPicPr>
            <a:picLocks noChangeAspect="1" noChangeArrowheads="1" noCrop="1"/>
          </p:cNvPicPr>
          <p:nvPr/>
        </p:nvPicPr>
        <p:blipFill>
          <a:blip r:embed="rId3"/>
          <a:srcRect/>
          <a:stretch>
            <a:fillRect/>
          </a:stretch>
        </p:blipFill>
        <p:spPr bwMode="auto">
          <a:xfrm>
            <a:off x="5105400" y="2743200"/>
            <a:ext cx="2409825" cy="267758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732</TotalTime>
  <Words>2275</Words>
  <Application>Microsoft PowerPoint</Application>
  <PresentationFormat>On-screen Show (4:3)</PresentationFormat>
  <Paragraphs>117</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Comic Sans MS</vt:lpstr>
      <vt:lpstr>Times New Roman</vt:lpstr>
      <vt:lpstr>Crayons</vt:lpstr>
      <vt:lpstr>System Change</vt:lpstr>
      <vt:lpstr>What is?</vt:lpstr>
      <vt:lpstr>What is?</vt:lpstr>
      <vt:lpstr>Examples</vt:lpstr>
      <vt:lpstr>Examples</vt:lpstr>
      <vt:lpstr>Another example</vt:lpstr>
      <vt:lpstr>Another example</vt:lpstr>
      <vt:lpstr>Still other example</vt:lpstr>
      <vt:lpstr>Not a System Change</vt:lpstr>
      <vt:lpstr>Not a System Change</vt:lpstr>
      <vt:lpstr>Definition</vt:lpstr>
      <vt:lpstr>Definition</vt:lpstr>
      <vt:lpstr>Definition</vt:lpstr>
      <vt:lpstr>Definition</vt:lpstr>
      <vt:lpstr>Definition</vt:lpstr>
      <vt:lpstr>Less Effort?</vt:lpstr>
      <vt:lpstr>How do we know we are making system change?</vt:lpstr>
      <vt:lpstr>How do we know we are making system change?</vt:lpstr>
      <vt:lpstr>How do we know we are making system change?</vt:lpstr>
      <vt:lpstr>Take the Test</vt:lpstr>
      <vt:lpstr>Take the Test</vt:lpstr>
      <vt:lpstr>Selecting System Change</vt:lpstr>
      <vt:lpstr>Take Home Lesson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Community’s Health</dc:title>
  <dc:creator>Farrokh Alemi</dc:creator>
  <cp:lastModifiedBy>Farrokh</cp:lastModifiedBy>
  <cp:revision>76</cp:revision>
  <dcterms:created xsi:type="dcterms:W3CDTF">2002-06-25T02:07:10Z</dcterms:created>
  <dcterms:modified xsi:type="dcterms:W3CDTF">2008-05-23T01:36:05Z</dcterms:modified>
</cp:coreProperties>
</file>