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58" r:id="rId5"/>
    <p:sldId id="259" r:id="rId6"/>
    <p:sldId id="264" r:id="rId7"/>
    <p:sldId id="260" r:id="rId8"/>
    <p:sldId id="261" r:id="rId9"/>
    <p:sldId id="262" r:id="rId10"/>
    <p:sldId id="263" r:id="rId11"/>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8857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165148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noFill/>
          <a:ln/>
        </p:spPr>
        <p:txBody>
          <a:bodyPr/>
          <a:lstStyle/>
          <a:p>
            <a:r>
              <a:rPr lang="en-US" altLang="en-US"/>
              <a:t>The first version of this template was prepared by Farrokh Alemi, Ph.D. on January 2nd 1997.  To include your suggestions and improvements call 216-687-4749, 703-893-3799, send fax to 703-748-1629 (call before sending fax), or write to 1319 Ozkan St. Mclean VA 22101.</a:t>
            </a:r>
          </a:p>
          <a:p>
            <a:endParaRPr lang="en-US" altLang="en-US"/>
          </a:p>
          <a:p>
            <a:r>
              <a:rPr lang="en-US" altLang="en-US"/>
              <a:t>Send your e-mail to f.alemi@popmail.csuohio.edu</a:t>
            </a:r>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59064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en-US"/>
              <a:t>Publicly post your story board in a place often seen by the employees of the organization.  Public posting of your story board puts other employees on notice that changes are being thought through.  It makes the future implementation of your suggestions much easier.  </a:t>
            </a:r>
          </a:p>
          <a:p>
            <a:r>
              <a:rPr lang="en-US" altLang="en-US"/>
              <a:t>Post your story board before completion.  The best part of a story is to tell it over time.  Don’t wait till every slide is complete.  Create an excitement about what is coming up by posting the problem statement first, weeks later other component will follow.</a:t>
            </a:r>
          </a:p>
          <a:p>
            <a:endParaRPr lang="en-US" altLang="en-US"/>
          </a:p>
          <a:p>
            <a:r>
              <a:rPr lang="en-US" altLang="en-US"/>
              <a:t>If you need to, blow up this and remaining slides in your local copy center.</a:t>
            </a:r>
          </a:p>
          <a:p>
            <a:endParaRPr lang="en-US" altLang="en-US"/>
          </a:p>
          <a:p>
            <a:endParaRPr lang="en-US" altLang="en-US"/>
          </a:p>
        </p:txBody>
      </p:sp>
      <p:sp>
        <p:nvSpPr>
          <p:cNvPr id="717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434557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0938" y="692150"/>
            <a:ext cx="4556125" cy="3416300"/>
          </a:xfrm>
          <a:ln/>
        </p:spPr>
      </p:sp>
      <p:sp>
        <p:nvSpPr>
          <p:cNvPr id="25603" name="Rectangle 3"/>
          <p:cNvSpPr>
            <a:spLocks noGrp="1" noChangeArrowheads="1"/>
          </p:cNvSpPr>
          <p:nvPr>
            <p:ph type="body" idx="1"/>
          </p:nvPr>
        </p:nvSpPr>
        <p:spPr/>
        <p:txBody>
          <a:bodyPr/>
          <a:lstStyle/>
          <a:p>
            <a:r>
              <a:rPr lang="en-US" altLang="en-US"/>
              <a:t>Make clear statements about whether the storyboard can be posted publicly, can be shared with others or can be put on the web.  We recommend that you Publicly post your story board in a place often seen by the employees of the organization.  Public posting of your story board puts other employees on notice that changes are being thought through.  It makes the future implementation of your suggestions much easier.  </a:t>
            </a:r>
          </a:p>
          <a:p>
            <a:endParaRPr lang="en-US" altLang="en-US"/>
          </a:p>
        </p:txBody>
      </p:sp>
    </p:spTree>
    <p:extLst>
      <p:ext uri="{BB962C8B-B14F-4D97-AF65-F5344CB8AC3E}">
        <p14:creationId xmlns:p14="http://schemas.microsoft.com/office/powerpoint/2010/main" val="230954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en-US"/>
              <a:t>Define your problem without suggesting a solution.  Here is an example of a bad problem definition:  “Information system is down too often.”  Here is a better statement of the same problem:  “Some patients wait more than 45 minutes for admission to be completed.”  Improving the information system is now one of the many solutions possible.</a:t>
            </a:r>
          </a:p>
          <a:p>
            <a:endParaRPr lang="en-US" altLang="en-US"/>
          </a:p>
          <a:p>
            <a:r>
              <a:rPr lang="en-US" altLang="en-US"/>
              <a:t>Describe problem in terms of the experience of the customer (often the patients, sometimes internal customers).   Any other  way of defining a problem prematurely closes some potential solutions and may  blame employees and create a defensive work environment.</a:t>
            </a:r>
          </a:p>
          <a:p>
            <a:endParaRPr lang="en-US" altLang="en-US"/>
          </a:p>
        </p:txBody>
      </p:sp>
      <p:sp>
        <p:nvSpPr>
          <p:cNvPr id="921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697209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en-US"/>
              <a:t>In creating a process chart try to solicit every group members ideas seperately before presenting the group with an integrated view.   It is often helpful to use stick ons to present a chart under revision.  Allow the group to revise your process chart.</a:t>
            </a:r>
          </a:p>
          <a:p>
            <a:endParaRPr lang="en-US" altLang="en-US"/>
          </a:p>
          <a:p>
            <a:r>
              <a:rPr lang="en-US" altLang="en-US"/>
              <a:t>Start with an overview chart and add details later.</a:t>
            </a:r>
          </a:p>
          <a:p>
            <a:endParaRPr lang="en-US" altLang="en-US"/>
          </a:p>
          <a:p>
            <a:r>
              <a:rPr lang="en-US" altLang="en-US"/>
              <a:t>Be careful.  Data shows that people who focus on understanding the process in too much detail tend to make small scale improvements.  Get an understanding of the process but be ready to put in an entirely new process.</a:t>
            </a:r>
          </a:p>
          <a:p>
            <a:endParaRPr lang="en-US" altLang="en-US"/>
          </a:p>
          <a:p>
            <a:r>
              <a:rPr lang="en-US" altLang="en-US"/>
              <a:t>There are many commercial software avaialble for creating process chart.  These software may work better than Power Point for charting. </a:t>
            </a:r>
          </a:p>
          <a:p>
            <a:endParaRPr lang="en-US" altLang="en-US"/>
          </a:p>
        </p:txBody>
      </p:sp>
      <p:sp>
        <p:nvSpPr>
          <p:cNvPr id="1126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30729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en-US"/>
              <a:t>You can also show this data as a fish diagram.</a:t>
            </a:r>
          </a:p>
          <a:p>
            <a:endParaRPr lang="en-US" altLang="en-US"/>
          </a:p>
          <a:p>
            <a:r>
              <a:rPr lang="en-US" altLang="en-US"/>
              <a:t>Make sure to seperate idea generation from its evaluation.  Data shows that when ideas are generated without evaluation, more and better ideas are generated.  Evaluate ideas at the end. </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23423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en-US"/>
              <a:t>All data collection efforts are time consuming.</a:t>
            </a:r>
          </a:p>
          <a:p>
            <a:endParaRPr lang="en-US" altLang="en-US"/>
          </a:p>
          <a:p>
            <a:r>
              <a:rPr lang="en-US" altLang="en-US"/>
              <a:t>To shorten your improvement project consider (1) sampling, (2) relying on opinions of experts as opposed to directly observing the impact of the improvement, (3) automating data collection effort, or (4) relying on data that is routinely collected anyway.</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577578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en-US"/>
              <a:t>A p-chart with variable samples in different time periods is shown above.</a:t>
            </a:r>
          </a:p>
          <a:p>
            <a:endParaRPr lang="en-US" altLang="en-US"/>
          </a:p>
          <a:p>
            <a:r>
              <a:rPr lang="en-US" altLang="en-US"/>
              <a:t>Use the chart that is most appropriate for your data.</a:t>
            </a:r>
          </a:p>
          <a:p>
            <a:endParaRPr lang="en-US" altLang="en-US"/>
          </a:p>
          <a:p>
            <a:r>
              <a:rPr lang="en-US" altLang="en-US"/>
              <a:t>For modifying the chart, click in the chart area.</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399912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en-US"/>
              <a:t>Do not over state your case.</a:t>
            </a:r>
          </a:p>
          <a:p>
            <a:endParaRPr lang="en-US" altLang="en-US"/>
          </a:p>
          <a:p>
            <a:r>
              <a:rPr lang="en-US" altLang="en-US"/>
              <a:t>Be positive.  Be specific.  Be brief.</a:t>
            </a:r>
          </a:p>
          <a:p>
            <a:endParaRPr lang="en-US" altLang="en-US"/>
          </a:p>
          <a:p>
            <a:endParaRPr lang="en-US" altLang="en-US"/>
          </a:p>
        </p:txBody>
      </p:sp>
      <p:sp>
        <p:nvSpPr>
          <p:cNvPr id="1945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58876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710213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7444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889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Tree>
    <p:extLst>
      <p:ext uri="{BB962C8B-B14F-4D97-AF65-F5344CB8AC3E}">
        <p14:creationId xmlns:p14="http://schemas.microsoft.com/office/powerpoint/2010/main" val="236203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Tree>
    <p:extLst>
      <p:ext uri="{BB962C8B-B14F-4D97-AF65-F5344CB8AC3E}">
        <p14:creationId xmlns:p14="http://schemas.microsoft.com/office/powerpoint/2010/main" val="169219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631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87007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279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643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306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8809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51958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46650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ln/>
        </p:spPr>
        <p:txBody>
          <a:bodyPr/>
          <a:lstStyle/>
          <a:p>
            <a:r>
              <a:rPr lang="en-US" altLang="en-US"/>
              <a:t>How to Use the Story Board Layout</a:t>
            </a:r>
          </a:p>
        </p:txBody>
      </p:sp>
      <p:sp>
        <p:nvSpPr>
          <p:cNvPr id="4099" name="Rectangle 3"/>
          <p:cNvSpPr>
            <a:spLocks noGrp="1" noChangeArrowheads="1"/>
          </p:cNvSpPr>
          <p:nvPr>
            <p:ph type="body" idx="1"/>
          </p:nvPr>
        </p:nvSpPr>
        <p:spPr>
          <a:noFill/>
          <a:ln/>
        </p:spPr>
        <p:txBody>
          <a:bodyPr/>
          <a:lstStyle/>
          <a:p>
            <a:r>
              <a:rPr lang="en-US" altLang="en-US" sz="2800"/>
              <a:t>Select the next slide by selecting the slide sorter option in the View menu.</a:t>
            </a:r>
          </a:p>
          <a:p>
            <a:r>
              <a:rPr lang="en-US" altLang="en-US" sz="2800"/>
              <a:t>On each slide, replace the text with your own.</a:t>
            </a:r>
          </a:p>
          <a:p>
            <a:r>
              <a:rPr lang="en-US" altLang="en-US" sz="2800"/>
              <a:t>Read the notes to each slide by selecting from the notes from the View menu.</a:t>
            </a:r>
          </a:p>
          <a:p>
            <a:r>
              <a:rPr lang="en-US" altLang="en-US" sz="2800"/>
              <a:t>Change the background colors by adding a template to the master file in the View menu.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ltLang="en-US"/>
              <a:t>What Is Next?</a:t>
            </a:r>
          </a:p>
        </p:txBody>
      </p:sp>
      <p:sp>
        <p:nvSpPr>
          <p:cNvPr id="18435" name="Rectangle 3"/>
          <p:cNvSpPr>
            <a:spLocks noGrp="1" noChangeArrowheads="1"/>
          </p:cNvSpPr>
          <p:nvPr>
            <p:ph type="body" idx="1"/>
          </p:nvPr>
        </p:nvSpPr>
        <p:spPr>
          <a:xfrm>
            <a:off x="762000" y="2057400"/>
            <a:ext cx="7772400" cy="4114800"/>
          </a:xfrm>
          <a:noFill/>
          <a:ln/>
        </p:spPr>
        <p:txBody>
          <a:bodyPr/>
          <a:lstStyle/>
          <a:p>
            <a:r>
              <a:rPr lang="en-US" altLang="en-US"/>
              <a:t>Describe in detail the next steps for organization wide implementation.</a:t>
            </a:r>
          </a:p>
          <a:p>
            <a:r>
              <a:rPr lang="en-US" altLang="en-US"/>
              <a:t>Describe timing of next improvement cycles.</a:t>
            </a:r>
          </a:p>
          <a:p>
            <a:r>
              <a:rPr lang="en-US" altLang="en-US"/>
              <a:t>Give your introspection about the utility of the process you followed</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ctrTitle"/>
          </p:nvPr>
        </p:nvSpPr>
        <p:spPr>
          <a:xfrm>
            <a:off x="685800" y="2130425"/>
            <a:ext cx="7772400" cy="1470025"/>
          </a:xfrm>
        </p:spPr>
        <p:txBody>
          <a:bodyPr anchor="ctr"/>
          <a:lstStyle/>
          <a:p>
            <a:r>
              <a:rPr lang="en-US" altLang="en-US" sz="4400"/>
              <a:t>Project Title and Credits</a:t>
            </a:r>
          </a:p>
        </p:txBody>
      </p:sp>
      <p:sp>
        <p:nvSpPr>
          <p:cNvPr id="6150" name="Rectangle 6"/>
          <p:cNvSpPr>
            <a:spLocks noChangeArrowheads="1"/>
          </p:cNvSpPr>
          <p:nvPr/>
        </p:nvSpPr>
        <p:spPr bwMode="auto">
          <a:xfrm>
            <a:off x="1524000" y="3505200"/>
            <a:ext cx="6096000" cy="12954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solidFill>
                  <a:schemeClr val="bg1"/>
                </a:solidFill>
              </a:rPr>
              <a:t>Do not use personal identifying information, if the storyboard is going to be posted in public areas or on the web.</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Permission Slide</a:t>
            </a:r>
          </a:p>
        </p:txBody>
      </p:sp>
      <p:sp>
        <p:nvSpPr>
          <p:cNvPr id="24579" name="Rectangle 3"/>
          <p:cNvSpPr>
            <a:spLocks noGrp="1" noChangeArrowheads="1"/>
          </p:cNvSpPr>
          <p:nvPr>
            <p:ph type="body" idx="1"/>
          </p:nvPr>
        </p:nvSpPr>
        <p:spPr/>
        <p:txBody>
          <a:bodyPr/>
          <a:lstStyle/>
          <a:p>
            <a:r>
              <a:rPr lang="en-US" altLang="en-US"/>
              <a:t>We </a:t>
            </a:r>
            <a:r>
              <a:rPr lang="en-US" altLang="en-US">
                <a:solidFill>
                  <a:schemeClr val="accent2"/>
                </a:solidFill>
              </a:rPr>
              <a:t>give permission</a:t>
            </a:r>
            <a:r>
              <a:rPr lang="en-US" altLang="en-US"/>
              <a:t> for posting of these slides to the web or other public domains, such as employee lounges.</a:t>
            </a:r>
          </a:p>
          <a:p>
            <a:r>
              <a:rPr lang="en-US" altLang="en-US"/>
              <a:t>We </a:t>
            </a:r>
            <a:r>
              <a:rPr lang="en-US" altLang="en-US">
                <a:solidFill>
                  <a:schemeClr val="hlink"/>
                </a:solidFill>
              </a:rPr>
              <a:t>do not give permission</a:t>
            </a:r>
            <a:r>
              <a:rPr lang="en-US" altLang="en-US"/>
              <a:t> for posting of these slides to the web or other public domains, such as employee lounges.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ltLang="en-US"/>
              <a:t>What Is the Problem and How Do You Know It Is a Problem?</a:t>
            </a:r>
          </a:p>
        </p:txBody>
      </p:sp>
      <p:sp>
        <p:nvSpPr>
          <p:cNvPr id="8195" name="Rectangle 3"/>
          <p:cNvSpPr>
            <a:spLocks noGrp="1" noChangeArrowheads="1"/>
          </p:cNvSpPr>
          <p:nvPr>
            <p:ph type="body" idx="1"/>
          </p:nvPr>
        </p:nvSpPr>
        <p:spPr>
          <a:noFill/>
          <a:ln/>
        </p:spPr>
        <p:txBody>
          <a:bodyPr/>
          <a:lstStyle/>
          <a:p>
            <a:r>
              <a:rPr lang="en-US" altLang="en-US" sz="2800"/>
              <a:t>Let the customer speak about the problem</a:t>
            </a:r>
          </a:p>
          <a:p>
            <a:pPr lvl="1"/>
            <a:r>
              <a:rPr lang="en-US" altLang="en-US" sz="2400"/>
              <a:t>Record a customer’s voice</a:t>
            </a:r>
          </a:p>
          <a:p>
            <a:pPr lvl="1"/>
            <a:r>
              <a:rPr lang="en-US" altLang="en-US" sz="2400"/>
              <a:t>Provide quotes</a:t>
            </a:r>
          </a:p>
          <a:p>
            <a:r>
              <a:rPr lang="en-US" altLang="en-US" sz="2800"/>
              <a:t>No blaming of others</a:t>
            </a:r>
          </a:p>
          <a:p>
            <a:r>
              <a:rPr lang="en-US" altLang="en-US" sz="2800"/>
              <a:t>No imbedded solutions in the problem statement.</a:t>
            </a:r>
          </a:p>
          <a:p>
            <a:r>
              <a:rPr lang="en-US" altLang="en-US" sz="2800"/>
              <a:t>Give benchmarking data</a:t>
            </a:r>
          </a:p>
          <a:p>
            <a:r>
              <a:rPr lang="en-US" altLang="en-US" sz="2800"/>
              <a:t>Be brief</a:t>
            </a:r>
          </a:p>
          <a:p>
            <a:r>
              <a:rPr lang="en-US" altLang="en-US" sz="2800"/>
              <a:t>Describe only one problem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ltLang="en-US"/>
              <a:t>How Do We Work?</a:t>
            </a:r>
          </a:p>
        </p:txBody>
      </p:sp>
      <p:sp>
        <p:nvSpPr>
          <p:cNvPr id="10245" name="Rectangle 5"/>
          <p:cNvSpPr>
            <a:spLocks noGrp="1" noChangeArrowheads="1"/>
          </p:cNvSpPr>
          <p:nvPr>
            <p:ph type="body" idx="1"/>
          </p:nvPr>
        </p:nvSpPr>
        <p:spPr/>
        <p:txBody>
          <a:bodyPr/>
          <a:lstStyle/>
          <a:p>
            <a:r>
              <a:rPr lang="en-US" altLang="en-US"/>
              <a:t>List daily routines</a:t>
            </a:r>
          </a:p>
          <a:p>
            <a:r>
              <a:rPr lang="en-US" altLang="en-US"/>
              <a:t>Draw a flow chart and describe the work  process that affects customers’ experiences.</a:t>
            </a:r>
          </a:p>
        </p:txBody>
      </p:sp>
      <p:sp>
        <p:nvSpPr>
          <p:cNvPr id="10247" name="Rectangle 7"/>
          <p:cNvSpPr>
            <a:spLocks noChangeArrowheads="1"/>
          </p:cNvSpPr>
          <p:nvPr/>
        </p:nvSpPr>
        <p:spPr bwMode="auto">
          <a:xfrm>
            <a:off x="3733800" y="4038600"/>
            <a:ext cx="1981200" cy="609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Action</a:t>
            </a:r>
          </a:p>
        </p:txBody>
      </p:sp>
      <p:cxnSp>
        <p:nvCxnSpPr>
          <p:cNvPr id="10248" name="AutoShape 8"/>
          <p:cNvCxnSpPr>
            <a:cxnSpLocks noChangeShapeType="1"/>
            <a:stCxn id="10262" idx="3"/>
            <a:endCxn id="10247" idx="1"/>
          </p:cNvCxnSpPr>
          <p:nvPr/>
        </p:nvCxnSpPr>
        <p:spPr bwMode="auto">
          <a:xfrm>
            <a:off x="3429000" y="4343400"/>
            <a:ext cx="30480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0" name="Rectangle 10"/>
          <p:cNvSpPr>
            <a:spLocks noChangeArrowheads="1"/>
          </p:cNvSpPr>
          <p:nvPr/>
        </p:nvSpPr>
        <p:spPr bwMode="auto">
          <a:xfrm>
            <a:off x="2514600" y="5638800"/>
            <a:ext cx="1905000" cy="609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Action</a:t>
            </a:r>
          </a:p>
        </p:txBody>
      </p:sp>
      <p:cxnSp>
        <p:nvCxnSpPr>
          <p:cNvPr id="10256" name="AutoShape 16"/>
          <p:cNvCxnSpPr>
            <a:cxnSpLocks noChangeShapeType="1"/>
            <a:stCxn id="10262" idx="3"/>
            <a:endCxn id="10250" idx="0"/>
          </p:cNvCxnSpPr>
          <p:nvPr/>
        </p:nvCxnSpPr>
        <p:spPr bwMode="auto">
          <a:xfrm>
            <a:off x="3429000" y="4343400"/>
            <a:ext cx="38100" cy="1295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7" name="Rectangle 17"/>
          <p:cNvSpPr>
            <a:spLocks noChangeArrowheads="1"/>
          </p:cNvSpPr>
          <p:nvPr/>
        </p:nvSpPr>
        <p:spPr bwMode="auto">
          <a:xfrm>
            <a:off x="6324600" y="4038600"/>
            <a:ext cx="1676400" cy="609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Event</a:t>
            </a:r>
          </a:p>
        </p:txBody>
      </p:sp>
      <p:cxnSp>
        <p:nvCxnSpPr>
          <p:cNvPr id="10258" name="AutoShape 18"/>
          <p:cNvCxnSpPr>
            <a:cxnSpLocks noChangeShapeType="1"/>
            <a:stCxn id="10247" idx="3"/>
            <a:endCxn id="10257" idx="1"/>
          </p:cNvCxnSpPr>
          <p:nvPr/>
        </p:nvCxnSpPr>
        <p:spPr bwMode="auto">
          <a:xfrm>
            <a:off x="5715000" y="4343400"/>
            <a:ext cx="60960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9" name="Oval 19"/>
          <p:cNvSpPr>
            <a:spLocks noChangeArrowheads="1"/>
          </p:cNvSpPr>
          <p:nvPr/>
        </p:nvSpPr>
        <p:spPr bwMode="auto">
          <a:xfrm>
            <a:off x="6858000" y="5638800"/>
            <a:ext cx="609600" cy="6096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Go</a:t>
            </a:r>
          </a:p>
        </p:txBody>
      </p:sp>
      <p:cxnSp>
        <p:nvCxnSpPr>
          <p:cNvPr id="10260" name="AutoShape 20"/>
          <p:cNvCxnSpPr>
            <a:cxnSpLocks noChangeShapeType="1"/>
            <a:stCxn id="10250" idx="3"/>
            <a:endCxn id="10259" idx="2"/>
          </p:cNvCxnSpPr>
          <p:nvPr/>
        </p:nvCxnSpPr>
        <p:spPr bwMode="auto">
          <a:xfrm>
            <a:off x="4419600" y="5943600"/>
            <a:ext cx="243840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61" name="AutoShape 21"/>
          <p:cNvCxnSpPr>
            <a:cxnSpLocks noChangeShapeType="1"/>
            <a:stCxn id="10257" idx="2"/>
            <a:endCxn id="10259" idx="0"/>
          </p:cNvCxnSpPr>
          <p:nvPr/>
        </p:nvCxnSpPr>
        <p:spPr bwMode="auto">
          <a:xfrm>
            <a:off x="7162800" y="4648200"/>
            <a:ext cx="0" cy="9906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62" name="AutoShape 22"/>
          <p:cNvSpPr>
            <a:spLocks noChangeArrowheads="1"/>
          </p:cNvSpPr>
          <p:nvPr/>
        </p:nvSpPr>
        <p:spPr bwMode="auto">
          <a:xfrm>
            <a:off x="1905000" y="3581400"/>
            <a:ext cx="1524000" cy="1524000"/>
          </a:xfrm>
          <a:prstGeom prst="flowChartDecision">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Decision</a:t>
            </a:r>
          </a:p>
        </p:txBody>
      </p:sp>
      <p:sp>
        <p:nvSpPr>
          <p:cNvPr id="10263" name="Rectangle 23"/>
          <p:cNvSpPr>
            <a:spLocks noChangeArrowheads="1"/>
          </p:cNvSpPr>
          <p:nvPr/>
        </p:nvSpPr>
        <p:spPr bwMode="auto">
          <a:xfrm>
            <a:off x="228600" y="4038600"/>
            <a:ext cx="1447800" cy="609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Start</a:t>
            </a:r>
          </a:p>
        </p:txBody>
      </p:sp>
      <p:sp>
        <p:nvSpPr>
          <p:cNvPr id="10264" name="Line 24"/>
          <p:cNvSpPr>
            <a:spLocks noChangeShapeType="1"/>
          </p:cNvSpPr>
          <p:nvPr/>
        </p:nvSpPr>
        <p:spPr bwMode="auto">
          <a:xfrm>
            <a:off x="1676400" y="4343400"/>
            <a:ext cx="228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What are our routine activities?</a:t>
            </a:r>
          </a:p>
        </p:txBody>
      </p:sp>
      <p:graphicFrame>
        <p:nvGraphicFramePr>
          <p:cNvPr id="21881" name="Group 377"/>
          <p:cNvGraphicFramePr>
            <a:graphicFrameLocks noGrp="1"/>
          </p:cNvGraphicFramePr>
          <p:nvPr>
            <p:ph type="tbl" idx="1"/>
          </p:nvPr>
        </p:nvGraphicFramePr>
        <p:xfrm>
          <a:off x="685800" y="1981200"/>
          <a:ext cx="7772400" cy="4433889"/>
        </p:xfrm>
        <a:graphic>
          <a:graphicData uri="http://schemas.openxmlformats.org/drawingml/2006/table">
            <a:tbl>
              <a:tblPr/>
              <a:tblGrid>
                <a:gridCol w="1295400"/>
                <a:gridCol w="1295400"/>
                <a:gridCol w="1295400"/>
                <a:gridCol w="1295400"/>
                <a:gridCol w="1295400"/>
                <a:gridCol w="1295400"/>
              </a:tblGrid>
              <a:tr h="471488">
                <a:tc gridSpan="2">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Activities that repeat on or near daily basis</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Activities that repeat on or near weekly basis</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Activities that repeat less often than weekly</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669925">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Time of day</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Description of activity</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Day &amp; time of week</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Description of activity</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Period</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Description of activity</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 a.m.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 a.m.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 a.m.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 a.m.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 a.m.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 a.m.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11 a.m.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 p.m.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 p.m.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 p.m.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100000"/>
                        <a:defRPr sz="2800">
                          <a:solidFill>
                            <a:schemeClr val="tx1"/>
                          </a:solidFill>
                          <a:latin typeface="Times New Roman" panose="02020603050405020304" pitchFamily="18" charset="0"/>
                        </a:defRPr>
                      </a:lvl1pPr>
                      <a:lvl2pPr>
                        <a:spcBef>
                          <a:spcPct val="20000"/>
                        </a:spcBef>
                        <a:buSzPct val="100000"/>
                        <a:defRPr sz="2400">
                          <a:solidFill>
                            <a:schemeClr val="tx1"/>
                          </a:solidFill>
                          <a:latin typeface="Times New Roman" panose="02020603050405020304" pitchFamily="18" charset="0"/>
                        </a:defRPr>
                      </a:lvl2pPr>
                      <a:lvl3pPr>
                        <a:spcBef>
                          <a:spcPct val="20000"/>
                        </a:spcBef>
                        <a:buSzPct val="100000"/>
                        <a:defRPr sz="2000">
                          <a:solidFill>
                            <a:schemeClr val="tx1"/>
                          </a:solidFill>
                          <a:latin typeface="Times New Roman" panose="02020603050405020304" pitchFamily="18" charset="0"/>
                        </a:defRPr>
                      </a:lvl3pPr>
                      <a:lvl4pPr>
                        <a:spcBef>
                          <a:spcPct val="20000"/>
                        </a:spcBef>
                        <a:buSzPct val="100000"/>
                        <a:defRPr>
                          <a:solidFill>
                            <a:schemeClr val="tx1"/>
                          </a:solidFill>
                          <a:latin typeface="Times New Roman" panose="02020603050405020304" pitchFamily="18" charset="0"/>
                        </a:defRPr>
                      </a:lvl4pPr>
                      <a:lvl5pPr>
                        <a:spcBef>
                          <a:spcPct val="20000"/>
                        </a:spcBef>
                        <a:buSzPct val="100000"/>
                        <a:defRPr>
                          <a:solidFill>
                            <a:schemeClr val="tx1"/>
                          </a:solidFill>
                          <a:latin typeface="Times New Roman" panose="02020603050405020304" pitchFamily="18" charset="0"/>
                        </a:defRPr>
                      </a:lvl5pPr>
                      <a:lvl6pPr eaLnBrk="0" fontAlgn="base" hangingPunct="0">
                        <a:spcBef>
                          <a:spcPct val="20000"/>
                        </a:spcBef>
                        <a:spcAft>
                          <a:spcPct val="0"/>
                        </a:spcAft>
                        <a:buSzPct val="100000"/>
                        <a:defRPr>
                          <a:solidFill>
                            <a:schemeClr val="tx1"/>
                          </a:solidFill>
                          <a:latin typeface="Times New Roman" panose="02020603050405020304" pitchFamily="18" charset="0"/>
                        </a:defRPr>
                      </a:lvl6pPr>
                      <a:lvl7pPr eaLnBrk="0" fontAlgn="base" hangingPunct="0">
                        <a:spcBef>
                          <a:spcPct val="20000"/>
                        </a:spcBef>
                        <a:spcAft>
                          <a:spcPct val="0"/>
                        </a:spcAft>
                        <a:buSzPct val="100000"/>
                        <a:defRPr>
                          <a:solidFill>
                            <a:schemeClr val="tx1"/>
                          </a:solidFill>
                          <a:latin typeface="Times New Roman" panose="02020603050405020304" pitchFamily="18" charset="0"/>
                        </a:defRPr>
                      </a:lvl7pPr>
                      <a:lvl8pPr eaLnBrk="0" fontAlgn="base" hangingPunct="0">
                        <a:spcBef>
                          <a:spcPct val="20000"/>
                        </a:spcBef>
                        <a:spcAft>
                          <a:spcPct val="0"/>
                        </a:spcAft>
                        <a:buSzPct val="100000"/>
                        <a:defRPr>
                          <a:solidFill>
                            <a:schemeClr val="tx1"/>
                          </a:solidFill>
                          <a:latin typeface="Times New Roman" panose="02020603050405020304" pitchFamily="18" charset="0"/>
                        </a:defRPr>
                      </a:lvl8pPr>
                      <a:lvl9pPr eaLnBrk="0" fontAlgn="base" hangingPunct="0">
                        <a:spcBef>
                          <a:spcPct val="20000"/>
                        </a:spcBef>
                        <a:spcAft>
                          <a:spcPct val="0"/>
                        </a:spcAft>
                        <a:buSzPct val="100000"/>
                        <a:defRPr>
                          <a:solidFill>
                            <a:schemeClr val="tx1"/>
                          </a:solidFill>
                          <a:latin typeface="Times New Roman" panose="02020603050405020304" pitchFamily="18"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381000"/>
            <a:ext cx="7772400" cy="1143000"/>
          </a:xfrm>
          <a:noFill/>
          <a:ln/>
        </p:spPr>
        <p:txBody>
          <a:bodyPr/>
          <a:lstStyle/>
          <a:p>
            <a:r>
              <a:rPr lang="en-US" altLang="en-US"/>
              <a:t>What Might Help?</a:t>
            </a:r>
          </a:p>
        </p:txBody>
      </p:sp>
      <p:graphicFrame>
        <p:nvGraphicFramePr>
          <p:cNvPr id="12291" name="Object 3">
            <a:hlinkClick r:id="" action="ppaction://ole?verb=0"/>
          </p:cNvPr>
          <p:cNvGraphicFramePr>
            <a:graphicFrameLocks noGrp="1"/>
          </p:cNvGraphicFramePr>
          <p:nvPr>
            <p:ph type="tbl" idx="1"/>
          </p:nvPr>
        </p:nvGraphicFramePr>
        <p:xfrm>
          <a:off x="762000" y="1454150"/>
          <a:ext cx="7712075" cy="4208463"/>
        </p:xfrm>
        <a:graphic>
          <a:graphicData uri="http://schemas.openxmlformats.org/presentationml/2006/ole">
            <mc:AlternateContent xmlns:mc="http://schemas.openxmlformats.org/markup-compatibility/2006">
              <mc:Choice xmlns:v="urn:schemas-microsoft-com:vml" Requires="v">
                <p:oleObj spid="_x0000_s12295" name="Document" r:id="rId4" imgW="7791949" imgH="4251025" progId="Word.Document.8">
                  <p:embed/>
                </p:oleObj>
              </mc:Choice>
              <mc:Fallback>
                <p:oleObj name="Document" r:id="rId4" imgW="7791949" imgH="4251025" progId="Word.Document.8">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454150"/>
                        <a:ext cx="7712075"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WordArt 4"/>
          <p:cNvSpPr>
            <a:spLocks noChangeArrowheads="1" noChangeShapeType="1" noTextEdit="1"/>
          </p:cNvSpPr>
          <p:nvPr/>
        </p:nvSpPr>
        <p:spPr bwMode="auto">
          <a:xfrm>
            <a:off x="2286000" y="5257800"/>
            <a:ext cx="5095875" cy="1295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b="1" kern="10">
                <a:gradFill rotWithShape="0">
                  <a:gsLst>
                    <a:gs pos="0">
                      <a:srgbClr val="9999FF"/>
                    </a:gs>
                    <a:gs pos="100000">
                      <a:srgbClr val="009999"/>
                    </a:gs>
                  </a:gsLst>
                  <a:lin ang="5400000" scaled="1"/>
                </a:gradFill>
                <a:effectLst>
                  <a:outerShdw dist="53882" dir="2700000" algn="ctr" rotWithShape="0">
                    <a:srgbClr val="C0C0C0"/>
                  </a:outerShdw>
                </a:effectLst>
                <a:cs typeface="Times New Roman" panose="02020603050405020304" pitchFamily="18" charset="0"/>
              </a:rPr>
              <a:t>Postpone evaluation</a:t>
            </a:r>
          </a:p>
        </p:txBody>
      </p:sp>
      <p:sp>
        <p:nvSpPr>
          <p:cNvPr id="12293" name="Rectangle 5"/>
          <p:cNvSpPr>
            <a:spLocks noChangeArrowheads="1"/>
          </p:cNvSpPr>
          <p:nvPr/>
        </p:nvSpPr>
        <p:spPr bwMode="auto">
          <a:xfrm>
            <a:off x="990600" y="6400800"/>
            <a:ext cx="7543800" cy="3048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Scores for extent of system change using standardized tools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Grp="1" noChangeArrowheads="1"/>
          </p:cNvSpPr>
          <p:nvPr>
            <p:ph type="title"/>
          </p:nvPr>
        </p:nvSpPr>
        <p:spPr/>
        <p:txBody>
          <a:bodyPr/>
          <a:lstStyle/>
          <a:p>
            <a:r>
              <a:rPr lang="en-US" altLang="en-US"/>
              <a:t>What Changes Were Made?</a:t>
            </a:r>
            <a:br>
              <a:rPr lang="en-US" altLang="en-US"/>
            </a:br>
            <a:endParaRPr lang="en-US" altLang="en-US"/>
          </a:p>
        </p:txBody>
      </p:sp>
      <p:sp>
        <p:nvSpPr>
          <p:cNvPr id="14343" name="Rectangle 7"/>
          <p:cNvSpPr>
            <a:spLocks noGrp="1" noChangeArrowheads="1"/>
          </p:cNvSpPr>
          <p:nvPr>
            <p:ph type="body" idx="1"/>
          </p:nvPr>
        </p:nvSpPr>
        <p:spPr/>
        <p:txBody>
          <a:bodyPr/>
          <a:lstStyle/>
          <a:p>
            <a:r>
              <a:rPr lang="en-US" altLang="en-US"/>
              <a:t>Describe the proposed change</a:t>
            </a:r>
          </a:p>
          <a:p>
            <a:r>
              <a:rPr lang="en-US" altLang="en-US"/>
              <a:t>Give details of time plan is implemented</a:t>
            </a:r>
          </a:p>
          <a:p>
            <a:r>
              <a:rPr lang="en-US" altLang="en-US"/>
              <a:t>Describe cost of changes and efforts needed</a:t>
            </a:r>
          </a:p>
          <a:p>
            <a:r>
              <a:rPr lang="en-US" altLang="en-US"/>
              <a:t>Provide scores of which change is more of a system change and which change is more of an effort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ltLang="en-US"/>
              <a:t>How Would We Know If the Change Is an Improvement?</a:t>
            </a:r>
          </a:p>
        </p:txBody>
      </p:sp>
      <p:graphicFrame>
        <p:nvGraphicFramePr>
          <p:cNvPr id="16387" name="Object 3">
            <a:hlinkClick r:id="" action="ppaction://ole?verb=0"/>
          </p:cNvPr>
          <p:cNvGraphicFramePr>
            <a:graphicFrameLocks noGrp="1"/>
          </p:cNvGraphicFramePr>
          <p:nvPr>
            <p:ph type="chart" idx="1"/>
          </p:nvPr>
        </p:nvGraphicFramePr>
        <p:xfrm>
          <a:off x="685800" y="1987550"/>
          <a:ext cx="7762875" cy="4090988"/>
        </p:xfrm>
        <a:graphic>
          <a:graphicData uri="http://schemas.openxmlformats.org/presentationml/2006/ole">
            <mc:AlternateContent xmlns:mc="http://schemas.openxmlformats.org/markup-compatibility/2006">
              <mc:Choice xmlns:v="urn:schemas-microsoft-com:vml" Requires="v">
                <p:oleObj spid="_x0000_s16394" name="Chart" r:id="rId4" imgW="7772941" imgH="4096080" progId="MSGraph.Chart.5">
                  <p:embed followColorScheme="full"/>
                </p:oleObj>
              </mc:Choice>
              <mc:Fallback>
                <p:oleObj name="Chart" r:id="rId4" imgW="7772941" imgH="4096080" progId="MSGraph.Chart.5">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987550"/>
                        <a:ext cx="7762875" cy="409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9" name="Line 5"/>
          <p:cNvSpPr>
            <a:spLocks noChangeShapeType="1"/>
          </p:cNvSpPr>
          <p:nvPr/>
        </p:nvSpPr>
        <p:spPr bwMode="auto">
          <a:xfrm flipV="1">
            <a:off x="3962400" y="4648200"/>
            <a:ext cx="0" cy="685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Rectangle 7"/>
          <p:cNvSpPr>
            <a:spLocks noChangeArrowheads="1"/>
          </p:cNvSpPr>
          <p:nvPr/>
        </p:nvSpPr>
        <p:spPr bwMode="auto">
          <a:xfrm>
            <a:off x="1828800" y="2743200"/>
            <a:ext cx="2133600" cy="1905000"/>
          </a:xfrm>
          <a:prstGeom prst="rect">
            <a:avLst/>
          </a:prstGeom>
          <a:solidFill>
            <a:schemeClr val="accent1">
              <a:alpha val="10001"/>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Rectangle 8"/>
          <p:cNvSpPr>
            <a:spLocks noChangeArrowheads="1"/>
          </p:cNvSpPr>
          <p:nvPr/>
        </p:nvSpPr>
        <p:spPr bwMode="auto">
          <a:xfrm>
            <a:off x="1973263" y="6051550"/>
            <a:ext cx="5043487" cy="4699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a:solidFill>
                  <a:schemeClr val="bg1"/>
                </a:solidFill>
              </a:rPr>
              <a:t>Analyze your data using Control Charts</a:t>
            </a:r>
          </a:p>
        </p:txBody>
      </p:sp>
    </p:spTree>
  </p:cSld>
  <p:clrMapOvr>
    <a:masterClrMapping/>
  </p:clrMapOvr>
  <p:transition/>
</p:sld>
</file>

<file path=ppt/theme/theme1.xml><?xml version="1.0" encoding="utf-8"?>
<a:theme xmlns:a="http://schemas.openxmlformats.org/drawingml/2006/main" name="Program">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rogra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Progra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gra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gra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gra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gra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gra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gra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46312655</TotalTime>
  <Pages>8</Pages>
  <Words>1024</Words>
  <Application>Microsoft Office PowerPoint</Application>
  <PresentationFormat>On-screen Show (4:3)</PresentationFormat>
  <Paragraphs>156</Paragraphs>
  <Slides>10</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5" baseType="lpstr">
      <vt:lpstr>Arial</vt:lpstr>
      <vt:lpstr>Times New Roman</vt:lpstr>
      <vt:lpstr>Program</vt:lpstr>
      <vt:lpstr>Document</vt:lpstr>
      <vt:lpstr>Chart</vt:lpstr>
      <vt:lpstr>How to Use the Story Board Layout</vt:lpstr>
      <vt:lpstr>Project Title and Credits</vt:lpstr>
      <vt:lpstr>Permission Slide</vt:lpstr>
      <vt:lpstr>What Is the Problem and How Do You Know It Is a Problem?</vt:lpstr>
      <vt:lpstr>How Do We Work?</vt:lpstr>
      <vt:lpstr>What are our routine activities?</vt:lpstr>
      <vt:lpstr>What Might Help?</vt:lpstr>
      <vt:lpstr>What Changes Were Made? </vt:lpstr>
      <vt:lpstr>How Would We Know If the Change Is an Improvement?</vt:lpstr>
      <vt:lpstr>What Is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board</dc:title>
  <dc:subject>Template for creating story boards</dc:subject>
  <dc:creator>Farrokh Alemi, Ph.D.</dc:creator>
  <cp:keywords/>
  <dc:description/>
  <cp:lastModifiedBy>Farrokh Alemi</cp:lastModifiedBy>
  <cp:revision>28</cp:revision>
  <cp:lastPrinted>1601-01-01T00:00:00Z</cp:lastPrinted>
  <dcterms:created xsi:type="dcterms:W3CDTF">1996-12-30T10:25:34Z</dcterms:created>
  <dcterms:modified xsi:type="dcterms:W3CDTF">2017-06-06T20:45:19Z</dcterms:modified>
</cp:coreProperties>
</file>