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84" r:id="rId23"/>
    <p:sldId id="278" r:id="rId24"/>
    <p:sldId id="279" r:id="rId25"/>
    <p:sldId id="281" r:id="rId26"/>
    <p:sldId id="280" r:id="rId27"/>
    <p:sldId id="282" r:id="rId28"/>
    <p:sldId id="283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82FA-78DD-45AD-89D8-1C02EEFEC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23B11-219A-4B47-8F21-5439820C8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68A30-1B30-4635-B6DE-BFD2ECB44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978F-01E9-4843-9C2B-2471354351A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50348-D08C-4987-9692-49E1FD96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13A98-EB8E-4765-8193-F9B60375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9640-8DA1-4054-8EFF-127EB9CB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EBC0-CCFC-4150-B563-20B7C253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63F02-0E37-45BD-BA48-133222299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858BA-BDC0-449E-A7A4-E7A8F087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978F-01E9-4843-9C2B-2471354351A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BF540-DB9B-48C8-B4ED-D7105706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A610D-9881-4D40-A822-A7EF9C27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9640-8DA1-4054-8EFF-127EB9CB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FB6A7-7A90-4760-92C7-49BDE4389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71D18-83D8-49CA-8F38-3BD4D179E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22FC3-FC31-4F71-B538-C7129DA6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978F-01E9-4843-9C2B-2471354351A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BC449-2F55-4241-BE90-72EAA569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34301-4B6F-4955-9FAB-872393C8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9640-8DA1-4054-8EFF-127EB9CB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4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2AC20-A8E5-40C1-AAB1-5A6495D0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01298-76D2-4B67-A8F9-73955F302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0165A-899B-4EA0-B0E0-C88FBEC0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978F-01E9-4843-9C2B-2471354351A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04366-068F-4A64-84FB-EA9DDA27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A1B7D-80E1-4D65-AA07-CA2AC5E3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9640-8DA1-4054-8EFF-127EB9CB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E760-47FD-4EAA-BE0B-AD59849E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1E5AD-0E5C-44FA-A033-A8CA7F3D8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629DE-3166-4873-A7DC-A678722D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978F-01E9-4843-9C2B-2471354351A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78A3F-649B-4704-8327-64CD9D1A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84F53-EEFE-471C-A6A2-F8520E86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9640-8DA1-4054-8EFF-127EB9CB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2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B8F6-DB85-4267-87EC-7B656FA2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5EA50-8C34-4CF5-A114-C690B6334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B7D5B-EBD1-4423-BC18-D9BA6A8CC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D1D0B-82E1-492B-AEEB-3F9F8E2B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978F-01E9-4843-9C2B-2471354351A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2547E-06EB-43A1-8C1A-728A961F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DDD17-DF30-4DBC-B7DF-9B1EF938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9640-8DA1-4054-8EFF-127EB9CB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8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6E6D-D820-4C6F-9239-0A46708F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C50BE-1137-4FB4-99C5-5167D4595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DB9D3-3809-4DE9-8128-141D62807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0E17F-050D-42C9-9399-D85CE34E9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9BA03-A600-4B2B-B09C-8236DA546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FF15D1-FF70-464B-BA71-E21FD33C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978F-01E9-4843-9C2B-2471354351A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D898D-EF10-4E85-9843-61B161998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325BE-50CD-4EAE-B12F-E03393B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9640-8DA1-4054-8EFF-127EB9CB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2E1F6-B54A-417E-8C9E-8407E230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4A42F-4C9C-426F-96F3-BF4FD4B82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978F-01E9-4843-9C2B-2471354351A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32774-1427-41D4-BAE7-9AA99F89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61CBD-0184-47DE-83D6-899C3307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9640-8DA1-4054-8EFF-127EB9CB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8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2A301-A16E-451A-BA7D-F32A12FD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978F-01E9-4843-9C2B-2471354351A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F7B8C-17EF-44BE-A882-7C587BB3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2383A-2AFF-49DD-B6E1-24B4E2B4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9640-8DA1-4054-8EFF-127EB9CB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3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97D5-93FD-449E-B4F8-7DE182AD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D069-598F-4D43-95C9-8626F22A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29A4E-4D91-4D84-9545-317C88250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9ECF0-8887-40A7-AA60-C3B4074D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978F-01E9-4843-9C2B-2471354351A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59149-E136-4CE2-A4DD-3D75F3FD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44C52-1642-4F55-9992-241871AFE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9640-8DA1-4054-8EFF-127EB9CB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6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743F-5C76-4FBE-86E3-29732DB1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50BEE-61FE-4E41-B93F-50242B637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BB282-DC5E-487F-9FD5-943666259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1205A-8B6D-4FDC-BF9E-49BF0F40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978F-01E9-4843-9C2B-2471354351A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0F38F-951F-4598-BBE3-DBE04EB5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9A89B-ADBE-486E-A1F3-C0E39CC8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9640-8DA1-4054-8EFF-127EB9CB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B33CF-3733-4426-867E-2B749B03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69A9A-BA82-448A-8D5D-8027E9759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4ECBB-C5E2-4DE0-A7DD-49D0F17B5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978F-01E9-4843-9C2B-2471354351A7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8AA34-4E91-4A56-A449-7B56E7199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BD76C-9C76-4C60-A515-48F0ADA3E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9640-8DA1-4054-8EFF-127EB9CB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8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A7A914AE-34C1-4D87-A314-72E0ECC85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58" b="1517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19EC73-DAFE-414A-80AE-42FFE4A96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493" y="149942"/>
            <a:ext cx="9144000" cy="290051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Teach One: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Benchmarking Clinicians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9F813-F35D-45EB-97A6-4107DCE5B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93" y="3511334"/>
            <a:ext cx="9144000" cy="1371384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By: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Akbar Soleimani</a:t>
            </a:r>
          </a:p>
          <a:p>
            <a:r>
              <a:rPr lang="en-US" sz="2800" b="1" i="1" dirty="0">
                <a:solidFill>
                  <a:srgbClr val="7030A0"/>
                </a:solidFill>
              </a:rPr>
              <a:t>George Mason University</a:t>
            </a:r>
          </a:p>
          <a:p>
            <a:r>
              <a:rPr lang="en-US" b="1" dirty="0">
                <a:solidFill>
                  <a:schemeClr val="bg1"/>
                </a:solidFill>
              </a:rPr>
              <a:t>HAP 725: </a:t>
            </a:r>
            <a:r>
              <a:rPr lang="en-US" b="1" dirty="0">
                <a:solidFill>
                  <a:srgbClr val="FFFFFF"/>
                </a:solidFill>
              </a:rPr>
              <a:t>Statistical Process Improvement</a:t>
            </a:r>
          </a:p>
        </p:txBody>
      </p:sp>
    </p:spTree>
    <p:extLst>
      <p:ext uri="{BB962C8B-B14F-4D97-AF65-F5344CB8AC3E}">
        <p14:creationId xmlns:p14="http://schemas.microsoft.com/office/powerpoint/2010/main" val="1371089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9321"/>
    </mc:Choice>
    <mc:Fallback xmlns="">
      <p:transition spd="slow" advTm="2932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30" y="52950"/>
            <a:ext cx="8067674" cy="11482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/>
              <a:t>Merge for Clinicians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3BCCE-6D34-4C27-B66B-F2F7212E9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79" y="1254127"/>
            <a:ext cx="9815096" cy="514103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7357B40-6FC1-4B0B-9622-B1733C742FF6}"/>
              </a:ext>
            </a:extLst>
          </p:cNvPr>
          <p:cNvSpPr/>
          <p:nvPr/>
        </p:nvSpPr>
        <p:spPr>
          <a:xfrm>
            <a:off x="2254928" y="2698811"/>
            <a:ext cx="2121763" cy="369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9"/>
    </mc:Choice>
    <mc:Fallback xmlns="">
      <p:transition spd="slow" advTm="8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30" y="52950"/>
            <a:ext cx="8067674" cy="11482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/>
              <a:t>Merge for Peer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3630D-C169-4103-A59E-7893389B7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1" y="1254126"/>
            <a:ext cx="10572750" cy="514103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878174-8723-4F20-8809-D4792C0794A2}"/>
              </a:ext>
            </a:extLst>
          </p:cNvPr>
          <p:cNvSpPr/>
          <p:nvPr/>
        </p:nvSpPr>
        <p:spPr>
          <a:xfrm>
            <a:off x="2610033" y="2796466"/>
            <a:ext cx="1899823" cy="36516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913">
        <p:fade/>
      </p:transition>
    </mc:Choice>
    <mc:Fallback xmlns="">
      <p:transition spd="slow" advClick="0" advTm="79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30" y="52950"/>
            <a:ext cx="8067674" cy="11482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Merge clinicians and peer group</a:t>
            </a:r>
            <a:br>
              <a:rPr lang="en-US" b="1" dirty="0"/>
            </a:br>
            <a:r>
              <a:rPr lang="en-US" b="1" dirty="0"/>
              <a:t> on common strata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FE7AF-FE0A-4A8D-9AE6-874A456DC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4" y="1230191"/>
            <a:ext cx="11042989" cy="52519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83667F-7CE2-4D72-A1E3-D3175A5CC3C5}"/>
              </a:ext>
            </a:extLst>
          </p:cNvPr>
          <p:cNvSpPr/>
          <p:nvPr/>
        </p:nvSpPr>
        <p:spPr>
          <a:xfrm>
            <a:off x="2752075" y="2583402"/>
            <a:ext cx="4279037" cy="398607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6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9646">
        <p159:morph option="byObject"/>
      </p:transition>
    </mc:Choice>
    <mc:Fallback xmlns="">
      <p:transition spd="slow" advTm="96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30" y="52949"/>
            <a:ext cx="8067674" cy="10656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Calculate Total Number of patients for Clinician and Peer group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3DDD87-09A4-4152-BCCF-093708544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65" y="1201175"/>
            <a:ext cx="8375639" cy="565682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C1B5684-359B-4207-8E4E-AB9393582B84}"/>
              </a:ext>
            </a:extLst>
          </p:cNvPr>
          <p:cNvSpPr/>
          <p:nvPr/>
        </p:nvSpPr>
        <p:spPr>
          <a:xfrm>
            <a:off x="6791417" y="3089429"/>
            <a:ext cx="2236743" cy="38098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1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96"/>
    </mc:Choice>
    <mc:Fallback xmlns="">
      <p:transition spd="slow" advTm="18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29" y="52949"/>
            <a:ext cx="9062081" cy="10656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Calculate Probability of each combination for Clinician and Peer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DA120-1414-4E39-BA08-D8E115B74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1407071"/>
            <a:ext cx="10048875" cy="463177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D7446C8-16ED-4452-92D9-47CD18268BD0}"/>
              </a:ext>
            </a:extLst>
          </p:cNvPr>
          <p:cNvSpPr/>
          <p:nvPr/>
        </p:nvSpPr>
        <p:spPr>
          <a:xfrm>
            <a:off x="8158576" y="2281562"/>
            <a:ext cx="2530135" cy="44554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B7D367-E7E2-46A1-8EC3-F038F511EA37}"/>
              </a:ext>
            </a:extLst>
          </p:cNvPr>
          <p:cNvSpPr/>
          <p:nvPr/>
        </p:nvSpPr>
        <p:spPr>
          <a:xfrm>
            <a:off x="2929631" y="2840854"/>
            <a:ext cx="976544" cy="43500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75AF5E-3D83-4568-88D4-D2BB2A8550EF}"/>
              </a:ext>
            </a:extLst>
          </p:cNvPr>
          <p:cNvSpPr/>
          <p:nvPr/>
        </p:nvSpPr>
        <p:spPr>
          <a:xfrm>
            <a:off x="6598741" y="2833456"/>
            <a:ext cx="976544" cy="43500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6BE8A668-96B4-466F-8FBE-2BB4CEAE2CAB}"/>
              </a:ext>
            </a:extLst>
          </p:cNvPr>
          <p:cNvSpPr/>
          <p:nvPr/>
        </p:nvSpPr>
        <p:spPr>
          <a:xfrm>
            <a:off x="3417903" y="2060801"/>
            <a:ext cx="378188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F5BB7A1C-13BA-4289-A358-F77290638559}"/>
              </a:ext>
            </a:extLst>
          </p:cNvPr>
          <p:cNvSpPr/>
          <p:nvPr/>
        </p:nvSpPr>
        <p:spPr>
          <a:xfrm>
            <a:off x="7199790" y="1993077"/>
            <a:ext cx="1873189" cy="7992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4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4"/>
    </mc:Choice>
    <mc:Fallback xmlns="">
      <p:transition spd="slow" advTm="23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30" y="52949"/>
            <a:ext cx="8067674" cy="10656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Calculate LOS for each combination</a:t>
            </a:r>
            <a:br>
              <a:rPr lang="en-US" b="1" dirty="0"/>
            </a:br>
            <a:r>
              <a:rPr lang="en-US" b="1" dirty="0"/>
              <a:t>for Clinician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B660AB-E8AF-473B-A724-F0311B28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82" y="1201175"/>
            <a:ext cx="10350068" cy="513100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D7446C8-16ED-4452-92D9-47CD18268BD0}"/>
              </a:ext>
            </a:extLst>
          </p:cNvPr>
          <p:cNvSpPr/>
          <p:nvPr/>
        </p:nvSpPr>
        <p:spPr>
          <a:xfrm>
            <a:off x="8593586" y="2319762"/>
            <a:ext cx="1624614" cy="4218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7D7479-D456-4DAD-90C8-C7924B67637C}"/>
              </a:ext>
            </a:extLst>
          </p:cNvPr>
          <p:cNvSpPr/>
          <p:nvPr/>
        </p:nvSpPr>
        <p:spPr>
          <a:xfrm>
            <a:off x="7244177" y="2654423"/>
            <a:ext cx="870010" cy="43500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C2B1EE-F112-42E6-BCCC-3578690102E3}"/>
              </a:ext>
            </a:extLst>
          </p:cNvPr>
          <p:cNvSpPr/>
          <p:nvPr/>
        </p:nvSpPr>
        <p:spPr>
          <a:xfrm>
            <a:off x="3737497" y="2654423"/>
            <a:ext cx="665823" cy="43500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6A1CC6D7-1124-40D4-91FD-96A9A1A111C7}"/>
              </a:ext>
            </a:extLst>
          </p:cNvPr>
          <p:cNvSpPr/>
          <p:nvPr/>
        </p:nvSpPr>
        <p:spPr>
          <a:xfrm rot="18914708">
            <a:off x="5530788" y="2095130"/>
            <a:ext cx="266330" cy="310719"/>
          </a:xfrm>
          <a:prstGeom prst="plus">
            <a:avLst>
              <a:gd name="adj" fmla="val 4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9649681-7052-4FCA-BB04-71146D920884}"/>
              </a:ext>
            </a:extLst>
          </p:cNvPr>
          <p:cNvCxnSpPr>
            <a:cxnSpLocks/>
          </p:cNvCxnSpPr>
          <p:nvPr/>
        </p:nvCxnSpPr>
        <p:spPr>
          <a:xfrm rot="10800000">
            <a:off x="5965794" y="2250489"/>
            <a:ext cx="1517782" cy="3626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85315014-77DE-4870-BA8A-C3B37E9C4A01}"/>
              </a:ext>
            </a:extLst>
          </p:cNvPr>
          <p:cNvCxnSpPr>
            <a:cxnSpLocks/>
          </p:cNvCxnSpPr>
          <p:nvPr/>
        </p:nvCxnSpPr>
        <p:spPr>
          <a:xfrm flipV="1">
            <a:off x="3974237" y="2250490"/>
            <a:ext cx="1436466" cy="36263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8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1"/>
    </mc:Choice>
    <mc:Fallback xmlns="">
      <p:transition spd="slow" advTm="19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30" y="52949"/>
            <a:ext cx="8067674" cy="10656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Calculate LOS for each combination</a:t>
            </a:r>
            <a:br>
              <a:rPr lang="en-US" b="1" dirty="0"/>
            </a:br>
            <a:r>
              <a:rPr lang="en-US" b="1" dirty="0"/>
              <a:t> for Peer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756A9-58E7-4D3A-ABF2-15CF18027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118586"/>
            <a:ext cx="10296525" cy="53591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D7446C8-16ED-4452-92D9-47CD18268BD0}"/>
              </a:ext>
            </a:extLst>
          </p:cNvPr>
          <p:cNvSpPr/>
          <p:nvPr/>
        </p:nvSpPr>
        <p:spPr>
          <a:xfrm>
            <a:off x="9561133" y="2489796"/>
            <a:ext cx="1185749" cy="4315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77D040-7D80-4204-9BE0-1D1579B0B669}"/>
              </a:ext>
            </a:extLst>
          </p:cNvPr>
          <p:cNvSpPr/>
          <p:nvPr/>
        </p:nvSpPr>
        <p:spPr>
          <a:xfrm>
            <a:off x="8087931" y="2705992"/>
            <a:ext cx="665824" cy="46012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149EB82-98E9-4A79-841E-F8FA3D7D08F8}"/>
              </a:ext>
            </a:extLst>
          </p:cNvPr>
          <p:cNvSpPr/>
          <p:nvPr/>
        </p:nvSpPr>
        <p:spPr>
          <a:xfrm>
            <a:off x="5330422" y="2712248"/>
            <a:ext cx="665823" cy="46012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ross 16">
            <a:extLst>
              <a:ext uri="{FF2B5EF4-FFF2-40B4-BE49-F238E27FC236}">
                <a16:creationId xmlns:a16="http://schemas.microsoft.com/office/drawing/2014/main" id="{BBCC84C3-0418-4984-A66D-727271DC3CE5}"/>
              </a:ext>
            </a:extLst>
          </p:cNvPr>
          <p:cNvSpPr/>
          <p:nvPr/>
        </p:nvSpPr>
        <p:spPr>
          <a:xfrm rot="18914708">
            <a:off x="7094517" y="2122202"/>
            <a:ext cx="266330" cy="328659"/>
          </a:xfrm>
          <a:prstGeom prst="plus">
            <a:avLst>
              <a:gd name="adj" fmla="val 4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AB209314-360D-448C-9F4A-C66DFAE8AD26}"/>
              </a:ext>
            </a:extLst>
          </p:cNvPr>
          <p:cNvCxnSpPr>
            <a:cxnSpLocks/>
          </p:cNvCxnSpPr>
          <p:nvPr/>
        </p:nvCxnSpPr>
        <p:spPr>
          <a:xfrm rot="10800000">
            <a:off x="7523209" y="2280163"/>
            <a:ext cx="814903" cy="46012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AAB4D00D-1059-420E-AF39-1AB6DDD707C7}"/>
              </a:ext>
            </a:extLst>
          </p:cNvPr>
          <p:cNvCxnSpPr>
            <a:cxnSpLocks/>
          </p:cNvCxnSpPr>
          <p:nvPr/>
        </p:nvCxnSpPr>
        <p:spPr>
          <a:xfrm flipV="1">
            <a:off x="5903650" y="2280166"/>
            <a:ext cx="1064467" cy="46011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126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5"/>
    </mc:Choice>
    <mc:Fallback xmlns="">
      <p:transition spd="slow" advTm="10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30" y="52949"/>
            <a:ext cx="8067674" cy="10656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Peer group's null values require </a:t>
            </a:r>
            <a:r>
              <a:rPr lang="en-US" b="1" i="1" u="sng" dirty="0"/>
              <a:t>Synthetic Control </a:t>
            </a:r>
            <a:r>
              <a:rPr lang="en-US" b="1" dirty="0"/>
              <a:t>Calculations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8EB60-7501-420C-A35D-F6C55E0C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407072"/>
            <a:ext cx="9210675" cy="40526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D7446C8-16ED-4452-92D9-47CD18268BD0}"/>
              </a:ext>
            </a:extLst>
          </p:cNvPr>
          <p:cNvSpPr/>
          <p:nvPr/>
        </p:nvSpPr>
        <p:spPr>
          <a:xfrm>
            <a:off x="5930283" y="2525658"/>
            <a:ext cx="841242" cy="293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35"/>
    </mc:Choice>
    <mc:Fallback xmlns="">
      <p:transition spd="slow" advTm="35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AB317-1D7D-43B2-9B45-E70BF8876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49" y="1234540"/>
            <a:ext cx="9349804" cy="4634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5775AB-3ACC-45A2-96A9-7BB545788D59}"/>
              </a:ext>
            </a:extLst>
          </p:cNvPr>
          <p:cNvSpPr txBox="1"/>
          <p:nvPr/>
        </p:nvSpPr>
        <p:spPr>
          <a:xfrm>
            <a:off x="1756276" y="34211"/>
            <a:ext cx="7544351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Overlap between peer and clinician cases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9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31"/>
    </mc:Choice>
    <mc:Fallback xmlns="">
      <p:transition spd="slow" advTm="2133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30" y="52949"/>
            <a:ext cx="8067674" cy="10656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/>
              <a:t>Merge Tables related to HCC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BBD59-4CBD-4726-88E9-F7D7589CE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660"/>
            <a:ext cx="12192000" cy="4538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C5906B-19C3-4FDA-9C44-1B7F88881351}"/>
              </a:ext>
            </a:extLst>
          </p:cNvPr>
          <p:cNvSpPr/>
          <p:nvPr/>
        </p:nvSpPr>
        <p:spPr>
          <a:xfrm>
            <a:off x="648070" y="3151573"/>
            <a:ext cx="8353887" cy="275207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1D61B2-D124-48F5-862C-43D127CB67F5}"/>
              </a:ext>
            </a:extLst>
          </p:cNvPr>
          <p:cNvSpPr/>
          <p:nvPr/>
        </p:nvSpPr>
        <p:spPr>
          <a:xfrm>
            <a:off x="9117367" y="3151573"/>
            <a:ext cx="3000652" cy="2752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01AA8E-7E65-4AE1-A335-B42E493C7E10}"/>
              </a:ext>
            </a:extLst>
          </p:cNvPr>
          <p:cNvSpPr/>
          <p:nvPr/>
        </p:nvSpPr>
        <p:spPr>
          <a:xfrm>
            <a:off x="532660" y="2947386"/>
            <a:ext cx="639192" cy="316811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A9FBF3-7D46-47C6-ADB7-FE74B04B6BA8}"/>
              </a:ext>
            </a:extLst>
          </p:cNvPr>
          <p:cNvSpPr/>
          <p:nvPr/>
        </p:nvSpPr>
        <p:spPr>
          <a:xfrm>
            <a:off x="11589799" y="2859822"/>
            <a:ext cx="639192" cy="316811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0"/>
    </mc:Choice>
    <mc:Fallback xmlns="">
      <p:transition spd="slow" advTm="1262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6F95-4AD7-48FF-848C-75138C6C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" y="89917"/>
            <a:ext cx="12156489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089E19-F47C-44E4-A5A4-9F963BF6A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7006" y="1415480"/>
            <a:ext cx="8389397" cy="526889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2CA314-C7EA-4DC2-A7C6-48F5FEDAA6E9}"/>
              </a:ext>
            </a:extLst>
          </p:cNvPr>
          <p:cNvSpPr txBox="1"/>
          <p:nvPr/>
        </p:nvSpPr>
        <p:spPr>
          <a:xfrm>
            <a:off x="63253" y="4058144"/>
            <a:ext cx="4809478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Determine if the clinician is more efficient than his peer group</a:t>
            </a:r>
            <a:r>
              <a:rPr lang="en-U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6D744-1146-4A10-9B45-F8853942719A}"/>
              </a:ext>
            </a:extLst>
          </p:cNvPr>
          <p:cNvSpPr txBox="1"/>
          <p:nvPr/>
        </p:nvSpPr>
        <p:spPr>
          <a:xfrm>
            <a:off x="7910004" y="2099230"/>
            <a:ext cx="4129596" cy="41549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Helvetica Neue"/>
              </a:rPr>
              <a:t>DRG: Diagnostic Related Groups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1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Helvetica Neue"/>
              </a:rPr>
              <a:t>HCC: Hierarchical Condition Category </a:t>
            </a: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Helvetica Neue"/>
              </a:rPr>
              <a:t>Low     medium   high severity</a:t>
            </a:r>
          </a:p>
          <a:p>
            <a:pPr algn="l"/>
            <a:r>
              <a:rPr lang="en-US" sz="2000" b="1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Helvetica Neue"/>
              </a:rPr>
              <a:t> 1            2              3</a:t>
            </a:r>
          </a:p>
          <a:p>
            <a:pPr algn="l"/>
            <a:endParaRPr lang="en-US" sz="2400" b="1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Helvetica Neue"/>
              </a:rPr>
              <a:t>Dr: cared for by clinician or peer group.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0" dirty="0">
                <a:solidFill>
                  <a:srgbClr val="000000"/>
                </a:solidFill>
                <a:effectLst/>
                <a:latin typeface="Helvetica Neue"/>
              </a:rPr>
              <a:t>LOS: Length of Stay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1AC05-5B09-4801-860B-A93D780AFF19}"/>
              </a:ext>
            </a:extLst>
          </p:cNvPr>
          <p:cNvSpPr txBox="1"/>
          <p:nvPr/>
        </p:nvSpPr>
        <p:spPr>
          <a:xfrm>
            <a:off x="63253" y="1415480"/>
            <a:ext cx="4809478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following data, report patients with 10 Diagnostic Related Groups and 3 HCC indices cared by a clinician and his peer group.  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436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90"/>
    </mc:Choice>
    <mc:Fallback xmlns="">
      <p:transition spd="slow" advTm="217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30" y="52949"/>
            <a:ext cx="8067674" cy="10656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/>
              <a:t>Merge Tables related to DRG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5A87B-2F66-425A-9B5F-01C36E914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730"/>
            <a:ext cx="12192000" cy="44947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D8B741-DD54-4335-96B0-462C36146870}"/>
              </a:ext>
            </a:extLst>
          </p:cNvPr>
          <p:cNvSpPr/>
          <p:nvPr/>
        </p:nvSpPr>
        <p:spPr>
          <a:xfrm>
            <a:off x="585927" y="3098307"/>
            <a:ext cx="8244396" cy="3017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10764C-3C97-432D-A86B-CCC0C72F4563}"/>
              </a:ext>
            </a:extLst>
          </p:cNvPr>
          <p:cNvSpPr/>
          <p:nvPr/>
        </p:nvSpPr>
        <p:spPr>
          <a:xfrm>
            <a:off x="8904303" y="3098306"/>
            <a:ext cx="3089429" cy="301719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26FC53-7E29-4F7F-9F03-8FAE6109244A}"/>
              </a:ext>
            </a:extLst>
          </p:cNvPr>
          <p:cNvSpPr/>
          <p:nvPr/>
        </p:nvSpPr>
        <p:spPr>
          <a:xfrm>
            <a:off x="1074199" y="2897721"/>
            <a:ext cx="639192" cy="321777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EA12E6-9728-4FBC-8604-EE126B36C9A1}"/>
              </a:ext>
            </a:extLst>
          </p:cNvPr>
          <p:cNvSpPr/>
          <p:nvPr/>
        </p:nvSpPr>
        <p:spPr>
          <a:xfrm>
            <a:off x="11428520" y="2897723"/>
            <a:ext cx="639192" cy="316811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4"/>
    </mc:Choice>
    <mc:Fallback xmlns="">
      <p:transition spd="slow" advTm="1085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276FB-3DB8-4086-BA79-7E9CD9A05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578"/>
            <a:ext cx="12192000" cy="44066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AA7DC33-A3A9-4684-90A2-EE9B2BAC2EFF}"/>
              </a:ext>
            </a:extLst>
          </p:cNvPr>
          <p:cNvSpPr/>
          <p:nvPr/>
        </p:nvSpPr>
        <p:spPr>
          <a:xfrm>
            <a:off x="3622087" y="2423604"/>
            <a:ext cx="1003177" cy="34978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30" y="52949"/>
            <a:ext cx="8067674" cy="15148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List the LOS value </a:t>
            </a:r>
            <a:br>
              <a:rPr lang="en-US" b="1" dirty="0"/>
            </a:br>
            <a:r>
              <a:rPr lang="en-US" b="1" dirty="0"/>
              <a:t>for peer group (based on HCC)</a:t>
            </a:r>
            <a:br>
              <a:rPr lang="en-US" b="1" dirty="0"/>
            </a:br>
            <a:r>
              <a:rPr lang="en-US" b="1" dirty="0"/>
              <a:t> which is null</a:t>
            </a:r>
          </a:p>
        </p:txBody>
      </p:sp>
    </p:spTree>
    <p:extLst>
      <p:ext uri="{BB962C8B-B14F-4D97-AF65-F5344CB8AC3E}">
        <p14:creationId xmlns:p14="http://schemas.microsoft.com/office/powerpoint/2010/main" val="209496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6"/>
    </mc:Choice>
    <mc:Fallback xmlns="">
      <p:transition spd="slow" advTm="1164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EE83D-C863-4E93-B27C-7FB2EDA6F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9507"/>
            <a:ext cx="11277600" cy="47963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AA7DC33-A3A9-4684-90A2-EE9B2BAC2EFF}"/>
              </a:ext>
            </a:extLst>
          </p:cNvPr>
          <p:cNvSpPr/>
          <p:nvPr/>
        </p:nvSpPr>
        <p:spPr>
          <a:xfrm>
            <a:off x="3986074" y="2388093"/>
            <a:ext cx="1118584" cy="37460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30" y="0"/>
            <a:ext cx="8067674" cy="15304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List the LOS value </a:t>
            </a:r>
            <a:br>
              <a:rPr lang="en-US" b="1" dirty="0"/>
            </a:br>
            <a:r>
              <a:rPr lang="en-US" b="1" dirty="0"/>
              <a:t>for peer group (based on DRG)</a:t>
            </a:r>
            <a:br>
              <a:rPr lang="en-US" b="1" dirty="0"/>
            </a:br>
            <a:r>
              <a:rPr lang="en-US" b="1" dirty="0"/>
              <a:t>which is null</a:t>
            </a:r>
          </a:p>
        </p:txBody>
      </p:sp>
    </p:spTree>
    <p:extLst>
      <p:ext uri="{BB962C8B-B14F-4D97-AF65-F5344CB8AC3E}">
        <p14:creationId xmlns:p14="http://schemas.microsoft.com/office/powerpoint/2010/main" val="16901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9"/>
    </mc:Choice>
    <mc:Fallback xmlns="">
      <p:transition spd="slow" advTm="1127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670" y="12976"/>
            <a:ext cx="8067674" cy="8436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/>
              <a:t>Averages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1D27B-376D-4EEE-8A3C-0F75B359A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18" y="869648"/>
            <a:ext cx="10138299" cy="5699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ACF3E-57A6-4D8B-B8B7-6F239D05E238}"/>
              </a:ext>
            </a:extLst>
          </p:cNvPr>
          <p:cNvSpPr txBox="1"/>
          <p:nvPr/>
        </p:nvSpPr>
        <p:spPr>
          <a:xfrm>
            <a:off x="6096000" y="1201175"/>
            <a:ext cx="127246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HCC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3CB6EA-BD1C-41BC-B5DF-A43BDA4D3F72}"/>
              </a:ext>
            </a:extLst>
          </p:cNvPr>
          <p:cNvSpPr txBox="1"/>
          <p:nvPr/>
        </p:nvSpPr>
        <p:spPr>
          <a:xfrm>
            <a:off x="6096000" y="2848344"/>
            <a:ext cx="127246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DRG</a:t>
            </a:r>
          </a:p>
        </p:txBody>
      </p:sp>
    </p:spTree>
    <p:extLst>
      <p:ext uri="{BB962C8B-B14F-4D97-AF65-F5344CB8AC3E}">
        <p14:creationId xmlns:p14="http://schemas.microsoft.com/office/powerpoint/2010/main" val="12130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73"/>
    </mc:Choice>
    <mc:Fallback xmlns="">
      <p:transition spd="slow" advTm="5397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502FC-AD16-4251-83E8-DB1503D3C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0"/>
            <a:ext cx="8067674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3"/>
    </mc:Choice>
    <mc:Fallback xmlns="">
      <p:transition spd="slow" advTm="1234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164EBA-1697-4DFD-9956-D8C1E290E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88485"/>
            <a:ext cx="7924800" cy="58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9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5"/>
    </mc:Choice>
    <mc:Fallback xmlns="">
      <p:transition spd="slow" advTm="930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5A55E0-B819-4084-8B5A-5C644940A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1" y="127652"/>
            <a:ext cx="8610600" cy="621758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A4A555D-C9F1-43CD-B4B4-F03D42E5FBB4}"/>
              </a:ext>
            </a:extLst>
          </p:cNvPr>
          <p:cNvSpPr/>
          <p:nvPr/>
        </p:nvSpPr>
        <p:spPr>
          <a:xfrm>
            <a:off x="7325920" y="1828800"/>
            <a:ext cx="921435" cy="46243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D17EED-2ADA-4058-80B5-48B9AA39F06A}"/>
              </a:ext>
            </a:extLst>
          </p:cNvPr>
          <p:cNvSpPr/>
          <p:nvPr/>
        </p:nvSpPr>
        <p:spPr>
          <a:xfrm>
            <a:off x="5028813" y="1848550"/>
            <a:ext cx="921435" cy="46243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517C6DA9-711E-44F9-AB41-04C37B5831FB}"/>
              </a:ext>
            </a:extLst>
          </p:cNvPr>
          <p:cNvSpPr/>
          <p:nvPr/>
        </p:nvSpPr>
        <p:spPr>
          <a:xfrm>
            <a:off x="5406501" y="1212742"/>
            <a:ext cx="3915693" cy="7424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53D5D739-B2E2-40C7-A839-9B504E921925}"/>
              </a:ext>
            </a:extLst>
          </p:cNvPr>
          <p:cNvSpPr/>
          <p:nvPr/>
        </p:nvSpPr>
        <p:spPr>
          <a:xfrm>
            <a:off x="7604080" y="1365142"/>
            <a:ext cx="1494513" cy="5900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0"/>
    </mc:Choice>
    <mc:Fallback xmlns="">
      <p:transition spd="slow" advTm="1246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AE46D-3F49-4844-9372-B77BF4992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428625"/>
            <a:ext cx="8267700" cy="3000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298FD6-35A0-496E-9764-FAB6D5F74443}"/>
              </a:ext>
            </a:extLst>
          </p:cNvPr>
          <p:cNvSpPr txBox="1"/>
          <p:nvPr/>
        </p:nvSpPr>
        <p:spPr>
          <a:xfrm>
            <a:off x="5406501" y="2601157"/>
            <a:ext cx="236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For Clinicians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D90EBE-5AA4-4792-9346-9C621987B427}"/>
              </a:ext>
            </a:extLst>
          </p:cNvPr>
          <p:cNvSpPr txBox="1"/>
          <p:nvPr/>
        </p:nvSpPr>
        <p:spPr>
          <a:xfrm>
            <a:off x="5406500" y="2874345"/>
            <a:ext cx="236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For Peer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8477A5D-A068-40FD-99D6-7FB17A8FD84C}"/>
              </a:ext>
            </a:extLst>
          </p:cNvPr>
          <p:cNvSpPr/>
          <p:nvPr/>
        </p:nvSpPr>
        <p:spPr>
          <a:xfrm>
            <a:off x="4554245" y="3010581"/>
            <a:ext cx="1331650" cy="167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E47FC95-83C5-422C-8EBB-A49B777C8BF7}"/>
              </a:ext>
            </a:extLst>
          </p:cNvPr>
          <p:cNvSpPr/>
          <p:nvPr/>
        </p:nvSpPr>
        <p:spPr>
          <a:xfrm>
            <a:off x="4422560" y="2720463"/>
            <a:ext cx="1331650" cy="167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68E5FC-5028-42BA-896C-01A7891FCB83}"/>
              </a:ext>
            </a:extLst>
          </p:cNvPr>
          <p:cNvSpPr txBox="1"/>
          <p:nvPr/>
        </p:nvSpPr>
        <p:spPr>
          <a:xfrm>
            <a:off x="1471754" y="3459454"/>
            <a:ext cx="842934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effectLst/>
              </a:rPr>
              <a:t>LOS (peer group)&gt; LOS (clinician)</a:t>
            </a:r>
          </a:p>
        </p:txBody>
      </p:sp>
    </p:spTree>
    <p:extLst>
      <p:ext uri="{BB962C8B-B14F-4D97-AF65-F5344CB8AC3E}">
        <p14:creationId xmlns:p14="http://schemas.microsoft.com/office/powerpoint/2010/main" val="27823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8"/>
    </mc:Choice>
    <mc:Fallback xmlns="">
      <p:transition spd="slow" advTm="2970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904C4-912E-4FE9-A106-81AA8963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855" y="288486"/>
            <a:ext cx="7723640" cy="20552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6B89EF-DB84-406A-85BF-898C796B299E}"/>
              </a:ext>
            </a:extLst>
          </p:cNvPr>
          <p:cNvSpPr txBox="1"/>
          <p:nvPr/>
        </p:nvSpPr>
        <p:spPr>
          <a:xfrm>
            <a:off x="1833426" y="2415029"/>
            <a:ext cx="8606714" cy="25545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4000" b="1" dirty="0">
              <a:solidFill>
                <a:srgbClr val="000000"/>
              </a:solidFill>
              <a:effectLst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effectLst/>
              </a:rPr>
              <a:t>Clinician LOS 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   </a:t>
            </a:r>
            <a:r>
              <a:rPr lang="en-US" sz="4000" b="1" dirty="0">
                <a:solidFill>
                  <a:srgbClr val="000000"/>
                </a:solidFill>
                <a:effectLst/>
              </a:rPr>
              <a:t>2.78% more efficient than peer group</a:t>
            </a:r>
          </a:p>
          <a:p>
            <a:pPr algn="r"/>
            <a:endParaRPr lang="en-US" sz="4000" b="1" i="0" dirty="0">
              <a:solidFill>
                <a:srgbClr val="303F9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13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7"/>
    </mc:Choice>
    <mc:Fallback xmlns="">
      <p:transition spd="slow" advTm="1217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Thank you for your attention Stock Illustration | Adobe Stock">
            <a:extLst>
              <a:ext uri="{FF2B5EF4-FFF2-40B4-BE49-F238E27FC236}">
                <a16:creationId xmlns:a16="http://schemas.microsoft.com/office/drawing/2014/main" id="{04C77113-1DB3-401C-A3FB-BAD2FFBF1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92" y="719091"/>
            <a:ext cx="8504807" cy="53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3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"/>
    </mc:Choice>
    <mc:Fallback xmlns="">
      <p:transition spd="slow" advTm="38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99A516-A1A8-41E1-AE5D-F9CF112A6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980" y="1206090"/>
            <a:ext cx="11102587" cy="490941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0942E5-A66E-4054-AD96-94BC544E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670" y="0"/>
            <a:ext cx="7685973" cy="12011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Import Libraries &amp; Data</a:t>
            </a:r>
          </a:p>
        </p:txBody>
      </p:sp>
    </p:spTree>
    <p:extLst>
      <p:ext uri="{BB962C8B-B14F-4D97-AF65-F5344CB8AC3E}">
        <p14:creationId xmlns:p14="http://schemas.microsoft.com/office/powerpoint/2010/main" val="180711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2"/>
    </mc:Choice>
    <mc:Fallback xmlns="">
      <p:transition spd="slow" advTm="2346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972C91-0901-4794-8899-299F1A50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711" y="1173330"/>
            <a:ext cx="4839619" cy="503494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D83BBF-4546-4103-8C6E-1CD3900FB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980" y="1064820"/>
            <a:ext cx="7116513" cy="5388323"/>
          </a:xfrm>
          <a:prstGeom prst="rect">
            <a:avLst/>
          </a:prstGeom>
          <a:ln>
            <a:noFill/>
          </a:ln>
        </p:spPr>
      </p:pic>
      <p:sp>
        <p:nvSpPr>
          <p:cNvPr id="49" name="Title 1">
            <a:extLst>
              <a:ext uri="{FF2B5EF4-FFF2-40B4-BE49-F238E27FC236}">
                <a16:creationId xmlns:a16="http://schemas.microsoft.com/office/drawing/2014/main" id="{EFF84141-0C26-44E1-BFAB-0A8D679F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670" y="1"/>
            <a:ext cx="7685973" cy="10648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Binarizing</a:t>
            </a:r>
          </a:p>
        </p:txBody>
      </p:sp>
    </p:spTree>
    <p:extLst>
      <p:ext uri="{BB962C8B-B14F-4D97-AF65-F5344CB8AC3E}">
        <p14:creationId xmlns:p14="http://schemas.microsoft.com/office/powerpoint/2010/main" val="36549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4"/>
    </mc:Choice>
    <mc:Fallback xmlns="">
      <p:transition spd="slow" advTm="2441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EFF84141-0C26-44E1-BFAB-0A8D679F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670" y="1"/>
            <a:ext cx="7685973" cy="10648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/>
              <a:t>Two Tables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C31212-C745-4677-80FE-689CEEDA3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686" y="1457388"/>
            <a:ext cx="5952152" cy="7239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C5A818-AF01-4D40-9A0F-2E7752317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568" y="1722763"/>
            <a:ext cx="5219700" cy="1962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1DB22F-0940-4BE4-B27D-FCE8D6235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86" y="4682532"/>
            <a:ext cx="5926004" cy="619125"/>
          </a:xfrm>
          <a:prstGeom prst="rect">
            <a:avLst/>
          </a:prstGeom>
        </p:spPr>
      </p:pic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78E2DE25-2695-416F-B661-46FEFB1B9FFB}"/>
              </a:ext>
            </a:extLst>
          </p:cNvPr>
          <p:cNvSpPr/>
          <p:nvPr/>
        </p:nvSpPr>
        <p:spPr>
          <a:xfrm rot="18122877">
            <a:off x="5678311" y="5072482"/>
            <a:ext cx="1091145" cy="1757261"/>
          </a:xfrm>
          <a:prstGeom prst="curvedRightArrow">
            <a:avLst>
              <a:gd name="adj1" fmla="val 25000"/>
              <a:gd name="adj2" fmla="val 45914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670440-3024-43E0-987C-025A288AB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378" y="3985807"/>
            <a:ext cx="5128530" cy="1828800"/>
          </a:xfrm>
          <a:prstGeom prst="rect">
            <a:avLst/>
          </a:prstGeom>
        </p:spPr>
      </p:pic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C601952A-F7F3-4768-9C1F-CA0B04E4D670}"/>
              </a:ext>
            </a:extLst>
          </p:cNvPr>
          <p:cNvSpPr/>
          <p:nvPr/>
        </p:nvSpPr>
        <p:spPr>
          <a:xfrm rot="19066782">
            <a:off x="5617617" y="2042036"/>
            <a:ext cx="1124214" cy="1707752"/>
          </a:xfrm>
          <a:prstGeom prst="curvedRightArrow">
            <a:avLst>
              <a:gd name="adj1" fmla="val 25000"/>
              <a:gd name="adj2" fmla="val 45914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A71ACC-D346-4568-95CA-B2D6DD7FA899}"/>
              </a:ext>
            </a:extLst>
          </p:cNvPr>
          <p:cNvSpPr/>
          <p:nvPr/>
        </p:nvSpPr>
        <p:spPr>
          <a:xfrm>
            <a:off x="10404627" y="1562286"/>
            <a:ext cx="1038688" cy="196214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EA7F6E-2BE6-45AD-9200-B7652FCA346C}"/>
              </a:ext>
            </a:extLst>
          </p:cNvPr>
          <p:cNvSpPr/>
          <p:nvPr/>
        </p:nvSpPr>
        <p:spPr>
          <a:xfrm>
            <a:off x="10969982" y="3790270"/>
            <a:ext cx="645459" cy="202433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6"/>
    </mc:Choice>
    <mc:Fallback xmlns="">
      <p:transition spd="slow" advTm="12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EFF84141-0C26-44E1-BFAB-0A8D679F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670" y="1"/>
            <a:ext cx="7685973" cy="10648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Pattern of Care</a:t>
            </a:r>
            <a:br>
              <a:rPr lang="en-US" b="1" dirty="0"/>
            </a:br>
            <a:r>
              <a:rPr lang="en-US" b="1" dirty="0"/>
              <a:t> For Clinician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D4A476-1495-4AA7-80EE-4B3049B97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80" y="1007833"/>
            <a:ext cx="11016214" cy="578106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99B053C-6135-45C8-971A-C0F4F264E85A}"/>
              </a:ext>
            </a:extLst>
          </p:cNvPr>
          <p:cNvSpPr/>
          <p:nvPr/>
        </p:nvSpPr>
        <p:spPr>
          <a:xfrm>
            <a:off x="2459115" y="3781883"/>
            <a:ext cx="1935332" cy="47051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C177E2B-2DD3-4E95-871A-1C9ACA570303}"/>
              </a:ext>
            </a:extLst>
          </p:cNvPr>
          <p:cNvSpPr/>
          <p:nvPr/>
        </p:nvSpPr>
        <p:spPr>
          <a:xfrm>
            <a:off x="3311371" y="3429000"/>
            <a:ext cx="1276550" cy="3429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2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72"/>
    </mc:Choice>
    <mc:Fallback xmlns="">
      <p:transition spd="slow" advTm="27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EFF84141-0C26-44E1-BFAB-0A8D679F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670" y="1"/>
            <a:ext cx="7685973" cy="10648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Length of Stay</a:t>
            </a:r>
            <a:br>
              <a:rPr lang="en-US" b="1" dirty="0"/>
            </a:br>
            <a:r>
              <a:rPr lang="en-US" b="1" dirty="0"/>
              <a:t> for Clinician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9B89A9-E6F4-4832-A9E9-3148CD7B1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49" y="1102590"/>
            <a:ext cx="9408520" cy="514926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936790C-A0BC-4F54-BDE9-C1D10104F84B}"/>
              </a:ext>
            </a:extLst>
          </p:cNvPr>
          <p:cNvSpPr/>
          <p:nvPr/>
        </p:nvSpPr>
        <p:spPr>
          <a:xfrm>
            <a:off x="2618913" y="2923499"/>
            <a:ext cx="1276550" cy="3429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DEA14F-ED17-4917-B26C-D392536577C4}"/>
              </a:ext>
            </a:extLst>
          </p:cNvPr>
          <p:cNvSpPr/>
          <p:nvPr/>
        </p:nvSpPr>
        <p:spPr>
          <a:xfrm>
            <a:off x="1562470" y="3311371"/>
            <a:ext cx="2396971" cy="42612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61"/>
    </mc:Choice>
    <mc:Fallback xmlns="">
      <p:transition spd="slow" advTm="24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EFF84141-0C26-44E1-BFAB-0A8D679F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301842"/>
            <a:ext cx="11210925" cy="10864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ea typeface="+mj-ea"/>
                <a:cs typeface="+mj-cs"/>
              </a:rPr>
              <a:t>Pattern of Care</a:t>
            </a:r>
            <a:br>
              <a:rPr lang="en-US" b="1" kern="12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ea typeface="+mj-ea"/>
                <a:cs typeface="+mj-cs"/>
              </a:rPr>
              <a:t> for Peer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FFA58D-7F55-4D3F-A35C-9D4B0A915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34" y="1388303"/>
            <a:ext cx="8380519" cy="526994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63ED378-84F0-4CDF-B301-758FC6C2B8DD}"/>
              </a:ext>
            </a:extLst>
          </p:cNvPr>
          <p:cNvSpPr/>
          <p:nvPr/>
        </p:nvSpPr>
        <p:spPr>
          <a:xfrm>
            <a:off x="3098307" y="3719744"/>
            <a:ext cx="1029810" cy="3045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6"/>
    </mc:Choice>
    <mc:Fallback xmlns="">
      <p:transition spd="slow" advTm="1577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F5626-A4FD-4AF2-87FD-ABFCB93E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99" y="1201175"/>
            <a:ext cx="9712171" cy="541733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C146801-0AD1-4920-8FC3-64700CDA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30" y="52950"/>
            <a:ext cx="8067674" cy="11482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Length of Stay </a:t>
            </a:r>
            <a:br>
              <a:rPr lang="en-US" b="1" dirty="0"/>
            </a:br>
            <a:r>
              <a:rPr lang="en-US" b="1" dirty="0"/>
              <a:t>for Peer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B85C36-071F-4B03-AECC-7B05C9BA2B43}"/>
              </a:ext>
            </a:extLst>
          </p:cNvPr>
          <p:cNvSpPr/>
          <p:nvPr/>
        </p:nvSpPr>
        <p:spPr>
          <a:xfrm>
            <a:off x="2485748" y="3408103"/>
            <a:ext cx="1127464" cy="3045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7"/>
    </mc:Choice>
    <mc:Fallback xmlns="">
      <p:transition spd="slow" advTm="1306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8431</TotalTime>
  <Words>270</Words>
  <Application>Microsoft Office PowerPoint</Application>
  <PresentationFormat>Widescreen</PresentationFormat>
  <Paragraphs>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Helvetica Neue</vt:lpstr>
      <vt:lpstr>Wingdings</vt:lpstr>
      <vt:lpstr>Office Theme</vt:lpstr>
      <vt:lpstr>Teach One:  Benchmarking Clinicians</vt:lpstr>
      <vt:lpstr> Question 2</vt:lpstr>
      <vt:lpstr>Import Libraries &amp; Data</vt:lpstr>
      <vt:lpstr>Binarizing</vt:lpstr>
      <vt:lpstr>Two Tables</vt:lpstr>
      <vt:lpstr>Pattern of Care  For Clinician </vt:lpstr>
      <vt:lpstr>Length of Stay  for Clinician</vt:lpstr>
      <vt:lpstr>Pattern of Care  for Peer</vt:lpstr>
      <vt:lpstr>Length of Stay  for Peer</vt:lpstr>
      <vt:lpstr>Merge for Clinicians Group</vt:lpstr>
      <vt:lpstr>Merge for Peer Group</vt:lpstr>
      <vt:lpstr>Merge clinicians and peer group  on common strata</vt:lpstr>
      <vt:lpstr>Calculate Total Number of patients for Clinician and Peer group  </vt:lpstr>
      <vt:lpstr>Calculate Probability of each combination for Clinician and Peer group</vt:lpstr>
      <vt:lpstr>Calculate LOS for each combination for Clinician Group</vt:lpstr>
      <vt:lpstr>Calculate LOS for each combination  for Peer group</vt:lpstr>
      <vt:lpstr>Peer group's null values require Synthetic Control Calculations</vt:lpstr>
      <vt:lpstr>PowerPoint Presentation</vt:lpstr>
      <vt:lpstr>Merge Tables related to HCC</vt:lpstr>
      <vt:lpstr>Merge Tables related to DRG </vt:lpstr>
      <vt:lpstr>List the LOS value  for peer group (based on HCC)  which is null</vt:lpstr>
      <vt:lpstr>List the LOS value  for peer group (based on DRG) which is null</vt:lpstr>
      <vt:lpstr>Averages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hooman sol</dc:creator>
  <cp:lastModifiedBy>Farrokh Alemi</cp:lastModifiedBy>
  <cp:revision>16</cp:revision>
  <dcterms:created xsi:type="dcterms:W3CDTF">2021-11-04T18:43:01Z</dcterms:created>
  <dcterms:modified xsi:type="dcterms:W3CDTF">2021-11-16T02:30:11Z</dcterms:modified>
</cp:coreProperties>
</file>