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8" r:id="rId9"/>
    <p:sldId id="269" r:id="rId10"/>
    <p:sldId id="270" r:id="rId11"/>
    <p:sldId id="271" r:id="rId12"/>
    <p:sldId id="272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CBB6-688B-4F74-9CB7-CFB3F3164877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01CE-4B41-4376-AD22-5257EA216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CBB6-688B-4F74-9CB7-CFB3F3164877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01CE-4B41-4376-AD22-5257EA216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CBB6-688B-4F74-9CB7-CFB3F3164877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01CE-4B41-4376-AD22-5257EA216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CBB6-688B-4F74-9CB7-CFB3F3164877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01CE-4B41-4376-AD22-5257EA216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CBB6-688B-4F74-9CB7-CFB3F3164877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01CE-4B41-4376-AD22-5257EA216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CBB6-688B-4F74-9CB7-CFB3F3164877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01CE-4B41-4376-AD22-5257EA216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CBB6-688B-4F74-9CB7-CFB3F3164877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01CE-4B41-4376-AD22-5257EA216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CBB6-688B-4F74-9CB7-CFB3F3164877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01CE-4B41-4376-AD22-5257EA216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CBB6-688B-4F74-9CB7-CFB3F3164877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01CE-4B41-4376-AD22-5257EA216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CBB6-688B-4F74-9CB7-CFB3F3164877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01CE-4B41-4376-AD22-5257EA216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CBB6-688B-4F74-9CB7-CFB3F3164877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01CE-4B41-4376-AD22-5257EA216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6CBB6-688B-4F74-9CB7-CFB3F3164877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201CE-4B41-4376-AD22-5257EA216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Has Rate of Hospitals Exceeding National Payment for AMI Changed?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Farrokh Alemi, Ph.D.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2011-2014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305342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SELECT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Count</a:t>
            </a:r>
            <a:r>
              <a:rPr lang="en-US" dirty="0" smtClean="0"/>
              <a:t>(Category</a:t>
            </a:r>
            <a:r>
              <a:rPr lang="en-US" dirty="0" smtClean="0"/>
              <a:t>) AS [</a:t>
            </a:r>
            <a:r>
              <a:rPr lang="en-US" dirty="0" smtClean="0"/>
              <a:t>Hospitals]</a:t>
            </a:r>
          </a:p>
          <a:p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Sum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FF0000"/>
                </a:solidFill>
              </a:rPr>
              <a:t>InStr</a:t>
            </a:r>
            <a:r>
              <a:rPr lang="en-US" dirty="0" smtClean="0"/>
              <a:t>([Category],"Greater"))/Count([Category]) AS [</a:t>
            </a:r>
            <a:r>
              <a:rPr lang="en-US" dirty="0" err="1" smtClean="0"/>
              <a:t>Prob</a:t>
            </a:r>
            <a:r>
              <a:rPr lang="en-US" dirty="0" smtClean="0"/>
              <a:t>]</a:t>
            </a:r>
          </a:p>
          <a:p>
            <a:r>
              <a:rPr lang="en-US" dirty="0" smtClean="0"/>
              <a:t>, [</a:t>
            </a:r>
            <a:r>
              <a:rPr lang="en-US" dirty="0" smtClean="0"/>
              <a:t>Measure Start Date</a:t>
            </a:r>
            <a:r>
              <a:rPr lang="en-US" dirty="0" smtClean="0"/>
              <a:t>]</a:t>
            </a:r>
          </a:p>
          <a:p>
            <a:r>
              <a:rPr lang="en-US" dirty="0" smtClean="0"/>
              <a:t>, [</a:t>
            </a:r>
            <a:r>
              <a:rPr lang="en-US" dirty="0" smtClean="0"/>
              <a:t>Measure End Date]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FROM</a:t>
            </a:r>
            <a:r>
              <a:rPr lang="en-US" dirty="0" smtClean="0"/>
              <a:t> </a:t>
            </a:r>
            <a:r>
              <a:rPr lang="en-US" dirty="0" err="1" smtClean="0"/>
              <a:t>HQI_HOSP_Payment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WHERE</a:t>
            </a:r>
            <a:r>
              <a:rPr lang="en-US" dirty="0" smtClean="0"/>
              <a:t> </a:t>
            </a:r>
            <a:r>
              <a:rPr lang="en-US" dirty="0" smtClean="0"/>
              <a:t>Denominator&lt;&gt;"</a:t>
            </a:r>
            <a:r>
              <a:rPr lang="en-US" dirty="0" smtClean="0"/>
              <a:t>Not </a:t>
            </a:r>
            <a:r>
              <a:rPr lang="en-US" dirty="0" smtClean="0"/>
              <a:t>Available” </a:t>
            </a:r>
            <a:r>
              <a:rPr lang="en-US" dirty="0" smtClean="0"/>
              <a:t>AND </a:t>
            </a:r>
            <a:r>
              <a:rPr lang="en-US" dirty="0" smtClean="0"/>
              <a:t>[</a:t>
            </a:r>
            <a:r>
              <a:rPr lang="en-US" dirty="0" smtClean="0"/>
              <a:t>Measure ID</a:t>
            </a:r>
            <a:r>
              <a:rPr lang="en-US" dirty="0" smtClean="0"/>
              <a:t>]="PAYM_30_AMI”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GROUP BY</a:t>
            </a:r>
            <a:r>
              <a:rPr lang="en-US" dirty="0" smtClean="0"/>
              <a:t> </a:t>
            </a:r>
            <a:r>
              <a:rPr lang="en-US" dirty="0" smtClean="0"/>
              <a:t>[Measure </a:t>
            </a:r>
            <a:r>
              <a:rPr lang="en-US" dirty="0" smtClean="0"/>
              <a:t>Start Date], </a:t>
            </a:r>
            <a:r>
              <a:rPr lang="en-US" dirty="0" smtClean="0"/>
              <a:t>[</a:t>
            </a:r>
            <a:r>
              <a:rPr lang="en-US" dirty="0" smtClean="0"/>
              <a:t>Measure End Date];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2012-2015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5714" t="16762" r="28572" b="48190"/>
          <a:stretch>
            <a:fillRect/>
          </a:stretch>
        </p:blipFill>
        <p:spPr bwMode="auto">
          <a:xfrm>
            <a:off x="762000" y="1524000"/>
            <a:ext cx="731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2012-2015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057400"/>
            <a:ext cx="822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SELECT </a:t>
            </a:r>
            <a:r>
              <a:rPr lang="en-US" dirty="0" smtClean="0"/>
              <a:t>Count([</a:t>
            </a:r>
            <a:r>
              <a:rPr lang="en-US" dirty="0" smtClean="0"/>
              <a:t>Provider ID]) AS </a:t>
            </a:r>
            <a:r>
              <a:rPr lang="en-US" dirty="0" smtClean="0"/>
              <a:t>Hospitals</a:t>
            </a:r>
          </a:p>
          <a:p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Sum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FF0000"/>
                </a:solidFill>
              </a:rPr>
              <a:t>InStr</a:t>
            </a:r>
            <a:r>
              <a:rPr lang="en-US" dirty="0" smtClean="0"/>
              <a:t>([Payment Category],"Greater"))/Count([Payment Category]) AS [</a:t>
            </a:r>
            <a:r>
              <a:rPr lang="en-US" dirty="0" err="1" smtClean="0"/>
              <a:t>Prob</a:t>
            </a:r>
            <a:r>
              <a:rPr lang="en-US" dirty="0" smtClean="0"/>
              <a:t>]</a:t>
            </a:r>
          </a:p>
          <a:p>
            <a:r>
              <a:rPr lang="en-US" dirty="0" smtClean="0"/>
              <a:t>, [</a:t>
            </a:r>
            <a:r>
              <a:rPr lang="en-US" dirty="0" smtClean="0"/>
              <a:t>Measure Start Date</a:t>
            </a:r>
            <a:r>
              <a:rPr lang="en-US" dirty="0" smtClean="0"/>
              <a:t>]</a:t>
            </a:r>
          </a:p>
          <a:p>
            <a:r>
              <a:rPr lang="en-US" dirty="0" smtClean="0"/>
              <a:t>, [</a:t>
            </a:r>
            <a:r>
              <a:rPr lang="en-US" dirty="0" smtClean="0"/>
              <a:t>Measure End Date]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FROM</a:t>
            </a:r>
            <a:r>
              <a:rPr lang="en-US" dirty="0" smtClean="0"/>
              <a:t> HQI_HOSP_PaymentAndValueOfCare4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WHERE</a:t>
            </a:r>
            <a:r>
              <a:rPr lang="en-US" dirty="0" smtClean="0"/>
              <a:t> </a:t>
            </a:r>
            <a:r>
              <a:rPr lang="en-US" dirty="0" smtClean="0"/>
              <a:t>Denominator&lt;&gt;"</a:t>
            </a:r>
            <a:r>
              <a:rPr lang="en-US" dirty="0" smtClean="0"/>
              <a:t>Not </a:t>
            </a:r>
            <a:r>
              <a:rPr lang="en-US" dirty="0" smtClean="0"/>
              <a:t>Available” </a:t>
            </a:r>
            <a:r>
              <a:rPr lang="en-US" dirty="0" smtClean="0"/>
              <a:t>AND </a:t>
            </a:r>
            <a:r>
              <a:rPr lang="en-US" dirty="0" smtClean="0"/>
              <a:t>[</a:t>
            </a:r>
            <a:r>
              <a:rPr lang="en-US" dirty="0" smtClean="0"/>
              <a:t>Payment measure </a:t>
            </a:r>
            <a:r>
              <a:rPr lang="en-US" dirty="0" smtClean="0"/>
              <a:t>ID</a:t>
            </a:r>
            <a:r>
              <a:rPr lang="en-US" dirty="0" smtClean="0"/>
              <a:t>])="</a:t>
            </a:r>
            <a:r>
              <a:rPr lang="en-US" dirty="0" smtClean="0"/>
              <a:t>PAYM_30_AMI”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GROUP BY </a:t>
            </a:r>
            <a:r>
              <a:rPr lang="en-US" dirty="0" smtClean="0"/>
              <a:t>[</a:t>
            </a:r>
            <a:r>
              <a:rPr lang="en-US" dirty="0" smtClean="0"/>
              <a:t>Measure Start Date], </a:t>
            </a:r>
            <a:r>
              <a:rPr lang="en-US" dirty="0" smtClean="0"/>
              <a:t>[</a:t>
            </a:r>
            <a:r>
              <a:rPr lang="en-US" dirty="0" smtClean="0"/>
              <a:t>Measure End Date];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2449830"/>
          <a:ext cx="6096000" cy="1958340"/>
        </p:xfrm>
        <a:graphic>
          <a:graphicData uri="http://schemas.openxmlformats.org/drawingml/2006/table">
            <a:tbl>
              <a:tblPr/>
              <a:tblGrid>
                <a:gridCol w="1334586"/>
                <a:gridCol w="1334586"/>
                <a:gridCol w="1612625"/>
                <a:gridCol w="181420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Hospitals</a:t>
                      </a:r>
                    </a:p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2010-2013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Prob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2010-2013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Measure Start Date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Measure End Date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0.157591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07/01/2010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06/30/2013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Hospitals</a:t>
                      </a:r>
                    </a:p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2011-2014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Prob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2011-2014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Measure Start Date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Measure End Date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0.154073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07/01/2011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06/30/2014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Hospitals</a:t>
                      </a:r>
                    </a:p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2012-2015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Prob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2012-2015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Measure Start Date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Measure End Date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0.108408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07/01/2012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06/30/2015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Control Limits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4837668"/>
            <a:ext cx="7433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Standard </a:t>
            </a:r>
            <a:r>
              <a:rPr lang="en-US" dirty="0" smtClean="0"/>
              <a:t>Deviation =SQRT((Average Rate*(1-Average Rate))/# of Hospitals)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5320268"/>
            <a:ext cx="5040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Upper Limit =Average Rate + 3 * Standard Deviation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5802868"/>
            <a:ext cx="510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Lower Limit =Average Rate - 3 * Standard Deviation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85800" y="1752600"/>
          <a:ext cx="7772400" cy="2133600"/>
        </p:xfrm>
        <a:graphic>
          <a:graphicData uri="http://schemas.openxmlformats.org/drawingml/2006/table">
            <a:tbl>
              <a:tblPr/>
              <a:tblGrid>
                <a:gridCol w="3043321"/>
                <a:gridCol w="1588792"/>
                <a:gridCol w="1551495"/>
                <a:gridCol w="1588792"/>
              </a:tblGrid>
              <a:tr h="2830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Time Period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2010-2013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2011 2014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2012-2015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Number of Hospitals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Observed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Standard Deviation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Upper Limit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Lower Limit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Grand Average Rate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914400" y="4355068"/>
            <a:ext cx="7577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Average Rate =SUMPRODUCT(Number Hospitals, Observed)/SUM(Observed)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Control Chart</a:t>
            </a:r>
            <a:endParaRPr lang="en-US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0" y="2047875"/>
            <a:ext cx="55626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Fewer Hospitals </a:t>
            </a:r>
            <a:r>
              <a:rPr lang="en-US" sz="2400" b="1" dirty="0" err="1" smtClean="0"/>
              <a:t>ExceedED</a:t>
            </a:r>
            <a:r>
              <a:rPr lang="en-US" sz="2400" b="1" dirty="0" smtClean="0"/>
              <a:t> </a:t>
            </a:r>
            <a:r>
              <a:rPr lang="en-US" sz="2400" b="1" dirty="0" smtClean="0"/>
              <a:t>Average National 30-day AMI Payments.  </a:t>
            </a:r>
            <a:endParaRPr lang="en-US" sz="2400" b="1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62000"/>
            <a:ext cx="55626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Download, Unzip, Rename Data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8095" t="9143" r="25238" b="31429"/>
          <a:stretch>
            <a:fillRect/>
          </a:stretch>
        </p:blipFill>
        <p:spPr bwMode="auto">
          <a:xfrm>
            <a:off x="609600" y="2057400"/>
            <a:ext cx="3276600" cy="331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5333" r="73333" b="83238"/>
          <a:stretch>
            <a:fillRect/>
          </a:stretch>
        </p:blipFill>
        <p:spPr bwMode="auto">
          <a:xfrm>
            <a:off x="4191000" y="2057400"/>
            <a:ext cx="426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9600" y="1676400"/>
            <a:ext cx="1369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 Download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91000" y="1676400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2. Unzip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91000" y="3657600"/>
            <a:ext cx="118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3. Rename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0000" t="8381" r="61905" b="55333"/>
          <a:stretch>
            <a:fillRect/>
          </a:stretch>
        </p:blipFill>
        <p:spPr bwMode="auto">
          <a:xfrm>
            <a:off x="5410200" y="3429000"/>
            <a:ext cx="2362200" cy="296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239000" y="5867400"/>
            <a:ext cx="157960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To H-YYYY-MM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Merge into Access </a:t>
            </a:r>
            <a:br>
              <a:rPr lang="en-US" dirty="0" smtClean="0"/>
            </a:br>
            <a:r>
              <a:rPr lang="en-US" dirty="0" smtClean="0"/>
              <a:t>in Order of Date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37143" b="52000"/>
          <a:stretch>
            <a:fillRect/>
          </a:stretch>
        </p:blipFill>
        <p:spPr bwMode="auto">
          <a:xfrm>
            <a:off x="1143000" y="2514600"/>
            <a:ext cx="6629400" cy="316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3"/>
          <p:cNvSpPr/>
          <p:nvPr/>
        </p:nvSpPr>
        <p:spPr>
          <a:xfrm>
            <a:off x="2133600" y="1905000"/>
            <a:ext cx="685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62000" y="2743200"/>
            <a:ext cx="762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6934200" y="4572000"/>
            <a:ext cx="6858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1752600" y="3886200"/>
            <a:ext cx="6096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Change in File Names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2286" r="67143" b="47429"/>
          <a:stretch>
            <a:fillRect/>
          </a:stretch>
        </p:blipFill>
        <p:spPr bwMode="auto">
          <a:xfrm>
            <a:off x="1981200" y="1447800"/>
            <a:ext cx="5257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eft Arrow 3"/>
          <p:cNvSpPr/>
          <p:nvPr/>
        </p:nvSpPr>
        <p:spPr>
          <a:xfrm>
            <a:off x="4191000" y="2743200"/>
            <a:ext cx="2667000" cy="5334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From 2015 </a:t>
            </a:r>
            <a:r>
              <a:rPr lang="en-US" dirty="0" smtClean="0"/>
              <a:t>01 database 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4191000" y="3124200"/>
            <a:ext cx="19812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From 2015 04 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4191000" y="3505200"/>
            <a:ext cx="19812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From 2015 05 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4191000" y="3962400"/>
            <a:ext cx="2590800" cy="5334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From 2015 </a:t>
            </a:r>
            <a:r>
              <a:rPr lang="en-US" dirty="0" smtClean="0"/>
              <a:t>07 database  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4191000" y="4419600"/>
            <a:ext cx="19812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From 2015 10 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4191000" y="4800600"/>
            <a:ext cx="19812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From 2015 12 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4191000" y="5181600"/>
            <a:ext cx="19812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From 2016 05 </a:t>
            </a:r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4191000" y="5562600"/>
            <a:ext cx="19812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From 2016 08 </a:t>
            </a: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4191000" y="6019800"/>
            <a:ext cx="2590800" cy="5334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From 2016 </a:t>
            </a:r>
            <a:r>
              <a:rPr lang="en-US" dirty="0" smtClean="0"/>
              <a:t>11 database  </a:t>
            </a:r>
            <a:endParaRPr lang="en-US" dirty="0"/>
          </a:p>
        </p:txBody>
      </p:sp>
      <p:sp>
        <p:nvSpPr>
          <p:cNvPr id="13" name="Explosion 1 12"/>
          <p:cNvSpPr/>
          <p:nvPr/>
        </p:nvSpPr>
        <p:spPr>
          <a:xfrm>
            <a:off x="6781800" y="3124200"/>
            <a:ext cx="2971800" cy="2362200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Only 3 Years Show Change in Data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Ignore Tables with Same Time Periods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Only 3 unique time periods in 9 tables:</a:t>
            </a:r>
          </a:p>
          <a:p>
            <a:r>
              <a:rPr lang="en-US" sz="2800" dirty="0" smtClean="0"/>
              <a:t>2010-2013 in </a:t>
            </a:r>
            <a:r>
              <a:rPr lang="en-US" sz="2800" dirty="0" err="1" smtClean="0"/>
              <a:t>HQI_HOSP_AMI_Payment</a:t>
            </a:r>
            <a:endParaRPr lang="en-US" sz="2800" dirty="0" smtClean="0"/>
          </a:p>
          <a:p>
            <a:r>
              <a:rPr lang="en-US" sz="2800" dirty="0" smtClean="0"/>
              <a:t>2011-2014 in </a:t>
            </a:r>
            <a:r>
              <a:rPr lang="en-US" sz="2800" dirty="0" err="1" smtClean="0"/>
              <a:t>HQI_HOSP_Payment</a:t>
            </a:r>
            <a:endParaRPr lang="en-US" sz="2800" dirty="0" smtClean="0"/>
          </a:p>
          <a:p>
            <a:r>
              <a:rPr lang="en-US" sz="2800" dirty="0" smtClean="0"/>
              <a:t>2012-2015 in </a:t>
            </a:r>
            <a:r>
              <a:rPr lang="en-US" sz="2800" dirty="0" err="1" smtClean="0"/>
              <a:t>HQI_HOSP_PaymentAndValueOfCare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Field Names Change in Different Files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85800" y="1828800"/>
            <a:ext cx="8153400" cy="3361730"/>
            <a:chOff x="685800" y="1828800"/>
            <a:chExt cx="8153400" cy="3361730"/>
          </a:xfrm>
        </p:grpSpPr>
        <p:sp>
          <p:nvSpPr>
            <p:cNvPr id="5" name="Rectangle 4"/>
            <p:cNvSpPr/>
            <p:nvPr/>
          </p:nvSpPr>
          <p:spPr>
            <a:xfrm>
              <a:off x="685800" y="1828800"/>
              <a:ext cx="8001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Prob2010-2013: </a:t>
              </a:r>
            </a:p>
            <a:p>
              <a:r>
                <a:rPr lang="en-US" dirty="0" smtClean="0"/>
                <a:t>Sum(</a:t>
              </a:r>
              <a:r>
                <a:rPr lang="en-US" dirty="0" err="1" smtClean="0"/>
                <a:t>InStr</a:t>
              </a:r>
              <a:r>
                <a:rPr lang="en-US" dirty="0" smtClean="0"/>
                <a:t>([</a:t>
              </a:r>
              <a:r>
                <a:rPr lang="en-US" dirty="0" err="1" smtClean="0"/>
                <a:t>HQI_HOSP_AMI_Payment</a:t>
              </a:r>
              <a:r>
                <a:rPr lang="en-US" dirty="0" smtClean="0"/>
                <a:t>]![Compared to National],"Greater"))/ Count([</a:t>
              </a:r>
              <a:r>
                <a:rPr lang="en-US" dirty="0" err="1" smtClean="0"/>
                <a:t>HQI_HOSP_AMI_Payment</a:t>
              </a:r>
              <a:r>
                <a:rPr lang="en-US" dirty="0" smtClean="0"/>
                <a:t>]![</a:t>
              </a:r>
              <a:r>
                <a:rPr lang="en-US" dirty="0" smtClean="0">
                  <a:solidFill>
                    <a:srgbClr val="FF0000"/>
                  </a:solidFill>
                </a:rPr>
                <a:t>Compared to National</a:t>
              </a:r>
              <a:r>
                <a:rPr lang="en-US" dirty="0" smtClean="0"/>
                <a:t>])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3048000"/>
              <a:ext cx="73152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Prob2011-2014: </a:t>
              </a:r>
            </a:p>
            <a:p>
              <a:r>
                <a:rPr lang="en-US" dirty="0" smtClean="0"/>
                <a:t>Sum(</a:t>
              </a:r>
              <a:r>
                <a:rPr lang="en-US" dirty="0" err="1" smtClean="0"/>
                <a:t>InStr</a:t>
              </a:r>
              <a:r>
                <a:rPr lang="en-US" dirty="0" smtClean="0"/>
                <a:t>([</a:t>
              </a:r>
              <a:r>
                <a:rPr lang="en-US" dirty="0" err="1" smtClean="0"/>
                <a:t>HQI_HOSP_Payment</a:t>
              </a:r>
              <a:r>
                <a:rPr lang="en-US" dirty="0" smtClean="0"/>
                <a:t>]![Category],"Greater"))/ Count([</a:t>
              </a:r>
              <a:r>
                <a:rPr lang="en-US" dirty="0" err="1" smtClean="0"/>
                <a:t>HQI_HOSP_Payment</a:t>
              </a:r>
              <a:r>
                <a:rPr lang="en-US" dirty="0" smtClean="0"/>
                <a:t>]![</a:t>
              </a:r>
              <a:r>
                <a:rPr lang="en-US" dirty="0" smtClean="0">
                  <a:solidFill>
                    <a:srgbClr val="FF0000"/>
                  </a:solidFill>
                </a:rPr>
                <a:t>Category</a:t>
              </a:r>
              <a:r>
                <a:rPr lang="en-US" dirty="0" smtClean="0"/>
                <a:t>])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85800" y="4267200"/>
              <a:ext cx="81534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Prob2012-2015: </a:t>
              </a:r>
            </a:p>
            <a:p>
              <a:r>
                <a:rPr lang="en-US" dirty="0" smtClean="0"/>
                <a:t>Sum(</a:t>
              </a:r>
              <a:r>
                <a:rPr lang="en-US" dirty="0" err="1" smtClean="0"/>
                <a:t>InStr</a:t>
              </a:r>
              <a:r>
                <a:rPr lang="en-US" dirty="0" smtClean="0"/>
                <a:t>([HQI_HOSP_PaymentAndValueOfCare4]![Payment Category],"Greater"))/ Count([HQI_HOSP_PaymentAndValueOfCare4]![</a:t>
              </a:r>
              <a:r>
                <a:rPr lang="en-US" dirty="0" smtClean="0">
                  <a:solidFill>
                    <a:srgbClr val="FF0000"/>
                  </a:solidFill>
                </a:rPr>
                <a:t>Payment Category</a:t>
              </a:r>
              <a:r>
                <a:rPr lang="en-US" dirty="0" smtClean="0"/>
                <a:t>])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762" t="16000" r="26190" b="54286"/>
          <a:stretch>
            <a:fillRect/>
          </a:stretch>
        </p:blipFill>
        <p:spPr bwMode="auto">
          <a:xfrm>
            <a:off x="457200" y="1600200"/>
            <a:ext cx="7848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2010-2013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6200000">
            <a:off x="6543494" y="4988215"/>
            <a:ext cx="2209800" cy="1377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 Measure Payment_30_AMI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3650361">
            <a:off x="5102607" y="1882035"/>
            <a:ext cx="1981200" cy="1680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Remove Hospitals Not Reporting</a:t>
            </a:r>
            <a:endParaRPr lang="en-US" dirty="0"/>
          </a:p>
        </p:txBody>
      </p:sp>
      <p:sp>
        <p:nvSpPr>
          <p:cNvPr id="7" name="Up Arrow Callout 6"/>
          <p:cNvSpPr/>
          <p:nvPr/>
        </p:nvSpPr>
        <p:spPr>
          <a:xfrm>
            <a:off x="1676400" y="3886200"/>
            <a:ext cx="2895600" cy="2590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Prob2010-2013:  Sum( </a:t>
            </a:r>
            <a:r>
              <a:rPr lang="en-US" dirty="0" err="1" smtClean="0"/>
              <a:t>InStr</a:t>
            </a:r>
            <a:r>
              <a:rPr lang="en-US" dirty="0" smtClean="0"/>
              <a:t> ([</a:t>
            </a:r>
            <a:r>
              <a:rPr lang="en-US" dirty="0" smtClean="0"/>
              <a:t>Compared to </a:t>
            </a:r>
            <a:r>
              <a:rPr lang="en-US" dirty="0" smtClean="0"/>
              <a:t>National], "</a:t>
            </a:r>
            <a:r>
              <a:rPr lang="en-US" dirty="0" smtClean="0"/>
              <a:t>Greater</a:t>
            </a:r>
            <a:r>
              <a:rPr lang="en-US" dirty="0" smtClean="0"/>
              <a:t>"))  / Count ( [</a:t>
            </a:r>
            <a:r>
              <a:rPr lang="en-US" dirty="0" smtClean="0"/>
              <a:t>Compared to National])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2010-2013 from </a:t>
            </a:r>
            <a:r>
              <a:rPr lang="en-US" dirty="0" err="1" smtClean="0"/>
              <a:t>HQI_HOSP_AMI_Payment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" y="167640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SELECT </a:t>
            </a:r>
            <a:r>
              <a:rPr lang="en-US" dirty="0" smtClean="0">
                <a:solidFill>
                  <a:srgbClr val="FF0000"/>
                </a:solidFill>
              </a:rPr>
              <a:t>Count</a:t>
            </a:r>
            <a:r>
              <a:rPr lang="en-US" dirty="0" smtClean="0"/>
              <a:t>([</a:t>
            </a:r>
            <a:r>
              <a:rPr lang="en-US" dirty="0" smtClean="0"/>
              <a:t>Compared to National]) AS [Hospitals2010-2013</a:t>
            </a:r>
            <a:r>
              <a:rPr lang="en-US" dirty="0" smtClean="0"/>
              <a:t>]</a:t>
            </a:r>
          </a:p>
          <a:p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Sum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FF0000"/>
                </a:solidFill>
              </a:rPr>
              <a:t>InStr</a:t>
            </a:r>
            <a:r>
              <a:rPr lang="en-US" dirty="0" smtClean="0"/>
              <a:t>([</a:t>
            </a:r>
            <a:r>
              <a:rPr lang="en-US" dirty="0" smtClean="0"/>
              <a:t>Compared to </a:t>
            </a:r>
            <a:r>
              <a:rPr lang="en-US" dirty="0" smtClean="0"/>
              <a:t>National</a:t>
            </a:r>
            <a:r>
              <a:rPr lang="en-US" dirty="0" smtClean="0"/>
              <a:t>],"Greater</a:t>
            </a:r>
            <a:r>
              <a:rPr lang="en-US" dirty="0" smtClean="0"/>
              <a:t>")) /   	Count</a:t>
            </a:r>
            <a:r>
              <a:rPr lang="en-US" dirty="0" smtClean="0"/>
              <a:t>([HQI_HOSP_AMI_Payment1]![Compared to National]) AS [</a:t>
            </a:r>
            <a:r>
              <a:rPr lang="en-US" dirty="0" err="1" smtClean="0"/>
              <a:t>Prob</a:t>
            </a:r>
            <a:r>
              <a:rPr lang="en-US" dirty="0" smtClean="0"/>
              <a:t>]</a:t>
            </a:r>
          </a:p>
          <a:p>
            <a:r>
              <a:rPr lang="en-US" dirty="0" smtClean="0"/>
              <a:t>, [Measure </a:t>
            </a:r>
            <a:r>
              <a:rPr lang="en-US" dirty="0" smtClean="0"/>
              <a:t>Start Date</a:t>
            </a:r>
            <a:r>
              <a:rPr lang="en-US" dirty="0" smtClean="0"/>
              <a:t>]</a:t>
            </a:r>
          </a:p>
          <a:p>
            <a:r>
              <a:rPr lang="en-US" dirty="0" smtClean="0"/>
              <a:t>, [Measure </a:t>
            </a:r>
            <a:r>
              <a:rPr lang="en-US" dirty="0" smtClean="0"/>
              <a:t>End Date]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FROM </a:t>
            </a:r>
            <a:r>
              <a:rPr lang="en-US" dirty="0" smtClean="0"/>
              <a:t>HQI_HOSP_AMI_Payment1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WHERE</a:t>
            </a:r>
            <a:r>
              <a:rPr lang="en-US" dirty="0" smtClean="0"/>
              <a:t> </a:t>
            </a:r>
            <a:r>
              <a:rPr lang="en-US" dirty="0" smtClean="0"/>
              <a:t>Denominator&lt;&gt;"</a:t>
            </a:r>
            <a:r>
              <a:rPr lang="en-US" dirty="0" smtClean="0"/>
              <a:t>Not </a:t>
            </a:r>
            <a:r>
              <a:rPr lang="en-US" dirty="0" smtClean="0"/>
              <a:t>Available” </a:t>
            </a:r>
            <a:r>
              <a:rPr lang="en-US" dirty="0" smtClean="0"/>
              <a:t>AND </a:t>
            </a:r>
            <a:r>
              <a:rPr lang="en-US" dirty="0" smtClean="0"/>
              <a:t>[</a:t>
            </a:r>
            <a:r>
              <a:rPr lang="en-US" dirty="0" smtClean="0"/>
              <a:t>Measure ID</a:t>
            </a:r>
            <a:r>
              <a:rPr lang="en-US" dirty="0" smtClean="0"/>
              <a:t>]="PAYM_30_AMI”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GROUP BY </a:t>
            </a:r>
            <a:r>
              <a:rPr lang="en-US" dirty="0" smtClean="0"/>
              <a:t>Measure </a:t>
            </a:r>
            <a:r>
              <a:rPr lang="en-US" dirty="0" smtClean="0"/>
              <a:t>Start </a:t>
            </a:r>
            <a:r>
              <a:rPr lang="en-US" dirty="0" smtClean="0"/>
              <a:t>Date, Measure </a:t>
            </a:r>
            <a:r>
              <a:rPr lang="en-US" dirty="0" smtClean="0"/>
              <a:t>End </a:t>
            </a:r>
            <a:r>
              <a:rPr lang="en-US" dirty="0" smtClean="0"/>
              <a:t>Date;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2011-2014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5238" t="15714" r="29524" b="47714"/>
          <a:stretch>
            <a:fillRect/>
          </a:stretch>
        </p:blipFill>
        <p:spPr bwMode="auto">
          <a:xfrm>
            <a:off x="609600" y="1752600"/>
            <a:ext cx="79930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eft Arrow 9"/>
          <p:cNvSpPr/>
          <p:nvPr/>
        </p:nvSpPr>
        <p:spPr>
          <a:xfrm>
            <a:off x="3352800" y="2362200"/>
            <a:ext cx="1981200" cy="1143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Different File &amp; Fields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494</Words>
  <Application>Microsoft Office PowerPoint</Application>
  <PresentationFormat>On-screen Show (4:3)</PresentationFormat>
  <Paragraphs>133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Has Rate of Hospitals Exceeding National Payment for AMI Changed? </vt:lpstr>
      <vt:lpstr>Download, Unzip, Rename Data</vt:lpstr>
      <vt:lpstr>Merge into Access  in Order of Date</vt:lpstr>
      <vt:lpstr>Note Change in File Names</vt:lpstr>
      <vt:lpstr>Ignore Tables with Same Time Periods </vt:lpstr>
      <vt:lpstr>Field Names Change in Different Files </vt:lpstr>
      <vt:lpstr>2010-2013</vt:lpstr>
      <vt:lpstr>2010-2013 from HQI_HOSP_AMI_Payment</vt:lpstr>
      <vt:lpstr>2011-2014</vt:lpstr>
      <vt:lpstr>2011-2014</vt:lpstr>
      <vt:lpstr>2012-2015</vt:lpstr>
      <vt:lpstr>2012-2015</vt:lpstr>
      <vt:lpstr>Query Results</vt:lpstr>
      <vt:lpstr>Calculate Control Limits</vt:lpstr>
      <vt:lpstr>Plot Control Chart</vt:lpstr>
      <vt:lpstr>Fewer Hospitals ExceedED Average National 30-day AMI Payments.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Farrokh</dc:creator>
  <cp:lastModifiedBy>Farrokh</cp:lastModifiedBy>
  <cp:revision>48</cp:revision>
  <dcterms:created xsi:type="dcterms:W3CDTF">2017-03-15T13:37:52Z</dcterms:created>
  <dcterms:modified xsi:type="dcterms:W3CDTF">2017-03-26T13:52:55Z</dcterms:modified>
</cp:coreProperties>
</file>