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E84B-CFE3-4EDE-842B-C58EF3B90F99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BD0B-76F0-4881-A8FF-EA0AD9671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E84B-CFE3-4EDE-842B-C58EF3B90F99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BD0B-76F0-4881-A8FF-EA0AD9671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E84B-CFE3-4EDE-842B-C58EF3B90F99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BD0B-76F0-4881-A8FF-EA0AD9671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E84B-CFE3-4EDE-842B-C58EF3B90F99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BD0B-76F0-4881-A8FF-EA0AD9671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E84B-CFE3-4EDE-842B-C58EF3B90F99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BD0B-76F0-4881-A8FF-EA0AD9671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E84B-CFE3-4EDE-842B-C58EF3B90F99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BD0B-76F0-4881-A8FF-EA0AD9671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E84B-CFE3-4EDE-842B-C58EF3B90F99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BD0B-76F0-4881-A8FF-EA0AD9671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E84B-CFE3-4EDE-842B-C58EF3B90F99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BD0B-76F0-4881-A8FF-EA0AD9671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E84B-CFE3-4EDE-842B-C58EF3B90F99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BD0B-76F0-4881-A8FF-EA0AD9671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E84B-CFE3-4EDE-842B-C58EF3B90F99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BD0B-76F0-4881-A8FF-EA0AD9671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E84B-CFE3-4EDE-842B-C58EF3B90F99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BD0B-76F0-4881-A8FF-EA0AD9671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FE84B-CFE3-4EDE-842B-C58EF3B90F99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CBD0B-76F0-4881-A8FF-EA0AD9671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1" y="2428875"/>
          <a:ext cx="6705599" cy="2828925"/>
        </p:xfrm>
        <a:graphic>
          <a:graphicData uri="http://schemas.openxmlformats.org/drawingml/2006/table">
            <a:tbl>
              <a:tblPr/>
              <a:tblGrid>
                <a:gridCol w="772764"/>
                <a:gridCol w="1794808"/>
                <a:gridCol w="1196538"/>
                <a:gridCol w="648124"/>
                <a:gridCol w="1096827"/>
                <a:gridCol w="1196538"/>
              </a:tblGrid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Case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Hospitalized?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Gender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Insured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Count of Patients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&gt;65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&lt;65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Female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&gt;65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Female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&lt;65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&gt;65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&lt;65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Female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&gt;65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Female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&lt;65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Replace text with 1 and 0.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2362200"/>
          <a:ext cx="7467600" cy="2670810"/>
        </p:xfrm>
        <a:graphic>
          <a:graphicData uri="http://schemas.openxmlformats.org/drawingml/2006/table">
            <a:tbl>
              <a:tblPr/>
              <a:tblGrid>
                <a:gridCol w="1389321"/>
                <a:gridCol w="1910316"/>
                <a:gridCol w="1389321"/>
                <a:gridCol w="1389321"/>
                <a:gridCol w="1389321"/>
              </a:tblGrid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Case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Hospitalized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Gender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Insured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 Calculate a Contingency Table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81199" y="2952750"/>
          <a:ext cx="4419600" cy="1419225"/>
        </p:xfrm>
        <a:graphic>
          <a:graphicData uri="http://schemas.openxmlformats.org/drawingml/2006/table">
            <a:tbl>
              <a:tblPr/>
              <a:tblGrid>
                <a:gridCol w="822251"/>
                <a:gridCol w="1130596"/>
                <a:gridCol w="822251"/>
                <a:gridCol w="822251"/>
                <a:gridCol w="822251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&lt;65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&gt;65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 Calculate a Contingency Table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81199" y="2952750"/>
          <a:ext cx="4419600" cy="1419225"/>
        </p:xfrm>
        <a:graphic>
          <a:graphicData uri="http://schemas.openxmlformats.org/drawingml/2006/table">
            <a:tbl>
              <a:tblPr/>
              <a:tblGrid>
                <a:gridCol w="822251"/>
                <a:gridCol w="1130596"/>
                <a:gridCol w="822251"/>
                <a:gridCol w="822251"/>
                <a:gridCol w="822251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&gt;65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 rot="1402470">
            <a:off x="857260" y="1650316"/>
            <a:ext cx="4336173" cy="21740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Calculated from ranges using =sumproduct (gender, age, count)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172200" y="3429000"/>
            <a:ext cx="1981200" cy="1066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 of row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4267200" y="4267200"/>
            <a:ext cx="1828800" cy="1676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 of Column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Calculate Expected Counts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4601" y="2952750"/>
          <a:ext cx="3695700" cy="1419225"/>
        </p:xfrm>
        <a:graphic>
          <a:graphicData uri="http://schemas.openxmlformats.org/drawingml/2006/table">
            <a:tbl>
              <a:tblPr/>
              <a:tblGrid>
                <a:gridCol w="1028700"/>
                <a:gridCol w="838200"/>
                <a:gridCol w="609600"/>
                <a:gridCol w="609600"/>
                <a:gridCol w="609600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&lt;65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&gt;65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4953000"/>
            <a:ext cx="4038600" cy="52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Calculate Chi-square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0" y="2209800"/>
          <a:ext cx="2628900" cy="567690"/>
        </p:xfrm>
        <a:graphic>
          <a:graphicData uri="http://schemas.openxmlformats.org/drawingml/2006/table">
            <a:tbl>
              <a:tblPr/>
              <a:tblGrid>
                <a:gridCol w="1521995"/>
                <a:gridCol w="110690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Chi-square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5.780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Calculate Chi-square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0" y="2209800"/>
          <a:ext cx="2628900" cy="567690"/>
        </p:xfrm>
        <a:graphic>
          <a:graphicData uri="http://schemas.openxmlformats.org/drawingml/2006/table">
            <a:tbl>
              <a:tblPr/>
              <a:tblGrid>
                <a:gridCol w="1521995"/>
                <a:gridCol w="110690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Chi-square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5.780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 rot="558220">
            <a:off x="834213" y="1398656"/>
            <a:ext cx="4335965" cy="1143000"/>
            <a:chOff x="693235" y="1752600"/>
            <a:chExt cx="4335965" cy="1143000"/>
          </a:xfrm>
        </p:grpSpPr>
        <p:sp>
          <p:nvSpPr>
            <p:cNvPr id="4" name="Right Arrow 3"/>
            <p:cNvSpPr/>
            <p:nvPr/>
          </p:nvSpPr>
          <p:spPr>
            <a:xfrm>
              <a:off x="762000" y="1752600"/>
              <a:ext cx="42672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93235" y="2133600"/>
              <a:ext cx="41417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=CHITEST( actual_range, expected_range )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Calculate Chi-square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0" y="2209800"/>
          <a:ext cx="2628900" cy="567690"/>
        </p:xfrm>
        <a:graphic>
          <a:graphicData uri="http://schemas.openxmlformats.org/drawingml/2006/table">
            <a:tbl>
              <a:tblPr/>
              <a:tblGrid>
                <a:gridCol w="1521995"/>
                <a:gridCol w="110690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Chi-square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5.780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 rot="20670024">
            <a:off x="979593" y="2759182"/>
            <a:ext cx="4267200" cy="1143000"/>
            <a:chOff x="762000" y="1752600"/>
            <a:chExt cx="4267200" cy="1143000"/>
          </a:xfrm>
        </p:grpSpPr>
        <p:sp>
          <p:nvSpPr>
            <p:cNvPr id="4" name="Right Arrow 3"/>
            <p:cNvSpPr/>
            <p:nvPr/>
          </p:nvSpPr>
          <p:spPr>
            <a:xfrm>
              <a:off x="762000" y="1752600"/>
              <a:ext cx="42672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23621" y="1995102"/>
              <a:ext cx="368100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=CHIINV( p-value, degrees_freedom </a:t>
              </a:r>
              <a:r>
                <a:rPr lang="en-US" dirty="0" smtClean="0"/>
                <a:t>)</a:t>
              </a:r>
            </a:p>
            <a:p>
              <a:r>
                <a:rPr lang="en-US" dirty="0" smtClean="0"/>
                <a:t>=CHIINV(0.123,3)</a:t>
              </a:r>
              <a:endParaRPr lang="en-US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4419600" y="4648200"/>
            <a:ext cx="320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Degrees of freedom is 4 observation minus 1 estimated parameter = 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273</Words>
  <Application>Microsoft Office PowerPoint</Application>
  <PresentationFormat>On-screen Show (4:3)</PresentationFormat>
  <Paragraphs>181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Data</vt:lpstr>
      <vt:lpstr>Step 1: Replace text with 1 and 0.</vt:lpstr>
      <vt:lpstr>Step 2:  Calculate a Contingency Table</vt:lpstr>
      <vt:lpstr>Step 2:  Calculate a Contingency Table</vt:lpstr>
      <vt:lpstr>Step 3: Calculate Expected Counts</vt:lpstr>
      <vt:lpstr>Step 4: Calculate Chi-square</vt:lpstr>
      <vt:lpstr>Step 4: Calculate Chi-square</vt:lpstr>
      <vt:lpstr>Step 4: Calculate Chi-square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</dc:title>
  <dc:creator>Farrokh</dc:creator>
  <cp:lastModifiedBy>Farrokh</cp:lastModifiedBy>
  <cp:revision>4</cp:revision>
  <dcterms:created xsi:type="dcterms:W3CDTF">2017-05-04T19:31:33Z</dcterms:created>
  <dcterms:modified xsi:type="dcterms:W3CDTF">2017-05-12T17:23:53Z</dcterms:modified>
</cp:coreProperties>
</file>