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alemi\AppData\Local\Microsoft\Windows\INetCache\Content.Outlook\Y1P324Z9\corrected%20FinalExam_HAP725_Fall2019_AlexanderVelosk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n-US"/>
              <a:t>CABG Mortality Rate - GWU vs. Competitors</a:t>
            </a:r>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UCL</c:v>
          </c:tx>
          <c:spPr>
            <a:ln w="28575" cap="rnd">
              <a:solidFill>
                <a:srgbClr val="FF0000"/>
              </a:solidFill>
              <a:round/>
            </a:ln>
            <a:effectLst/>
          </c:spPr>
          <c:marker>
            <c:symbol val="none"/>
          </c:marker>
          <c:cat>
            <c:numRef>
              <c:f>'Q7'!$P$4:$P$7</c:f>
              <c:numCache>
                <c:formatCode>General</c:formatCode>
                <c:ptCount val="4"/>
                <c:pt idx="0">
                  <c:v>2014</c:v>
                </c:pt>
                <c:pt idx="1">
                  <c:v>2015</c:v>
                </c:pt>
                <c:pt idx="2">
                  <c:v>2016</c:v>
                </c:pt>
                <c:pt idx="3">
                  <c:v>2017</c:v>
                </c:pt>
              </c:numCache>
            </c:numRef>
          </c:cat>
          <c:val>
            <c:numRef>
              <c:f>'Q7'!$Y$4:$Y$7</c:f>
              <c:numCache>
                <c:formatCode>General</c:formatCode>
                <c:ptCount val="4"/>
                <c:pt idx="0">
                  <c:v>2.649931512545713</c:v>
                </c:pt>
                <c:pt idx="1">
                  <c:v>2.649931512545713</c:v>
                </c:pt>
                <c:pt idx="2">
                  <c:v>2.649931512545713</c:v>
                </c:pt>
                <c:pt idx="3">
                  <c:v>2.649931512545713</c:v>
                </c:pt>
              </c:numCache>
            </c:numRef>
          </c:val>
          <c:smooth val="0"/>
          <c:extLst>
            <c:ext xmlns:c16="http://schemas.microsoft.com/office/drawing/2014/chart" uri="{C3380CC4-5D6E-409C-BE32-E72D297353CC}">
              <c16:uniqueId val="{00000000-C78C-41B6-91D5-E43EECB133FC}"/>
            </c:ext>
          </c:extLst>
        </c:ser>
        <c:ser>
          <c:idx val="1"/>
          <c:order val="1"/>
          <c:tx>
            <c:v>LCL</c:v>
          </c:tx>
          <c:spPr>
            <a:ln w="28575" cap="rnd">
              <a:solidFill>
                <a:srgbClr val="FF0000"/>
              </a:solidFill>
              <a:round/>
            </a:ln>
            <a:effectLst/>
          </c:spPr>
          <c:marker>
            <c:symbol val="none"/>
          </c:marker>
          <c:cat>
            <c:numRef>
              <c:f>'Q7'!$P$4:$P$7</c:f>
              <c:numCache>
                <c:formatCode>General</c:formatCode>
                <c:ptCount val="4"/>
                <c:pt idx="0">
                  <c:v>2014</c:v>
                </c:pt>
                <c:pt idx="1">
                  <c:v>2015</c:v>
                </c:pt>
                <c:pt idx="2">
                  <c:v>2016</c:v>
                </c:pt>
                <c:pt idx="3">
                  <c:v>2017</c:v>
                </c:pt>
              </c:numCache>
            </c:numRef>
          </c:cat>
          <c:val>
            <c:numRef>
              <c:f>'Q7'!$Z$4:$Z$7</c:f>
              <c:numCache>
                <c:formatCode>General</c:formatCode>
                <c:ptCount val="4"/>
                <c:pt idx="0">
                  <c:v>1.21837682798388</c:v>
                </c:pt>
                <c:pt idx="1">
                  <c:v>1.21837682798388</c:v>
                </c:pt>
                <c:pt idx="2">
                  <c:v>1.21837682798388</c:v>
                </c:pt>
                <c:pt idx="3">
                  <c:v>1.21837682798388</c:v>
                </c:pt>
              </c:numCache>
            </c:numRef>
          </c:val>
          <c:smooth val="0"/>
          <c:extLst>
            <c:ext xmlns:c16="http://schemas.microsoft.com/office/drawing/2014/chart" uri="{C3380CC4-5D6E-409C-BE32-E72D297353CC}">
              <c16:uniqueId val="{00000001-C78C-41B6-91D5-E43EECB133FC}"/>
            </c:ext>
          </c:extLst>
        </c:ser>
        <c:ser>
          <c:idx val="2"/>
          <c:order val="2"/>
          <c:tx>
            <c:v>GWU</c:v>
          </c:tx>
          <c:spPr>
            <a:ln w="28575" cap="rnd">
              <a:solidFill>
                <a:srgbClr val="0070C0"/>
              </a:solidFill>
              <a:round/>
            </a:ln>
            <a:effectLst/>
          </c:spPr>
          <c:marker>
            <c:symbol val="diamond"/>
            <c:size val="5"/>
            <c:spPr>
              <a:solidFill>
                <a:schemeClr val="accent1"/>
              </a:solidFill>
              <a:ln w="9525">
                <a:solidFill>
                  <a:srgbClr val="0070C0"/>
                </a:solidFill>
              </a:ln>
              <a:effectLst/>
            </c:spPr>
          </c:marker>
          <c:cat>
            <c:numRef>
              <c:f>'Q7'!$P$4:$P$7</c:f>
              <c:numCache>
                <c:formatCode>General</c:formatCode>
                <c:ptCount val="4"/>
                <c:pt idx="0">
                  <c:v>2014</c:v>
                </c:pt>
                <c:pt idx="1">
                  <c:v>2015</c:v>
                </c:pt>
                <c:pt idx="2">
                  <c:v>2016</c:v>
                </c:pt>
                <c:pt idx="3">
                  <c:v>2017</c:v>
                </c:pt>
              </c:numCache>
            </c:numRef>
          </c:cat>
          <c:val>
            <c:numRef>
              <c:f>'Q7'!$Q$4:$Q$7</c:f>
              <c:numCache>
                <c:formatCode>General</c:formatCode>
                <c:ptCount val="4"/>
                <c:pt idx="0">
                  <c:v>2.2000000000000002</c:v>
                </c:pt>
                <c:pt idx="1">
                  <c:v>3.1</c:v>
                </c:pt>
                <c:pt idx="2">
                  <c:v>5.0999999999999996</c:v>
                </c:pt>
                <c:pt idx="3">
                  <c:v>5.7</c:v>
                </c:pt>
              </c:numCache>
            </c:numRef>
          </c:val>
          <c:smooth val="0"/>
          <c:extLst>
            <c:ext xmlns:c16="http://schemas.microsoft.com/office/drawing/2014/chart" uri="{C3380CC4-5D6E-409C-BE32-E72D297353CC}">
              <c16:uniqueId val="{00000002-C78C-41B6-91D5-E43EECB133FC}"/>
            </c:ext>
          </c:extLst>
        </c:ser>
        <c:dLbls>
          <c:showLegendKey val="0"/>
          <c:showVal val="0"/>
          <c:showCatName val="0"/>
          <c:showSerName val="0"/>
          <c:showPercent val="0"/>
          <c:showBubbleSize val="0"/>
        </c:dLbls>
        <c:smooth val="0"/>
        <c:axId val="2107243600"/>
        <c:axId val="2107255264"/>
      </c:lineChart>
      <c:catAx>
        <c:axId val="2107243600"/>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107255264"/>
        <c:crosses val="autoZero"/>
        <c:auto val="1"/>
        <c:lblAlgn val="ctr"/>
        <c:lblOffset val="100"/>
        <c:noMultiLvlLbl val="0"/>
      </c:catAx>
      <c:valAx>
        <c:axId val="2107255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Rate</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107243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278C6-AF3C-4629-AC39-BD4367D50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F7D2D8-8998-4BC5-9535-21EE1B5122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0E32D7-B119-48E7-B70F-D8CC40349E43}"/>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5" name="Footer Placeholder 4">
            <a:extLst>
              <a:ext uri="{FF2B5EF4-FFF2-40B4-BE49-F238E27FC236}">
                <a16:creationId xmlns:a16="http://schemas.microsoft.com/office/drawing/2014/main" id="{84754ADF-6154-4830-9044-22ABE9A968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7B461A-5E36-4818-8F81-45835EA12B5E}"/>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385276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2C05A-4FDD-427A-B8C7-FC44D0BEB4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F056DF-E0B0-4D05-9B17-2B263D39E2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DDD41A-7DF1-4A41-A807-3039F432A814}"/>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5" name="Footer Placeholder 4">
            <a:extLst>
              <a:ext uri="{FF2B5EF4-FFF2-40B4-BE49-F238E27FC236}">
                <a16:creationId xmlns:a16="http://schemas.microsoft.com/office/drawing/2014/main" id="{277558E8-EA1D-411F-AAA1-0AD7CAB7F3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46365-9889-4960-9637-0DFE02E9EB96}"/>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394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A5FE69-A1F7-4F2B-B466-36B11BD755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CA2D61-F892-4305-8E19-A2D0882D517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8FA870-AF91-4D16-A6A6-F1C13C312A07}"/>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5" name="Footer Placeholder 4">
            <a:extLst>
              <a:ext uri="{FF2B5EF4-FFF2-40B4-BE49-F238E27FC236}">
                <a16:creationId xmlns:a16="http://schemas.microsoft.com/office/drawing/2014/main" id="{F021E307-AFD6-433B-B886-AF4187DE0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7AF4E-51B7-4CDE-B221-B8759A7EB293}"/>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266921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4AFD-5B61-42AE-A9D5-17479DF781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0ABB6D-00FB-4F3E-BF40-8F6DB2BA8A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F10FC-BD25-405A-978F-96D4674F97A2}"/>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5" name="Footer Placeholder 4">
            <a:extLst>
              <a:ext uri="{FF2B5EF4-FFF2-40B4-BE49-F238E27FC236}">
                <a16:creationId xmlns:a16="http://schemas.microsoft.com/office/drawing/2014/main" id="{DC16C99E-EE2F-4A95-9A8F-B67E0CF0C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2D6A4-E380-4190-8908-B80EA7EBDE17}"/>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288610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013F0-848A-4252-9A8E-62D4026E14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57ED2B-1D9D-4BA8-B939-113AF038D0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889F313-A4D5-4A8F-A056-A9887A5FDC93}"/>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5" name="Footer Placeholder 4">
            <a:extLst>
              <a:ext uri="{FF2B5EF4-FFF2-40B4-BE49-F238E27FC236}">
                <a16:creationId xmlns:a16="http://schemas.microsoft.com/office/drawing/2014/main" id="{72F16978-71B9-418C-84BD-3A86B8823D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531A8-5EFB-4218-9385-79A3C82CA5AF}"/>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2536399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34C86-42CC-4861-9C3D-90601F7FC2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9A4DB6-36CF-4A66-960A-52D89D83FF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2C6175-13DD-4EEE-A57A-31F59404ED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F502A3-929F-4B31-8046-AC3A8E6FD4C6}"/>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6" name="Footer Placeholder 5">
            <a:extLst>
              <a:ext uri="{FF2B5EF4-FFF2-40B4-BE49-F238E27FC236}">
                <a16:creationId xmlns:a16="http://schemas.microsoft.com/office/drawing/2014/main" id="{945A49DB-2264-4068-873D-09F64BCF0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F23471-977A-41EE-BAB3-D8C9715B3AFE}"/>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124818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10136-B0EE-4BAC-ACDC-73DF13EFDF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2DB3F9-E51A-4EA0-BB65-AFE31DE0EA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FB14AE-6E30-416B-92D4-A57C49FBCD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4A0B0D-25C0-49FA-8B73-EA64A19803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923FDC-D026-4397-90C8-B1BCFD1AE4E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4248F-FA08-45F2-9DE0-19690C0748F3}"/>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8" name="Footer Placeholder 7">
            <a:extLst>
              <a:ext uri="{FF2B5EF4-FFF2-40B4-BE49-F238E27FC236}">
                <a16:creationId xmlns:a16="http://schemas.microsoft.com/office/drawing/2014/main" id="{33C00905-AEA9-40ED-B385-BE12B0DE13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D6D930-D8BB-407E-98A7-74C19600456B}"/>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4165911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1181E-78DC-4D99-A6C7-723E2A1A93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1560E5-CB01-41AC-9EAC-9CF75BF203D1}"/>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4" name="Footer Placeholder 3">
            <a:extLst>
              <a:ext uri="{FF2B5EF4-FFF2-40B4-BE49-F238E27FC236}">
                <a16:creationId xmlns:a16="http://schemas.microsoft.com/office/drawing/2014/main" id="{EAD5DFC1-2265-410E-8635-4389608439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188E06-C0EF-4F62-8985-F0F92A945310}"/>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354900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299B80-9508-40C3-B792-81723541667C}"/>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3" name="Footer Placeholder 2">
            <a:extLst>
              <a:ext uri="{FF2B5EF4-FFF2-40B4-BE49-F238E27FC236}">
                <a16:creationId xmlns:a16="http://schemas.microsoft.com/office/drawing/2014/main" id="{4F1A3820-29BF-49B5-970E-62CC778E12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90607E-CE71-43D0-A3E7-94D6F5671772}"/>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195959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EE547-D6C2-488F-8B31-9D54C9967E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99D872-9321-4B30-9642-0EDEDDAD73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C1B330-BAC9-49F1-826D-75E41545B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D4B7C1-09D7-4864-9F6F-0E6255840068}"/>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6" name="Footer Placeholder 5">
            <a:extLst>
              <a:ext uri="{FF2B5EF4-FFF2-40B4-BE49-F238E27FC236}">
                <a16:creationId xmlns:a16="http://schemas.microsoft.com/office/drawing/2014/main" id="{8BDA1866-1CED-4A97-9800-1142511E35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AC36B3-F1F9-4259-9950-984C36E679AD}"/>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417475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610C1-999D-45CB-AD57-AA06AFD294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DA0919-907E-4D30-9D16-E01152D4CA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EB8BA3-1FA3-458C-A80E-A85989364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467184-9932-4230-9BDA-94507C18463F}"/>
              </a:ext>
            </a:extLst>
          </p:cNvPr>
          <p:cNvSpPr>
            <a:spLocks noGrp="1"/>
          </p:cNvSpPr>
          <p:nvPr>
            <p:ph type="dt" sz="half" idx="10"/>
          </p:nvPr>
        </p:nvSpPr>
        <p:spPr/>
        <p:txBody>
          <a:bodyPr/>
          <a:lstStyle/>
          <a:p>
            <a:fld id="{11789FF4-9384-4C30-93AE-E13DA2BC7429}" type="datetimeFigureOut">
              <a:rPr lang="en-US" smtClean="0"/>
              <a:t>12/17/2019</a:t>
            </a:fld>
            <a:endParaRPr lang="en-US"/>
          </a:p>
        </p:txBody>
      </p:sp>
      <p:sp>
        <p:nvSpPr>
          <p:cNvPr id="6" name="Footer Placeholder 5">
            <a:extLst>
              <a:ext uri="{FF2B5EF4-FFF2-40B4-BE49-F238E27FC236}">
                <a16:creationId xmlns:a16="http://schemas.microsoft.com/office/drawing/2014/main" id="{0ADBCF59-E0A1-4385-ADFD-E1B97FACB6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072233-1F9F-42CD-AC67-1D7AE2077B3A}"/>
              </a:ext>
            </a:extLst>
          </p:cNvPr>
          <p:cNvSpPr>
            <a:spLocks noGrp="1"/>
          </p:cNvSpPr>
          <p:nvPr>
            <p:ph type="sldNum" sz="quarter" idx="12"/>
          </p:nvPr>
        </p:nvSpPr>
        <p:spPr/>
        <p:txBody>
          <a:bodyPr/>
          <a:lstStyle/>
          <a:p>
            <a:fld id="{ADB8AB49-5E5F-4195-83DB-7FB3DB5B0FE1}" type="slidenum">
              <a:rPr lang="en-US" smtClean="0"/>
              <a:t>‹#›</a:t>
            </a:fld>
            <a:endParaRPr lang="en-US"/>
          </a:p>
        </p:txBody>
      </p:sp>
    </p:spTree>
    <p:extLst>
      <p:ext uri="{BB962C8B-B14F-4D97-AF65-F5344CB8AC3E}">
        <p14:creationId xmlns:p14="http://schemas.microsoft.com/office/powerpoint/2010/main" val="416369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B04477-68DF-43C2-8A81-1F824BC9F9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D0626A-C9F9-4ABF-BD92-39D7F70DAF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D90345-4A9F-4559-B798-7554149005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89FF4-9384-4C30-93AE-E13DA2BC7429}" type="datetimeFigureOut">
              <a:rPr lang="en-US" smtClean="0"/>
              <a:t>12/17/2019</a:t>
            </a:fld>
            <a:endParaRPr lang="en-US"/>
          </a:p>
        </p:txBody>
      </p:sp>
      <p:sp>
        <p:nvSpPr>
          <p:cNvPr id="5" name="Footer Placeholder 4">
            <a:extLst>
              <a:ext uri="{FF2B5EF4-FFF2-40B4-BE49-F238E27FC236}">
                <a16:creationId xmlns:a16="http://schemas.microsoft.com/office/drawing/2014/main" id="{3442CB23-0941-4F47-ABFD-9703F3D3A4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A616C2-1F2A-42E5-B1D0-7C3ECCD023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8AB49-5E5F-4195-83DB-7FB3DB5B0FE1}" type="slidenum">
              <a:rPr lang="en-US" smtClean="0"/>
              <a:t>‹#›</a:t>
            </a:fld>
            <a:endParaRPr lang="en-US"/>
          </a:p>
        </p:txBody>
      </p:sp>
    </p:spTree>
    <p:extLst>
      <p:ext uri="{BB962C8B-B14F-4D97-AF65-F5344CB8AC3E}">
        <p14:creationId xmlns:p14="http://schemas.microsoft.com/office/powerpoint/2010/main" val="3316666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data.medicare.gov/data/archives/hospital-compare"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5C73-D415-4931-A60D-D08A2D4EA5B5}"/>
              </a:ext>
            </a:extLst>
          </p:cNvPr>
          <p:cNvSpPr>
            <a:spLocks noGrp="1"/>
          </p:cNvSpPr>
          <p:nvPr>
            <p:ph type="ctrTitle"/>
          </p:nvPr>
        </p:nvSpPr>
        <p:spPr/>
        <p:txBody>
          <a:bodyPr>
            <a:normAutofit fontScale="90000"/>
          </a:bodyPr>
          <a:lstStyle/>
          <a:p>
            <a:r>
              <a:rPr lang="en-US" dirty="0"/>
              <a:t>Answer for Comparing George Washington Hospital to Its Competitors</a:t>
            </a:r>
          </a:p>
        </p:txBody>
      </p:sp>
      <p:sp>
        <p:nvSpPr>
          <p:cNvPr id="3" name="Subtitle 2">
            <a:extLst>
              <a:ext uri="{FF2B5EF4-FFF2-40B4-BE49-F238E27FC236}">
                <a16:creationId xmlns:a16="http://schemas.microsoft.com/office/drawing/2014/main" id="{6EC471C0-F6B0-48F4-AAB7-5113D7C73D55}"/>
              </a:ext>
            </a:extLst>
          </p:cNvPr>
          <p:cNvSpPr>
            <a:spLocks noGrp="1"/>
          </p:cNvSpPr>
          <p:nvPr>
            <p:ph type="subTitle" idx="1"/>
          </p:nvPr>
        </p:nvSpPr>
        <p:spPr/>
        <p:txBody>
          <a:bodyPr/>
          <a:lstStyle/>
          <a:p>
            <a:r>
              <a:rPr lang="en-US" dirty="0"/>
              <a:t>Farrokh Alemi</a:t>
            </a:r>
          </a:p>
        </p:txBody>
      </p:sp>
    </p:spTree>
    <p:extLst>
      <p:ext uri="{BB962C8B-B14F-4D97-AF65-F5344CB8AC3E}">
        <p14:creationId xmlns:p14="http://schemas.microsoft.com/office/powerpoint/2010/main" val="346709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5BFD7D-49FD-4591-A985-66FC7BFCD863}"/>
              </a:ext>
            </a:extLst>
          </p:cNvPr>
          <p:cNvSpPr>
            <a:spLocks noGrp="1"/>
          </p:cNvSpPr>
          <p:nvPr>
            <p:ph type="title"/>
          </p:nvPr>
        </p:nvSpPr>
        <p:spPr/>
        <p:txBody>
          <a:bodyPr/>
          <a:lstStyle/>
          <a:p>
            <a:r>
              <a:rPr lang="en-US" dirty="0"/>
              <a:t>Problem Statement</a:t>
            </a:r>
          </a:p>
        </p:txBody>
      </p:sp>
      <p:sp>
        <p:nvSpPr>
          <p:cNvPr id="5" name="Rectangle 4">
            <a:extLst>
              <a:ext uri="{FF2B5EF4-FFF2-40B4-BE49-F238E27FC236}">
                <a16:creationId xmlns:a16="http://schemas.microsoft.com/office/drawing/2014/main" id="{9F1B0351-610E-4D11-9F1D-0A5017E33A54}"/>
              </a:ext>
            </a:extLst>
          </p:cNvPr>
          <p:cNvSpPr/>
          <p:nvPr/>
        </p:nvSpPr>
        <p:spPr>
          <a:xfrm>
            <a:off x="838200" y="1305342"/>
            <a:ext cx="10425056" cy="2585323"/>
          </a:xfrm>
          <a:prstGeom prst="rect">
            <a:avLst/>
          </a:prstGeom>
        </p:spPr>
        <p:txBody>
          <a:bodyPr wrap="square">
            <a:spAutoFit/>
          </a:bodyPr>
          <a:lstStyle/>
          <a:p>
            <a:r>
              <a:rPr lang="en-US" b="0" i="0" dirty="0">
                <a:solidFill>
                  <a:srgbClr val="000000"/>
                </a:solidFill>
                <a:effectLst/>
                <a:latin typeface="Arial" panose="020B0604020202020204" pitchFamily="34" charset="0"/>
              </a:rPr>
              <a:t>Analyze "Death rate for CABG surgery patients", this is measure code MORT_30_CABG. Choose George Washington University Hospital.  Choose for its competitors Medstar Washington, VHC, and INNOVA Fairfax. You will find this measure inside "</a:t>
            </a:r>
            <a:r>
              <a:rPr lang="en-US" b="1" i="0" u="none" strike="noStrike" dirty="0">
                <a:solidFill>
                  <a:srgbClr val="006633"/>
                </a:solidFill>
                <a:effectLst/>
                <a:latin typeface="Arial" panose="020B0604020202020204" pitchFamily="34" charset="0"/>
                <a:hlinkClick r:id="rId2"/>
              </a:rPr>
              <a:t>Complications and Deaths - Hospital</a:t>
            </a:r>
            <a:r>
              <a:rPr lang="en-US" b="0" i="0" dirty="0">
                <a:solidFill>
                  <a:srgbClr val="000000"/>
                </a:solidFill>
                <a:effectLst/>
                <a:latin typeface="Arial" panose="020B0604020202020204" pitchFamily="34" charset="0"/>
              </a:rPr>
              <a:t>" file.  The measure was named this way in the year 2018. Include all years of data. The denominator reports the number of cases.  The numerator reports the risk-adjusted mortality rate. Note that the name of the file may change in different years but the measure code remains the same. Compare the performance of the hospital to the competing hospitals in its market. Make the chart for GWU average observed rate.  The control limits should come from the experiences of its competitors, which is a weighted average of each of the competitor. </a:t>
            </a:r>
            <a:endParaRPr lang="en-US" dirty="0"/>
          </a:p>
        </p:txBody>
      </p:sp>
    </p:spTree>
    <p:extLst>
      <p:ext uri="{BB962C8B-B14F-4D97-AF65-F5344CB8AC3E}">
        <p14:creationId xmlns:p14="http://schemas.microsoft.com/office/powerpoint/2010/main" val="315341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CF7EB-F3D6-428B-85EF-DB3977FD8A23}"/>
              </a:ext>
            </a:extLst>
          </p:cNvPr>
          <p:cNvSpPr>
            <a:spLocks noGrp="1"/>
          </p:cNvSpPr>
          <p:nvPr>
            <p:ph type="title"/>
          </p:nvPr>
        </p:nvSpPr>
        <p:spPr/>
        <p:txBody>
          <a:bodyPr/>
          <a:lstStyle/>
          <a:p>
            <a:r>
              <a:rPr lang="en-US" dirty="0"/>
              <a:t>Data</a:t>
            </a:r>
          </a:p>
        </p:txBody>
      </p:sp>
      <p:graphicFrame>
        <p:nvGraphicFramePr>
          <p:cNvPr id="3" name="Table 2">
            <a:extLst>
              <a:ext uri="{FF2B5EF4-FFF2-40B4-BE49-F238E27FC236}">
                <a16:creationId xmlns:a16="http://schemas.microsoft.com/office/drawing/2014/main" id="{8B197361-9CFE-4ABE-BF2D-7BDBB3FF0D2E}"/>
              </a:ext>
            </a:extLst>
          </p:cNvPr>
          <p:cNvGraphicFramePr>
            <a:graphicFrameLocks noGrp="1"/>
          </p:cNvGraphicFramePr>
          <p:nvPr>
            <p:extLst>
              <p:ext uri="{D42A27DB-BD31-4B8C-83A1-F6EECF244321}">
                <p14:modId xmlns:p14="http://schemas.microsoft.com/office/powerpoint/2010/main" val="1942891875"/>
              </p:ext>
            </p:extLst>
          </p:nvPr>
        </p:nvGraphicFramePr>
        <p:xfrm>
          <a:off x="5102087" y="219910"/>
          <a:ext cx="5248278" cy="6418179"/>
        </p:xfrm>
        <a:graphic>
          <a:graphicData uri="http://schemas.openxmlformats.org/drawingml/2006/table">
            <a:tbl>
              <a:tblPr>
                <a:tableStyleId>{5C22544A-7EE6-4342-B048-85BDC9FD1C3A}</a:tableStyleId>
              </a:tblPr>
              <a:tblGrid>
                <a:gridCol w="2039492">
                  <a:extLst>
                    <a:ext uri="{9D8B030D-6E8A-4147-A177-3AD203B41FA5}">
                      <a16:colId xmlns:a16="http://schemas.microsoft.com/office/drawing/2014/main" val="1702416993"/>
                    </a:ext>
                  </a:extLst>
                </a:gridCol>
                <a:gridCol w="703263">
                  <a:extLst>
                    <a:ext uri="{9D8B030D-6E8A-4147-A177-3AD203B41FA5}">
                      <a16:colId xmlns:a16="http://schemas.microsoft.com/office/drawing/2014/main" val="1013512365"/>
                    </a:ext>
                  </a:extLst>
                </a:gridCol>
                <a:gridCol w="954601">
                  <a:extLst>
                    <a:ext uri="{9D8B030D-6E8A-4147-A177-3AD203B41FA5}">
                      <a16:colId xmlns:a16="http://schemas.microsoft.com/office/drawing/2014/main" val="2225139178"/>
                    </a:ext>
                  </a:extLst>
                </a:gridCol>
                <a:gridCol w="1550922">
                  <a:extLst>
                    <a:ext uri="{9D8B030D-6E8A-4147-A177-3AD203B41FA5}">
                      <a16:colId xmlns:a16="http://schemas.microsoft.com/office/drawing/2014/main" val="103580169"/>
                    </a:ext>
                  </a:extLst>
                </a:gridCol>
              </a:tblGrid>
              <a:tr h="190500">
                <a:tc>
                  <a:txBody>
                    <a:bodyPr/>
                    <a:lstStyle/>
                    <a:p>
                      <a:pPr algn="ctr" fontAlgn="b"/>
                      <a:r>
                        <a:rPr lang="en-US" sz="2400" b="1" u="none" strike="noStrike" dirty="0">
                          <a:effectLst/>
                          <a:latin typeface="+mn-lt"/>
                        </a:rPr>
                        <a:t>Hospital</a:t>
                      </a:r>
                      <a:endParaRPr lang="en-US" sz="2400" b="1" i="0" u="none" strike="noStrike" dirty="0">
                        <a:solidFill>
                          <a:srgbClr val="000000"/>
                        </a:solidFill>
                        <a:effectLst/>
                        <a:latin typeface="+mn-lt"/>
                      </a:endParaRPr>
                    </a:p>
                  </a:txBody>
                  <a:tcPr marL="9525" marR="9525" marT="9525" marB="0" anchor="b"/>
                </a:tc>
                <a:tc>
                  <a:txBody>
                    <a:bodyPr/>
                    <a:lstStyle/>
                    <a:p>
                      <a:pPr algn="ctr" fontAlgn="b"/>
                      <a:r>
                        <a:rPr lang="en-US" sz="2400" b="1" u="none" strike="noStrike" dirty="0">
                          <a:effectLst/>
                          <a:latin typeface="+mn-lt"/>
                        </a:rPr>
                        <a:t>Year</a:t>
                      </a:r>
                      <a:endParaRPr lang="en-US" sz="2400" b="1" i="0" u="none" strike="noStrike" dirty="0">
                        <a:solidFill>
                          <a:srgbClr val="000000"/>
                        </a:solidFill>
                        <a:effectLst/>
                        <a:latin typeface="+mn-lt"/>
                      </a:endParaRPr>
                    </a:p>
                  </a:txBody>
                  <a:tcPr marL="9525" marR="9525" marT="9525" marB="0" anchor="b"/>
                </a:tc>
                <a:tc>
                  <a:txBody>
                    <a:bodyPr/>
                    <a:lstStyle/>
                    <a:p>
                      <a:pPr algn="ctr" fontAlgn="b"/>
                      <a:r>
                        <a:rPr lang="en-US" sz="2400" b="1" u="none" strike="noStrike" dirty="0">
                          <a:effectLst/>
                          <a:latin typeface="+mn-lt"/>
                        </a:rPr>
                        <a:t>N</a:t>
                      </a:r>
                      <a:endParaRPr lang="en-US" sz="2400" b="1" i="0" u="none" strike="noStrike" dirty="0">
                        <a:solidFill>
                          <a:srgbClr val="000000"/>
                        </a:solidFill>
                        <a:effectLst/>
                        <a:latin typeface="+mn-lt"/>
                      </a:endParaRPr>
                    </a:p>
                  </a:txBody>
                  <a:tcPr marL="9525" marR="9525" marT="9525" marB="0" anchor="b"/>
                </a:tc>
                <a:tc>
                  <a:txBody>
                    <a:bodyPr/>
                    <a:lstStyle/>
                    <a:p>
                      <a:pPr algn="ctr" fontAlgn="b"/>
                      <a:r>
                        <a:rPr lang="en-US" sz="2400" b="1" u="none" strike="noStrike" dirty="0">
                          <a:effectLst/>
                          <a:latin typeface="+mn-lt"/>
                        </a:rPr>
                        <a:t>Score</a:t>
                      </a:r>
                      <a:endParaRPr lang="en-US" sz="24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20117683"/>
                  </a:ext>
                </a:extLst>
              </a:tr>
              <a:tr h="190500">
                <a:tc>
                  <a:txBody>
                    <a:bodyPr/>
                    <a:lstStyle/>
                    <a:p>
                      <a:pPr algn="l" fontAlgn="b"/>
                      <a:r>
                        <a:rPr lang="en-US" sz="2400" u="none" strike="noStrike">
                          <a:effectLst/>
                          <a:latin typeface="+mn-lt"/>
                        </a:rPr>
                        <a:t>GWU</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dirty="0">
                          <a:effectLst/>
                          <a:latin typeface="+mn-lt"/>
                        </a:rPr>
                        <a:t>2014</a:t>
                      </a:r>
                      <a:endParaRPr lang="en-US" sz="2400" b="0" i="0" u="none" strike="noStrike" dirty="0">
                        <a:solidFill>
                          <a:srgbClr val="000000"/>
                        </a:solidFill>
                        <a:effectLst/>
                        <a:latin typeface="+mn-lt"/>
                      </a:endParaRPr>
                    </a:p>
                  </a:txBody>
                  <a:tcPr marL="9525" marR="9525" marT="9525" marB="0" anchor="b"/>
                </a:tc>
                <a:tc>
                  <a:txBody>
                    <a:bodyPr/>
                    <a:lstStyle/>
                    <a:p>
                      <a:pPr algn="r" fontAlgn="b"/>
                      <a:r>
                        <a:rPr lang="en-US" sz="2400" u="none" strike="noStrike" dirty="0">
                          <a:effectLst/>
                          <a:latin typeface="+mn-lt"/>
                        </a:rPr>
                        <a:t>99</a:t>
                      </a:r>
                      <a:endParaRPr lang="en-US" sz="2400" b="0" i="0" u="none" strike="noStrike" dirty="0">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2.2</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556143600"/>
                  </a:ext>
                </a:extLst>
              </a:tr>
              <a:tr h="190500">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2015</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86</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3.1</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525126674"/>
                  </a:ext>
                </a:extLst>
              </a:tr>
              <a:tr h="190500">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2016</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82</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5.1</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620978933"/>
                  </a:ext>
                </a:extLst>
              </a:tr>
              <a:tr h="413619">
                <a:tc>
                  <a:txBody>
                    <a:bodyPr/>
                    <a:lstStyle/>
                    <a:p>
                      <a:pPr algn="l" fontAlgn="b"/>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2017</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83</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5.7</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254100802"/>
                  </a:ext>
                </a:extLst>
              </a:tr>
              <a:tr h="190500">
                <a:tc>
                  <a:txBody>
                    <a:bodyPr/>
                    <a:lstStyle/>
                    <a:p>
                      <a:pPr algn="l" fontAlgn="b"/>
                      <a:r>
                        <a:rPr lang="en-US" sz="2400" u="none" strike="noStrike" dirty="0">
                          <a:effectLst/>
                          <a:latin typeface="+mn-lt"/>
                        </a:rPr>
                        <a:t>MED WAS</a:t>
                      </a:r>
                      <a:endParaRPr lang="en-US" sz="2400" b="0" i="0" u="none" strike="noStrike" dirty="0">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2014</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692</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2.3</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248656082"/>
                  </a:ext>
                </a:extLst>
              </a:tr>
              <a:tr h="190500">
                <a:tc>
                  <a:txBody>
                    <a:bodyPr/>
                    <a:lstStyle/>
                    <a:p>
                      <a:pPr algn="l" fontAlgn="b"/>
                      <a:r>
                        <a:rPr lang="en-US" sz="2400" u="none" strike="noStrike">
                          <a:effectLst/>
                          <a:latin typeface="+mn-lt"/>
                        </a:rPr>
                        <a:t>VHC</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2014</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50</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3.6</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18439078"/>
                  </a:ext>
                </a:extLst>
              </a:tr>
              <a:tr h="190500">
                <a:tc>
                  <a:txBody>
                    <a:bodyPr/>
                    <a:lstStyle/>
                    <a:p>
                      <a:pPr algn="l" fontAlgn="b"/>
                      <a:r>
                        <a:rPr lang="en-US" sz="2400" u="none" strike="noStrike">
                          <a:effectLst/>
                          <a:latin typeface="+mn-lt"/>
                        </a:rPr>
                        <a:t>INOVA F.</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2014</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337</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831667981"/>
                  </a:ext>
                </a:extLst>
              </a:tr>
              <a:tr h="190500">
                <a:tc>
                  <a:txBody>
                    <a:bodyPr/>
                    <a:lstStyle/>
                    <a:p>
                      <a:pPr algn="l" fontAlgn="b"/>
                      <a:r>
                        <a:rPr lang="en-US" sz="2400" u="none" strike="noStrike">
                          <a:effectLst/>
                          <a:latin typeface="+mn-lt"/>
                        </a:rPr>
                        <a:t>MED WAS</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2015</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697</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1.9</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547335151"/>
                  </a:ext>
                </a:extLst>
              </a:tr>
              <a:tr h="190500">
                <a:tc>
                  <a:txBody>
                    <a:bodyPr/>
                    <a:lstStyle/>
                    <a:p>
                      <a:pPr algn="l" fontAlgn="b"/>
                      <a:r>
                        <a:rPr lang="en-US" sz="2400" u="none" strike="noStrike">
                          <a:effectLst/>
                          <a:latin typeface="+mn-lt"/>
                        </a:rPr>
                        <a:t>VHC</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2015</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66</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3.4</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496814551"/>
                  </a:ext>
                </a:extLst>
              </a:tr>
              <a:tr h="190500">
                <a:tc>
                  <a:txBody>
                    <a:bodyPr/>
                    <a:lstStyle/>
                    <a:p>
                      <a:pPr algn="l" fontAlgn="b"/>
                      <a:r>
                        <a:rPr lang="en-US" sz="2400" u="none" strike="noStrike">
                          <a:effectLst/>
                          <a:latin typeface="+mn-lt"/>
                        </a:rPr>
                        <a:t>INOVA F.</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2015</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335</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1.8</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523935406"/>
                  </a:ext>
                </a:extLst>
              </a:tr>
              <a:tr h="190500">
                <a:tc>
                  <a:txBody>
                    <a:bodyPr/>
                    <a:lstStyle/>
                    <a:p>
                      <a:pPr algn="l" fontAlgn="b"/>
                      <a:r>
                        <a:rPr lang="en-US" sz="2400" u="none" strike="noStrike">
                          <a:effectLst/>
                          <a:latin typeface="+mn-lt"/>
                        </a:rPr>
                        <a:t>MED WAS</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2016</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731</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1.8</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033227704"/>
                  </a:ext>
                </a:extLst>
              </a:tr>
              <a:tr h="190500">
                <a:tc>
                  <a:txBody>
                    <a:bodyPr/>
                    <a:lstStyle/>
                    <a:p>
                      <a:pPr algn="l" fontAlgn="b"/>
                      <a:r>
                        <a:rPr lang="en-US" sz="2400" u="none" strike="noStrike">
                          <a:effectLst/>
                          <a:latin typeface="+mn-lt"/>
                        </a:rPr>
                        <a:t>VHC</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2016</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84</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3.2</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538502415"/>
                  </a:ext>
                </a:extLst>
              </a:tr>
              <a:tr h="190500">
                <a:tc>
                  <a:txBody>
                    <a:bodyPr/>
                    <a:lstStyle/>
                    <a:p>
                      <a:pPr algn="l" fontAlgn="b"/>
                      <a:r>
                        <a:rPr lang="en-US" sz="2400" u="none" strike="noStrike">
                          <a:effectLst/>
                          <a:latin typeface="+mn-lt"/>
                        </a:rPr>
                        <a:t>INOVA F.</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2016</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329</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1.6</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2433770080"/>
                  </a:ext>
                </a:extLst>
              </a:tr>
              <a:tr h="190500">
                <a:tc>
                  <a:txBody>
                    <a:bodyPr/>
                    <a:lstStyle/>
                    <a:p>
                      <a:pPr algn="l" fontAlgn="b"/>
                      <a:r>
                        <a:rPr lang="en-US" sz="2400" u="none" strike="noStrike">
                          <a:effectLst/>
                          <a:latin typeface="+mn-lt"/>
                        </a:rPr>
                        <a:t>MED WAS</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2017</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749</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1.6</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099219642"/>
                  </a:ext>
                </a:extLst>
              </a:tr>
              <a:tr h="190500">
                <a:tc>
                  <a:txBody>
                    <a:bodyPr/>
                    <a:lstStyle/>
                    <a:p>
                      <a:pPr algn="l" fontAlgn="b"/>
                      <a:r>
                        <a:rPr lang="en-US" sz="2400" u="none" strike="noStrike">
                          <a:effectLst/>
                          <a:latin typeface="+mn-lt"/>
                        </a:rPr>
                        <a:t>VHC</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2017</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98</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3.4</a:t>
                      </a:r>
                      <a:endParaRPr lang="en-US"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795940261"/>
                  </a:ext>
                </a:extLst>
              </a:tr>
              <a:tr h="190500">
                <a:tc>
                  <a:txBody>
                    <a:bodyPr/>
                    <a:lstStyle/>
                    <a:p>
                      <a:pPr algn="l" fontAlgn="b"/>
                      <a:r>
                        <a:rPr lang="en-US" sz="2400" u="none" strike="noStrike">
                          <a:effectLst/>
                          <a:latin typeface="+mn-lt"/>
                        </a:rPr>
                        <a:t>INOVA F.</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2017</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a:effectLst/>
                          <a:latin typeface="+mn-lt"/>
                        </a:rPr>
                        <a:t>332</a:t>
                      </a:r>
                      <a:endParaRPr lang="en-US" sz="2400" b="0" i="0" u="none" strike="noStrike">
                        <a:solidFill>
                          <a:srgbClr val="000000"/>
                        </a:solidFill>
                        <a:effectLst/>
                        <a:latin typeface="+mn-lt"/>
                      </a:endParaRPr>
                    </a:p>
                  </a:txBody>
                  <a:tcPr marL="9525" marR="9525" marT="9525" marB="0" anchor="b"/>
                </a:tc>
                <a:tc>
                  <a:txBody>
                    <a:bodyPr/>
                    <a:lstStyle/>
                    <a:p>
                      <a:pPr algn="r" fontAlgn="b"/>
                      <a:r>
                        <a:rPr lang="en-US" sz="2400" u="none" strike="noStrike" dirty="0">
                          <a:effectLst/>
                          <a:latin typeface="+mn-lt"/>
                        </a:rPr>
                        <a:t>1.3</a:t>
                      </a:r>
                      <a:endParaRPr lang="en-US"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32186324"/>
                  </a:ext>
                </a:extLst>
              </a:tr>
            </a:tbl>
          </a:graphicData>
        </a:graphic>
      </p:graphicFrame>
    </p:spTree>
    <p:extLst>
      <p:ext uri="{BB962C8B-B14F-4D97-AF65-F5344CB8AC3E}">
        <p14:creationId xmlns:p14="http://schemas.microsoft.com/office/powerpoint/2010/main" val="63714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CF7EB-F3D6-428B-85EF-DB3977FD8A23}"/>
              </a:ext>
            </a:extLst>
          </p:cNvPr>
          <p:cNvSpPr>
            <a:spLocks noGrp="1"/>
          </p:cNvSpPr>
          <p:nvPr>
            <p:ph type="title"/>
          </p:nvPr>
        </p:nvSpPr>
        <p:spPr/>
        <p:txBody>
          <a:bodyPr/>
          <a:lstStyle/>
          <a:p>
            <a:r>
              <a:rPr lang="en-US" dirty="0"/>
              <a:t>Calculate Averages for Competitors</a:t>
            </a:r>
          </a:p>
        </p:txBody>
      </p:sp>
      <p:pic>
        <p:nvPicPr>
          <p:cNvPr id="1026" name="Picture 2" descr="Comparing GW to its Competitors">
            <a:extLst>
              <a:ext uri="{FF2B5EF4-FFF2-40B4-BE49-F238E27FC236}">
                <a16:creationId xmlns:a16="http://schemas.microsoft.com/office/drawing/2014/main" id="{EB2DA2DE-1D79-41D7-86AF-0A3BDC2574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8198" y="1464941"/>
            <a:ext cx="7422776" cy="5641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55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CF7EB-F3D6-428B-85EF-DB3977FD8A23}"/>
              </a:ext>
            </a:extLst>
          </p:cNvPr>
          <p:cNvSpPr>
            <a:spLocks noGrp="1"/>
          </p:cNvSpPr>
          <p:nvPr>
            <p:ph type="title"/>
          </p:nvPr>
        </p:nvSpPr>
        <p:spPr/>
        <p:txBody>
          <a:bodyPr/>
          <a:lstStyle/>
          <a:p>
            <a:r>
              <a:rPr lang="en-US" dirty="0"/>
              <a:t>Weighted Average Values for Competitors</a:t>
            </a:r>
          </a:p>
        </p:txBody>
      </p:sp>
      <p:graphicFrame>
        <p:nvGraphicFramePr>
          <p:cNvPr id="4" name="Table 3">
            <a:extLst>
              <a:ext uri="{FF2B5EF4-FFF2-40B4-BE49-F238E27FC236}">
                <a16:creationId xmlns:a16="http://schemas.microsoft.com/office/drawing/2014/main" id="{9F94382F-45F6-44BC-9C54-55B91E117D29}"/>
              </a:ext>
            </a:extLst>
          </p:cNvPr>
          <p:cNvGraphicFramePr>
            <a:graphicFrameLocks noGrp="1"/>
          </p:cNvGraphicFramePr>
          <p:nvPr>
            <p:extLst>
              <p:ext uri="{D42A27DB-BD31-4B8C-83A1-F6EECF244321}">
                <p14:modId xmlns:p14="http://schemas.microsoft.com/office/powerpoint/2010/main" val="1026791873"/>
              </p:ext>
            </p:extLst>
          </p:nvPr>
        </p:nvGraphicFramePr>
        <p:xfrm>
          <a:off x="2491409" y="2026836"/>
          <a:ext cx="6440556" cy="2790825"/>
        </p:xfrm>
        <a:graphic>
          <a:graphicData uri="http://schemas.openxmlformats.org/drawingml/2006/table">
            <a:tbl>
              <a:tblPr>
                <a:tableStyleId>{5C22544A-7EE6-4342-B048-85BDC9FD1C3A}</a:tableStyleId>
              </a:tblPr>
              <a:tblGrid>
                <a:gridCol w="1903718">
                  <a:extLst>
                    <a:ext uri="{9D8B030D-6E8A-4147-A177-3AD203B41FA5}">
                      <a16:colId xmlns:a16="http://schemas.microsoft.com/office/drawing/2014/main" val="3462346850"/>
                    </a:ext>
                  </a:extLst>
                </a:gridCol>
                <a:gridCol w="2053169">
                  <a:extLst>
                    <a:ext uri="{9D8B030D-6E8A-4147-A177-3AD203B41FA5}">
                      <a16:colId xmlns:a16="http://schemas.microsoft.com/office/drawing/2014/main" val="3291769231"/>
                    </a:ext>
                  </a:extLst>
                </a:gridCol>
                <a:gridCol w="2483669">
                  <a:extLst>
                    <a:ext uri="{9D8B030D-6E8A-4147-A177-3AD203B41FA5}">
                      <a16:colId xmlns:a16="http://schemas.microsoft.com/office/drawing/2014/main" val="2365307332"/>
                    </a:ext>
                  </a:extLst>
                </a:gridCol>
              </a:tblGrid>
              <a:tr h="190500">
                <a:tc>
                  <a:txBody>
                    <a:bodyPr/>
                    <a:lstStyle/>
                    <a:p>
                      <a:pPr algn="ctr" fontAlgn="b"/>
                      <a:r>
                        <a:rPr lang="en-US" sz="3600" b="1" u="none" strike="noStrike" dirty="0">
                          <a:effectLst/>
                          <a:latin typeface="+mn-lt"/>
                        </a:rPr>
                        <a:t>Year</a:t>
                      </a:r>
                      <a:endParaRPr lang="en-US" sz="3600" b="1" i="0" u="none" strike="noStrike" dirty="0">
                        <a:solidFill>
                          <a:srgbClr val="000000"/>
                        </a:solidFill>
                        <a:effectLst/>
                        <a:latin typeface="+mn-lt"/>
                      </a:endParaRPr>
                    </a:p>
                  </a:txBody>
                  <a:tcPr marL="9525" marR="9525" marT="9525" marB="0" anchor="b"/>
                </a:tc>
                <a:tc>
                  <a:txBody>
                    <a:bodyPr/>
                    <a:lstStyle/>
                    <a:p>
                      <a:pPr algn="ctr" fontAlgn="b"/>
                      <a:r>
                        <a:rPr lang="en-US" sz="3600" b="1" u="none" strike="noStrike" dirty="0">
                          <a:effectLst/>
                          <a:latin typeface="+mn-lt"/>
                        </a:rPr>
                        <a:t>GWU</a:t>
                      </a:r>
                      <a:endParaRPr lang="en-US" sz="3600" b="1" i="0" u="none" strike="noStrike" dirty="0">
                        <a:solidFill>
                          <a:srgbClr val="000000"/>
                        </a:solidFill>
                        <a:effectLst/>
                        <a:latin typeface="+mn-lt"/>
                      </a:endParaRPr>
                    </a:p>
                  </a:txBody>
                  <a:tcPr marL="9525" marR="9525" marT="9525" marB="0" anchor="b"/>
                </a:tc>
                <a:tc>
                  <a:txBody>
                    <a:bodyPr/>
                    <a:lstStyle/>
                    <a:p>
                      <a:pPr algn="ctr" fontAlgn="b"/>
                      <a:r>
                        <a:rPr lang="en-US" sz="3600" b="1" u="none" strike="noStrike" dirty="0">
                          <a:effectLst/>
                          <a:latin typeface="+mn-lt"/>
                        </a:rPr>
                        <a:t>Competitors</a:t>
                      </a:r>
                      <a:endParaRPr lang="en-US" sz="36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306779463"/>
                  </a:ext>
                </a:extLst>
              </a:tr>
              <a:tr h="190500">
                <a:tc>
                  <a:txBody>
                    <a:bodyPr/>
                    <a:lstStyle/>
                    <a:p>
                      <a:pPr algn="ctr" fontAlgn="b"/>
                      <a:r>
                        <a:rPr lang="en-US" sz="3600" u="none" strike="noStrike">
                          <a:effectLst/>
                          <a:latin typeface="+mn-lt"/>
                        </a:rPr>
                        <a:t>2014</a:t>
                      </a:r>
                      <a:endParaRPr lang="en-US" sz="3600" b="0" i="0" u="none" strike="noStrike">
                        <a:solidFill>
                          <a:srgbClr val="000000"/>
                        </a:solidFill>
                        <a:effectLst/>
                        <a:latin typeface="+mn-lt"/>
                      </a:endParaRPr>
                    </a:p>
                  </a:txBody>
                  <a:tcPr marL="9525" marR="9525" marT="9525" marB="0" anchor="b"/>
                </a:tc>
                <a:tc>
                  <a:txBody>
                    <a:bodyPr/>
                    <a:lstStyle/>
                    <a:p>
                      <a:pPr algn="ctr" fontAlgn="b"/>
                      <a:r>
                        <a:rPr lang="en-US" sz="3600" u="none" strike="noStrike">
                          <a:effectLst/>
                          <a:latin typeface="+mn-lt"/>
                        </a:rPr>
                        <a:t>2.2</a:t>
                      </a:r>
                      <a:endParaRPr lang="en-US" sz="3600" b="0" i="0" u="none" strike="noStrike">
                        <a:solidFill>
                          <a:srgbClr val="000000"/>
                        </a:solidFill>
                        <a:effectLst/>
                        <a:latin typeface="+mn-lt"/>
                      </a:endParaRPr>
                    </a:p>
                  </a:txBody>
                  <a:tcPr marL="9525" marR="9525" marT="9525" marB="0" anchor="b"/>
                </a:tc>
                <a:tc>
                  <a:txBody>
                    <a:bodyPr/>
                    <a:lstStyle/>
                    <a:p>
                      <a:pPr algn="ctr" fontAlgn="b"/>
                      <a:r>
                        <a:rPr lang="en-US" sz="3600" u="none" strike="noStrike" dirty="0">
                          <a:effectLst/>
                          <a:latin typeface="+mn-lt"/>
                        </a:rPr>
                        <a:t>2.267</a:t>
                      </a:r>
                      <a:endParaRPr lang="en-US" sz="36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88168097"/>
                  </a:ext>
                </a:extLst>
              </a:tr>
              <a:tr h="190500">
                <a:tc>
                  <a:txBody>
                    <a:bodyPr/>
                    <a:lstStyle/>
                    <a:p>
                      <a:pPr algn="ctr" fontAlgn="b"/>
                      <a:r>
                        <a:rPr lang="en-US" sz="3600" u="none" strike="noStrike">
                          <a:effectLst/>
                          <a:latin typeface="+mn-lt"/>
                        </a:rPr>
                        <a:t>2015</a:t>
                      </a:r>
                      <a:endParaRPr lang="en-US" sz="3600" b="0" i="0" u="none" strike="noStrike">
                        <a:solidFill>
                          <a:srgbClr val="000000"/>
                        </a:solidFill>
                        <a:effectLst/>
                        <a:latin typeface="+mn-lt"/>
                      </a:endParaRPr>
                    </a:p>
                  </a:txBody>
                  <a:tcPr marL="9525" marR="9525" marT="9525" marB="0" anchor="b"/>
                </a:tc>
                <a:tc>
                  <a:txBody>
                    <a:bodyPr/>
                    <a:lstStyle/>
                    <a:p>
                      <a:pPr algn="ctr" fontAlgn="b"/>
                      <a:r>
                        <a:rPr lang="en-US" sz="3600" u="none" strike="noStrike">
                          <a:effectLst/>
                          <a:latin typeface="+mn-lt"/>
                        </a:rPr>
                        <a:t>3.1</a:t>
                      </a:r>
                      <a:endParaRPr lang="en-US" sz="3600" b="0" i="0" u="none" strike="noStrike">
                        <a:solidFill>
                          <a:srgbClr val="000000"/>
                        </a:solidFill>
                        <a:effectLst/>
                        <a:latin typeface="+mn-lt"/>
                      </a:endParaRPr>
                    </a:p>
                  </a:txBody>
                  <a:tcPr marL="9525" marR="9525" marT="9525" marB="0" anchor="b"/>
                </a:tc>
                <a:tc>
                  <a:txBody>
                    <a:bodyPr/>
                    <a:lstStyle/>
                    <a:p>
                      <a:pPr algn="ctr" fontAlgn="b"/>
                      <a:r>
                        <a:rPr lang="en-US" sz="3600" u="none" strike="noStrike" dirty="0">
                          <a:effectLst/>
                          <a:latin typeface="+mn-lt"/>
                        </a:rPr>
                        <a:t>1.960</a:t>
                      </a:r>
                      <a:endParaRPr lang="en-US" sz="36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47330698"/>
                  </a:ext>
                </a:extLst>
              </a:tr>
              <a:tr h="190500">
                <a:tc>
                  <a:txBody>
                    <a:bodyPr/>
                    <a:lstStyle/>
                    <a:p>
                      <a:pPr algn="ctr" fontAlgn="b"/>
                      <a:r>
                        <a:rPr lang="en-US" sz="3600" u="none" strike="noStrike" dirty="0">
                          <a:effectLst/>
                          <a:latin typeface="+mn-lt"/>
                        </a:rPr>
                        <a:t>2016</a:t>
                      </a:r>
                      <a:endParaRPr lang="en-US" sz="3600" b="0" i="0" u="none" strike="noStrike" dirty="0">
                        <a:solidFill>
                          <a:srgbClr val="000000"/>
                        </a:solidFill>
                        <a:effectLst/>
                        <a:latin typeface="+mn-lt"/>
                      </a:endParaRPr>
                    </a:p>
                  </a:txBody>
                  <a:tcPr marL="9525" marR="9525" marT="9525" marB="0" anchor="b"/>
                </a:tc>
                <a:tc>
                  <a:txBody>
                    <a:bodyPr/>
                    <a:lstStyle/>
                    <a:p>
                      <a:pPr algn="ctr" fontAlgn="b"/>
                      <a:r>
                        <a:rPr lang="en-US" sz="3600" u="none" strike="noStrike">
                          <a:effectLst/>
                          <a:latin typeface="+mn-lt"/>
                        </a:rPr>
                        <a:t>5.1</a:t>
                      </a:r>
                      <a:endParaRPr lang="en-US" sz="3600" b="0" i="0" u="none" strike="noStrike">
                        <a:solidFill>
                          <a:srgbClr val="000000"/>
                        </a:solidFill>
                        <a:effectLst/>
                        <a:latin typeface="+mn-lt"/>
                      </a:endParaRPr>
                    </a:p>
                  </a:txBody>
                  <a:tcPr marL="9525" marR="9525" marT="9525" marB="0" anchor="b"/>
                </a:tc>
                <a:tc>
                  <a:txBody>
                    <a:bodyPr/>
                    <a:lstStyle/>
                    <a:p>
                      <a:pPr algn="ctr" fontAlgn="b"/>
                      <a:r>
                        <a:rPr lang="en-US" sz="3600" u="none" strike="noStrike" dirty="0">
                          <a:effectLst/>
                          <a:latin typeface="+mn-lt"/>
                        </a:rPr>
                        <a:t>1.845</a:t>
                      </a:r>
                      <a:endParaRPr lang="en-US" sz="36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396002353"/>
                  </a:ext>
                </a:extLst>
              </a:tr>
              <a:tr h="190500">
                <a:tc>
                  <a:txBody>
                    <a:bodyPr/>
                    <a:lstStyle/>
                    <a:p>
                      <a:pPr algn="ctr" fontAlgn="b"/>
                      <a:r>
                        <a:rPr lang="en-US" sz="3600" u="none" strike="noStrike">
                          <a:effectLst/>
                          <a:latin typeface="+mn-lt"/>
                        </a:rPr>
                        <a:t>2017</a:t>
                      </a:r>
                      <a:endParaRPr lang="en-US" sz="3600" b="0" i="0" u="none" strike="noStrike">
                        <a:solidFill>
                          <a:srgbClr val="000000"/>
                        </a:solidFill>
                        <a:effectLst/>
                        <a:latin typeface="+mn-lt"/>
                      </a:endParaRPr>
                    </a:p>
                  </a:txBody>
                  <a:tcPr marL="9525" marR="9525" marT="9525" marB="0" anchor="b"/>
                </a:tc>
                <a:tc>
                  <a:txBody>
                    <a:bodyPr/>
                    <a:lstStyle/>
                    <a:p>
                      <a:pPr algn="ctr" fontAlgn="b"/>
                      <a:r>
                        <a:rPr lang="en-US" sz="3600" u="none" strike="noStrike">
                          <a:effectLst/>
                          <a:latin typeface="+mn-lt"/>
                        </a:rPr>
                        <a:t>5.7</a:t>
                      </a:r>
                      <a:endParaRPr lang="en-US" sz="3600" b="0" i="0" u="none" strike="noStrike">
                        <a:solidFill>
                          <a:srgbClr val="000000"/>
                        </a:solidFill>
                        <a:effectLst/>
                        <a:latin typeface="+mn-lt"/>
                      </a:endParaRPr>
                    </a:p>
                  </a:txBody>
                  <a:tcPr marL="9525" marR="9525" marT="9525" marB="0" anchor="b"/>
                </a:tc>
                <a:tc>
                  <a:txBody>
                    <a:bodyPr/>
                    <a:lstStyle/>
                    <a:p>
                      <a:pPr algn="ctr" fontAlgn="b"/>
                      <a:r>
                        <a:rPr lang="en-US" sz="3600" u="none" strike="noStrike" dirty="0">
                          <a:effectLst/>
                          <a:latin typeface="+mn-lt"/>
                        </a:rPr>
                        <a:t>1.665</a:t>
                      </a:r>
                      <a:endParaRPr lang="en-US" sz="36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020782996"/>
                  </a:ext>
                </a:extLst>
              </a:tr>
            </a:tbl>
          </a:graphicData>
        </a:graphic>
      </p:graphicFrame>
    </p:spTree>
    <p:extLst>
      <p:ext uri="{BB962C8B-B14F-4D97-AF65-F5344CB8AC3E}">
        <p14:creationId xmlns:p14="http://schemas.microsoft.com/office/powerpoint/2010/main" val="27392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CF7EB-F3D6-428B-85EF-DB3977FD8A23}"/>
              </a:ext>
            </a:extLst>
          </p:cNvPr>
          <p:cNvSpPr>
            <a:spLocks noGrp="1"/>
          </p:cNvSpPr>
          <p:nvPr>
            <p:ph type="title"/>
          </p:nvPr>
        </p:nvSpPr>
        <p:spPr/>
        <p:txBody>
          <a:bodyPr/>
          <a:lstStyle/>
          <a:p>
            <a:r>
              <a:rPr lang="en-US" dirty="0"/>
              <a:t>Calculation of Tukey Control Limits for Competitors</a:t>
            </a:r>
          </a:p>
        </p:txBody>
      </p:sp>
      <p:graphicFrame>
        <p:nvGraphicFramePr>
          <p:cNvPr id="3" name="Table 2">
            <a:extLst>
              <a:ext uri="{FF2B5EF4-FFF2-40B4-BE49-F238E27FC236}">
                <a16:creationId xmlns:a16="http://schemas.microsoft.com/office/drawing/2014/main" id="{656C9C00-A678-4FCD-A9F3-6D8522593977}"/>
              </a:ext>
            </a:extLst>
          </p:cNvPr>
          <p:cNvGraphicFramePr>
            <a:graphicFrameLocks noGrp="1"/>
          </p:cNvGraphicFramePr>
          <p:nvPr>
            <p:extLst>
              <p:ext uri="{D42A27DB-BD31-4B8C-83A1-F6EECF244321}">
                <p14:modId xmlns:p14="http://schemas.microsoft.com/office/powerpoint/2010/main" val="3073928868"/>
              </p:ext>
            </p:extLst>
          </p:nvPr>
        </p:nvGraphicFramePr>
        <p:xfrm>
          <a:off x="967409" y="2952750"/>
          <a:ext cx="8332066" cy="2242185"/>
        </p:xfrm>
        <a:graphic>
          <a:graphicData uri="http://schemas.openxmlformats.org/drawingml/2006/table">
            <a:tbl>
              <a:tblPr>
                <a:tableStyleId>{5C22544A-7EE6-4342-B048-85BDC9FD1C3A}</a:tableStyleId>
              </a:tblPr>
              <a:tblGrid>
                <a:gridCol w="2096005">
                  <a:extLst>
                    <a:ext uri="{9D8B030D-6E8A-4147-A177-3AD203B41FA5}">
                      <a16:colId xmlns:a16="http://schemas.microsoft.com/office/drawing/2014/main" val="1359396941"/>
                    </a:ext>
                  </a:extLst>
                </a:gridCol>
                <a:gridCol w="2173701">
                  <a:extLst>
                    <a:ext uri="{9D8B030D-6E8A-4147-A177-3AD203B41FA5}">
                      <a16:colId xmlns:a16="http://schemas.microsoft.com/office/drawing/2014/main" val="4146493943"/>
                    </a:ext>
                  </a:extLst>
                </a:gridCol>
                <a:gridCol w="1354120">
                  <a:extLst>
                    <a:ext uri="{9D8B030D-6E8A-4147-A177-3AD203B41FA5}">
                      <a16:colId xmlns:a16="http://schemas.microsoft.com/office/drawing/2014/main" val="708117036"/>
                    </a:ext>
                  </a:extLst>
                </a:gridCol>
                <a:gridCol w="1354120">
                  <a:extLst>
                    <a:ext uri="{9D8B030D-6E8A-4147-A177-3AD203B41FA5}">
                      <a16:colId xmlns:a16="http://schemas.microsoft.com/office/drawing/2014/main" val="632968943"/>
                    </a:ext>
                  </a:extLst>
                </a:gridCol>
                <a:gridCol w="1354120">
                  <a:extLst>
                    <a:ext uri="{9D8B030D-6E8A-4147-A177-3AD203B41FA5}">
                      <a16:colId xmlns:a16="http://schemas.microsoft.com/office/drawing/2014/main" val="1968423527"/>
                    </a:ext>
                  </a:extLst>
                </a:gridCol>
              </a:tblGrid>
              <a:tr h="190500">
                <a:tc>
                  <a:txBody>
                    <a:bodyPr/>
                    <a:lstStyle/>
                    <a:p>
                      <a:pPr algn="ctr" fontAlgn="b"/>
                      <a:r>
                        <a:rPr lang="en-US" sz="2400" b="1" u="none" strike="noStrike" dirty="0">
                          <a:effectLst/>
                          <a:latin typeface="+mn-lt"/>
                        </a:rPr>
                        <a:t>Competitors </a:t>
                      </a:r>
                      <a:br>
                        <a:rPr lang="en-US" sz="2400" b="1" u="none" strike="noStrike" dirty="0">
                          <a:effectLst/>
                          <a:latin typeface="+mn-lt"/>
                        </a:rPr>
                      </a:br>
                      <a:r>
                        <a:rPr lang="en-US" sz="2400" b="1" u="none" strike="noStrike" dirty="0">
                          <a:effectLst/>
                          <a:latin typeface="+mn-lt"/>
                        </a:rPr>
                        <a:t>Ordered</a:t>
                      </a:r>
                      <a:endParaRPr lang="en-US" sz="2400" b="1" i="0" u="none" strike="noStrike" dirty="0">
                        <a:solidFill>
                          <a:srgbClr val="000000"/>
                        </a:solidFill>
                        <a:effectLst/>
                        <a:latin typeface="+mn-lt"/>
                      </a:endParaRPr>
                    </a:p>
                  </a:txBody>
                  <a:tcPr marL="9525" marR="9525" marT="9525" marB="0" anchor="b"/>
                </a:tc>
                <a:tc>
                  <a:txBody>
                    <a:bodyPr/>
                    <a:lstStyle/>
                    <a:p>
                      <a:pPr algn="ctr" fontAlgn="b"/>
                      <a:endParaRPr lang="en-US" sz="2400" b="1" i="0" u="none" strike="noStrike" dirty="0">
                        <a:solidFill>
                          <a:srgbClr val="000000"/>
                        </a:solidFill>
                        <a:effectLst/>
                        <a:latin typeface="+mn-lt"/>
                      </a:endParaRPr>
                    </a:p>
                  </a:txBody>
                  <a:tcPr marL="9525" marR="9525" marT="9525" marB="0" anchor="b"/>
                </a:tc>
                <a:tc>
                  <a:txBody>
                    <a:bodyPr/>
                    <a:lstStyle/>
                    <a:p>
                      <a:pPr algn="ctr" fontAlgn="b"/>
                      <a:endParaRPr lang="en-US" sz="2400" b="1" i="0" u="none" strike="noStrike" dirty="0">
                        <a:solidFill>
                          <a:srgbClr val="000000"/>
                        </a:solidFill>
                        <a:effectLst/>
                        <a:latin typeface="+mn-lt"/>
                      </a:endParaRPr>
                    </a:p>
                  </a:txBody>
                  <a:tcPr marL="9525" marR="9525" marT="9525" marB="0" anchor="b"/>
                </a:tc>
                <a:tc>
                  <a:txBody>
                    <a:bodyPr/>
                    <a:lstStyle/>
                    <a:p>
                      <a:pPr algn="ctr" fontAlgn="b"/>
                      <a:r>
                        <a:rPr lang="en-US" sz="2400" b="1" u="none" strike="noStrike" dirty="0">
                          <a:effectLst/>
                          <a:latin typeface="+mn-lt"/>
                        </a:rPr>
                        <a:t>UCL</a:t>
                      </a:r>
                      <a:endParaRPr lang="en-US" sz="2400" b="1" i="0" u="none" strike="noStrike" dirty="0">
                        <a:solidFill>
                          <a:srgbClr val="000000"/>
                        </a:solidFill>
                        <a:effectLst/>
                        <a:latin typeface="+mn-lt"/>
                      </a:endParaRPr>
                    </a:p>
                  </a:txBody>
                  <a:tcPr marL="9525" marR="9525" marT="9525" marB="0" anchor="b"/>
                </a:tc>
                <a:tc>
                  <a:txBody>
                    <a:bodyPr/>
                    <a:lstStyle/>
                    <a:p>
                      <a:pPr algn="ctr" fontAlgn="b"/>
                      <a:r>
                        <a:rPr lang="en-US" sz="2400" b="1" u="none" strike="noStrike" dirty="0">
                          <a:effectLst/>
                          <a:latin typeface="+mn-lt"/>
                        </a:rPr>
                        <a:t>LCL</a:t>
                      </a:r>
                      <a:endParaRPr lang="en-US" sz="24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908076188"/>
                  </a:ext>
                </a:extLst>
              </a:tr>
              <a:tr h="190500">
                <a:tc>
                  <a:txBody>
                    <a:bodyPr/>
                    <a:lstStyle/>
                    <a:p>
                      <a:pPr algn="ctr" fontAlgn="b"/>
                      <a:r>
                        <a:rPr lang="en-US" sz="2400" u="none" strike="noStrike" dirty="0">
                          <a:effectLst/>
                          <a:latin typeface="+mn-lt"/>
                        </a:rPr>
                        <a:t>1.665</a:t>
                      </a:r>
                      <a:endParaRPr lang="en-US" sz="2400" b="0" i="0" u="none" strike="noStrike" dirty="0">
                        <a:solidFill>
                          <a:srgbClr val="000000"/>
                        </a:solidFill>
                        <a:effectLst/>
                        <a:latin typeface="+mn-lt"/>
                      </a:endParaRPr>
                    </a:p>
                  </a:txBody>
                  <a:tcPr marL="9525" marR="9525" marT="9525" marB="0" anchor="b"/>
                </a:tc>
                <a:tc>
                  <a:txBody>
                    <a:bodyPr/>
                    <a:lstStyle/>
                    <a:p>
                      <a:pPr algn="ctr" fontAlgn="b"/>
                      <a:r>
                        <a:rPr lang="en-US" sz="2400" b="1" u="none" strike="noStrike" dirty="0">
                          <a:effectLst/>
                          <a:latin typeface="+mn-lt"/>
                        </a:rPr>
                        <a:t>Median</a:t>
                      </a:r>
                      <a:endParaRPr lang="en-US" sz="2400" b="1" i="0" u="none" strike="noStrike" dirty="0">
                        <a:solidFill>
                          <a:srgbClr val="000000"/>
                        </a:solidFill>
                        <a:effectLst/>
                        <a:latin typeface="+mn-lt"/>
                      </a:endParaRPr>
                    </a:p>
                  </a:txBody>
                  <a:tcPr marL="9525" marR="9525" marT="9525" marB="0" anchor="b"/>
                </a:tc>
                <a:tc>
                  <a:txBody>
                    <a:bodyPr/>
                    <a:lstStyle/>
                    <a:p>
                      <a:pPr algn="ctr" fontAlgn="b"/>
                      <a:r>
                        <a:rPr lang="en-US" sz="2400" u="none" strike="noStrike" dirty="0">
                          <a:effectLst/>
                          <a:latin typeface="+mn-lt"/>
                        </a:rPr>
                        <a:t>1.902</a:t>
                      </a:r>
                      <a:endParaRPr lang="en-US" sz="2400" b="0" i="0" u="none" strike="noStrike" dirty="0">
                        <a:solidFill>
                          <a:srgbClr val="000000"/>
                        </a:solidFill>
                        <a:effectLst/>
                        <a:latin typeface="+mn-lt"/>
                      </a:endParaRPr>
                    </a:p>
                  </a:txBody>
                  <a:tcPr marL="9525" marR="9525" marT="9525" marB="0" anchor="b"/>
                </a:tc>
                <a:tc>
                  <a:txBody>
                    <a:bodyPr/>
                    <a:lstStyle/>
                    <a:p>
                      <a:pPr algn="ctr" fontAlgn="b"/>
                      <a:r>
                        <a:rPr lang="en-US" sz="2400" u="none" strike="noStrike" dirty="0">
                          <a:effectLst/>
                          <a:latin typeface="+mn-lt"/>
                        </a:rPr>
                        <a:t>2.649</a:t>
                      </a:r>
                      <a:endParaRPr lang="en-US" sz="2400" b="0" i="0" u="none" strike="noStrike" dirty="0">
                        <a:solidFill>
                          <a:srgbClr val="000000"/>
                        </a:solidFill>
                        <a:effectLst/>
                        <a:latin typeface="+mn-lt"/>
                      </a:endParaRPr>
                    </a:p>
                  </a:txBody>
                  <a:tcPr marL="9525" marR="9525" marT="9525" marB="0" anchor="b"/>
                </a:tc>
                <a:tc>
                  <a:txBody>
                    <a:bodyPr/>
                    <a:lstStyle/>
                    <a:p>
                      <a:pPr algn="ctr" fontAlgn="b"/>
                      <a:r>
                        <a:rPr lang="en-US" sz="2400" u="none" strike="noStrike" dirty="0">
                          <a:effectLst/>
                          <a:latin typeface="+mn-lt"/>
                        </a:rPr>
                        <a:t>1.218</a:t>
                      </a:r>
                      <a:endParaRPr lang="en-US"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01650358"/>
                  </a:ext>
                </a:extLst>
              </a:tr>
              <a:tr h="190500">
                <a:tc>
                  <a:txBody>
                    <a:bodyPr/>
                    <a:lstStyle/>
                    <a:p>
                      <a:pPr algn="ctr" fontAlgn="b"/>
                      <a:r>
                        <a:rPr lang="en-US" sz="2400" u="none" strike="noStrike" dirty="0">
                          <a:effectLst/>
                          <a:latin typeface="+mn-lt"/>
                        </a:rPr>
                        <a:t>1.845</a:t>
                      </a:r>
                      <a:endParaRPr lang="en-US" sz="2400" b="0" i="0" u="none" strike="noStrike" dirty="0">
                        <a:solidFill>
                          <a:srgbClr val="000000"/>
                        </a:solidFill>
                        <a:effectLst/>
                        <a:latin typeface="+mn-lt"/>
                      </a:endParaRPr>
                    </a:p>
                  </a:txBody>
                  <a:tcPr marL="9525" marR="9525" marT="9525" marB="0" anchor="b"/>
                </a:tc>
                <a:tc>
                  <a:txBody>
                    <a:bodyPr/>
                    <a:lstStyle/>
                    <a:p>
                      <a:pPr algn="ctr" fontAlgn="b"/>
                      <a:r>
                        <a:rPr lang="en-US" sz="2400" b="1" u="none" strike="noStrike" dirty="0">
                          <a:effectLst/>
                          <a:latin typeface="+mn-lt"/>
                        </a:rPr>
                        <a:t>Lower 4th</a:t>
                      </a:r>
                      <a:endParaRPr lang="en-US" sz="2400" b="1" i="0" u="none" strike="noStrike" dirty="0">
                        <a:solidFill>
                          <a:srgbClr val="000000"/>
                        </a:solidFill>
                        <a:effectLst/>
                        <a:latin typeface="+mn-lt"/>
                      </a:endParaRPr>
                    </a:p>
                  </a:txBody>
                  <a:tcPr marL="9525" marR="9525" marT="9525" marB="0" anchor="b"/>
                </a:tc>
                <a:tc>
                  <a:txBody>
                    <a:bodyPr/>
                    <a:lstStyle/>
                    <a:p>
                      <a:pPr algn="ctr" fontAlgn="b"/>
                      <a:r>
                        <a:rPr lang="en-US" sz="2400" u="none" strike="noStrike">
                          <a:effectLst/>
                          <a:latin typeface="+mn-lt"/>
                        </a:rPr>
                        <a:t>1.755</a:t>
                      </a:r>
                      <a:endParaRPr lang="en-US" sz="2400" b="0" i="0" u="none" strike="noStrike">
                        <a:solidFill>
                          <a:srgbClr val="000000"/>
                        </a:solidFill>
                        <a:effectLst/>
                        <a:latin typeface="+mn-lt"/>
                      </a:endParaRPr>
                    </a:p>
                  </a:txBody>
                  <a:tcPr marL="9525" marR="9525" marT="9525" marB="0" anchor="b"/>
                </a:tc>
                <a:tc>
                  <a:txBody>
                    <a:bodyPr/>
                    <a:lstStyle/>
                    <a:p>
                      <a:pPr algn="ctr" fontAlgn="b"/>
                      <a:r>
                        <a:rPr lang="en-US" sz="2400" u="none" strike="noStrike" dirty="0">
                          <a:effectLst/>
                          <a:latin typeface="+mn-lt"/>
                        </a:rPr>
                        <a:t>2.649</a:t>
                      </a:r>
                      <a:endParaRPr lang="en-US" sz="2400" b="0" i="0" u="none" strike="noStrike" dirty="0">
                        <a:solidFill>
                          <a:srgbClr val="000000"/>
                        </a:solidFill>
                        <a:effectLst/>
                        <a:latin typeface="+mn-lt"/>
                      </a:endParaRPr>
                    </a:p>
                  </a:txBody>
                  <a:tcPr marL="9525" marR="9525" marT="9525" marB="0" anchor="b"/>
                </a:tc>
                <a:tc>
                  <a:txBody>
                    <a:bodyPr/>
                    <a:lstStyle/>
                    <a:p>
                      <a:pPr algn="ctr" fontAlgn="b"/>
                      <a:r>
                        <a:rPr lang="en-US" sz="2400" u="none" strike="noStrike" dirty="0">
                          <a:effectLst/>
                          <a:latin typeface="+mn-lt"/>
                        </a:rPr>
                        <a:t>1.218</a:t>
                      </a:r>
                      <a:endParaRPr lang="en-US"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5541164"/>
                  </a:ext>
                </a:extLst>
              </a:tr>
              <a:tr h="190500">
                <a:tc>
                  <a:txBody>
                    <a:bodyPr/>
                    <a:lstStyle/>
                    <a:p>
                      <a:pPr algn="ctr" fontAlgn="b"/>
                      <a:r>
                        <a:rPr lang="en-US" sz="2400" u="none" strike="noStrike">
                          <a:effectLst/>
                          <a:latin typeface="+mn-lt"/>
                        </a:rPr>
                        <a:t>1.960</a:t>
                      </a:r>
                      <a:endParaRPr lang="en-US" sz="2400" b="0" i="0" u="none" strike="noStrike">
                        <a:solidFill>
                          <a:srgbClr val="000000"/>
                        </a:solidFill>
                        <a:effectLst/>
                        <a:latin typeface="+mn-lt"/>
                      </a:endParaRPr>
                    </a:p>
                  </a:txBody>
                  <a:tcPr marL="9525" marR="9525" marT="9525" marB="0" anchor="b"/>
                </a:tc>
                <a:tc>
                  <a:txBody>
                    <a:bodyPr/>
                    <a:lstStyle/>
                    <a:p>
                      <a:pPr algn="ctr" fontAlgn="b"/>
                      <a:r>
                        <a:rPr lang="en-US" sz="2400" b="1" u="none" strike="noStrike" dirty="0">
                          <a:effectLst/>
                          <a:latin typeface="+mn-lt"/>
                        </a:rPr>
                        <a:t>Upper 4th</a:t>
                      </a:r>
                      <a:endParaRPr lang="en-US" sz="2400" b="1" i="0" u="none" strike="noStrike" dirty="0">
                        <a:solidFill>
                          <a:srgbClr val="000000"/>
                        </a:solidFill>
                        <a:effectLst/>
                        <a:latin typeface="+mn-lt"/>
                      </a:endParaRPr>
                    </a:p>
                  </a:txBody>
                  <a:tcPr marL="9525" marR="9525" marT="9525" marB="0" anchor="b"/>
                </a:tc>
                <a:tc>
                  <a:txBody>
                    <a:bodyPr/>
                    <a:lstStyle/>
                    <a:p>
                      <a:pPr algn="ctr" fontAlgn="b"/>
                      <a:r>
                        <a:rPr lang="en-US" sz="2400" u="none" strike="noStrike">
                          <a:effectLst/>
                          <a:latin typeface="+mn-lt"/>
                        </a:rPr>
                        <a:t>2.113</a:t>
                      </a:r>
                      <a:endParaRPr lang="en-US" sz="2400" b="0" i="0" u="none" strike="noStrike">
                        <a:solidFill>
                          <a:srgbClr val="000000"/>
                        </a:solidFill>
                        <a:effectLst/>
                        <a:latin typeface="+mn-lt"/>
                      </a:endParaRPr>
                    </a:p>
                  </a:txBody>
                  <a:tcPr marL="9525" marR="9525" marT="9525" marB="0" anchor="b"/>
                </a:tc>
                <a:tc>
                  <a:txBody>
                    <a:bodyPr/>
                    <a:lstStyle/>
                    <a:p>
                      <a:pPr algn="ctr" fontAlgn="b"/>
                      <a:r>
                        <a:rPr lang="en-US" sz="2400" u="none" strike="noStrike" dirty="0">
                          <a:effectLst/>
                          <a:latin typeface="+mn-lt"/>
                        </a:rPr>
                        <a:t>2.649</a:t>
                      </a:r>
                      <a:endParaRPr lang="en-US" sz="2400" b="0" i="0" u="none" strike="noStrike" dirty="0">
                        <a:solidFill>
                          <a:srgbClr val="000000"/>
                        </a:solidFill>
                        <a:effectLst/>
                        <a:latin typeface="+mn-lt"/>
                      </a:endParaRPr>
                    </a:p>
                  </a:txBody>
                  <a:tcPr marL="9525" marR="9525" marT="9525" marB="0" anchor="b"/>
                </a:tc>
                <a:tc>
                  <a:txBody>
                    <a:bodyPr/>
                    <a:lstStyle/>
                    <a:p>
                      <a:pPr algn="ctr" fontAlgn="b"/>
                      <a:r>
                        <a:rPr lang="en-US" sz="2400" u="none" strike="noStrike" dirty="0">
                          <a:effectLst/>
                          <a:latin typeface="+mn-lt"/>
                        </a:rPr>
                        <a:t>1.218</a:t>
                      </a:r>
                      <a:endParaRPr lang="en-US"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110362513"/>
                  </a:ext>
                </a:extLst>
              </a:tr>
              <a:tr h="190500">
                <a:tc>
                  <a:txBody>
                    <a:bodyPr/>
                    <a:lstStyle/>
                    <a:p>
                      <a:pPr algn="ctr" fontAlgn="b"/>
                      <a:r>
                        <a:rPr lang="en-US" sz="2400" u="none" strike="noStrike">
                          <a:effectLst/>
                          <a:latin typeface="+mn-lt"/>
                        </a:rPr>
                        <a:t>2.267</a:t>
                      </a:r>
                      <a:endParaRPr lang="en-US" sz="2400" b="0" i="0" u="none" strike="noStrike">
                        <a:solidFill>
                          <a:srgbClr val="000000"/>
                        </a:solidFill>
                        <a:effectLst/>
                        <a:latin typeface="+mn-lt"/>
                      </a:endParaRPr>
                    </a:p>
                  </a:txBody>
                  <a:tcPr marL="9525" marR="9525" marT="9525" marB="0" anchor="b"/>
                </a:tc>
                <a:tc>
                  <a:txBody>
                    <a:bodyPr/>
                    <a:lstStyle/>
                    <a:p>
                      <a:pPr algn="ctr" fontAlgn="b"/>
                      <a:r>
                        <a:rPr lang="en-US" sz="2400" b="1" u="none" strike="noStrike" dirty="0">
                          <a:effectLst/>
                          <a:latin typeface="+mn-lt"/>
                        </a:rPr>
                        <a:t>4th Spread</a:t>
                      </a:r>
                      <a:endParaRPr lang="en-US" sz="2400" b="1" i="0" u="none" strike="noStrike" dirty="0">
                        <a:solidFill>
                          <a:srgbClr val="000000"/>
                        </a:solidFill>
                        <a:effectLst/>
                        <a:latin typeface="+mn-lt"/>
                      </a:endParaRPr>
                    </a:p>
                  </a:txBody>
                  <a:tcPr marL="9525" marR="9525" marT="9525" marB="0" anchor="b"/>
                </a:tc>
                <a:tc>
                  <a:txBody>
                    <a:bodyPr/>
                    <a:lstStyle/>
                    <a:p>
                      <a:pPr algn="ctr" fontAlgn="b"/>
                      <a:r>
                        <a:rPr lang="en-US" sz="2400" u="none" strike="noStrike" dirty="0">
                          <a:effectLst/>
                          <a:latin typeface="+mn-lt"/>
                        </a:rPr>
                        <a:t>0.358</a:t>
                      </a:r>
                      <a:endParaRPr lang="en-US" sz="2400" b="0" i="0" u="none" strike="noStrike" dirty="0">
                        <a:solidFill>
                          <a:srgbClr val="000000"/>
                        </a:solidFill>
                        <a:effectLst/>
                        <a:latin typeface="+mn-lt"/>
                      </a:endParaRPr>
                    </a:p>
                  </a:txBody>
                  <a:tcPr marL="9525" marR="9525" marT="9525" marB="0" anchor="b"/>
                </a:tc>
                <a:tc>
                  <a:txBody>
                    <a:bodyPr/>
                    <a:lstStyle/>
                    <a:p>
                      <a:pPr algn="ctr" fontAlgn="b"/>
                      <a:r>
                        <a:rPr lang="en-US" sz="2400" u="none" strike="noStrike" dirty="0">
                          <a:effectLst/>
                          <a:latin typeface="+mn-lt"/>
                        </a:rPr>
                        <a:t>2.649</a:t>
                      </a:r>
                      <a:endParaRPr lang="en-US" sz="2400" b="0" i="0" u="none" strike="noStrike" dirty="0">
                        <a:solidFill>
                          <a:srgbClr val="000000"/>
                        </a:solidFill>
                        <a:effectLst/>
                        <a:latin typeface="+mn-lt"/>
                      </a:endParaRPr>
                    </a:p>
                  </a:txBody>
                  <a:tcPr marL="9525" marR="9525" marT="9525" marB="0" anchor="b"/>
                </a:tc>
                <a:tc>
                  <a:txBody>
                    <a:bodyPr/>
                    <a:lstStyle/>
                    <a:p>
                      <a:pPr algn="ctr" fontAlgn="b"/>
                      <a:r>
                        <a:rPr lang="en-US" sz="2400" u="none" strike="noStrike" dirty="0">
                          <a:effectLst/>
                          <a:latin typeface="+mn-lt"/>
                        </a:rPr>
                        <a:t>1.218</a:t>
                      </a:r>
                      <a:endParaRPr lang="en-US"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340478630"/>
                  </a:ext>
                </a:extLst>
              </a:tr>
            </a:tbl>
          </a:graphicData>
        </a:graphic>
      </p:graphicFrame>
    </p:spTree>
    <p:extLst>
      <p:ext uri="{BB962C8B-B14F-4D97-AF65-F5344CB8AC3E}">
        <p14:creationId xmlns:p14="http://schemas.microsoft.com/office/powerpoint/2010/main" val="1409721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AEC6E-10CC-48A7-A158-3CD08321CF8D}"/>
              </a:ext>
            </a:extLst>
          </p:cNvPr>
          <p:cNvSpPr>
            <a:spLocks noGrp="1"/>
          </p:cNvSpPr>
          <p:nvPr>
            <p:ph type="title"/>
          </p:nvPr>
        </p:nvSpPr>
        <p:spPr/>
        <p:txBody>
          <a:bodyPr/>
          <a:lstStyle/>
          <a:p>
            <a:r>
              <a:rPr lang="en-US" dirty="0"/>
              <a:t>Resulting Control Chart</a:t>
            </a:r>
          </a:p>
        </p:txBody>
      </p:sp>
      <p:graphicFrame>
        <p:nvGraphicFramePr>
          <p:cNvPr id="4" name="Chart 3">
            <a:extLst>
              <a:ext uri="{FF2B5EF4-FFF2-40B4-BE49-F238E27FC236}">
                <a16:creationId xmlns:a16="http://schemas.microsoft.com/office/drawing/2014/main" id="{7836D38A-2DE0-4B40-8788-A90770AF353E}"/>
              </a:ext>
            </a:extLst>
          </p:cNvPr>
          <p:cNvGraphicFramePr>
            <a:graphicFrameLocks/>
          </p:cNvGraphicFramePr>
          <p:nvPr>
            <p:extLst>
              <p:ext uri="{D42A27DB-BD31-4B8C-83A1-F6EECF244321}">
                <p14:modId xmlns:p14="http://schemas.microsoft.com/office/powerpoint/2010/main" val="2826519691"/>
              </p:ext>
            </p:extLst>
          </p:nvPr>
        </p:nvGraphicFramePr>
        <p:xfrm>
          <a:off x="3277866" y="1743581"/>
          <a:ext cx="7469024" cy="47492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2541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186</Words>
  <Application>Microsoft Office PowerPoint</Application>
  <PresentationFormat>Widescreen</PresentationFormat>
  <Paragraphs>115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Answer for Comparing George Washington Hospital to Its Competitors</vt:lpstr>
      <vt:lpstr>Problem Statement</vt:lpstr>
      <vt:lpstr>Data</vt:lpstr>
      <vt:lpstr>Calculate Averages for Competitors</vt:lpstr>
      <vt:lpstr>Weighted Average Values for Competitors</vt:lpstr>
      <vt:lpstr>Calculation of Tukey Control Limits for Competitors</vt:lpstr>
      <vt:lpstr>Resulting Control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Answer for Comparing George Washington Hospital to Its Competitors</dc:title>
  <dc:creator>Farrokh Alemi</dc:creator>
  <cp:lastModifiedBy>Farrokh Alemi</cp:lastModifiedBy>
  <cp:revision>3</cp:revision>
  <dcterms:created xsi:type="dcterms:W3CDTF">2019-12-17T16:00:01Z</dcterms:created>
  <dcterms:modified xsi:type="dcterms:W3CDTF">2019-12-17T16:18:01Z</dcterms:modified>
</cp:coreProperties>
</file>