
<file path=[Content_Types].xml><?xml version="1.0" encoding="utf-8"?>
<Types xmlns="http://schemas.openxmlformats.org/package/2006/content-types">
  <Default Extension="emf" ContentType="image/x-emf"/>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4"/>
  </p:sldMasterIdLst>
  <p:notesMasterIdLst>
    <p:notesMasterId r:id="rId13"/>
  </p:notesMasterIdLst>
  <p:sldIdLst>
    <p:sldId id="3825" r:id="rId5"/>
    <p:sldId id="3835" r:id="rId6"/>
    <p:sldId id="3826" r:id="rId7"/>
    <p:sldId id="3792" r:id="rId8"/>
    <p:sldId id="3827" r:id="rId9"/>
    <p:sldId id="3837" r:id="rId10"/>
    <p:sldId id="3838" r:id="rId11"/>
    <p:sldId id="383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0" userDrawn="1">
          <p15:clr>
            <a:srgbClr val="A4A3A4"/>
          </p15:clr>
        </p15:guide>
        <p15:guide id="2" orient="horz" pos="3408" userDrawn="1">
          <p15:clr>
            <a:srgbClr val="A4A3A4"/>
          </p15:clr>
        </p15:guide>
        <p15:guide id="3" pos="6936" userDrawn="1">
          <p15:clr>
            <a:srgbClr val="A4A3A4"/>
          </p15:clr>
        </p15:guide>
        <p15:guide id="4" pos="74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754" y="62"/>
      </p:cViewPr>
      <p:guideLst>
        <p:guide orient="horz" pos="1200"/>
        <p:guide orient="horz" pos="3408"/>
        <p:guide pos="6936"/>
        <p:guide pos="74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D4130E-2CDE-49C8-ADA2-18BABC10344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4A02E92-0D9F-4E47-89A9-91652214940E}">
      <dgm:prSet/>
      <dgm:spPr/>
      <dgm:t>
        <a:bodyPr/>
        <a:lstStyle/>
        <a:p>
          <a:r>
            <a:rPr lang="en-US" dirty="0"/>
            <a:t>True Positive (TP)</a:t>
          </a:r>
        </a:p>
      </dgm:t>
    </dgm:pt>
    <dgm:pt modelId="{602961B2-B979-4244-8409-0C1A6A8E62EF}" type="parTrans" cxnId="{365BD9C8-30D0-435B-B900-15C900577BD6}">
      <dgm:prSet/>
      <dgm:spPr/>
      <dgm:t>
        <a:bodyPr/>
        <a:lstStyle/>
        <a:p>
          <a:endParaRPr lang="en-US"/>
        </a:p>
      </dgm:t>
    </dgm:pt>
    <dgm:pt modelId="{32A04CD5-7828-4B31-A20A-0A908EA04164}" type="sibTrans" cxnId="{365BD9C8-30D0-435B-B900-15C900577BD6}">
      <dgm:prSet/>
      <dgm:spPr/>
      <dgm:t>
        <a:bodyPr/>
        <a:lstStyle/>
        <a:p>
          <a:endParaRPr lang="en-US"/>
        </a:p>
      </dgm:t>
    </dgm:pt>
    <dgm:pt modelId="{012C8232-C550-46B3-BADA-FEB4923DA9C4}">
      <dgm:prSet/>
      <dgm:spPr/>
      <dgm:t>
        <a:bodyPr/>
        <a:lstStyle/>
        <a:p>
          <a:r>
            <a:rPr lang="en-US" dirty="0"/>
            <a:t>True Negative (TN)</a:t>
          </a:r>
        </a:p>
      </dgm:t>
    </dgm:pt>
    <dgm:pt modelId="{EECF1F62-B007-4B74-B9B3-64B5CE1DBECB}" type="parTrans" cxnId="{9847EBDF-8A73-413D-B161-FCE40D9DE0B0}">
      <dgm:prSet/>
      <dgm:spPr/>
      <dgm:t>
        <a:bodyPr/>
        <a:lstStyle/>
        <a:p>
          <a:endParaRPr lang="en-US"/>
        </a:p>
      </dgm:t>
    </dgm:pt>
    <dgm:pt modelId="{33511D07-B8F4-43A9-90B0-551BDB5C862B}" type="sibTrans" cxnId="{9847EBDF-8A73-413D-B161-FCE40D9DE0B0}">
      <dgm:prSet/>
      <dgm:spPr/>
      <dgm:t>
        <a:bodyPr/>
        <a:lstStyle/>
        <a:p>
          <a:endParaRPr lang="en-US"/>
        </a:p>
      </dgm:t>
    </dgm:pt>
    <dgm:pt modelId="{ED7E1110-C87F-484C-BC44-AB302B076A97}">
      <dgm:prSet/>
      <dgm:spPr/>
      <dgm:t>
        <a:bodyPr/>
        <a:lstStyle/>
        <a:p>
          <a:r>
            <a:rPr lang="en-US" dirty="0"/>
            <a:t>False Positive (FP)</a:t>
          </a:r>
        </a:p>
      </dgm:t>
    </dgm:pt>
    <dgm:pt modelId="{B0C46B2A-BA85-48EB-9332-A6E2225A951B}" type="parTrans" cxnId="{2EAA57B4-CB01-4F03-B9BB-2E91F656B12F}">
      <dgm:prSet/>
      <dgm:spPr/>
      <dgm:t>
        <a:bodyPr/>
        <a:lstStyle/>
        <a:p>
          <a:endParaRPr lang="en-US"/>
        </a:p>
      </dgm:t>
    </dgm:pt>
    <dgm:pt modelId="{9B595EE0-23BD-4765-97D6-FF62567F2623}" type="sibTrans" cxnId="{2EAA57B4-CB01-4F03-B9BB-2E91F656B12F}">
      <dgm:prSet/>
      <dgm:spPr/>
      <dgm:t>
        <a:bodyPr/>
        <a:lstStyle/>
        <a:p>
          <a:endParaRPr lang="en-US"/>
        </a:p>
      </dgm:t>
    </dgm:pt>
    <dgm:pt modelId="{31F549DA-A0F7-4C85-AAD7-77300D43E9E7}">
      <dgm:prSet/>
      <dgm:spPr/>
      <dgm:t>
        <a:bodyPr/>
        <a:lstStyle/>
        <a:p>
          <a:r>
            <a:rPr lang="en-US" dirty="0"/>
            <a:t>False Negative (FN)</a:t>
          </a:r>
        </a:p>
      </dgm:t>
    </dgm:pt>
    <dgm:pt modelId="{3852B393-6881-4257-B8E3-6CCF98EB7724}" type="parTrans" cxnId="{784E288E-F623-4888-937F-1BA2E26FC80A}">
      <dgm:prSet/>
      <dgm:spPr/>
      <dgm:t>
        <a:bodyPr/>
        <a:lstStyle/>
        <a:p>
          <a:endParaRPr lang="en-US"/>
        </a:p>
      </dgm:t>
    </dgm:pt>
    <dgm:pt modelId="{1C737310-FAE3-427E-B2EE-437DC68D111F}" type="sibTrans" cxnId="{784E288E-F623-4888-937F-1BA2E26FC80A}">
      <dgm:prSet/>
      <dgm:spPr/>
      <dgm:t>
        <a:bodyPr/>
        <a:lstStyle/>
        <a:p>
          <a:endParaRPr lang="en-US"/>
        </a:p>
      </dgm:t>
    </dgm:pt>
    <dgm:pt modelId="{DB826A52-3309-4B5F-9F45-E90075E45093}" type="pres">
      <dgm:prSet presAssocID="{A0D4130E-2CDE-49C8-ADA2-18BABC103440}" presName="linear" presStyleCnt="0">
        <dgm:presLayoutVars>
          <dgm:animLvl val="lvl"/>
          <dgm:resizeHandles val="exact"/>
        </dgm:presLayoutVars>
      </dgm:prSet>
      <dgm:spPr/>
    </dgm:pt>
    <dgm:pt modelId="{39D7EAE8-5D2F-4D2A-964A-B7FFF92DE93D}" type="pres">
      <dgm:prSet presAssocID="{34A02E92-0D9F-4E47-89A9-91652214940E}" presName="parentText" presStyleLbl="node1" presStyleIdx="0" presStyleCnt="4">
        <dgm:presLayoutVars>
          <dgm:chMax val="0"/>
          <dgm:bulletEnabled val="1"/>
        </dgm:presLayoutVars>
      </dgm:prSet>
      <dgm:spPr/>
    </dgm:pt>
    <dgm:pt modelId="{D143BAB8-D036-468E-86C6-F742A1516A5E}" type="pres">
      <dgm:prSet presAssocID="{32A04CD5-7828-4B31-A20A-0A908EA04164}" presName="spacer" presStyleCnt="0"/>
      <dgm:spPr/>
    </dgm:pt>
    <dgm:pt modelId="{F718B322-EA11-49F8-A25D-E9FD8CB162CA}" type="pres">
      <dgm:prSet presAssocID="{012C8232-C550-46B3-BADA-FEB4923DA9C4}" presName="parentText" presStyleLbl="node1" presStyleIdx="1" presStyleCnt="4">
        <dgm:presLayoutVars>
          <dgm:chMax val="0"/>
          <dgm:bulletEnabled val="1"/>
        </dgm:presLayoutVars>
      </dgm:prSet>
      <dgm:spPr/>
    </dgm:pt>
    <dgm:pt modelId="{EE0FC16F-6CD8-415C-8ACA-CBB4354A0AFB}" type="pres">
      <dgm:prSet presAssocID="{33511D07-B8F4-43A9-90B0-551BDB5C862B}" presName="spacer" presStyleCnt="0"/>
      <dgm:spPr/>
    </dgm:pt>
    <dgm:pt modelId="{E9C907C6-B6DE-42DB-9B33-C3C3F444A072}" type="pres">
      <dgm:prSet presAssocID="{ED7E1110-C87F-484C-BC44-AB302B076A97}" presName="parentText" presStyleLbl="node1" presStyleIdx="2" presStyleCnt="4">
        <dgm:presLayoutVars>
          <dgm:chMax val="0"/>
          <dgm:bulletEnabled val="1"/>
        </dgm:presLayoutVars>
      </dgm:prSet>
      <dgm:spPr/>
    </dgm:pt>
    <dgm:pt modelId="{60BF3513-18A0-4FF6-B8AD-C34DBAA913EF}" type="pres">
      <dgm:prSet presAssocID="{9B595EE0-23BD-4765-97D6-FF62567F2623}" presName="spacer" presStyleCnt="0"/>
      <dgm:spPr/>
    </dgm:pt>
    <dgm:pt modelId="{42C154CC-689B-438F-853B-C4E136BB12AD}" type="pres">
      <dgm:prSet presAssocID="{31F549DA-A0F7-4C85-AAD7-77300D43E9E7}" presName="parentText" presStyleLbl="node1" presStyleIdx="3" presStyleCnt="4">
        <dgm:presLayoutVars>
          <dgm:chMax val="0"/>
          <dgm:bulletEnabled val="1"/>
        </dgm:presLayoutVars>
      </dgm:prSet>
      <dgm:spPr/>
    </dgm:pt>
  </dgm:ptLst>
  <dgm:cxnLst>
    <dgm:cxn modelId="{94915B0B-B610-4EFD-84D0-9E57EBFCBD83}" type="presOf" srcId="{34A02E92-0D9F-4E47-89A9-91652214940E}" destId="{39D7EAE8-5D2F-4D2A-964A-B7FFF92DE93D}" srcOrd="0" destOrd="0" presId="urn:microsoft.com/office/officeart/2005/8/layout/vList2"/>
    <dgm:cxn modelId="{590BA83F-73C6-4A18-B207-433315B1E03C}" type="presOf" srcId="{ED7E1110-C87F-484C-BC44-AB302B076A97}" destId="{E9C907C6-B6DE-42DB-9B33-C3C3F444A072}" srcOrd="0" destOrd="0" presId="urn:microsoft.com/office/officeart/2005/8/layout/vList2"/>
    <dgm:cxn modelId="{7698965F-960D-496A-BC15-4B5CDC131EFE}" type="presOf" srcId="{012C8232-C550-46B3-BADA-FEB4923DA9C4}" destId="{F718B322-EA11-49F8-A25D-E9FD8CB162CA}" srcOrd="0" destOrd="0" presId="urn:microsoft.com/office/officeart/2005/8/layout/vList2"/>
    <dgm:cxn modelId="{E7574A65-FAE0-4C4D-8B12-5D73D37B2BFF}" type="presOf" srcId="{31F549DA-A0F7-4C85-AAD7-77300D43E9E7}" destId="{42C154CC-689B-438F-853B-C4E136BB12AD}" srcOrd="0" destOrd="0" presId="urn:microsoft.com/office/officeart/2005/8/layout/vList2"/>
    <dgm:cxn modelId="{784E288E-F623-4888-937F-1BA2E26FC80A}" srcId="{A0D4130E-2CDE-49C8-ADA2-18BABC103440}" destId="{31F549DA-A0F7-4C85-AAD7-77300D43E9E7}" srcOrd="3" destOrd="0" parTransId="{3852B393-6881-4257-B8E3-6CCF98EB7724}" sibTransId="{1C737310-FAE3-427E-B2EE-437DC68D111F}"/>
    <dgm:cxn modelId="{2EAA57B4-CB01-4F03-B9BB-2E91F656B12F}" srcId="{A0D4130E-2CDE-49C8-ADA2-18BABC103440}" destId="{ED7E1110-C87F-484C-BC44-AB302B076A97}" srcOrd="2" destOrd="0" parTransId="{B0C46B2A-BA85-48EB-9332-A6E2225A951B}" sibTransId="{9B595EE0-23BD-4765-97D6-FF62567F2623}"/>
    <dgm:cxn modelId="{365BD9C8-30D0-435B-B900-15C900577BD6}" srcId="{A0D4130E-2CDE-49C8-ADA2-18BABC103440}" destId="{34A02E92-0D9F-4E47-89A9-91652214940E}" srcOrd="0" destOrd="0" parTransId="{602961B2-B979-4244-8409-0C1A6A8E62EF}" sibTransId="{32A04CD5-7828-4B31-A20A-0A908EA04164}"/>
    <dgm:cxn modelId="{B61470DF-551B-4B0F-BAC6-782C87ED01A4}" type="presOf" srcId="{A0D4130E-2CDE-49C8-ADA2-18BABC103440}" destId="{DB826A52-3309-4B5F-9F45-E90075E45093}" srcOrd="0" destOrd="0" presId="urn:microsoft.com/office/officeart/2005/8/layout/vList2"/>
    <dgm:cxn modelId="{9847EBDF-8A73-413D-B161-FCE40D9DE0B0}" srcId="{A0D4130E-2CDE-49C8-ADA2-18BABC103440}" destId="{012C8232-C550-46B3-BADA-FEB4923DA9C4}" srcOrd="1" destOrd="0" parTransId="{EECF1F62-B007-4B74-B9B3-64B5CE1DBECB}" sibTransId="{33511D07-B8F4-43A9-90B0-551BDB5C862B}"/>
    <dgm:cxn modelId="{8E8BEF8C-85D7-47FB-A01B-99BA91120FF2}" type="presParOf" srcId="{DB826A52-3309-4B5F-9F45-E90075E45093}" destId="{39D7EAE8-5D2F-4D2A-964A-B7FFF92DE93D}" srcOrd="0" destOrd="0" presId="urn:microsoft.com/office/officeart/2005/8/layout/vList2"/>
    <dgm:cxn modelId="{A0EC3574-5E2A-49FC-A627-FD9D9F398627}" type="presParOf" srcId="{DB826A52-3309-4B5F-9F45-E90075E45093}" destId="{D143BAB8-D036-468E-86C6-F742A1516A5E}" srcOrd="1" destOrd="0" presId="urn:microsoft.com/office/officeart/2005/8/layout/vList2"/>
    <dgm:cxn modelId="{AD474CAB-63A1-4AB5-8634-E4FD565127FE}" type="presParOf" srcId="{DB826A52-3309-4B5F-9F45-E90075E45093}" destId="{F718B322-EA11-49F8-A25D-E9FD8CB162CA}" srcOrd="2" destOrd="0" presId="urn:microsoft.com/office/officeart/2005/8/layout/vList2"/>
    <dgm:cxn modelId="{04647D11-462C-4331-8438-C9099EDD2087}" type="presParOf" srcId="{DB826A52-3309-4B5F-9F45-E90075E45093}" destId="{EE0FC16F-6CD8-415C-8ACA-CBB4354A0AFB}" srcOrd="3" destOrd="0" presId="urn:microsoft.com/office/officeart/2005/8/layout/vList2"/>
    <dgm:cxn modelId="{0D38C018-1659-49D6-9689-D8E89C613308}" type="presParOf" srcId="{DB826A52-3309-4B5F-9F45-E90075E45093}" destId="{E9C907C6-B6DE-42DB-9B33-C3C3F444A072}" srcOrd="4" destOrd="0" presId="urn:microsoft.com/office/officeart/2005/8/layout/vList2"/>
    <dgm:cxn modelId="{981EEA0E-59C8-450D-B3F8-C3ECB837773F}" type="presParOf" srcId="{DB826A52-3309-4B5F-9F45-E90075E45093}" destId="{60BF3513-18A0-4FF6-B8AD-C34DBAA913EF}" srcOrd="5" destOrd="0" presId="urn:microsoft.com/office/officeart/2005/8/layout/vList2"/>
    <dgm:cxn modelId="{CBABCFB4-AABF-45D2-B05E-1B4834C2FD3C}" type="presParOf" srcId="{DB826A52-3309-4B5F-9F45-E90075E45093}" destId="{42C154CC-689B-438F-853B-C4E136BB12AD}"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7EAE8-5D2F-4D2A-964A-B7FFF92DE93D}">
      <dsp:nvSpPr>
        <dsp:cNvPr id="0" name=""/>
        <dsp:cNvSpPr/>
      </dsp:nvSpPr>
      <dsp:spPr>
        <a:xfrm>
          <a:off x="0" y="17891"/>
          <a:ext cx="4660006" cy="6715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True Positive (TP)</a:t>
          </a:r>
        </a:p>
      </dsp:txBody>
      <dsp:txXfrm>
        <a:off x="32784" y="50675"/>
        <a:ext cx="4594438" cy="606012"/>
      </dsp:txXfrm>
    </dsp:sp>
    <dsp:sp modelId="{F718B322-EA11-49F8-A25D-E9FD8CB162CA}">
      <dsp:nvSpPr>
        <dsp:cNvPr id="0" name=""/>
        <dsp:cNvSpPr/>
      </dsp:nvSpPr>
      <dsp:spPr>
        <a:xfrm>
          <a:off x="0" y="770112"/>
          <a:ext cx="4660006" cy="671580"/>
        </a:xfrm>
        <a:prstGeom prst="roundRect">
          <a:avLst/>
        </a:prstGeom>
        <a:solidFill>
          <a:schemeClr val="accent5">
            <a:hueOff val="-4648525"/>
            <a:satOff val="4204"/>
            <a:lumOff val="-81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True Negative (TN)</a:t>
          </a:r>
        </a:p>
      </dsp:txBody>
      <dsp:txXfrm>
        <a:off x="32784" y="802896"/>
        <a:ext cx="4594438" cy="606012"/>
      </dsp:txXfrm>
    </dsp:sp>
    <dsp:sp modelId="{E9C907C6-B6DE-42DB-9B33-C3C3F444A072}">
      <dsp:nvSpPr>
        <dsp:cNvPr id="0" name=""/>
        <dsp:cNvSpPr/>
      </dsp:nvSpPr>
      <dsp:spPr>
        <a:xfrm>
          <a:off x="0" y="1522332"/>
          <a:ext cx="4660006" cy="671580"/>
        </a:xfrm>
        <a:prstGeom prst="roundRect">
          <a:avLst/>
        </a:prstGeom>
        <a:solidFill>
          <a:schemeClr val="accent5">
            <a:hueOff val="-9297050"/>
            <a:satOff val="8408"/>
            <a:lumOff val="-162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False Positive (FP)</a:t>
          </a:r>
        </a:p>
      </dsp:txBody>
      <dsp:txXfrm>
        <a:off x="32784" y="1555116"/>
        <a:ext cx="4594438" cy="606012"/>
      </dsp:txXfrm>
    </dsp:sp>
    <dsp:sp modelId="{42C154CC-689B-438F-853B-C4E136BB12AD}">
      <dsp:nvSpPr>
        <dsp:cNvPr id="0" name=""/>
        <dsp:cNvSpPr/>
      </dsp:nvSpPr>
      <dsp:spPr>
        <a:xfrm>
          <a:off x="0" y="2274552"/>
          <a:ext cx="4660006" cy="671580"/>
        </a:xfrm>
        <a:prstGeom prst="roundRect">
          <a:avLst/>
        </a:prstGeom>
        <a:solidFill>
          <a:schemeClr val="accent5">
            <a:hueOff val="-13945574"/>
            <a:satOff val="12612"/>
            <a:lumOff val="-243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False Negative (FN)</a:t>
          </a:r>
        </a:p>
      </dsp:txBody>
      <dsp:txXfrm>
        <a:off x="32784" y="2307336"/>
        <a:ext cx="4594438" cy="6060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7BA811-8917-4F1D-B22F-E96045BFA4E0}" type="datetimeFigureOut">
              <a:rPr lang="en-US" smtClean="0"/>
              <a:t>9/21/2022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0C6A29-4676-420C-BBE3-ACC2B80F64D4}" type="slidenum">
              <a:rPr lang="en-US" smtClean="0"/>
              <a:t>‹#›</a:t>
            </a:fld>
            <a:endParaRPr lang="en-US" dirty="0"/>
          </a:p>
        </p:txBody>
      </p:sp>
    </p:spTree>
    <p:extLst>
      <p:ext uri="{BB962C8B-B14F-4D97-AF65-F5344CB8AC3E}">
        <p14:creationId xmlns:p14="http://schemas.microsoft.com/office/powerpoint/2010/main" val="3804597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a:t>
            </a:r>
          </a:p>
          <a:p>
            <a:endParaRPr lang="en-US" dirty="0"/>
          </a:p>
          <a:p>
            <a:r>
              <a:rPr lang="en-US" dirty="0"/>
              <a:t>Today we are going to be talking about ROC Curves. This is also to answer the fifth question of the Risk Assessment Assignment. Stay tuned ! </a:t>
            </a:r>
          </a:p>
        </p:txBody>
      </p:sp>
      <p:sp>
        <p:nvSpPr>
          <p:cNvPr id="4" name="Slide Number Placeholder 3"/>
          <p:cNvSpPr>
            <a:spLocks noGrp="1"/>
          </p:cNvSpPr>
          <p:nvPr>
            <p:ph type="sldNum" sz="quarter" idx="5"/>
          </p:nvPr>
        </p:nvSpPr>
        <p:spPr/>
        <p:txBody>
          <a:bodyPr/>
          <a:lstStyle/>
          <a:p>
            <a:fld id="{D40C6A29-4676-420C-BBE3-ACC2B80F64D4}" type="slidenum">
              <a:rPr lang="en-US" smtClean="0"/>
              <a:t>1</a:t>
            </a:fld>
            <a:endParaRPr lang="en-US" dirty="0"/>
          </a:p>
        </p:txBody>
      </p:sp>
    </p:spTree>
    <p:extLst>
      <p:ext uri="{BB962C8B-B14F-4D97-AF65-F5344CB8AC3E}">
        <p14:creationId xmlns:p14="http://schemas.microsoft.com/office/powerpoint/2010/main" val="96552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brief introduction to ROC Curves! </a:t>
            </a:r>
          </a:p>
          <a:p>
            <a:endParaRPr lang="en-US" dirty="0"/>
          </a:p>
          <a:p>
            <a:r>
              <a:rPr lang="en-US" dirty="0"/>
              <a:t>ROC curves are a graphical plot that illustrates the diagnostic ability of a binary classifier system as it’s discrimination threshold is varied. The discrimination Threshold here is defined as Sensitivity and Specificity. </a:t>
            </a:r>
          </a:p>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2</a:t>
            </a:fld>
            <a:endParaRPr lang="en-US" dirty="0"/>
          </a:p>
        </p:txBody>
      </p:sp>
    </p:spTree>
    <p:extLst>
      <p:ext uri="{BB962C8B-B14F-4D97-AF65-F5344CB8AC3E}">
        <p14:creationId xmlns:p14="http://schemas.microsoft.com/office/powerpoint/2010/main" val="1393255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Freeform 13">
            <a:extLst>
              <a:ext uri="{FF2B5EF4-FFF2-40B4-BE49-F238E27FC236}">
                <a16:creationId xmlns:a16="http://schemas.microsoft.com/office/drawing/2014/main" id="{FCE00AC6-1AA1-42D9-83DD-4C308C3F9322}"/>
              </a:ext>
            </a:extLst>
          </p:cNvPr>
          <p:cNvSpPr/>
          <p:nvPr userDrawn="1"/>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5319A315-F756-49EC-8181-0EC3F0A37B09}"/>
              </a:ext>
            </a:extLst>
          </p:cNvPr>
          <p:cNvCxnSpPr>
            <a:cxnSpLocks/>
          </p:cNvCxnSpPr>
          <p:nvPr userDrawn="1"/>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560F3E26-F530-48F5-983F-9DCFF41D4F39}"/>
              </a:ext>
            </a:extLst>
          </p:cNvPr>
          <p:cNvSpPr/>
          <p:nvPr userDrawn="1"/>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C97701E-DAF9-4174-AA91-DA203CD27D6A}"/>
              </a:ext>
            </a:extLst>
          </p:cNvPr>
          <p:cNvSpPr/>
          <p:nvPr userDrawn="1"/>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F765374-1A4B-41DC-9E75-A95A6C655328}"/>
              </a:ext>
            </a:extLst>
          </p:cNvPr>
          <p:cNvSpPr/>
          <p:nvPr userDrawn="1"/>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618DB8E-B14E-42E2-B454-6F4F36A8A9D9}"/>
              </a:ext>
            </a:extLst>
          </p:cNvPr>
          <p:cNvSpPr/>
          <p:nvPr userDrawn="1"/>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97666F55-03F1-4D18-9653-0F360E127A7E}"/>
              </a:ext>
            </a:extLst>
          </p:cNvPr>
          <p:cNvSpPr/>
          <p:nvPr userDrawn="1"/>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5093208" y="2743200"/>
            <a:ext cx="6592824" cy="2386584"/>
          </a:xfrm>
        </p:spPr>
        <p:txBody>
          <a:bodyPr anchor="b"/>
          <a:lstStyle>
            <a:lvl1pPr algn="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5093208" y="5221224"/>
            <a:ext cx="6592824" cy="99669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10415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445312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445312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 Placeholder 4">
            <a:extLst>
              <a:ext uri="{FF2B5EF4-FFF2-40B4-BE49-F238E27FC236}">
                <a16:creationId xmlns:a16="http://schemas.microsoft.com/office/drawing/2014/main" id="{ACF5677B-E56F-4452-ADDC-DA0E20A955EC}"/>
              </a:ext>
            </a:extLst>
          </p:cNvPr>
          <p:cNvSpPr>
            <a:spLocks noGrp="1"/>
          </p:cNvSpPr>
          <p:nvPr>
            <p:ph type="body" sz="quarter" idx="13"/>
          </p:nvPr>
        </p:nvSpPr>
        <p:spPr>
          <a:xfrm>
            <a:off x="806500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a:extLst>
              <a:ext uri="{FF2B5EF4-FFF2-40B4-BE49-F238E27FC236}">
                <a16:creationId xmlns:a16="http://schemas.microsoft.com/office/drawing/2014/main" id="{865D9C09-AB3B-40EB-B1DA-9C6D72343451}"/>
              </a:ext>
            </a:extLst>
          </p:cNvPr>
          <p:cNvSpPr>
            <a:spLocks noGrp="1"/>
          </p:cNvSpPr>
          <p:nvPr>
            <p:ph sz="quarter" idx="14"/>
          </p:nvPr>
        </p:nvSpPr>
        <p:spPr>
          <a:xfrm>
            <a:off x="806500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7273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2 medium pictures">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FAA9DFF3-1B49-48A9-BF8A-57DD7D07CFAF}"/>
              </a:ext>
            </a:extLst>
          </p:cNvPr>
          <p:cNvSpPr>
            <a:spLocks noGrp="1"/>
          </p:cNvSpPr>
          <p:nvPr>
            <p:ph type="pic" sz="quarter" idx="14"/>
          </p:nvPr>
        </p:nvSpPr>
        <p:spPr>
          <a:xfrm>
            <a:off x="7901259" y="2727729"/>
            <a:ext cx="4290740" cy="4130271"/>
          </a:xfrm>
          <a:custGeom>
            <a:avLst/>
            <a:gdLst>
              <a:gd name="connsiteX0" fmla="*/ 2503809 w 4290740"/>
              <a:gd name="connsiteY0" fmla="*/ 0 h 4130271"/>
              <a:gd name="connsiteX1" fmla="*/ 4198398 w 4290740"/>
              <a:gd name="connsiteY1" fmla="*/ 660580 h 4130271"/>
              <a:gd name="connsiteX2" fmla="*/ 4290740 w 4290740"/>
              <a:gd name="connsiteY2" fmla="*/ 751285 h 4130271"/>
              <a:gd name="connsiteX3" fmla="*/ 4290740 w 4290740"/>
              <a:gd name="connsiteY3" fmla="*/ 4130271 h 4130271"/>
              <a:gd name="connsiteX4" fmla="*/ 604508 w 4290740"/>
              <a:gd name="connsiteY4" fmla="*/ 4130271 h 4130271"/>
              <a:gd name="connsiteX5" fmla="*/ 461940 w 4290740"/>
              <a:gd name="connsiteY5" fmla="*/ 3953232 h 4130271"/>
              <a:gd name="connsiteX6" fmla="*/ 0 w 4290740"/>
              <a:gd name="connsiteY6" fmla="*/ 2503809 h 4130271"/>
              <a:gd name="connsiteX7" fmla="*/ 2503809 w 4290740"/>
              <a:gd name="connsiteY7" fmla="*/ 0 h 41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740" h="4130271">
                <a:moveTo>
                  <a:pt x="2503809" y="0"/>
                </a:moveTo>
                <a:cubicBezTo>
                  <a:pt x="3157405" y="0"/>
                  <a:pt x="3752509" y="250434"/>
                  <a:pt x="4198398" y="660580"/>
                </a:cubicBezTo>
                <a:lnTo>
                  <a:pt x="4290740" y="751285"/>
                </a:lnTo>
                <a:lnTo>
                  <a:pt x="4290740" y="4130271"/>
                </a:lnTo>
                <a:lnTo>
                  <a:pt x="604508" y="4130271"/>
                </a:lnTo>
                <a:lnTo>
                  <a:pt x="461940" y="3953232"/>
                </a:lnTo>
                <a:cubicBezTo>
                  <a:pt x="171051" y="3544183"/>
                  <a:pt x="0" y="3043971"/>
                  <a:pt x="0" y="2503809"/>
                </a:cubicBezTo>
                <a:cubicBezTo>
                  <a:pt x="0" y="1120992"/>
                  <a:pt x="1120992" y="0"/>
                  <a:pt x="2503809"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5CFEFC13-B998-4A6F-A7ED-411E266D288C}"/>
              </a:ext>
            </a:extLst>
          </p:cNvPr>
          <p:cNvSpPr>
            <a:spLocks noGrp="1"/>
          </p:cNvSpPr>
          <p:nvPr>
            <p:ph type="pic" sz="quarter" idx="13"/>
          </p:nvPr>
        </p:nvSpPr>
        <p:spPr>
          <a:xfrm>
            <a:off x="6261609" y="0"/>
            <a:ext cx="3519311" cy="3007909"/>
          </a:xfrm>
          <a:custGeom>
            <a:avLst/>
            <a:gdLst>
              <a:gd name="connsiteX0" fmla="*/ 519779 w 3519311"/>
              <a:gd name="connsiteY0" fmla="*/ 0 h 3007909"/>
              <a:gd name="connsiteX1" fmla="*/ 2999531 w 3519311"/>
              <a:gd name="connsiteY1" fmla="*/ 0 h 3007909"/>
              <a:gd name="connsiteX2" fmla="*/ 3003920 w 3519311"/>
              <a:gd name="connsiteY2" fmla="*/ 3989 h 3007909"/>
              <a:gd name="connsiteX3" fmla="*/ 3519311 w 3519311"/>
              <a:gd name="connsiteY3" fmla="*/ 1248253 h 3007909"/>
              <a:gd name="connsiteX4" fmla="*/ 1759655 w 3519311"/>
              <a:gd name="connsiteY4" fmla="*/ 3007909 h 3007909"/>
              <a:gd name="connsiteX5" fmla="*/ 9084 w 3519311"/>
              <a:gd name="connsiteY5" fmla="*/ 1428168 h 3007909"/>
              <a:gd name="connsiteX6" fmla="*/ 0 w 3519311"/>
              <a:gd name="connsiteY6" fmla="*/ 1248273 h 3007909"/>
              <a:gd name="connsiteX7" fmla="*/ 0 w 3519311"/>
              <a:gd name="connsiteY7" fmla="*/ 1248233 h 3007909"/>
              <a:gd name="connsiteX8" fmla="*/ 9084 w 3519311"/>
              <a:gd name="connsiteY8" fmla="*/ 1068339 h 3007909"/>
              <a:gd name="connsiteX9" fmla="*/ 515391 w 3519311"/>
              <a:gd name="connsiteY9" fmla="*/ 3989 h 300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311" h="3007909">
                <a:moveTo>
                  <a:pt x="519779" y="0"/>
                </a:moveTo>
                <a:lnTo>
                  <a:pt x="2999531" y="0"/>
                </a:lnTo>
                <a:lnTo>
                  <a:pt x="3003920" y="3989"/>
                </a:lnTo>
                <a:cubicBezTo>
                  <a:pt x="3322355" y="322424"/>
                  <a:pt x="3519311" y="762338"/>
                  <a:pt x="3519311" y="1248253"/>
                </a:cubicBezTo>
                <a:cubicBezTo>
                  <a:pt x="3519311" y="2220084"/>
                  <a:pt x="2731486" y="3007909"/>
                  <a:pt x="1759655" y="3007909"/>
                </a:cubicBezTo>
                <a:cubicBezTo>
                  <a:pt x="848565" y="3007909"/>
                  <a:pt x="99196" y="2315485"/>
                  <a:pt x="9084" y="1428168"/>
                </a:cubicBezTo>
                <a:lnTo>
                  <a:pt x="0" y="1248273"/>
                </a:lnTo>
                <a:lnTo>
                  <a:pt x="0" y="1248233"/>
                </a:lnTo>
                <a:lnTo>
                  <a:pt x="9084" y="1068339"/>
                </a:lnTo>
                <a:cubicBezTo>
                  <a:pt x="51137" y="654258"/>
                  <a:pt x="236761" y="282620"/>
                  <a:pt x="515391" y="3989"/>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10" name="Oval 9">
            <a:extLst>
              <a:ext uri="{FF2B5EF4-FFF2-40B4-BE49-F238E27FC236}">
                <a16:creationId xmlns:a16="http://schemas.microsoft.com/office/drawing/2014/main" id="{B7BFFB5A-A05C-4B0C-905C-5884361304B2}"/>
              </a:ext>
            </a:extLst>
          </p:cNvPr>
          <p:cNvSpPr/>
          <p:nvPr userDrawn="1"/>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9F33AC6C-4807-4785-AE9F-84BFEEDA9F7E}"/>
              </a:ext>
            </a:extLst>
          </p:cNvPr>
          <p:cNvSpPr/>
          <p:nvPr userDrawn="1"/>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841248" y="365760"/>
            <a:ext cx="5120640" cy="132588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41248" y="1828800"/>
            <a:ext cx="5093208" cy="4352544"/>
          </a:xfrm>
        </p:spPr>
        <p:txBody>
          <a:bodyPr/>
          <a:lstStyle>
            <a:lvl1pPr marL="0" indent="0">
              <a:buNone/>
              <a:defRPr sz="24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13178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642EAF0-DE94-4F90-82E3-6F316AA8353A}"/>
              </a:ext>
            </a:extLst>
          </p:cNvPr>
          <p:cNvSpPr/>
          <p:nvPr userDrawn="1"/>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22D7888-22FA-4AA1-9BA4-CC61D6643D47}"/>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BB6E464-8999-4773-A1F2-E6CAA990E572}"/>
              </a:ext>
            </a:extLst>
          </p:cNvPr>
          <p:cNvSpPr/>
          <p:nvPr userDrawn="1"/>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E9CE183-B21E-41EB-A082-DF9C3AD659D5}"/>
              </a:ext>
            </a:extLst>
          </p:cNvPr>
          <p:cNvSpPr/>
          <p:nvPr userDrawn="1"/>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EA14BE8-FDD0-4434-9C3E-BFF78C22D9E3}"/>
              </a:ext>
            </a:extLst>
          </p:cNvPr>
          <p:cNvSpPr/>
          <p:nvPr userDrawn="1"/>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C76330B-4C5E-463F-921A-D91F1F1F6049}"/>
              </a:ext>
            </a:extLst>
          </p:cNvPr>
          <p:cNvSpPr/>
          <p:nvPr userDrawn="1"/>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494E364-7EA8-4D92-915D-75D1A3A67C07}"/>
              </a:ext>
            </a:extLst>
          </p:cNvPr>
          <p:cNvSpPr/>
          <p:nvPr userDrawn="1"/>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1389888" y="1234440"/>
            <a:ext cx="3236976" cy="4069080"/>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a:xfrm>
            <a:off x="1682496" y="6356350"/>
            <a:ext cx="1545336" cy="365125"/>
          </a:xfrm>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a:xfrm>
            <a:off x="6099048" y="6356350"/>
            <a:ext cx="4114800" cy="365125"/>
          </a:xfrm>
        </p:spPr>
        <p:txBody>
          <a:bodyPr/>
          <a:lstStyle>
            <a:lvl1pPr algn="l">
              <a:defRPr>
                <a:latin typeface="+mn-lt"/>
              </a:defRPr>
            </a:lvl1pPr>
          </a:lstStyle>
          <a:p>
            <a:pPr algn="l">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a:xfrm>
            <a:off x="10506456" y="6356350"/>
            <a:ext cx="850392" cy="365125"/>
          </a:xfrm>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6665976" y="2551176"/>
            <a:ext cx="4709160" cy="1755648"/>
          </a:xfrm>
        </p:spPr>
        <p:txBody>
          <a:bodyPr/>
          <a:lstStyle>
            <a:lvl1pPr marL="0" indent="0">
              <a:buNone/>
              <a:defRPr sz="2400"/>
            </a:lvl1pPr>
            <a:lvl2pPr marL="228600">
              <a:defRPr sz="1800"/>
            </a:lvl2pPr>
            <a:lvl3pPr marL="457200">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2677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48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C9A1C714-6A0E-456D-A2E2-6288C0EA07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5405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628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012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FA665D7-34D0-4262-B345-9B1A1BA8DA17}"/>
              </a:ext>
            </a:extLst>
          </p:cNvPr>
          <p:cNvSpPr/>
          <p:nvPr userDrawn="1"/>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39ECC553-79E5-4B14-89C9-4DAD2B1021B1}"/>
              </a:ext>
            </a:extLst>
          </p:cNvPr>
          <p:cNvSpPr/>
          <p:nvPr userDrawn="1"/>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55797934-7E2B-4F94-89C4-0279413FF821}"/>
              </a:ext>
            </a:extLst>
          </p:cNvPr>
          <p:cNvSpPr/>
          <p:nvPr userDrawn="1"/>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1170432" y="1399032"/>
            <a:ext cx="3236976" cy="4069080"/>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788152" y="1527048"/>
            <a:ext cx="5111496" cy="3931920"/>
          </a:xfrm>
        </p:spPr>
        <p:txBody>
          <a:bodyPr anchor="ctr"/>
          <a:lstStyle>
            <a:lvl1pPr marL="0" indent="0">
              <a:buNone/>
              <a:defRPr/>
            </a:lvl1pPr>
            <a:lvl2pPr marL="228600">
              <a:defRPr/>
            </a:lvl2pPr>
            <a:lvl3pPr marL="457200">
              <a:defRPr/>
            </a:lvl3pPr>
            <a:lvl4pPr>
              <a:buNone/>
              <a:defRPr/>
            </a:lvl4p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1394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small pictures">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5A614E3F-4FB2-4152-A59C-941C908D7B05}"/>
              </a:ext>
            </a:extLst>
          </p:cNvPr>
          <p:cNvSpPr>
            <a:spLocks noGrp="1"/>
          </p:cNvSpPr>
          <p:nvPr>
            <p:ph type="pic" sz="quarter" idx="13"/>
          </p:nvPr>
        </p:nvSpPr>
        <p:spPr>
          <a:xfrm>
            <a:off x="7200479" y="1150210"/>
            <a:ext cx="2207046" cy="2204178"/>
          </a:xfrm>
          <a:custGeom>
            <a:avLst/>
            <a:gdLst>
              <a:gd name="connsiteX0" fmla="*/ 1098749 w 2207046"/>
              <a:gd name="connsiteY0" fmla="*/ 0 h 2204178"/>
              <a:gd name="connsiteX1" fmla="*/ 2201707 w 2207046"/>
              <a:gd name="connsiteY1" fmla="*/ 995326 h 2204178"/>
              <a:gd name="connsiteX2" fmla="*/ 2207046 w 2207046"/>
              <a:gd name="connsiteY2" fmla="*/ 1101058 h 2204178"/>
              <a:gd name="connsiteX3" fmla="*/ 2207046 w 2207046"/>
              <a:gd name="connsiteY3" fmla="*/ 1116306 h 2204178"/>
              <a:gd name="connsiteX4" fmla="*/ 2201707 w 2207046"/>
              <a:gd name="connsiteY4" fmla="*/ 1222039 h 2204178"/>
              <a:gd name="connsiteX5" fmla="*/ 1322187 w 2207046"/>
              <a:gd name="connsiteY5" fmla="*/ 2194840 h 2204178"/>
              <a:gd name="connsiteX6" fmla="*/ 1260999 w 2207046"/>
              <a:gd name="connsiteY6" fmla="*/ 2204178 h 2204178"/>
              <a:gd name="connsiteX7" fmla="*/ 936500 w 2207046"/>
              <a:gd name="connsiteY7" fmla="*/ 2204178 h 2204178"/>
              <a:gd name="connsiteX8" fmla="*/ 875311 w 2207046"/>
              <a:gd name="connsiteY8" fmla="*/ 2194840 h 2204178"/>
              <a:gd name="connsiteX9" fmla="*/ 12592 w 2207046"/>
              <a:gd name="connsiteY9" fmla="*/ 1332120 h 2204178"/>
              <a:gd name="connsiteX10" fmla="*/ 0 w 2207046"/>
              <a:gd name="connsiteY10" fmla="*/ 1249617 h 2204178"/>
              <a:gd name="connsiteX11" fmla="*/ 0 w 2207046"/>
              <a:gd name="connsiteY11" fmla="*/ 967747 h 2204178"/>
              <a:gd name="connsiteX12" fmla="*/ 12592 w 2207046"/>
              <a:gd name="connsiteY12" fmla="*/ 885244 h 2204178"/>
              <a:gd name="connsiteX13" fmla="*/ 1098749 w 2207046"/>
              <a:gd name="connsiteY13" fmla="*/ 0 h 220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046" h="2204178">
                <a:moveTo>
                  <a:pt x="1098749" y="0"/>
                </a:moveTo>
                <a:cubicBezTo>
                  <a:pt x="1672788" y="0"/>
                  <a:pt x="2144931" y="436266"/>
                  <a:pt x="2201707" y="995326"/>
                </a:cubicBezTo>
                <a:lnTo>
                  <a:pt x="2207046" y="1101058"/>
                </a:lnTo>
                <a:lnTo>
                  <a:pt x="2207046" y="1116306"/>
                </a:lnTo>
                <a:lnTo>
                  <a:pt x="2201707" y="1222039"/>
                </a:lnTo>
                <a:cubicBezTo>
                  <a:pt x="2152501" y="1706557"/>
                  <a:pt x="1791308" y="2098844"/>
                  <a:pt x="1322187" y="2194840"/>
                </a:cubicBezTo>
                <a:lnTo>
                  <a:pt x="1260999" y="2204178"/>
                </a:lnTo>
                <a:lnTo>
                  <a:pt x="936500" y="2204178"/>
                </a:lnTo>
                <a:lnTo>
                  <a:pt x="875311" y="2194840"/>
                </a:lnTo>
                <a:cubicBezTo>
                  <a:pt x="442276" y="2106228"/>
                  <a:pt x="101204" y="1765156"/>
                  <a:pt x="12592" y="1332120"/>
                </a:cubicBezTo>
                <a:lnTo>
                  <a:pt x="0" y="1249617"/>
                </a:lnTo>
                <a:lnTo>
                  <a:pt x="0" y="967747"/>
                </a:lnTo>
                <a:lnTo>
                  <a:pt x="12592" y="885244"/>
                </a:lnTo>
                <a:cubicBezTo>
                  <a:pt x="115972" y="380036"/>
                  <a:pt x="562980" y="0"/>
                  <a:pt x="1098749"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8A1F486A-F545-4642-B1CB-5356704413D3}"/>
              </a:ext>
            </a:extLst>
          </p:cNvPr>
          <p:cNvSpPr>
            <a:spLocks noGrp="1"/>
          </p:cNvSpPr>
          <p:nvPr>
            <p:ph type="pic" sz="quarter" idx="14"/>
          </p:nvPr>
        </p:nvSpPr>
        <p:spPr>
          <a:xfrm>
            <a:off x="8444632" y="2579683"/>
            <a:ext cx="3096807" cy="3096807"/>
          </a:xfrm>
          <a:custGeom>
            <a:avLst/>
            <a:gdLst>
              <a:gd name="connsiteX0" fmla="*/ 1548404 w 3096807"/>
              <a:gd name="connsiteY0" fmla="*/ 0 h 3096807"/>
              <a:gd name="connsiteX1" fmla="*/ 3096807 w 3096807"/>
              <a:gd name="connsiteY1" fmla="*/ 1548404 h 3096807"/>
              <a:gd name="connsiteX2" fmla="*/ 1548404 w 3096807"/>
              <a:gd name="connsiteY2" fmla="*/ 3096807 h 3096807"/>
              <a:gd name="connsiteX3" fmla="*/ 0 w 3096807"/>
              <a:gd name="connsiteY3" fmla="*/ 1548404 h 3096807"/>
              <a:gd name="connsiteX4" fmla="*/ 1548404 w 3096807"/>
              <a:gd name="connsiteY4" fmla="*/ 0 h 309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807" h="3096807">
                <a:moveTo>
                  <a:pt x="1548404" y="0"/>
                </a:moveTo>
                <a:cubicBezTo>
                  <a:pt x="2403564" y="0"/>
                  <a:pt x="3096807" y="693243"/>
                  <a:pt x="3096807" y="1548404"/>
                </a:cubicBezTo>
                <a:cubicBezTo>
                  <a:pt x="3096807" y="2403564"/>
                  <a:pt x="2403564" y="3096807"/>
                  <a:pt x="1548404" y="3096807"/>
                </a:cubicBezTo>
                <a:cubicBezTo>
                  <a:pt x="693243" y="3096807"/>
                  <a:pt x="0" y="2403564"/>
                  <a:pt x="0" y="1548404"/>
                </a:cubicBezTo>
                <a:cubicBezTo>
                  <a:pt x="0" y="693243"/>
                  <a:pt x="693243" y="0"/>
                  <a:pt x="1548404"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4"/>
            <a:ext cx="5806440" cy="13258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39496" y="1825625"/>
            <a:ext cx="5806440" cy="4352544"/>
          </a:xfrm>
        </p:spPr>
        <p:txBody>
          <a:bodyPr>
            <a:normAutofit/>
          </a:bodyPr>
          <a:lstStyle>
            <a:lvl1pPr marL="0" indent="0">
              <a:lnSpc>
                <a:spcPct val="110000"/>
              </a:lnSpc>
              <a:buNone/>
              <a:defRPr sz="2400"/>
            </a:lvl1pPr>
            <a:lvl2pPr marL="228600">
              <a:lnSpc>
                <a:spcPct val="110000"/>
              </a:lnSpc>
              <a:defRPr sz="2000"/>
            </a:lvl2pPr>
            <a:lvl3pPr marL="457200">
              <a:lnSpc>
                <a:spcPct val="110000"/>
              </a:lnSpc>
              <a:defRPr sz="1800"/>
            </a:lvl3pPr>
            <a:lvl4pPr marL="685800">
              <a:lnSpc>
                <a:spcPct val="110000"/>
              </a:lnSpc>
              <a:defRPr sz="1600"/>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Oval 9">
            <a:extLst>
              <a:ext uri="{FF2B5EF4-FFF2-40B4-BE49-F238E27FC236}">
                <a16:creationId xmlns:a16="http://schemas.microsoft.com/office/drawing/2014/main" id="{E8E71C73-7BAD-4838-88C1-42E045A9D179}"/>
              </a:ext>
            </a:extLst>
          </p:cNvPr>
          <p:cNvSpPr/>
          <p:nvPr userDrawn="1"/>
        </p:nvSpPr>
        <p:spPr>
          <a:xfrm>
            <a:off x="10249620" y="1555068"/>
            <a:ext cx="819303" cy="7970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4560922-5803-412D-880B-065E75DCBC0A}"/>
              </a:ext>
            </a:extLst>
          </p:cNvPr>
          <p:cNvSpPr/>
          <p:nvPr userDrawn="1"/>
        </p:nvSpPr>
        <p:spPr>
          <a:xfrm>
            <a:off x="7590089" y="4034393"/>
            <a:ext cx="876704"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839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00EACD1-D216-4037-8AFF-80CF273586DF}"/>
              </a:ext>
            </a:extLst>
          </p:cNvPr>
          <p:cNvSpPr/>
          <p:nvPr userDrawn="1"/>
        </p:nvSpPr>
        <p:spPr>
          <a:xfrm>
            <a:off x="2815929" y="148929"/>
            <a:ext cx="6560142" cy="6560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F941DE04-3FEA-4A57-B200-F9F6A765C792}"/>
              </a:ext>
            </a:extLst>
          </p:cNvPr>
          <p:cNvSpPr/>
          <p:nvPr userDrawn="1"/>
        </p:nvSpPr>
        <p:spPr>
          <a:xfrm rot="9222429" flipV="1">
            <a:off x="2494119" y="-28502"/>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565C7B4-4152-4548-A771-EB148A028FDB}"/>
              </a:ext>
            </a:extLst>
          </p:cNvPr>
          <p:cNvSpPr/>
          <p:nvPr userDrawn="1"/>
        </p:nvSpPr>
        <p:spPr>
          <a:xfrm>
            <a:off x="8165417" y="5241988"/>
            <a:ext cx="759403" cy="7388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3319272" y="1380744"/>
            <a:ext cx="5559552" cy="2514600"/>
          </a:xfrm>
        </p:spPr>
        <p:txBody>
          <a:bodyPr anchor="b"/>
          <a:lstStyle>
            <a:lvl1pPr algn="ct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319272" y="4078224"/>
            <a:ext cx="5559552" cy="1536192"/>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85573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1179576" y="1911096"/>
            <a:ext cx="98298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081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38200" y="1911096"/>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8923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with picture">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E3FD7E-C80A-4707-A8E9-4134DF91F3FF}"/>
              </a:ext>
            </a:extLst>
          </p:cNvPr>
          <p:cNvSpPr>
            <a:spLocks noGrp="1"/>
          </p:cNvSpPr>
          <p:nvPr>
            <p:ph type="pic" sz="quarter" idx="10"/>
          </p:nvPr>
        </p:nvSpPr>
        <p:spPr>
          <a:xfrm>
            <a:off x="0" y="1"/>
            <a:ext cx="12192000" cy="6858000"/>
          </a:xfrm>
        </p:spPr>
        <p:txBody>
          <a:bodyPr/>
          <a:lstStyle>
            <a:lvl1pPr>
              <a:buNone/>
              <a:defRPr>
                <a:solidFill>
                  <a:schemeClr val="bg1"/>
                </a:solidFill>
              </a:defRPr>
            </a:lvl1pPr>
          </a:lstStyle>
          <a:p>
            <a:r>
              <a:rPr lang="en-US"/>
              <a:t>Click icon to add picture</a:t>
            </a:r>
            <a:endParaRPr lang="en-US" dirty="0"/>
          </a:p>
        </p:txBody>
      </p:sp>
      <p:sp>
        <p:nvSpPr>
          <p:cNvPr id="10" name="Title 9">
            <a:extLst>
              <a:ext uri="{FF2B5EF4-FFF2-40B4-BE49-F238E27FC236}">
                <a16:creationId xmlns:a16="http://schemas.microsoft.com/office/drawing/2014/main" id="{10EC23F5-CD2E-4207-A4E6-73BDFF74D868}"/>
              </a:ext>
            </a:extLst>
          </p:cNvPr>
          <p:cNvSpPr>
            <a:spLocks noGrp="1"/>
          </p:cNvSpPr>
          <p:nvPr>
            <p:ph type="title"/>
          </p:nvPr>
        </p:nvSpPr>
        <p:spPr>
          <a:xfrm>
            <a:off x="3111500" y="370600"/>
            <a:ext cx="5923842" cy="5923842"/>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alpha val="95000"/>
            </a:schemeClr>
          </a:solidFill>
        </p:spPr>
        <p:txBody>
          <a:bodyPr wrap="square" lIns="457200" rIns="457200" bIns="2331720" anchor="b" anchorCtr="0">
            <a:noAutofit/>
          </a:bodyPr>
          <a:lstStyle>
            <a:lvl1pPr algn="ctr">
              <a:defRPr sz="4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575304" y="4379976"/>
            <a:ext cx="5038344" cy="713232"/>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Date Placeholder 10">
            <a:extLst>
              <a:ext uri="{FF2B5EF4-FFF2-40B4-BE49-F238E27FC236}">
                <a16:creationId xmlns:a16="http://schemas.microsoft.com/office/drawing/2014/main" id="{6B76FE53-FB67-4871-8485-71BAAFD7D1BF}"/>
              </a:ext>
            </a:extLst>
          </p:cNvPr>
          <p:cNvSpPr>
            <a:spLocks noGrp="1"/>
          </p:cNvSpPr>
          <p:nvPr>
            <p:ph type="dt" sz="half" idx="11"/>
          </p:nvPr>
        </p:nvSpPr>
        <p:spPr/>
        <p:txBody>
          <a:bodyPr/>
          <a:lstStyle>
            <a:lvl1pPr>
              <a:defRPr>
                <a:solidFill>
                  <a:schemeClr val="bg1"/>
                </a:solidFill>
                <a:latin typeface="+mn-lt"/>
              </a:defRPr>
            </a:lvl1pPr>
          </a:lstStyle>
          <a:p>
            <a:pPr>
              <a:defRPr/>
            </a:pPr>
            <a:r>
              <a:rPr lang="en-US" dirty="0"/>
              <a:t>9/3/20XX</a:t>
            </a:r>
          </a:p>
        </p:txBody>
      </p:sp>
      <p:sp>
        <p:nvSpPr>
          <p:cNvPr id="12" name="Footer Placeholder 11">
            <a:extLst>
              <a:ext uri="{FF2B5EF4-FFF2-40B4-BE49-F238E27FC236}">
                <a16:creationId xmlns:a16="http://schemas.microsoft.com/office/drawing/2014/main" id="{AD26FED4-1CE2-444B-A77E-EB3CB505AF19}"/>
              </a:ext>
            </a:extLst>
          </p:cNvPr>
          <p:cNvSpPr>
            <a:spLocks noGrp="1"/>
          </p:cNvSpPr>
          <p:nvPr>
            <p:ph type="ftr" sz="quarter" idx="12"/>
          </p:nvPr>
        </p:nvSpPr>
        <p:spPr/>
        <p:txBody>
          <a:bodyPr/>
          <a:lstStyle>
            <a:lvl1pPr>
              <a:defRPr>
                <a:solidFill>
                  <a:schemeClr val="bg1"/>
                </a:solidFill>
                <a:latin typeface="+mn-lt"/>
              </a:defRPr>
            </a:lvl1pPr>
          </a:lstStyle>
          <a:p>
            <a:pPr>
              <a:defRPr/>
            </a:pPr>
            <a:r>
              <a:rPr lang="en-US" dirty="0"/>
              <a:t>Presentation Title</a:t>
            </a:r>
          </a:p>
        </p:txBody>
      </p:sp>
      <p:sp>
        <p:nvSpPr>
          <p:cNvPr id="13" name="Slide Number Placeholder 12">
            <a:extLst>
              <a:ext uri="{FF2B5EF4-FFF2-40B4-BE49-F238E27FC236}">
                <a16:creationId xmlns:a16="http://schemas.microsoft.com/office/drawing/2014/main" id="{28FD25AA-10CC-48D8-9577-257871107B9A}"/>
              </a:ext>
            </a:extLst>
          </p:cNvPr>
          <p:cNvSpPr>
            <a:spLocks noGrp="1"/>
          </p:cNvSpPr>
          <p:nvPr>
            <p:ph type="sldNum" sz="quarter" idx="13"/>
          </p:nvPr>
        </p:nvSpPr>
        <p:spPr/>
        <p:txBody>
          <a:bodyPr/>
          <a:lstStyle>
            <a:lvl1pPr>
              <a:defRPr>
                <a:solidFill>
                  <a:schemeClr val="bg1"/>
                </a:solidFill>
                <a:latin typeface="+mn-lt"/>
              </a:defRPr>
            </a:lvl1pPr>
          </a:lstStyle>
          <a:p>
            <a:pPr>
              <a:defRPr/>
            </a:pPr>
            <a:fld id="{D76B855D-E9CC-4FF8-AD85-6CDC7B89A0DE}" type="slidenum">
              <a:rPr lang="en-US" smtClean="0"/>
              <a:pPr>
                <a:defRPr/>
              </a:pPr>
              <a:t>‹#›</a:t>
            </a:fld>
            <a:endParaRPr lang="en-US" dirty="0"/>
          </a:p>
        </p:txBody>
      </p:sp>
    </p:spTree>
    <p:extLst>
      <p:ext uri="{BB962C8B-B14F-4D97-AF65-F5344CB8AC3E}">
        <p14:creationId xmlns:p14="http://schemas.microsoft.com/office/powerpoint/2010/main" val="220328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906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lvl1pPr>
              <a:defRPr>
                <a:latin typeface="+mn-lt"/>
              </a:defRPr>
            </a:lvl1pPr>
          </a:lstStyle>
          <a:p>
            <a:pPr>
              <a:defRPr/>
            </a:pPr>
            <a:r>
              <a:rPr lang="en-US" dirty="0">
                <a:solidFill>
                  <a:prstClr val="black">
                    <a:tint val="75000"/>
                  </a:prstClr>
                </a:solidFill>
              </a:rPr>
              <a:t>9/3/20XX</a:t>
            </a:r>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94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6766865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71" r:id="rId4"/>
    <p:sldLayoutId id="2147483770" r:id="rId5"/>
    <p:sldLayoutId id="2147483774" r:id="rId6"/>
    <p:sldLayoutId id="2147483783" r:id="rId7"/>
    <p:sldLayoutId id="2147483772" r:id="rId8"/>
    <p:sldLayoutId id="2147483773" r:id="rId9"/>
    <p:sldLayoutId id="2147483785" r:id="rId10"/>
    <p:sldLayoutId id="2147483786" r:id="rId11"/>
    <p:sldLayoutId id="2147483787" r:id="rId12"/>
    <p:sldLayoutId id="2147483775" r:id="rId13"/>
    <p:sldLayoutId id="2147483788" r:id="rId14"/>
    <p:sldLayoutId id="2147483776" r:id="rId15"/>
    <p:sldLayoutId id="2147483777"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microsoft.com/office/2007/relationships/media" Target="../media/media8.m4a"/><Relationship Id="rId7" Type="http://schemas.openxmlformats.org/officeDocument/2006/relationships/image" Target="../media/image1.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5.png"/><Relationship Id="rId5" Type="http://schemas.openxmlformats.org/officeDocument/2006/relationships/slideLayout" Target="../slideLayouts/slideLayout13.xml"/><Relationship Id="rId4" Type="http://schemas.openxmlformats.org/officeDocument/2006/relationships/audio" Target="../media/media8.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59EF30C2-29AC-4A0D-BC0A-A679CF113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EA804283-B929-4503-802F-4585376E2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48239"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A04F1504-431A-4D86-9091-AE7E4B33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19910"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AD3811F5-514E-49A4-B382-673ED228A4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229605"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60" name="Straight Connector 59">
            <a:extLst>
              <a:ext uri="{FF2B5EF4-FFF2-40B4-BE49-F238E27FC236}">
                <a16:creationId xmlns:a16="http://schemas.microsoft.com/office/drawing/2014/main" id="{266A0658-1CC4-4B0D-AAB7-A702286AF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785759"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62" name="Arc 61">
            <a:extLst>
              <a:ext uri="{FF2B5EF4-FFF2-40B4-BE49-F238E27FC236}">
                <a16:creationId xmlns:a16="http://schemas.microsoft.com/office/drawing/2014/main" id="{C36A08F5-3B56-47C5-A371-9187BE56E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568884"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8B08836-40C5-46C2-81BA-21AA27176925}"/>
              </a:ext>
            </a:extLst>
          </p:cNvPr>
          <p:cNvSpPr>
            <a:spLocks noGrp="1"/>
          </p:cNvSpPr>
          <p:nvPr>
            <p:ph type="ctrTitle"/>
          </p:nvPr>
        </p:nvSpPr>
        <p:spPr>
          <a:xfrm>
            <a:off x="644561" y="2744662"/>
            <a:ext cx="6589707" cy="2387600"/>
          </a:xfrm>
        </p:spPr>
        <p:txBody>
          <a:bodyPr vert="horz" lIns="91440" tIns="45720" rIns="91440" bIns="45720" rtlCol="0">
            <a:normAutofit/>
          </a:bodyPr>
          <a:lstStyle/>
          <a:p>
            <a:pPr algn="l"/>
            <a:r>
              <a:rPr lang="en-US" kern="1200" dirty="0">
                <a:solidFill>
                  <a:srgbClr val="FFFFFF"/>
                </a:solidFill>
                <a:latin typeface="+mj-lt"/>
                <a:ea typeface="+mj-ea"/>
                <a:cs typeface="+mj-cs"/>
              </a:rPr>
              <a:t>LET’S GET INTO THESE ROC-CURVES!</a:t>
            </a:r>
          </a:p>
        </p:txBody>
      </p:sp>
      <p:sp>
        <p:nvSpPr>
          <p:cNvPr id="3" name="Subtitle 2">
            <a:extLst>
              <a:ext uri="{FF2B5EF4-FFF2-40B4-BE49-F238E27FC236}">
                <a16:creationId xmlns:a16="http://schemas.microsoft.com/office/drawing/2014/main" id="{72CC4EC4-809C-4FD2-AA20-009F08590DA6}"/>
              </a:ext>
            </a:extLst>
          </p:cNvPr>
          <p:cNvSpPr>
            <a:spLocks noGrp="1"/>
          </p:cNvSpPr>
          <p:nvPr>
            <p:ph type="subTitle" idx="1"/>
          </p:nvPr>
        </p:nvSpPr>
        <p:spPr>
          <a:xfrm>
            <a:off x="644561" y="5224337"/>
            <a:ext cx="6589707" cy="995327"/>
          </a:xfrm>
        </p:spPr>
        <p:txBody>
          <a:bodyPr vert="horz" lIns="91440" tIns="45720" rIns="91440" bIns="45720" rtlCol="0">
            <a:normAutofit/>
          </a:bodyPr>
          <a:lstStyle/>
          <a:p>
            <a:pPr algn="ctr"/>
            <a:r>
              <a:rPr lang="en-US" sz="1500" dirty="0">
                <a:solidFill>
                  <a:srgbClr val="FFFFFF"/>
                </a:solidFill>
              </a:rPr>
              <a:t>Bethlehem Belaineh</a:t>
            </a:r>
          </a:p>
          <a:p>
            <a:pPr algn="ctr"/>
            <a:r>
              <a:rPr lang="en-US" sz="1500" b="1" i="1" dirty="0">
                <a:solidFill>
                  <a:srgbClr val="FFFFFF"/>
                </a:solidFill>
                <a:effectLst/>
              </a:rPr>
              <a:t>HAP 725:  Statistical Process Improvement</a:t>
            </a:r>
          </a:p>
          <a:p>
            <a:pPr algn="ctr"/>
            <a:r>
              <a:rPr lang="en-US" sz="1500" dirty="0">
                <a:solidFill>
                  <a:srgbClr val="FFFFFF"/>
                </a:solidFill>
                <a:effectLst/>
              </a:rPr>
              <a:t>Teach One for Risk Assessment ROC Curves</a:t>
            </a:r>
          </a:p>
          <a:p>
            <a:pPr indent="-228600" algn="l">
              <a:buFont typeface="Arial" panose="020B0604020202020204" pitchFamily="34" charset="0"/>
              <a:buChar char="•"/>
            </a:pPr>
            <a:endParaRPr lang="en-US" sz="1500" dirty="0">
              <a:solidFill>
                <a:srgbClr val="FFFFFF"/>
              </a:solidFill>
            </a:endParaRPr>
          </a:p>
          <a:p>
            <a:pPr indent="-228600" algn="l">
              <a:buFont typeface="Arial" panose="020B0604020202020204" pitchFamily="34" charset="0"/>
              <a:buChar char="•"/>
            </a:pPr>
            <a:endParaRPr lang="en-US" sz="1500" dirty="0">
              <a:solidFill>
                <a:srgbClr val="FFFFFF"/>
              </a:solidFill>
            </a:endParaRPr>
          </a:p>
        </p:txBody>
      </p:sp>
      <p:sp>
        <p:nvSpPr>
          <p:cNvPr id="64" name="Freeform: Shape 63">
            <a:extLst>
              <a:ext uri="{FF2B5EF4-FFF2-40B4-BE49-F238E27FC236}">
                <a16:creationId xmlns:a16="http://schemas.microsoft.com/office/drawing/2014/main" id="{067AD921-1CEE-4C1B-9AA3-C66D908DD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49"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4" name="Audio 33">
            <a:hlinkClick r:id="" action="ppaction://media"/>
            <a:extLst>
              <a:ext uri="{FF2B5EF4-FFF2-40B4-BE49-F238E27FC236}">
                <a16:creationId xmlns:a16="http://schemas.microsoft.com/office/drawing/2014/main" id="{D5C6661A-FF00-0D77-B461-D942D195B9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00962904"/>
      </p:ext>
    </p:extLst>
  </p:cSld>
  <p:clrMapOvr>
    <a:masterClrMapping/>
  </p:clrMapOvr>
  <mc:AlternateContent xmlns:mc="http://schemas.openxmlformats.org/markup-compatibility/2006" xmlns:p14="http://schemas.microsoft.com/office/powerpoint/2010/main">
    <mc:Choice Requires="p14">
      <p:transition spd="slow" p14:dur="2000" advTm="16136"/>
    </mc:Choice>
    <mc:Fallback xmlns="">
      <p:transition spd="slow" advTm="16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32" name="Rectangle 31">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Placeholder 9" descr="Chart, line chart&#10;&#10;Description automatically generated">
            <a:extLst>
              <a:ext uri="{FF2B5EF4-FFF2-40B4-BE49-F238E27FC236}">
                <a16:creationId xmlns:a16="http://schemas.microsoft.com/office/drawing/2014/main" id="{44762FC6-DB81-55FD-E1C1-ACB08417348F}"/>
              </a:ext>
            </a:extLst>
          </p:cNvPr>
          <p:cNvPicPr>
            <a:picLocks noGrp="1" noChangeAspect="1"/>
          </p:cNvPicPr>
          <p:nvPr>
            <p:ph type="pic" sz="quarter" idx="13"/>
          </p:nvPr>
        </p:nvPicPr>
        <p:blipFill rotWithShape="1">
          <a:blip r:embed="rId5"/>
          <a:srcRect r="2861" b="3"/>
          <a:stretch/>
        </p:blipFill>
        <p:spPr>
          <a:xfrm>
            <a:off x="6541053" y="957443"/>
            <a:ext cx="4777381" cy="477040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6" name="Arc 35">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AC852DC8-6B9B-F507-A48B-F30BAFA039E4}"/>
              </a:ext>
            </a:extLst>
          </p:cNvPr>
          <p:cNvSpPr>
            <a:spLocks noGrp="1"/>
          </p:cNvSpPr>
          <p:nvPr>
            <p:ph type="title"/>
          </p:nvPr>
        </p:nvSpPr>
        <p:spPr>
          <a:xfrm>
            <a:off x="838201" y="479493"/>
            <a:ext cx="5257800" cy="1325563"/>
          </a:xfrm>
        </p:spPr>
        <p:txBody>
          <a:bodyPr vert="horz" lIns="91440" tIns="45720" rIns="91440" bIns="45720" rtlCol="0" anchor="ctr">
            <a:normAutofit/>
          </a:bodyPr>
          <a:lstStyle/>
          <a:p>
            <a:r>
              <a:rPr lang="en-US" b="1" kern="1200">
                <a:solidFill>
                  <a:schemeClr val="tx1"/>
                </a:solidFill>
                <a:latin typeface="+mj-lt"/>
                <a:ea typeface="+mj-ea"/>
                <a:cs typeface="+mj-cs"/>
              </a:rPr>
              <a:t>Quick Intro to ROC Curves! </a:t>
            </a:r>
          </a:p>
        </p:txBody>
      </p:sp>
      <p:sp>
        <p:nvSpPr>
          <p:cNvPr id="5" name="Content Placeholder 4">
            <a:extLst>
              <a:ext uri="{FF2B5EF4-FFF2-40B4-BE49-F238E27FC236}">
                <a16:creationId xmlns:a16="http://schemas.microsoft.com/office/drawing/2014/main" id="{38403451-2DA4-A775-3825-03A45752D365}"/>
              </a:ext>
            </a:extLst>
          </p:cNvPr>
          <p:cNvSpPr>
            <a:spLocks noGrp="1"/>
          </p:cNvSpPr>
          <p:nvPr>
            <p:ph idx="1"/>
          </p:nvPr>
        </p:nvSpPr>
        <p:spPr>
          <a:xfrm>
            <a:off x="838201" y="1984443"/>
            <a:ext cx="5257800" cy="4192520"/>
          </a:xfrm>
        </p:spPr>
        <p:txBody>
          <a:bodyPr vert="horz" lIns="91440" tIns="45720" rIns="91440" bIns="45720" rtlCol="0">
            <a:normAutofit/>
          </a:bodyPr>
          <a:lstStyle/>
          <a:p>
            <a:pPr marL="342900" indent="-228600">
              <a:lnSpc>
                <a:spcPct val="90000"/>
              </a:lnSpc>
              <a:buFont typeface="Arial" panose="020B0604020202020204" pitchFamily="34" charset="0"/>
              <a:buChar char="•"/>
            </a:pPr>
            <a:r>
              <a:rPr lang="en-US" dirty="0"/>
              <a:t>A </a:t>
            </a:r>
            <a:r>
              <a:rPr lang="en-US" b="1" dirty="0"/>
              <a:t>receiver operating characteristic curve</a:t>
            </a:r>
            <a:r>
              <a:rPr lang="en-US" dirty="0"/>
              <a:t>, or </a:t>
            </a:r>
            <a:r>
              <a:rPr lang="en-US" b="1" dirty="0"/>
              <a:t>ROC curve, </a:t>
            </a:r>
            <a:r>
              <a:rPr lang="en-US" dirty="0"/>
              <a:t>is a graphical plot that illustrates the diagnosis tic ability for a binary classifier system as its discrimination threshold is varied.</a:t>
            </a:r>
          </a:p>
          <a:p>
            <a:pPr marL="342900" indent="-228600">
              <a:lnSpc>
                <a:spcPct val="90000"/>
              </a:lnSpc>
              <a:buFont typeface="Arial" panose="020B0604020202020204" pitchFamily="34" charset="0"/>
              <a:buChar char="•"/>
            </a:pPr>
            <a:endParaRPr lang="en-US" dirty="0"/>
          </a:p>
          <a:p>
            <a:pPr marL="342900" indent="-228600">
              <a:lnSpc>
                <a:spcPct val="90000"/>
              </a:lnSpc>
              <a:buFont typeface="Arial" panose="020B0604020202020204" pitchFamily="34" charset="0"/>
              <a:buChar char="•"/>
            </a:pPr>
            <a:r>
              <a:rPr lang="en-US" b="1" dirty="0"/>
              <a:t>Sensitivity: </a:t>
            </a:r>
            <a:r>
              <a:rPr lang="en-US" dirty="0"/>
              <a:t>True Positive Rate </a:t>
            </a:r>
          </a:p>
          <a:p>
            <a:pPr marL="342900" indent="-228600">
              <a:lnSpc>
                <a:spcPct val="90000"/>
              </a:lnSpc>
              <a:buFont typeface="Arial" panose="020B0604020202020204" pitchFamily="34" charset="0"/>
              <a:buChar char="•"/>
            </a:pPr>
            <a:r>
              <a:rPr lang="en-US" b="1" dirty="0"/>
              <a:t>Specificity: </a:t>
            </a:r>
            <a:r>
              <a:rPr lang="en-US" dirty="0"/>
              <a:t>True Negative Rate</a:t>
            </a:r>
          </a:p>
        </p:txBody>
      </p:sp>
      <p:sp>
        <p:nvSpPr>
          <p:cNvPr id="6" name="Date Placeholder 5">
            <a:extLst>
              <a:ext uri="{FF2B5EF4-FFF2-40B4-BE49-F238E27FC236}">
                <a16:creationId xmlns:a16="http://schemas.microsoft.com/office/drawing/2014/main" id="{C6972DAF-9C33-1F3F-B00C-68CC702A2B67}"/>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dirty="0">
                <a:solidFill>
                  <a:prstClr val="black">
                    <a:tint val="75000"/>
                  </a:prstClr>
                </a:solidFill>
              </a:rPr>
              <a:t>9/3/2022</a:t>
            </a:r>
          </a:p>
        </p:txBody>
      </p:sp>
      <p:sp>
        <p:nvSpPr>
          <p:cNvPr id="7" name="Footer Placeholder 6">
            <a:extLst>
              <a:ext uri="{FF2B5EF4-FFF2-40B4-BE49-F238E27FC236}">
                <a16:creationId xmlns:a16="http://schemas.microsoft.com/office/drawing/2014/main" id="{49960F72-0A35-48BD-4AFE-3B22B569331C}"/>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cap="none" spc="0" baseline="0" dirty="0">
                <a:solidFill>
                  <a:prstClr val="black">
                    <a:tint val="75000"/>
                  </a:prstClr>
                </a:solidFill>
                <a:latin typeface="+mn-lt"/>
                <a:ea typeface="+mn-ea"/>
                <a:cs typeface="+mn-cs"/>
              </a:rPr>
              <a:t>Bethlehem Belaineh Teach One</a:t>
            </a:r>
          </a:p>
        </p:txBody>
      </p:sp>
      <p:sp>
        <p:nvSpPr>
          <p:cNvPr id="8" name="Slide Number Placeholder 7">
            <a:extLst>
              <a:ext uri="{FF2B5EF4-FFF2-40B4-BE49-F238E27FC236}">
                <a16:creationId xmlns:a16="http://schemas.microsoft.com/office/drawing/2014/main" id="{AA98C0E4-B37B-F564-69E2-2FAA2939D08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D76B855D-E9CC-4FF8-AD85-6CDC7B89A0DE}" type="slidenum">
              <a:rPr lang="en-US">
                <a:solidFill>
                  <a:prstClr val="black">
                    <a:tint val="75000"/>
                  </a:prstClr>
                </a:solidFill>
              </a:rPr>
              <a:pPr>
                <a:spcAft>
                  <a:spcPts val="600"/>
                </a:spcAft>
                <a:defRPr/>
              </a:pPr>
              <a:t>2</a:t>
            </a:fld>
            <a:endParaRPr lang="en-US">
              <a:solidFill>
                <a:prstClr val="black">
                  <a:tint val="75000"/>
                </a:prstClr>
              </a:solidFill>
            </a:endParaRPr>
          </a:p>
        </p:txBody>
      </p:sp>
      <p:pic>
        <p:nvPicPr>
          <p:cNvPr id="14" name="Audio 13">
            <a:hlinkClick r:id="" action="ppaction://media"/>
            <a:extLst>
              <a:ext uri="{FF2B5EF4-FFF2-40B4-BE49-F238E27FC236}">
                <a16:creationId xmlns:a16="http://schemas.microsoft.com/office/drawing/2014/main" id="{F5779878-3D1E-5CA4-5B0A-F4360D82EC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02764493"/>
      </p:ext>
    </p:extLst>
  </p:cSld>
  <p:clrMapOvr>
    <a:masterClrMapping/>
  </p:clrMapOvr>
  <mc:AlternateContent xmlns:mc="http://schemas.openxmlformats.org/markup-compatibility/2006" xmlns:p14="http://schemas.microsoft.com/office/powerpoint/2010/main">
    <mc:Choice Requires="p14">
      <p:transition spd="slow" p14:dur="2000" advTm="29494"/>
    </mc:Choice>
    <mc:Fallback xmlns="">
      <p:transition spd="slow" advTm="29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5A632B-B15A-489E-8337-BC0F40DB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Arc 27">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5262" y="859948"/>
            <a:ext cx="2987899" cy="2987899"/>
          </a:xfrm>
          <a:prstGeom prst="arc">
            <a:avLst>
              <a:gd name="adj1" fmla="val 14612914"/>
              <a:gd name="adj2" fmla="val 0"/>
            </a:avLst>
          </a:prstGeom>
          <a:ln w="127000" cap="rnd">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36E49C-11A0-4C95-8A6E-FC7E9C57C105}"/>
              </a:ext>
            </a:extLst>
          </p:cNvPr>
          <p:cNvSpPr>
            <a:spLocks noGrp="1"/>
          </p:cNvSpPr>
          <p:nvPr>
            <p:ph type="title"/>
          </p:nvPr>
        </p:nvSpPr>
        <p:spPr>
          <a:xfrm>
            <a:off x="838200" y="643467"/>
            <a:ext cx="2951205" cy="5571066"/>
          </a:xfrm>
        </p:spPr>
        <p:txBody>
          <a:bodyPr>
            <a:normAutofit/>
          </a:bodyPr>
          <a:lstStyle/>
          <a:p>
            <a:r>
              <a:rPr lang="en-US" sz="4100" dirty="0">
                <a:solidFill>
                  <a:srgbClr val="FFFFFF"/>
                </a:solidFill>
              </a:rPr>
              <a:t>ROC :</a:t>
            </a:r>
            <a:br>
              <a:rPr lang="en-US" sz="4100" dirty="0">
                <a:solidFill>
                  <a:srgbClr val="FFFFFF"/>
                </a:solidFill>
              </a:rPr>
            </a:br>
            <a:r>
              <a:rPr lang="en-US" sz="4100" i="1" dirty="0">
                <a:solidFill>
                  <a:srgbClr val="FFFFFF"/>
                </a:solidFill>
              </a:rPr>
              <a:t>Receiver Operating Characteristic</a:t>
            </a:r>
          </a:p>
        </p:txBody>
      </p:sp>
      <p:sp>
        <p:nvSpPr>
          <p:cNvPr id="30" name="Rectangle: Rounded Corners 29">
            <a:extLst>
              <a:ext uri="{FF2B5EF4-FFF2-40B4-BE49-F238E27FC236}">
                <a16:creationId xmlns:a16="http://schemas.microsoft.com/office/drawing/2014/main" id="{651547D7-AD18-407B-A5F4-F8225B5DC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5452" y="434266"/>
            <a:ext cx="7217701" cy="5922084"/>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78C8B647-084C-492D-A242-148BEA5B6823}"/>
              </a:ext>
            </a:extLst>
          </p:cNvPr>
          <p:cNvSpPr>
            <a:spLocks noGrp="1"/>
          </p:cNvSpPr>
          <p:nvPr>
            <p:ph type="dt" sz="half" idx="10"/>
          </p:nvPr>
        </p:nvSpPr>
        <p:spPr>
          <a:xfrm>
            <a:off x="838200"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solidFill>
                  <a:srgbClr val="FFFFFF"/>
                </a:solidFill>
                <a:effectLst/>
                <a:uLnTx/>
                <a:uFillTx/>
                <a:latin typeface="Calibri" panose="020F0502020204030204"/>
                <a:ea typeface="+mn-ea"/>
                <a:cs typeface="+mn-cs"/>
              </a:rPr>
              <a:t>9/21/2022</a:t>
            </a:r>
          </a:p>
        </p:txBody>
      </p:sp>
      <p:sp>
        <p:nvSpPr>
          <p:cNvPr id="5" name="Footer Placeholder 4">
            <a:extLst>
              <a:ext uri="{FF2B5EF4-FFF2-40B4-BE49-F238E27FC236}">
                <a16:creationId xmlns:a16="http://schemas.microsoft.com/office/drawing/2014/main" id="{A4A2B84E-2163-44C1-99D0-6F162AEA82E9}"/>
              </a:ext>
            </a:extLst>
          </p:cNvPr>
          <p:cNvSpPr>
            <a:spLocks noGrp="1"/>
          </p:cNvSpPr>
          <p:nvPr>
            <p:ph type="ftr" sz="quarter" idx="11"/>
          </p:nvPr>
        </p:nvSpPr>
        <p:spPr>
          <a:xfrm>
            <a:off x="5410199" y="6356350"/>
            <a:ext cx="2743200" cy="365125"/>
          </a:xfrm>
        </p:spPr>
        <p:txBody>
          <a:bodyPr>
            <a:normAutofit/>
          </a:bodyPr>
          <a:lstStyle/>
          <a:p>
            <a:pPr marL="0" marR="0" lvl="0" indent="0" algn="l"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solidFill>
                  <a:srgbClr val="FFFFFF"/>
                </a:solidFill>
                <a:effectLst/>
                <a:uLnTx/>
                <a:uFillTx/>
                <a:latin typeface="Calibri" panose="020F0502020204030204"/>
                <a:ea typeface="+mn-ea"/>
                <a:cs typeface="+mn-cs"/>
              </a:rPr>
              <a:t>Bethlehem Belaineh Teach One</a:t>
            </a:r>
          </a:p>
        </p:txBody>
      </p:sp>
      <p:sp>
        <p:nvSpPr>
          <p:cNvPr id="6" name="Slide Number Placeholder 5">
            <a:extLst>
              <a:ext uri="{FF2B5EF4-FFF2-40B4-BE49-F238E27FC236}">
                <a16:creationId xmlns:a16="http://schemas.microsoft.com/office/drawing/2014/main" id="{88AB1A36-2D6E-4392-AAA4-996FFE03208D}"/>
              </a:ext>
            </a:extLst>
          </p:cNvPr>
          <p:cNvSpPr>
            <a:spLocks noGrp="1"/>
          </p:cNvSpPr>
          <p:nvPr>
            <p:ph type="sldNum" sz="quarter" idx="12"/>
          </p:nvPr>
        </p:nvSpPr>
        <p:spPr>
          <a:xfrm>
            <a:off x="8610600" y="6356350"/>
            <a:ext cx="27432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D76B855D-E9CC-4FF8-AD85-6CDC7B89A0DE}" type="slidenum">
              <a:rPr kumimoji="0" lang="en-US"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3</a:t>
            </a:fld>
            <a:endParaRPr kumimoji="0" lang="en-US"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21" name="Content Placeholder 2">
            <a:extLst>
              <a:ext uri="{FF2B5EF4-FFF2-40B4-BE49-F238E27FC236}">
                <a16:creationId xmlns:a16="http://schemas.microsoft.com/office/drawing/2014/main" id="{7651BA58-A95B-94AC-6AD1-A1B090343BB2}"/>
              </a:ext>
            </a:extLst>
          </p:cNvPr>
          <p:cNvGraphicFramePr>
            <a:graphicFrameLocks noGrp="1"/>
          </p:cNvGraphicFramePr>
          <p:nvPr>
            <p:ph idx="1"/>
            <p:extLst>
              <p:ext uri="{D42A27DB-BD31-4B8C-83A1-F6EECF244321}">
                <p14:modId xmlns:p14="http://schemas.microsoft.com/office/powerpoint/2010/main" val="2527085082"/>
              </p:ext>
            </p:extLst>
          </p:nvPr>
        </p:nvGraphicFramePr>
        <p:xfrm>
          <a:off x="4763911" y="609600"/>
          <a:ext cx="4660007" cy="29640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9" name="Group 8">
            <a:extLst>
              <a:ext uri="{FF2B5EF4-FFF2-40B4-BE49-F238E27FC236}">
                <a16:creationId xmlns:a16="http://schemas.microsoft.com/office/drawing/2014/main" id="{5C45373F-8A27-C0D5-0865-2B01D958301E}"/>
              </a:ext>
            </a:extLst>
          </p:cNvPr>
          <p:cNvGrpSpPr/>
          <p:nvPr/>
        </p:nvGrpSpPr>
        <p:grpSpPr>
          <a:xfrm>
            <a:off x="4693457" y="3847847"/>
            <a:ext cx="4660006" cy="671580"/>
            <a:chOff x="0" y="2274552"/>
            <a:chExt cx="4660006" cy="671580"/>
          </a:xfrm>
          <a:solidFill>
            <a:schemeClr val="accent3">
              <a:lumMod val="40000"/>
              <a:lumOff val="60000"/>
            </a:schemeClr>
          </a:solidFill>
        </p:grpSpPr>
        <p:sp>
          <p:nvSpPr>
            <p:cNvPr id="10" name="Rectangle: Rounded Corners 9">
              <a:extLst>
                <a:ext uri="{FF2B5EF4-FFF2-40B4-BE49-F238E27FC236}">
                  <a16:creationId xmlns:a16="http://schemas.microsoft.com/office/drawing/2014/main" id="{B0B7FD03-E3C0-1BA5-7741-0A495C8A1753}"/>
                </a:ext>
              </a:extLst>
            </p:cNvPr>
            <p:cNvSpPr/>
            <p:nvPr/>
          </p:nvSpPr>
          <p:spPr>
            <a:xfrm>
              <a:off x="0" y="2274552"/>
              <a:ext cx="4660006" cy="671580"/>
            </a:xfrm>
            <a:prstGeom prst="roundRect">
              <a:avLst/>
            </a:prstGeom>
            <a:grpFill/>
          </p:spPr>
          <p:style>
            <a:lnRef idx="2">
              <a:schemeClr val="lt1">
                <a:hueOff val="0"/>
                <a:satOff val="0"/>
                <a:lumOff val="0"/>
                <a:alphaOff val="0"/>
              </a:schemeClr>
            </a:lnRef>
            <a:fillRef idx="1">
              <a:schemeClr val="accent5">
                <a:hueOff val="-13945574"/>
                <a:satOff val="12612"/>
                <a:lumOff val="-24312"/>
                <a:alphaOff val="0"/>
              </a:schemeClr>
            </a:fillRef>
            <a:effectRef idx="0">
              <a:schemeClr val="accent5">
                <a:hueOff val="-13945574"/>
                <a:satOff val="12612"/>
                <a:lumOff val="-24312"/>
                <a:alphaOff val="0"/>
              </a:schemeClr>
            </a:effectRef>
            <a:fontRef idx="minor">
              <a:schemeClr val="lt1"/>
            </a:fontRef>
          </p:style>
        </p:sp>
        <p:sp>
          <p:nvSpPr>
            <p:cNvPr id="11" name="Rectangle: Rounded Corners 4">
              <a:extLst>
                <a:ext uri="{FF2B5EF4-FFF2-40B4-BE49-F238E27FC236}">
                  <a16:creationId xmlns:a16="http://schemas.microsoft.com/office/drawing/2014/main" id="{919A3164-FFB1-7B35-AC14-947019AFD875}"/>
                </a:ext>
              </a:extLst>
            </p:cNvPr>
            <p:cNvSpPr txBox="1"/>
            <p:nvPr/>
          </p:nvSpPr>
          <p:spPr>
            <a:xfrm>
              <a:off x="32784" y="2307336"/>
              <a:ext cx="4594438" cy="606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Sensitivity = TPR = TP/P </a:t>
              </a:r>
            </a:p>
          </p:txBody>
        </p:sp>
      </p:grpSp>
      <p:grpSp>
        <p:nvGrpSpPr>
          <p:cNvPr id="13" name="Group 12">
            <a:extLst>
              <a:ext uri="{FF2B5EF4-FFF2-40B4-BE49-F238E27FC236}">
                <a16:creationId xmlns:a16="http://schemas.microsoft.com/office/drawing/2014/main" id="{127307C7-EE67-BD49-5E9C-C95BB7488FD9}"/>
              </a:ext>
            </a:extLst>
          </p:cNvPr>
          <p:cNvGrpSpPr/>
          <p:nvPr/>
        </p:nvGrpSpPr>
        <p:grpSpPr>
          <a:xfrm>
            <a:off x="4726241" y="4953693"/>
            <a:ext cx="4660006" cy="671580"/>
            <a:chOff x="0" y="2274552"/>
            <a:chExt cx="4660006" cy="671580"/>
          </a:xfrm>
          <a:solidFill>
            <a:schemeClr val="accent3">
              <a:lumMod val="40000"/>
              <a:lumOff val="60000"/>
            </a:schemeClr>
          </a:solidFill>
        </p:grpSpPr>
        <p:sp>
          <p:nvSpPr>
            <p:cNvPr id="15" name="Rectangle: Rounded Corners 14">
              <a:extLst>
                <a:ext uri="{FF2B5EF4-FFF2-40B4-BE49-F238E27FC236}">
                  <a16:creationId xmlns:a16="http://schemas.microsoft.com/office/drawing/2014/main" id="{0EA62CEC-E0FE-3437-ABE8-467EFCF01F87}"/>
                </a:ext>
              </a:extLst>
            </p:cNvPr>
            <p:cNvSpPr/>
            <p:nvPr/>
          </p:nvSpPr>
          <p:spPr>
            <a:xfrm>
              <a:off x="0" y="2274552"/>
              <a:ext cx="4660006" cy="671580"/>
            </a:xfrm>
            <a:prstGeom prst="roundRect">
              <a:avLst/>
            </a:prstGeom>
            <a:grpFill/>
          </p:spPr>
          <p:style>
            <a:lnRef idx="2">
              <a:schemeClr val="lt1">
                <a:hueOff val="0"/>
                <a:satOff val="0"/>
                <a:lumOff val="0"/>
                <a:alphaOff val="0"/>
              </a:schemeClr>
            </a:lnRef>
            <a:fillRef idx="1">
              <a:schemeClr val="accent5">
                <a:hueOff val="-13945574"/>
                <a:satOff val="12612"/>
                <a:lumOff val="-24312"/>
                <a:alphaOff val="0"/>
              </a:schemeClr>
            </a:fillRef>
            <a:effectRef idx="0">
              <a:schemeClr val="accent5">
                <a:hueOff val="-13945574"/>
                <a:satOff val="12612"/>
                <a:lumOff val="-24312"/>
                <a:alphaOff val="0"/>
              </a:schemeClr>
            </a:effectRef>
            <a:fontRef idx="minor">
              <a:schemeClr val="lt1"/>
            </a:fontRef>
          </p:style>
        </p:sp>
        <p:sp>
          <p:nvSpPr>
            <p:cNvPr id="17" name="Rectangle: Rounded Corners 4">
              <a:extLst>
                <a:ext uri="{FF2B5EF4-FFF2-40B4-BE49-F238E27FC236}">
                  <a16:creationId xmlns:a16="http://schemas.microsoft.com/office/drawing/2014/main" id="{B8907384-A2D7-2D33-B0DA-DF7572FCCDB8}"/>
                </a:ext>
              </a:extLst>
            </p:cNvPr>
            <p:cNvSpPr txBox="1"/>
            <p:nvPr/>
          </p:nvSpPr>
          <p:spPr>
            <a:xfrm>
              <a:off x="32784" y="2307336"/>
              <a:ext cx="4594438" cy="606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Specificity = TNR = TN/</a:t>
              </a:r>
              <a:r>
                <a:rPr lang="en-US" sz="2800" dirty="0"/>
                <a:t>N</a:t>
              </a:r>
              <a:r>
                <a:rPr lang="en-US" sz="2800" kern="1200" dirty="0"/>
                <a:t> </a:t>
              </a:r>
            </a:p>
          </p:txBody>
        </p:sp>
      </p:grpSp>
      <p:pic>
        <p:nvPicPr>
          <p:cNvPr id="27" name="Audio 26">
            <a:hlinkClick r:id="" action="ppaction://media"/>
            <a:extLst>
              <a:ext uri="{FF2B5EF4-FFF2-40B4-BE49-F238E27FC236}">
                <a16:creationId xmlns:a16="http://schemas.microsoft.com/office/drawing/2014/main" id="{F987AB22-E0B7-2B6A-823B-7ABAD7C92F8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5160260"/>
      </p:ext>
    </p:extLst>
  </p:cSld>
  <p:clrMapOvr>
    <a:masterClrMapping/>
  </p:clrMapOvr>
  <mc:AlternateContent xmlns:mc="http://schemas.openxmlformats.org/markup-compatibility/2006" xmlns:p14="http://schemas.microsoft.com/office/powerpoint/2010/main">
    <mc:Choice Requires="p14">
      <p:transition spd="slow" p14:dur="2000" advTm="45799"/>
    </mc:Choice>
    <mc:Fallback xmlns="">
      <p:transition spd="slow" advTm="45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8260B10-25FE-445D-A9FD-06B618F1B961}"/>
              </a:ext>
            </a:extLst>
          </p:cNvPr>
          <p:cNvSpPr>
            <a:spLocks noGrp="1"/>
          </p:cNvSpPr>
          <p:nvPr>
            <p:ph type="title"/>
          </p:nvPr>
        </p:nvSpPr>
        <p:spPr>
          <a:xfrm>
            <a:off x="427528" y="581578"/>
            <a:ext cx="11011802" cy="623919"/>
          </a:xfrm>
        </p:spPr>
        <p:txBody>
          <a:bodyPr>
            <a:noAutofit/>
          </a:bodyPr>
          <a:lstStyle/>
          <a:p>
            <a:r>
              <a:rPr lang="en-US" sz="2800" b="1" dirty="0"/>
              <a:t>Calculating Receiver Operating Characteristic Curve with age prediction </a:t>
            </a:r>
          </a:p>
        </p:txBody>
      </p:sp>
      <p:sp>
        <p:nvSpPr>
          <p:cNvPr id="12" name="Date Placeholder 11">
            <a:extLst>
              <a:ext uri="{FF2B5EF4-FFF2-40B4-BE49-F238E27FC236}">
                <a16:creationId xmlns:a16="http://schemas.microsoft.com/office/drawing/2014/main" id="{3CC90B11-F535-4D7C-84A3-2CF98B9D59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9/3/20XX</a:t>
            </a:r>
          </a:p>
        </p:txBody>
      </p:sp>
      <p:sp>
        <p:nvSpPr>
          <p:cNvPr id="13" name="Footer Placeholder 12">
            <a:extLst>
              <a:ext uri="{FF2B5EF4-FFF2-40B4-BE49-F238E27FC236}">
                <a16:creationId xmlns:a16="http://schemas.microsoft.com/office/drawing/2014/main" id="{34CB8358-5219-419E-B50C-A279EA3E635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Presentation Title</a:t>
            </a:r>
          </a:p>
        </p:txBody>
      </p:sp>
      <p:sp>
        <p:nvSpPr>
          <p:cNvPr id="14" name="Slide Number Placeholder 13">
            <a:extLst>
              <a:ext uri="{FF2B5EF4-FFF2-40B4-BE49-F238E27FC236}">
                <a16:creationId xmlns:a16="http://schemas.microsoft.com/office/drawing/2014/main" id="{8A5B9DFF-1E65-43C9-B2DE-90CD91DFAE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A0C9E693-4644-6805-CD2E-6D5F58915C80}"/>
              </a:ext>
            </a:extLst>
          </p:cNvPr>
          <p:cNvGraphicFramePr>
            <a:graphicFrameLocks noGrp="1"/>
          </p:cNvGraphicFramePr>
          <p:nvPr>
            <p:extLst>
              <p:ext uri="{D42A27DB-BD31-4B8C-83A1-F6EECF244321}">
                <p14:modId xmlns:p14="http://schemas.microsoft.com/office/powerpoint/2010/main" val="1355083133"/>
              </p:ext>
            </p:extLst>
          </p:nvPr>
        </p:nvGraphicFramePr>
        <p:xfrm>
          <a:off x="1360714" y="3352330"/>
          <a:ext cx="9470572" cy="2516626"/>
        </p:xfrm>
        <a:graphic>
          <a:graphicData uri="http://schemas.openxmlformats.org/drawingml/2006/table">
            <a:tbl>
              <a:tblPr firstRow="1" firstCol="1" bandRow="1">
                <a:tableStyleId>{5C22544A-7EE6-4342-B048-85BDC9FD1C3A}</a:tableStyleId>
              </a:tblPr>
              <a:tblGrid>
                <a:gridCol w="2604720">
                  <a:extLst>
                    <a:ext uri="{9D8B030D-6E8A-4147-A177-3AD203B41FA5}">
                      <a16:colId xmlns:a16="http://schemas.microsoft.com/office/drawing/2014/main" val="1621992070"/>
                    </a:ext>
                  </a:extLst>
                </a:gridCol>
                <a:gridCol w="980836">
                  <a:extLst>
                    <a:ext uri="{9D8B030D-6E8A-4147-A177-3AD203B41FA5}">
                      <a16:colId xmlns:a16="http://schemas.microsoft.com/office/drawing/2014/main" val="3609034913"/>
                    </a:ext>
                  </a:extLst>
                </a:gridCol>
                <a:gridCol w="980836">
                  <a:extLst>
                    <a:ext uri="{9D8B030D-6E8A-4147-A177-3AD203B41FA5}">
                      <a16:colId xmlns:a16="http://schemas.microsoft.com/office/drawing/2014/main" val="1485682638"/>
                    </a:ext>
                  </a:extLst>
                </a:gridCol>
                <a:gridCol w="980836">
                  <a:extLst>
                    <a:ext uri="{9D8B030D-6E8A-4147-A177-3AD203B41FA5}">
                      <a16:colId xmlns:a16="http://schemas.microsoft.com/office/drawing/2014/main" val="834089840"/>
                    </a:ext>
                  </a:extLst>
                </a:gridCol>
                <a:gridCol w="980836">
                  <a:extLst>
                    <a:ext uri="{9D8B030D-6E8A-4147-A177-3AD203B41FA5}">
                      <a16:colId xmlns:a16="http://schemas.microsoft.com/office/drawing/2014/main" val="50900879"/>
                    </a:ext>
                  </a:extLst>
                </a:gridCol>
                <a:gridCol w="980836">
                  <a:extLst>
                    <a:ext uri="{9D8B030D-6E8A-4147-A177-3AD203B41FA5}">
                      <a16:colId xmlns:a16="http://schemas.microsoft.com/office/drawing/2014/main" val="3754901506"/>
                    </a:ext>
                  </a:extLst>
                </a:gridCol>
                <a:gridCol w="980836">
                  <a:extLst>
                    <a:ext uri="{9D8B030D-6E8A-4147-A177-3AD203B41FA5}">
                      <a16:colId xmlns:a16="http://schemas.microsoft.com/office/drawing/2014/main" val="59467139"/>
                    </a:ext>
                  </a:extLst>
                </a:gridCol>
                <a:gridCol w="980836">
                  <a:extLst>
                    <a:ext uri="{9D8B030D-6E8A-4147-A177-3AD203B41FA5}">
                      <a16:colId xmlns:a16="http://schemas.microsoft.com/office/drawing/2014/main" val="2568252108"/>
                    </a:ext>
                  </a:extLst>
                </a:gridCol>
              </a:tblGrid>
              <a:tr h="472595">
                <a:tc rowSpan="2" gridSpan="2">
                  <a:txBody>
                    <a:bodyPr/>
                    <a:lstStyle/>
                    <a:p>
                      <a:pPr marL="0" marR="0" algn="ctr">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tc rowSpan="2" hMerge="1">
                  <a:txBody>
                    <a:bodyPr/>
                    <a:lstStyle/>
                    <a:p>
                      <a:endParaRPr lang="en-US"/>
                    </a:p>
                  </a:txBody>
                  <a:tcPr/>
                </a:tc>
                <a:tc gridSpan="5">
                  <a:txBody>
                    <a:bodyPr/>
                    <a:lstStyle/>
                    <a:p>
                      <a:pPr marL="0" marR="0" algn="ctr">
                        <a:lnSpc>
                          <a:spcPct val="107000"/>
                        </a:lnSpc>
                        <a:spcBef>
                          <a:spcPts val="0"/>
                        </a:spcBef>
                        <a:spcAft>
                          <a:spcPts val="0"/>
                        </a:spcAft>
                      </a:pPr>
                      <a:r>
                        <a:rPr lang="en-US" sz="2800" dirty="0"/>
                        <a:t>Mid-Point of Age Range</a:t>
                      </a: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gn="ctr">
                        <a:lnSpc>
                          <a:spcPct val="107000"/>
                        </a:lnSpc>
                        <a:spcBef>
                          <a:spcPts val="0"/>
                        </a:spcBef>
                        <a:spcAft>
                          <a:spcPts val="0"/>
                        </a:spcAft>
                      </a:pPr>
                      <a:r>
                        <a:rPr lang="en-US" sz="1100">
                          <a:effectLst/>
                        </a:rPr>
                        <a:t>Total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b"/>
                </a:tc>
                <a:extLst>
                  <a:ext uri="{0D108BD9-81ED-4DB2-BD59-A6C34878D82A}">
                    <a16:rowId xmlns:a16="http://schemas.microsoft.com/office/drawing/2014/main" val="1476606585"/>
                  </a:ext>
                </a:extLst>
              </a:tr>
              <a:tr h="523812">
                <a:tc gridSpan="2" vMerge="1">
                  <a:txBody>
                    <a:bodyPr/>
                    <a:lstStyle/>
                    <a:p>
                      <a:endParaRPr lang="en-US"/>
                    </a:p>
                  </a:txBody>
                  <a:tcPr/>
                </a:tc>
                <a:tc hMerge="1" vMerge="1">
                  <a:txBody>
                    <a:bodyPr/>
                    <a:lstStyle/>
                    <a:p>
                      <a:endParaRPr lang="en-US"/>
                    </a:p>
                  </a:txBody>
                  <a:tcPr/>
                </a:tc>
                <a:tc>
                  <a:txBody>
                    <a:bodyPr/>
                    <a:lstStyle/>
                    <a:p>
                      <a:pPr marL="0" marR="0" algn="ctr">
                        <a:lnSpc>
                          <a:spcPct val="107000"/>
                        </a:lnSpc>
                        <a:spcBef>
                          <a:spcPts val="0"/>
                        </a:spcBef>
                        <a:spcAft>
                          <a:spcPts val="0"/>
                        </a:spcAft>
                      </a:pPr>
                      <a:r>
                        <a:rPr lang="en-US" dirty="0"/>
                        <a:t>45</a:t>
                      </a:r>
                    </a:p>
                  </a:txBody>
                  <a:tcPr marL="9525" marR="9525" marT="9525" marB="0" anchor="b"/>
                </a:tc>
                <a:tc>
                  <a:txBody>
                    <a:bodyPr/>
                    <a:lstStyle/>
                    <a:p>
                      <a:pPr marL="0" marR="0" algn="ctr">
                        <a:lnSpc>
                          <a:spcPct val="107000"/>
                        </a:lnSpc>
                        <a:spcBef>
                          <a:spcPts val="0"/>
                        </a:spcBef>
                        <a:spcAft>
                          <a:spcPts val="0"/>
                        </a:spcAft>
                      </a:pPr>
                      <a:r>
                        <a:rPr lang="en-US" dirty="0"/>
                        <a:t>55</a:t>
                      </a:r>
                    </a:p>
                  </a:txBody>
                  <a:tcPr marL="9525" marR="9525" marT="9525" marB="0" anchor="b"/>
                </a:tc>
                <a:tc>
                  <a:txBody>
                    <a:bodyPr/>
                    <a:lstStyle/>
                    <a:p>
                      <a:pPr marL="0" marR="0" algn="ctr">
                        <a:lnSpc>
                          <a:spcPct val="107000"/>
                        </a:lnSpc>
                        <a:spcBef>
                          <a:spcPts val="0"/>
                        </a:spcBef>
                        <a:spcAft>
                          <a:spcPts val="0"/>
                        </a:spcAft>
                      </a:pPr>
                      <a:r>
                        <a:rPr lang="en-US" dirty="0"/>
                        <a:t>65</a:t>
                      </a:r>
                    </a:p>
                  </a:txBody>
                  <a:tcPr marL="9525" marR="9525" marT="9525" marB="0" anchor="b"/>
                </a:tc>
                <a:tc>
                  <a:txBody>
                    <a:bodyPr/>
                    <a:lstStyle/>
                    <a:p>
                      <a:pPr marL="0" marR="0" algn="ctr">
                        <a:lnSpc>
                          <a:spcPct val="107000"/>
                        </a:lnSpc>
                        <a:spcBef>
                          <a:spcPts val="0"/>
                        </a:spcBef>
                        <a:spcAft>
                          <a:spcPts val="0"/>
                        </a:spcAft>
                      </a:pPr>
                      <a:r>
                        <a:rPr lang="en-US" dirty="0"/>
                        <a:t>75</a:t>
                      </a:r>
                    </a:p>
                  </a:txBody>
                  <a:tcPr marL="9525" marR="9525" marT="9525" marB="0" anchor="b"/>
                </a:tc>
                <a:tc>
                  <a:txBody>
                    <a:bodyPr/>
                    <a:lstStyle/>
                    <a:p>
                      <a:pPr marL="0" marR="0" algn="ctr">
                        <a:lnSpc>
                          <a:spcPct val="107000"/>
                        </a:lnSpc>
                        <a:spcBef>
                          <a:spcPts val="0"/>
                        </a:spcBef>
                        <a:spcAft>
                          <a:spcPts val="0"/>
                        </a:spcAft>
                      </a:pPr>
                      <a:r>
                        <a:rPr lang="en-US" dirty="0"/>
                        <a:t>85</a:t>
                      </a:r>
                    </a:p>
                  </a:txBody>
                  <a:tcPr marL="9525" marR="9525" marT="9525" marB="0" anchor="b"/>
                </a:tc>
                <a:tc vMerge="1">
                  <a:txBody>
                    <a:bodyPr/>
                    <a:lstStyle/>
                    <a:p>
                      <a:endParaRPr lang="en-US"/>
                    </a:p>
                  </a:txBody>
                  <a:tcPr/>
                </a:tc>
                <a:extLst>
                  <a:ext uri="{0D108BD9-81ED-4DB2-BD59-A6C34878D82A}">
                    <a16:rowId xmlns:a16="http://schemas.microsoft.com/office/drawing/2014/main" val="2301544911"/>
                  </a:ext>
                </a:extLst>
              </a:tr>
              <a:tr h="472595">
                <a:tc rowSpan="3">
                  <a:txBody>
                    <a:bodyPr/>
                    <a:lstStyle/>
                    <a:p>
                      <a:pPr marL="0" marR="0" algn="ctr">
                        <a:lnSpc>
                          <a:spcPct val="107000"/>
                        </a:lnSpc>
                        <a:spcBef>
                          <a:spcPts val="0"/>
                        </a:spcBef>
                        <a:spcAft>
                          <a:spcPts val="0"/>
                        </a:spcAft>
                      </a:pPr>
                      <a:r>
                        <a:rPr lang="en-US" dirty="0"/>
                        <a:t>True Condition </a:t>
                      </a:r>
                    </a:p>
                  </a:txBody>
                  <a:tcPr marL="9525" marR="9525" marT="9525" marB="0" anchor="ctr"/>
                </a:tc>
                <a:tc>
                  <a:txBody>
                    <a:bodyPr/>
                    <a:lstStyle/>
                    <a:p>
                      <a:pPr marL="0" marR="0" algn="ctr">
                        <a:lnSpc>
                          <a:spcPct val="107000"/>
                        </a:lnSpc>
                        <a:spcBef>
                          <a:spcPts val="0"/>
                        </a:spcBef>
                        <a:spcAft>
                          <a:spcPts val="0"/>
                        </a:spcAft>
                      </a:pPr>
                      <a:r>
                        <a:rPr lang="en-US"/>
                        <a:t>Alive </a:t>
                      </a:r>
                    </a:p>
                  </a:txBody>
                  <a:tcPr marL="9525" marR="9525" marT="9525" marB="0" anchor="b"/>
                </a:tc>
                <a:tc>
                  <a:txBody>
                    <a:bodyPr/>
                    <a:lstStyle/>
                    <a:p>
                      <a:pPr marL="0" marR="0" algn="ctr">
                        <a:lnSpc>
                          <a:spcPct val="107000"/>
                        </a:lnSpc>
                        <a:spcBef>
                          <a:spcPts val="0"/>
                        </a:spcBef>
                        <a:spcAft>
                          <a:spcPts val="0"/>
                        </a:spcAft>
                      </a:pPr>
                      <a:r>
                        <a:rPr lang="en-US" dirty="0"/>
                        <a:t>33</a:t>
                      </a:r>
                    </a:p>
                  </a:txBody>
                  <a:tcPr marL="9525" marR="9525" marT="9525" marB="0" anchor="b"/>
                </a:tc>
                <a:tc>
                  <a:txBody>
                    <a:bodyPr/>
                    <a:lstStyle/>
                    <a:p>
                      <a:pPr marL="0" marR="0" algn="ctr">
                        <a:lnSpc>
                          <a:spcPct val="107000"/>
                        </a:lnSpc>
                        <a:spcBef>
                          <a:spcPts val="0"/>
                        </a:spcBef>
                        <a:spcAft>
                          <a:spcPts val="0"/>
                        </a:spcAft>
                      </a:pPr>
                      <a:r>
                        <a:rPr lang="en-US"/>
                        <a:t>30</a:t>
                      </a:r>
                    </a:p>
                  </a:txBody>
                  <a:tcPr marL="9525" marR="9525" marT="9525" marB="0" anchor="b"/>
                </a:tc>
                <a:tc>
                  <a:txBody>
                    <a:bodyPr/>
                    <a:lstStyle/>
                    <a:p>
                      <a:pPr marL="0" marR="0" algn="ctr">
                        <a:lnSpc>
                          <a:spcPct val="107000"/>
                        </a:lnSpc>
                        <a:spcBef>
                          <a:spcPts val="0"/>
                        </a:spcBef>
                        <a:spcAft>
                          <a:spcPts val="0"/>
                        </a:spcAft>
                      </a:pPr>
                      <a:r>
                        <a:rPr lang="en-US" dirty="0"/>
                        <a:t>35</a:t>
                      </a:r>
                    </a:p>
                  </a:txBody>
                  <a:tcPr marL="9525" marR="9525" marT="9525" marB="0" anchor="b"/>
                </a:tc>
                <a:tc>
                  <a:txBody>
                    <a:bodyPr/>
                    <a:lstStyle/>
                    <a:p>
                      <a:pPr marL="0" marR="0" algn="ctr">
                        <a:lnSpc>
                          <a:spcPct val="107000"/>
                        </a:lnSpc>
                        <a:spcBef>
                          <a:spcPts val="0"/>
                        </a:spcBef>
                        <a:spcAft>
                          <a:spcPts val="0"/>
                        </a:spcAft>
                      </a:pPr>
                      <a:r>
                        <a:rPr lang="en-US" dirty="0"/>
                        <a:t>25</a:t>
                      </a:r>
                    </a:p>
                  </a:txBody>
                  <a:tcPr marL="9525" marR="9525" marT="9525" marB="0" anchor="b"/>
                </a:tc>
                <a:tc>
                  <a:txBody>
                    <a:bodyPr/>
                    <a:lstStyle/>
                    <a:p>
                      <a:pPr marL="0" marR="0" algn="ctr">
                        <a:lnSpc>
                          <a:spcPct val="107000"/>
                        </a:lnSpc>
                        <a:spcBef>
                          <a:spcPts val="0"/>
                        </a:spcBef>
                        <a:spcAft>
                          <a:spcPts val="0"/>
                        </a:spcAft>
                      </a:pPr>
                      <a:r>
                        <a:rPr lang="en-US" dirty="0"/>
                        <a:t>20</a:t>
                      </a:r>
                    </a:p>
                  </a:txBody>
                  <a:tcPr marL="9525" marR="9525" marT="9525" marB="0" anchor="b"/>
                </a:tc>
                <a:tc>
                  <a:txBody>
                    <a:bodyPr/>
                    <a:lstStyle/>
                    <a:p>
                      <a:pPr marL="0" marR="0" algn="ctr">
                        <a:lnSpc>
                          <a:spcPct val="107000"/>
                        </a:lnSpc>
                        <a:spcBef>
                          <a:spcPts val="0"/>
                        </a:spcBef>
                        <a:spcAft>
                          <a:spcPts val="0"/>
                        </a:spcAft>
                      </a:pPr>
                      <a:r>
                        <a:rPr lang="en-US"/>
                        <a:t>143</a:t>
                      </a:r>
                    </a:p>
                  </a:txBody>
                  <a:tcPr marL="9525" marR="9525" marT="9525" marB="0" anchor="b"/>
                </a:tc>
                <a:extLst>
                  <a:ext uri="{0D108BD9-81ED-4DB2-BD59-A6C34878D82A}">
                    <a16:rowId xmlns:a16="http://schemas.microsoft.com/office/drawing/2014/main" val="2582367535"/>
                  </a:ext>
                </a:extLst>
              </a:tr>
              <a:tr h="523812">
                <a:tc vMerge="1">
                  <a:txBody>
                    <a:bodyPr/>
                    <a:lstStyle/>
                    <a:p>
                      <a:endParaRPr lang="en-US"/>
                    </a:p>
                  </a:txBody>
                  <a:tcPr/>
                </a:tc>
                <a:tc>
                  <a:txBody>
                    <a:bodyPr/>
                    <a:lstStyle/>
                    <a:p>
                      <a:pPr marL="0" marR="0" algn="ctr">
                        <a:lnSpc>
                          <a:spcPct val="107000"/>
                        </a:lnSpc>
                        <a:spcBef>
                          <a:spcPts val="0"/>
                        </a:spcBef>
                        <a:spcAft>
                          <a:spcPts val="0"/>
                        </a:spcAft>
                      </a:pPr>
                      <a:r>
                        <a:rPr lang="en-US"/>
                        <a:t>Dead </a:t>
                      </a:r>
                    </a:p>
                  </a:txBody>
                  <a:tcPr marL="9525" marR="9525" marT="9525" marB="0" anchor="b"/>
                </a:tc>
                <a:tc>
                  <a:txBody>
                    <a:bodyPr/>
                    <a:lstStyle/>
                    <a:p>
                      <a:pPr marL="0" marR="0" algn="ctr">
                        <a:lnSpc>
                          <a:spcPct val="107000"/>
                        </a:lnSpc>
                        <a:spcBef>
                          <a:spcPts val="0"/>
                        </a:spcBef>
                        <a:spcAft>
                          <a:spcPts val="0"/>
                        </a:spcAft>
                      </a:pPr>
                      <a:r>
                        <a:rPr lang="en-US"/>
                        <a:t>3</a:t>
                      </a:r>
                    </a:p>
                  </a:txBody>
                  <a:tcPr marL="9525" marR="9525" marT="9525" marB="0" anchor="b"/>
                </a:tc>
                <a:tc>
                  <a:txBody>
                    <a:bodyPr/>
                    <a:lstStyle/>
                    <a:p>
                      <a:pPr marL="0" marR="0" algn="ctr">
                        <a:lnSpc>
                          <a:spcPct val="107000"/>
                        </a:lnSpc>
                        <a:spcBef>
                          <a:spcPts val="0"/>
                        </a:spcBef>
                        <a:spcAft>
                          <a:spcPts val="0"/>
                        </a:spcAft>
                      </a:pPr>
                      <a:r>
                        <a:rPr lang="en-US"/>
                        <a:t>5</a:t>
                      </a:r>
                    </a:p>
                  </a:txBody>
                  <a:tcPr marL="9525" marR="9525" marT="9525" marB="0" anchor="b"/>
                </a:tc>
                <a:tc>
                  <a:txBody>
                    <a:bodyPr/>
                    <a:lstStyle/>
                    <a:p>
                      <a:pPr marL="0" marR="0" algn="ctr">
                        <a:lnSpc>
                          <a:spcPct val="107000"/>
                        </a:lnSpc>
                        <a:spcBef>
                          <a:spcPts val="0"/>
                        </a:spcBef>
                        <a:spcAft>
                          <a:spcPts val="0"/>
                        </a:spcAft>
                      </a:pPr>
                      <a:r>
                        <a:rPr lang="en-US"/>
                        <a:t>7</a:t>
                      </a:r>
                    </a:p>
                  </a:txBody>
                  <a:tcPr marL="9525" marR="9525" marT="9525" marB="0" anchor="b"/>
                </a:tc>
                <a:tc>
                  <a:txBody>
                    <a:bodyPr/>
                    <a:lstStyle/>
                    <a:p>
                      <a:pPr marL="0" marR="0" algn="ctr">
                        <a:lnSpc>
                          <a:spcPct val="107000"/>
                        </a:lnSpc>
                        <a:spcBef>
                          <a:spcPts val="0"/>
                        </a:spcBef>
                        <a:spcAft>
                          <a:spcPts val="0"/>
                        </a:spcAft>
                      </a:pPr>
                      <a:r>
                        <a:rPr lang="en-US"/>
                        <a:t>15</a:t>
                      </a:r>
                    </a:p>
                  </a:txBody>
                  <a:tcPr marL="9525" marR="9525" marT="9525" marB="0" anchor="b"/>
                </a:tc>
                <a:tc>
                  <a:txBody>
                    <a:bodyPr/>
                    <a:lstStyle/>
                    <a:p>
                      <a:pPr marL="0" marR="0" algn="ctr">
                        <a:lnSpc>
                          <a:spcPct val="107000"/>
                        </a:lnSpc>
                        <a:spcBef>
                          <a:spcPts val="0"/>
                        </a:spcBef>
                        <a:spcAft>
                          <a:spcPts val="0"/>
                        </a:spcAft>
                      </a:pPr>
                      <a:r>
                        <a:rPr lang="en-US" dirty="0"/>
                        <a:t>33</a:t>
                      </a:r>
                    </a:p>
                  </a:txBody>
                  <a:tcPr marL="9525" marR="9525" marT="9525" marB="0" anchor="b"/>
                </a:tc>
                <a:tc>
                  <a:txBody>
                    <a:bodyPr/>
                    <a:lstStyle/>
                    <a:p>
                      <a:pPr marL="0" marR="0" algn="ctr">
                        <a:lnSpc>
                          <a:spcPct val="107000"/>
                        </a:lnSpc>
                        <a:spcBef>
                          <a:spcPts val="0"/>
                        </a:spcBef>
                        <a:spcAft>
                          <a:spcPts val="0"/>
                        </a:spcAft>
                      </a:pPr>
                      <a:r>
                        <a:rPr lang="en-US" dirty="0"/>
                        <a:t>63</a:t>
                      </a:r>
                    </a:p>
                  </a:txBody>
                  <a:tcPr marL="9525" marR="9525" marT="9525" marB="0" anchor="b"/>
                </a:tc>
                <a:extLst>
                  <a:ext uri="{0D108BD9-81ED-4DB2-BD59-A6C34878D82A}">
                    <a16:rowId xmlns:a16="http://schemas.microsoft.com/office/drawing/2014/main" val="3087633358"/>
                  </a:ext>
                </a:extLst>
              </a:tr>
              <a:tr h="523812">
                <a:tc vMerge="1">
                  <a:txBody>
                    <a:bodyPr/>
                    <a:lstStyle/>
                    <a:p>
                      <a:endParaRPr lang="en-US"/>
                    </a:p>
                  </a:txBody>
                  <a:tcPr/>
                </a:tc>
                <a:tc>
                  <a:txBody>
                    <a:bodyPr/>
                    <a:lstStyle/>
                    <a:p>
                      <a:pPr marL="0" marR="0" algn="ctr">
                        <a:lnSpc>
                          <a:spcPct val="107000"/>
                        </a:lnSpc>
                        <a:spcBef>
                          <a:spcPts val="0"/>
                        </a:spcBef>
                        <a:spcAft>
                          <a:spcPts val="0"/>
                        </a:spcAft>
                      </a:pPr>
                      <a:r>
                        <a:rPr lang="en-US"/>
                        <a:t>Total </a:t>
                      </a:r>
                    </a:p>
                  </a:txBody>
                  <a:tcPr marL="9525" marR="9525" marT="9525" marB="0" anchor="b"/>
                </a:tc>
                <a:tc>
                  <a:txBody>
                    <a:bodyPr/>
                    <a:lstStyle/>
                    <a:p>
                      <a:pPr marL="0" marR="0" algn="ctr">
                        <a:lnSpc>
                          <a:spcPct val="107000"/>
                        </a:lnSpc>
                        <a:spcBef>
                          <a:spcPts val="0"/>
                        </a:spcBef>
                        <a:spcAft>
                          <a:spcPts val="0"/>
                        </a:spcAft>
                      </a:pPr>
                      <a:r>
                        <a:rPr lang="en-US"/>
                        <a:t>36</a:t>
                      </a:r>
                    </a:p>
                  </a:txBody>
                  <a:tcPr marL="9525" marR="9525" marT="9525" marB="0" anchor="b"/>
                </a:tc>
                <a:tc>
                  <a:txBody>
                    <a:bodyPr/>
                    <a:lstStyle/>
                    <a:p>
                      <a:pPr marL="0" marR="0" algn="ctr">
                        <a:lnSpc>
                          <a:spcPct val="107000"/>
                        </a:lnSpc>
                        <a:spcBef>
                          <a:spcPts val="0"/>
                        </a:spcBef>
                        <a:spcAft>
                          <a:spcPts val="0"/>
                        </a:spcAft>
                      </a:pPr>
                      <a:r>
                        <a:rPr lang="en-US"/>
                        <a:t>35</a:t>
                      </a:r>
                    </a:p>
                  </a:txBody>
                  <a:tcPr marL="9525" marR="9525" marT="9525" marB="0" anchor="b"/>
                </a:tc>
                <a:tc>
                  <a:txBody>
                    <a:bodyPr/>
                    <a:lstStyle/>
                    <a:p>
                      <a:pPr marL="0" marR="0" algn="ctr">
                        <a:lnSpc>
                          <a:spcPct val="107000"/>
                        </a:lnSpc>
                        <a:spcBef>
                          <a:spcPts val="0"/>
                        </a:spcBef>
                        <a:spcAft>
                          <a:spcPts val="0"/>
                        </a:spcAft>
                      </a:pPr>
                      <a:r>
                        <a:rPr lang="en-US"/>
                        <a:t>42</a:t>
                      </a:r>
                    </a:p>
                  </a:txBody>
                  <a:tcPr marL="9525" marR="9525" marT="9525" marB="0" anchor="b"/>
                </a:tc>
                <a:tc>
                  <a:txBody>
                    <a:bodyPr/>
                    <a:lstStyle/>
                    <a:p>
                      <a:pPr marL="0" marR="0" algn="ctr">
                        <a:lnSpc>
                          <a:spcPct val="107000"/>
                        </a:lnSpc>
                        <a:spcBef>
                          <a:spcPts val="0"/>
                        </a:spcBef>
                        <a:spcAft>
                          <a:spcPts val="0"/>
                        </a:spcAft>
                      </a:pPr>
                      <a:r>
                        <a:rPr lang="en-US"/>
                        <a:t>40</a:t>
                      </a:r>
                    </a:p>
                  </a:txBody>
                  <a:tcPr marL="9525" marR="9525" marT="9525" marB="0" anchor="b"/>
                </a:tc>
                <a:tc>
                  <a:txBody>
                    <a:bodyPr/>
                    <a:lstStyle/>
                    <a:p>
                      <a:pPr marL="0" marR="0" algn="ctr">
                        <a:lnSpc>
                          <a:spcPct val="107000"/>
                        </a:lnSpc>
                        <a:spcBef>
                          <a:spcPts val="0"/>
                        </a:spcBef>
                        <a:spcAft>
                          <a:spcPts val="0"/>
                        </a:spcAft>
                      </a:pPr>
                      <a:r>
                        <a:rPr lang="en-US"/>
                        <a:t>53</a:t>
                      </a:r>
                    </a:p>
                  </a:txBody>
                  <a:tcPr marL="9525" marR="9525" marT="9525" marB="0" anchor="b"/>
                </a:tc>
                <a:tc>
                  <a:txBody>
                    <a:bodyPr/>
                    <a:lstStyle/>
                    <a:p>
                      <a:pPr marL="0" marR="0" algn="ctr">
                        <a:lnSpc>
                          <a:spcPct val="107000"/>
                        </a:lnSpc>
                        <a:spcBef>
                          <a:spcPts val="0"/>
                        </a:spcBef>
                        <a:spcAft>
                          <a:spcPts val="0"/>
                        </a:spcAft>
                      </a:pPr>
                      <a:r>
                        <a:rPr lang="en-US" dirty="0"/>
                        <a:t>206</a:t>
                      </a:r>
                    </a:p>
                  </a:txBody>
                  <a:tcPr marL="9525" marR="9525" marT="9525" marB="0" anchor="b"/>
                </a:tc>
                <a:extLst>
                  <a:ext uri="{0D108BD9-81ED-4DB2-BD59-A6C34878D82A}">
                    <a16:rowId xmlns:a16="http://schemas.microsoft.com/office/drawing/2014/main" val="3565221657"/>
                  </a:ext>
                </a:extLst>
              </a:tr>
            </a:tbl>
          </a:graphicData>
        </a:graphic>
      </p:graphicFrame>
      <p:sp>
        <p:nvSpPr>
          <p:cNvPr id="4" name="Content Placeholder 3">
            <a:extLst>
              <a:ext uri="{FF2B5EF4-FFF2-40B4-BE49-F238E27FC236}">
                <a16:creationId xmlns:a16="http://schemas.microsoft.com/office/drawing/2014/main" id="{B360308A-7FAE-5835-2285-6BF89B28E267}"/>
              </a:ext>
            </a:extLst>
          </p:cNvPr>
          <p:cNvSpPr>
            <a:spLocks noGrp="1"/>
          </p:cNvSpPr>
          <p:nvPr>
            <p:ph idx="1"/>
          </p:nvPr>
        </p:nvSpPr>
        <p:spPr>
          <a:xfrm>
            <a:off x="111967" y="1380932"/>
            <a:ext cx="11159413" cy="1484004"/>
          </a:xfrm>
        </p:spPr>
        <p:txBody>
          <a:bodyPr>
            <a:noAutofit/>
          </a:bodyPr>
          <a:lstStyle/>
          <a:p>
            <a:pPr marL="0" indent="0">
              <a:buNone/>
            </a:pPr>
            <a:r>
              <a:rPr lang="en-US" sz="1400" b="1" dirty="0">
                <a:solidFill>
                  <a:srgbClr val="000000"/>
                </a:solidFill>
                <a:effectLst/>
                <a:latin typeface="Arial" panose="020B0604020202020204" pitchFamily="34" charset="0"/>
                <a:ea typeface="Times New Roman" panose="02020603050405020304" pitchFamily="18" charset="0"/>
              </a:rPr>
              <a:t>Question 5:</a:t>
            </a:r>
            <a:r>
              <a:rPr lang="en-US" sz="1400" dirty="0">
                <a:solidFill>
                  <a:srgbClr val="000000"/>
                </a:solidFill>
                <a:effectLst/>
                <a:latin typeface="Arial" panose="020B0604020202020204" pitchFamily="34" charset="0"/>
                <a:ea typeface="Times New Roman" panose="02020603050405020304" pitchFamily="18" charset="0"/>
              </a:rPr>
              <a:t> Calculate the Receiver Operating Characteristic curve associated with predicting from age whether the patient will live or die.  The data do not provide a predicted values, but you can construct a prediction based on age exceeding the cutoff value.  If the patient's age exceeds the cutoff value, then we would predict that the patient will die.  For example, the cutoff values for the ages provided can be 40, 50, 60, 70, 80, 90.  If we take the cutoff value 60, then we predict that all patients above 60 will die and all patients below 60 will live.  Calculate sensitivity and specificity for all cutoffs.  Then, draw the Receiver Operating Characteristic curve.  At what age cutoff the sum of the sensitivity and specificity is at its maximum?  </a:t>
            </a:r>
            <a:endParaRPr lang="en-US" sz="1400" dirty="0">
              <a:effectLs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E45B34C1-7592-E6C2-017A-B45DA271FA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27950662"/>
      </p:ext>
    </p:extLst>
  </p:cSld>
  <p:clrMapOvr>
    <a:masterClrMapping/>
  </p:clrMapOvr>
  <mc:AlternateContent xmlns:mc="http://schemas.openxmlformats.org/markup-compatibility/2006" xmlns:p14="http://schemas.microsoft.com/office/powerpoint/2010/main">
    <mc:Choice Requires="p14">
      <p:transition spd="slow" p14:dur="2000" advTm="75327"/>
    </mc:Choice>
    <mc:Fallback xmlns="">
      <p:transition spd="slow" advTm="75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Arc 22">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25" name="Rectangle 24">
            <a:extLst>
              <a:ext uri="{FF2B5EF4-FFF2-40B4-BE49-F238E27FC236}">
                <a16:creationId xmlns:a16="http://schemas.microsoft.com/office/drawing/2014/main" id="{BCC81228-CEA3-402B-B8E5-688F5BFA7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Arc 26">
            <a:extLst>
              <a:ext uri="{FF2B5EF4-FFF2-40B4-BE49-F238E27FC236}">
                <a16:creationId xmlns:a16="http://schemas.microsoft.com/office/drawing/2014/main" id="{BC0916B8-FF7A-4ECB-9FD7-C7668658D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011959" flipH="1">
            <a:off x="548353" y="314719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B290457-2071-4F7C-9327-CE85A282B4D5}"/>
              </a:ext>
            </a:extLst>
          </p:cNvPr>
          <p:cNvSpPr>
            <a:spLocks noGrp="1"/>
          </p:cNvSpPr>
          <p:nvPr>
            <p:ph type="title"/>
          </p:nvPr>
        </p:nvSpPr>
        <p:spPr>
          <a:xfrm>
            <a:off x="1082765" y="447363"/>
            <a:ext cx="11042560" cy="818990"/>
          </a:xfrm>
        </p:spPr>
        <p:txBody>
          <a:bodyPr vert="horz" lIns="91440" tIns="45720" rIns="91440" bIns="45720" rtlCol="0" anchor="b">
            <a:normAutofit fontScale="90000"/>
          </a:bodyPr>
          <a:lstStyle/>
          <a:p>
            <a:r>
              <a:rPr lang="en-US" sz="6000" kern="1200" dirty="0">
                <a:solidFill>
                  <a:schemeClr val="tx1"/>
                </a:solidFill>
                <a:latin typeface="+mj-lt"/>
                <a:ea typeface="+mj-ea"/>
                <a:cs typeface="+mj-cs"/>
              </a:rPr>
              <a:t>Calculating Specificity</a:t>
            </a:r>
          </a:p>
        </p:txBody>
      </p:sp>
      <p:sp>
        <p:nvSpPr>
          <p:cNvPr id="29" name="Rectangle 28">
            <a:extLst>
              <a:ext uri="{FF2B5EF4-FFF2-40B4-BE49-F238E27FC236}">
                <a16:creationId xmlns:a16="http://schemas.microsoft.com/office/drawing/2014/main" id="{9DC011D4-C95F-4B2E-9A3C-A46DCDE95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8584" y="447363"/>
            <a:ext cx="734141" cy="734141"/>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Date Placeholder 13">
            <a:extLst>
              <a:ext uri="{FF2B5EF4-FFF2-40B4-BE49-F238E27FC236}">
                <a16:creationId xmlns:a16="http://schemas.microsoft.com/office/drawing/2014/main" id="{A01CAB10-68AF-4904-BD59-D332B297A10F}"/>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b="0" i="0" u="none" strike="noStrike" normalizeH="0" noProof="0">
                <a:ln>
                  <a:noFill/>
                </a:ln>
                <a:solidFill>
                  <a:prstClr val="black">
                    <a:tint val="75000"/>
                  </a:prstClr>
                </a:solidFill>
                <a:effectLst/>
                <a:uLnTx/>
                <a:uFillTx/>
              </a:rPr>
              <a:t>9/21/2022</a:t>
            </a:r>
          </a:p>
        </p:txBody>
      </p:sp>
      <p:sp>
        <p:nvSpPr>
          <p:cNvPr id="15" name="Footer Placeholder 14">
            <a:extLst>
              <a:ext uri="{FF2B5EF4-FFF2-40B4-BE49-F238E27FC236}">
                <a16:creationId xmlns:a16="http://schemas.microsoft.com/office/drawing/2014/main" id="{96B342A5-1683-4650-BB07-B98D8B23C1FC}"/>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b="0" i="0" u="none" strike="noStrike" kern="1200" cap="none" spc="0" normalizeH="0" baseline="0" noProof="0">
                <a:ln>
                  <a:noFill/>
                </a:ln>
                <a:solidFill>
                  <a:prstClr val="black">
                    <a:tint val="75000"/>
                  </a:prstClr>
                </a:solidFill>
                <a:effectLst/>
                <a:uLnTx/>
                <a:uFillTx/>
                <a:latin typeface="+mn-lt"/>
                <a:ea typeface="+mn-ea"/>
                <a:cs typeface="+mn-cs"/>
              </a:rPr>
              <a:t>Bethlehem Belaineh Teach One</a:t>
            </a:r>
          </a:p>
        </p:txBody>
      </p:sp>
      <p:sp>
        <p:nvSpPr>
          <p:cNvPr id="16" name="Slide Number Placeholder 15">
            <a:extLst>
              <a:ext uri="{FF2B5EF4-FFF2-40B4-BE49-F238E27FC236}">
                <a16:creationId xmlns:a16="http://schemas.microsoft.com/office/drawing/2014/main" id="{46EEA4F1-5FA3-4EBF-97F1-DF392077DB76}"/>
              </a:ext>
            </a:extLst>
          </p:cNvPr>
          <p:cNvSpPr>
            <a:spLocks noGrp="1"/>
          </p:cNvSpPr>
          <p:nvPr>
            <p:ph type="sldNum" sz="quarter" idx="12"/>
          </p:nvPr>
        </p:nvSpPr>
        <p:spPr>
          <a:xfrm>
            <a:off x="8610600" y="6356350"/>
            <a:ext cx="2711252"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D76B855D-E9CC-4FF8-AD85-6CDC7B89A0DE}" type="slidenum">
              <a:rPr kumimoji="0" lang="en-US" b="0" i="0" u="none" strike="noStrike" normalizeH="0" noProof="0">
                <a:ln>
                  <a:noFill/>
                </a:ln>
                <a:solidFill>
                  <a:prstClr val="black">
                    <a:tint val="75000"/>
                  </a:prstClr>
                </a:solidFill>
                <a:effectLst/>
                <a:uLnTx/>
                <a:uFillTx/>
              </a:rPr>
              <a:pPr marR="0" lvl="0" indent="0" fontAlgn="auto">
                <a:spcBef>
                  <a:spcPts val="0"/>
                </a:spcBef>
                <a:spcAft>
                  <a:spcPts val="600"/>
                </a:spcAft>
                <a:buClrTx/>
                <a:buSzTx/>
                <a:buFontTx/>
                <a:buNone/>
                <a:tabLst/>
                <a:defRPr/>
              </a:pPr>
              <a:t>5</a:t>
            </a:fld>
            <a:endParaRPr kumimoji="0" lang="en-US" b="0" i="0" u="none" strike="noStrike" normalizeH="0" noProof="0">
              <a:ln>
                <a:noFill/>
              </a:ln>
              <a:solidFill>
                <a:prstClr val="black">
                  <a:tint val="75000"/>
                </a:prstClr>
              </a:solidFill>
              <a:effectLst/>
              <a:uLnTx/>
              <a:uFillTx/>
            </a:endParaRPr>
          </a:p>
        </p:txBody>
      </p:sp>
      <p:sp>
        <p:nvSpPr>
          <p:cNvPr id="12" name="Rectangle 2">
            <a:extLst>
              <a:ext uri="{FF2B5EF4-FFF2-40B4-BE49-F238E27FC236}">
                <a16:creationId xmlns:a16="http://schemas.microsoft.com/office/drawing/2014/main" id="{3A9D51A9-3B74-8DAC-308E-EA2AAF19A384}"/>
              </a:ext>
            </a:extLst>
          </p:cNvPr>
          <p:cNvSpPr>
            <a:spLocks noChangeArrowheads="1"/>
          </p:cNvSpPr>
          <p:nvPr/>
        </p:nvSpPr>
        <p:spPr bwMode="auto">
          <a:xfrm>
            <a:off x="3581400" y="35194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Table 9">
            <a:extLst>
              <a:ext uri="{FF2B5EF4-FFF2-40B4-BE49-F238E27FC236}">
                <a16:creationId xmlns:a16="http://schemas.microsoft.com/office/drawing/2014/main" id="{AABE4C73-C69F-F01C-374B-F21AABC3DF30}"/>
              </a:ext>
            </a:extLst>
          </p:cNvPr>
          <p:cNvGraphicFramePr>
            <a:graphicFrameLocks noGrp="1"/>
          </p:cNvGraphicFramePr>
          <p:nvPr>
            <p:extLst>
              <p:ext uri="{D42A27DB-BD31-4B8C-83A1-F6EECF244321}">
                <p14:modId xmlns:p14="http://schemas.microsoft.com/office/powerpoint/2010/main" val="2998470710"/>
              </p:ext>
            </p:extLst>
          </p:nvPr>
        </p:nvGraphicFramePr>
        <p:xfrm>
          <a:off x="1790700" y="1433796"/>
          <a:ext cx="7997915" cy="1835475"/>
        </p:xfrm>
        <a:graphic>
          <a:graphicData uri="http://schemas.openxmlformats.org/drawingml/2006/table">
            <a:tbl>
              <a:tblPr firstRow="1" firstCol="1" bandRow="1"/>
              <a:tblGrid>
                <a:gridCol w="1331108">
                  <a:extLst>
                    <a:ext uri="{9D8B030D-6E8A-4147-A177-3AD203B41FA5}">
                      <a16:colId xmlns:a16="http://schemas.microsoft.com/office/drawing/2014/main" val="3037341304"/>
                    </a:ext>
                  </a:extLst>
                </a:gridCol>
                <a:gridCol w="1331727">
                  <a:extLst>
                    <a:ext uri="{9D8B030D-6E8A-4147-A177-3AD203B41FA5}">
                      <a16:colId xmlns:a16="http://schemas.microsoft.com/office/drawing/2014/main" val="1963195980"/>
                    </a:ext>
                  </a:extLst>
                </a:gridCol>
                <a:gridCol w="939562">
                  <a:extLst>
                    <a:ext uri="{9D8B030D-6E8A-4147-A177-3AD203B41FA5}">
                      <a16:colId xmlns:a16="http://schemas.microsoft.com/office/drawing/2014/main" val="1221132378"/>
                    </a:ext>
                  </a:extLst>
                </a:gridCol>
                <a:gridCol w="915052">
                  <a:extLst>
                    <a:ext uri="{9D8B030D-6E8A-4147-A177-3AD203B41FA5}">
                      <a16:colId xmlns:a16="http://schemas.microsoft.com/office/drawing/2014/main" val="2742333358"/>
                    </a:ext>
                  </a:extLst>
                </a:gridCol>
                <a:gridCol w="898712">
                  <a:extLst>
                    <a:ext uri="{9D8B030D-6E8A-4147-A177-3AD203B41FA5}">
                      <a16:colId xmlns:a16="http://schemas.microsoft.com/office/drawing/2014/main" val="3017619605"/>
                    </a:ext>
                  </a:extLst>
                </a:gridCol>
                <a:gridCol w="906882">
                  <a:extLst>
                    <a:ext uri="{9D8B030D-6E8A-4147-A177-3AD203B41FA5}">
                      <a16:colId xmlns:a16="http://schemas.microsoft.com/office/drawing/2014/main" val="3586525882"/>
                    </a:ext>
                  </a:extLst>
                </a:gridCol>
                <a:gridCol w="857861">
                  <a:extLst>
                    <a:ext uri="{9D8B030D-6E8A-4147-A177-3AD203B41FA5}">
                      <a16:colId xmlns:a16="http://schemas.microsoft.com/office/drawing/2014/main" val="2046892131"/>
                    </a:ext>
                  </a:extLst>
                </a:gridCol>
                <a:gridCol w="817011">
                  <a:extLst>
                    <a:ext uri="{9D8B030D-6E8A-4147-A177-3AD203B41FA5}">
                      <a16:colId xmlns:a16="http://schemas.microsoft.com/office/drawing/2014/main" val="2145677505"/>
                    </a:ext>
                  </a:extLst>
                </a:gridCol>
              </a:tblGrid>
              <a:tr h="547520">
                <a:tc rowSpan="2" gridSpan="2">
                  <a:txBody>
                    <a:bodyPr/>
                    <a:lstStyle/>
                    <a:p>
                      <a:pPr marL="0" marR="0" algn="ctr">
                        <a:lnSpc>
                          <a:spcPct val="107000"/>
                        </a:lnSpc>
                        <a:spcBef>
                          <a:spcPts val="0"/>
                        </a:spcBef>
                        <a:spcAft>
                          <a:spcPts val="0"/>
                        </a:spcAft>
                      </a:pPr>
                      <a:r>
                        <a:rPr lang="en-US" sz="1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900" dirty="0">
                          <a:solidFill>
                            <a:srgbClr val="0066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US"/>
                    </a:p>
                  </a:txBody>
                  <a:tcPr/>
                </a:tc>
                <a:tc gridSpan="5">
                  <a:txBody>
                    <a:bodyPr/>
                    <a:lstStyle/>
                    <a:p>
                      <a:pPr marL="0" marR="0" algn="ctr">
                        <a:lnSpc>
                          <a:spcPct val="107000"/>
                        </a:lnSpc>
                        <a:spcBef>
                          <a:spcPts val="0"/>
                        </a:spcBef>
                        <a:spcAft>
                          <a:spcPts val="0"/>
                        </a:spcAft>
                      </a:pPr>
                      <a:r>
                        <a:rPr lang="en-US" sz="1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Mid-Point of Age Range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gn="ctr">
                        <a:lnSpc>
                          <a:spcPct val="107000"/>
                        </a:lnSpc>
                        <a:spcBef>
                          <a:spcPts val="0"/>
                        </a:spcBef>
                        <a:spcAft>
                          <a:spcPts val="0"/>
                        </a:spcAft>
                      </a:pPr>
                      <a:r>
                        <a:rPr lang="en-US" sz="1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a:t>
                      </a:r>
                      <a:r>
                        <a:rPr lang="en-US" sz="1900" b="1">
                          <a:solidFill>
                            <a:srgbClr val="0066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6713781"/>
                  </a:ext>
                </a:extLst>
              </a:tr>
              <a:tr h="349021">
                <a:tc gridSpan="2" vMerge="1">
                  <a:txBody>
                    <a:bodyPr/>
                    <a:lstStyle/>
                    <a:p>
                      <a:endParaRPr lang="en-US"/>
                    </a:p>
                  </a:txBody>
                  <a:tcPr/>
                </a:tc>
                <a:tc hMerge="1" vMerge="1">
                  <a:txBody>
                    <a:bodyPr/>
                    <a:lstStyle/>
                    <a:p>
                      <a:endParaRPr lang="en-US"/>
                    </a:p>
                  </a:txBody>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07000"/>
                        </a:lnSpc>
                        <a:spcBef>
                          <a:spcPts val="0"/>
                        </a:spcBef>
                        <a:spcAft>
                          <a:spcPts val="0"/>
                        </a:spcAft>
                      </a:pPr>
                      <a:r>
                        <a:rPr lang="en-US" sz="1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85</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vMerge="1">
                  <a:txBody>
                    <a:bodyPr/>
                    <a:lstStyle/>
                    <a:p>
                      <a:endParaRPr lang="en-US"/>
                    </a:p>
                  </a:txBody>
                  <a:tcPr/>
                </a:tc>
                <a:extLst>
                  <a:ext uri="{0D108BD9-81ED-4DB2-BD59-A6C34878D82A}">
                    <a16:rowId xmlns:a16="http://schemas.microsoft.com/office/drawing/2014/main" val="1653156070"/>
                  </a:ext>
                </a:extLst>
              </a:tr>
              <a:tr h="291514">
                <a:tc rowSpan="3">
                  <a:txBody>
                    <a:bodyPr/>
                    <a:lstStyle/>
                    <a:p>
                      <a:pPr marL="0" marR="0" algn="ctr">
                        <a:lnSpc>
                          <a:spcPct val="107000"/>
                        </a:lnSpc>
                        <a:spcBef>
                          <a:spcPts val="0"/>
                        </a:spcBef>
                        <a:spcAft>
                          <a:spcPts val="0"/>
                        </a:spcAft>
                      </a:pPr>
                      <a:r>
                        <a:rPr lang="en-US" sz="1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True Condition</a:t>
                      </a:r>
                      <a:r>
                        <a:rPr lang="en-US" sz="1900" b="1">
                          <a:solidFill>
                            <a:srgbClr val="0066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Alive</a:t>
                      </a:r>
                      <a:r>
                        <a:rPr lang="en-US" sz="1900" b="1">
                          <a:solidFill>
                            <a:srgbClr val="0066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0"/>
                        </a:spcAft>
                      </a:pPr>
                      <a:r>
                        <a:rPr lang="en-US" sz="1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0"/>
                        </a:spcAft>
                      </a:pPr>
                      <a:r>
                        <a:rPr lang="en-US" sz="1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143</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9947949"/>
                  </a:ext>
                </a:extLst>
              </a:tr>
              <a:tr h="291514">
                <a:tc vMerge="1">
                  <a:txBody>
                    <a:bodyPr/>
                    <a:lstStyle/>
                    <a:p>
                      <a:endParaRPr lang="en-US"/>
                    </a:p>
                  </a:txBody>
                  <a:tcPr/>
                </a:tc>
                <a:tc>
                  <a:txBody>
                    <a:bodyPr/>
                    <a:lstStyle/>
                    <a:p>
                      <a:pPr marL="0" marR="0" algn="ctr">
                        <a:lnSpc>
                          <a:spcPct val="107000"/>
                        </a:lnSpc>
                        <a:spcBef>
                          <a:spcPts val="0"/>
                        </a:spcBef>
                        <a:spcAft>
                          <a:spcPts val="0"/>
                        </a:spcAft>
                      </a:pPr>
                      <a:r>
                        <a:rPr lang="en-US" sz="1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Dead</a:t>
                      </a:r>
                      <a:r>
                        <a:rPr lang="en-US" sz="1900" b="1">
                          <a:solidFill>
                            <a:srgbClr val="0066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63</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2323515"/>
                  </a:ext>
                </a:extLst>
              </a:tr>
              <a:tr h="291514">
                <a:tc vMerge="1">
                  <a:txBody>
                    <a:bodyPr/>
                    <a:lstStyle/>
                    <a:p>
                      <a:endParaRPr lang="en-US"/>
                    </a:p>
                  </a:txBody>
                  <a:tcPr/>
                </a:tc>
                <a:tc>
                  <a:txBody>
                    <a:bodyPr/>
                    <a:lstStyle/>
                    <a:p>
                      <a:pPr marL="0" marR="0" algn="ctr">
                        <a:lnSpc>
                          <a:spcPct val="107000"/>
                        </a:lnSpc>
                        <a:spcBef>
                          <a:spcPts val="0"/>
                        </a:spcBef>
                        <a:spcAft>
                          <a:spcPts val="0"/>
                        </a:spcAft>
                      </a:pPr>
                      <a:r>
                        <a:rPr lang="en-US" sz="1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a:t>
                      </a:r>
                      <a:r>
                        <a:rPr lang="en-US" sz="1900" b="1">
                          <a:solidFill>
                            <a:srgbClr val="0066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206</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7037732"/>
                  </a:ext>
                </a:extLst>
              </a:tr>
            </a:tbl>
          </a:graphicData>
        </a:graphic>
      </p:graphicFrame>
      <p:sp>
        <p:nvSpPr>
          <p:cNvPr id="17" name="TextBox 16">
            <a:extLst>
              <a:ext uri="{FF2B5EF4-FFF2-40B4-BE49-F238E27FC236}">
                <a16:creationId xmlns:a16="http://schemas.microsoft.com/office/drawing/2014/main" id="{5C48E6F8-85EB-C915-87D8-229251DACC07}"/>
              </a:ext>
            </a:extLst>
          </p:cNvPr>
          <p:cNvSpPr txBox="1"/>
          <p:nvPr/>
        </p:nvSpPr>
        <p:spPr>
          <a:xfrm>
            <a:off x="2701727" y="3422743"/>
            <a:ext cx="8620125" cy="938719"/>
          </a:xfrm>
          <a:prstGeom prst="rect">
            <a:avLst/>
          </a:prstGeom>
          <a:noFill/>
        </p:spPr>
        <p:txBody>
          <a:bodyPr wrap="square" rtlCol="0">
            <a:spAutoFit/>
          </a:bodyPr>
          <a:lstStyle/>
          <a:p>
            <a:r>
              <a:rPr lang="en-US" dirty="0"/>
              <a:t>For a Cut-off Age of 65, let’s calculate the Specificity: </a:t>
            </a:r>
          </a:p>
          <a:p>
            <a:endParaRPr lang="en-US" dirty="0"/>
          </a:p>
          <a:p>
            <a:r>
              <a:rPr lang="en-US" b="1" dirty="0">
                <a:highlight>
                  <a:srgbClr val="00FF00"/>
                </a:highlight>
              </a:rPr>
              <a:t>Specificity (Age =65) </a:t>
            </a:r>
            <a:r>
              <a:rPr lang="en-US" dirty="0"/>
              <a:t>= 33 + 30 / 143 = </a:t>
            </a:r>
            <a:r>
              <a:rPr lang="en-US" sz="1900" dirty="0">
                <a:solidFill>
                  <a:srgbClr val="000000"/>
                </a:solidFill>
                <a:highlight>
                  <a:srgbClr val="00FF00"/>
                </a:highlight>
                <a:latin typeface="Calibri" panose="020F0502020204030204" pitchFamily="34" charset="0"/>
                <a:cs typeface="Calibri" panose="020F0502020204030204" pitchFamily="34" charset="0"/>
              </a:rPr>
              <a:t>0.44056</a:t>
            </a:r>
          </a:p>
        </p:txBody>
      </p:sp>
      <p:pic>
        <p:nvPicPr>
          <p:cNvPr id="20" name="Picture 19">
            <a:extLst>
              <a:ext uri="{FF2B5EF4-FFF2-40B4-BE49-F238E27FC236}">
                <a16:creationId xmlns:a16="http://schemas.microsoft.com/office/drawing/2014/main" id="{61B61D72-28BF-3446-C663-2EA38F4C9198}"/>
              </a:ext>
            </a:extLst>
          </p:cNvPr>
          <p:cNvPicPr>
            <a:picLocks noChangeAspect="1"/>
          </p:cNvPicPr>
          <p:nvPr/>
        </p:nvPicPr>
        <p:blipFill>
          <a:blip r:embed="rId4"/>
          <a:stretch>
            <a:fillRect/>
          </a:stretch>
        </p:blipFill>
        <p:spPr>
          <a:xfrm>
            <a:off x="2439030" y="4712257"/>
            <a:ext cx="8330030" cy="1375500"/>
          </a:xfrm>
          <a:prstGeom prst="rect">
            <a:avLst/>
          </a:prstGeom>
        </p:spPr>
      </p:pic>
      <p:pic>
        <p:nvPicPr>
          <p:cNvPr id="26" name="Audio 25">
            <a:hlinkClick r:id="" action="ppaction://media"/>
            <a:extLst>
              <a:ext uri="{FF2B5EF4-FFF2-40B4-BE49-F238E27FC236}">
                <a16:creationId xmlns:a16="http://schemas.microsoft.com/office/drawing/2014/main" id="{D34B9F9F-7D16-290E-1B1D-E89C906040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02193766"/>
      </p:ext>
    </p:extLst>
  </p:cSld>
  <p:clrMapOvr>
    <a:masterClrMapping/>
  </p:clrMapOvr>
  <mc:AlternateContent xmlns:mc="http://schemas.openxmlformats.org/markup-compatibility/2006" xmlns:p14="http://schemas.microsoft.com/office/powerpoint/2010/main">
    <mc:Choice Requires="p14">
      <p:transition spd="slow" p14:dur="2000" advTm="64116"/>
    </mc:Choice>
    <mc:Fallback xmlns="">
      <p:transition spd="slow" advTm="64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8A7BA06D-B3FF-4E91-8639-B4569AE3A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Arc 22">
            <a:extLst>
              <a:ext uri="{FF2B5EF4-FFF2-40B4-BE49-F238E27FC236}">
                <a16:creationId xmlns:a16="http://schemas.microsoft.com/office/drawing/2014/main" id="{2B30C86D-5A07-48BC-9C9D-6F9A2DB1E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useBgFill="1">
        <p:nvSpPr>
          <p:cNvPr id="25" name="Rectangle 24">
            <a:extLst>
              <a:ext uri="{FF2B5EF4-FFF2-40B4-BE49-F238E27FC236}">
                <a16:creationId xmlns:a16="http://schemas.microsoft.com/office/drawing/2014/main" id="{BCC81228-CEA3-402B-B8E5-688F5BFA7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Arc 26">
            <a:extLst>
              <a:ext uri="{FF2B5EF4-FFF2-40B4-BE49-F238E27FC236}">
                <a16:creationId xmlns:a16="http://schemas.microsoft.com/office/drawing/2014/main" id="{BC0916B8-FF7A-4ECB-9FD7-C7668658D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011959" flipH="1">
            <a:off x="548353" y="314719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B290457-2071-4F7C-9327-CE85A282B4D5}"/>
              </a:ext>
            </a:extLst>
          </p:cNvPr>
          <p:cNvSpPr>
            <a:spLocks noGrp="1"/>
          </p:cNvSpPr>
          <p:nvPr>
            <p:ph type="title"/>
          </p:nvPr>
        </p:nvSpPr>
        <p:spPr>
          <a:xfrm>
            <a:off x="1082765" y="447363"/>
            <a:ext cx="11042560" cy="818990"/>
          </a:xfrm>
        </p:spPr>
        <p:txBody>
          <a:bodyPr vert="horz" lIns="91440" tIns="45720" rIns="91440" bIns="45720" rtlCol="0" anchor="b">
            <a:normAutofit fontScale="90000"/>
          </a:bodyPr>
          <a:lstStyle/>
          <a:p>
            <a:r>
              <a:rPr lang="en-US" sz="6000" kern="1200" dirty="0">
                <a:solidFill>
                  <a:schemeClr val="tx1"/>
                </a:solidFill>
                <a:latin typeface="+mj-lt"/>
                <a:ea typeface="+mj-ea"/>
                <a:cs typeface="+mj-cs"/>
              </a:rPr>
              <a:t>Calculating Sensitivity</a:t>
            </a:r>
          </a:p>
        </p:txBody>
      </p:sp>
      <p:sp>
        <p:nvSpPr>
          <p:cNvPr id="29" name="Rectangle 28">
            <a:extLst>
              <a:ext uri="{FF2B5EF4-FFF2-40B4-BE49-F238E27FC236}">
                <a16:creationId xmlns:a16="http://schemas.microsoft.com/office/drawing/2014/main" id="{9DC011D4-C95F-4B2E-9A3C-A46DCDE95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8584" y="447363"/>
            <a:ext cx="734141" cy="734141"/>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Date Placeholder 13">
            <a:extLst>
              <a:ext uri="{FF2B5EF4-FFF2-40B4-BE49-F238E27FC236}">
                <a16:creationId xmlns:a16="http://schemas.microsoft.com/office/drawing/2014/main" id="{A01CAB10-68AF-4904-BD59-D332B297A10F}"/>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b="0" i="0" u="none" strike="noStrike" normalizeH="0" noProof="0">
                <a:ln>
                  <a:noFill/>
                </a:ln>
                <a:solidFill>
                  <a:prstClr val="black">
                    <a:tint val="75000"/>
                  </a:prstClr>
                </a:solidFill>
                <a:effectLst/>
                <a:uLnTx/>
                <a:uFillTx/>
              </a:rPr>
              <a:t>9/21/2022</a:t>
            </a:r>
          </a:p>
        </p:txBody>
      </p:sp>
      <p:sp>
        <p:nvSpPr>
          <p:cNvPr id="15" name="Footer Placeholder 14">
            <a:extLst>
              <a:ext uri="{FF2B5EF4-FFF2-40B4-BE49-F238E27FC236}">
                <a16:creationId xmlns:a16="http://schemas.microsoft.com/office/drawing/2014/main" id="{96B342A5-1683-4650-BB07-B98D8B23C1FC}"/>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b="0" i="0" u="none" strike="noStrike" kern="1200" cap="none" spc="0" normalizeH="0" baseline="0" noProof="0">
                <a:ln>
                  <a:noFill/>
                </a:ln>
                <a:solidFill>
                  <a:prstClr val="black">
                    <a:tint val="75000"/>
                  </a:prstClr>
                </a:solidFill>
                <a:effectLst/>
                <a:uLnTx/>
                <a:uFillTx/>
                <a:latin typeface="+mn-lt"/>
                <a:ea typeface="+mn-ea"/>
                <a:cs typeface="+mn-cs"/>
              </a:rPr>
              <a:t>Bethlehem Belaineh Teach One</a:t>
            </a:r>
          </a:p>
        </p:txBody>
      </p:sp>
      <p:sp>
        <p:nvSpPr>
          <p:cNvPr id="16" name="Slide Number Placeholder 15">
            <a:extLst>
              <a:ext uri="{FF2B5EF4-FFF2-40B4-BE49-F238E27FC236}">
                <a16:creationId xmlns:a16="http://schemas.microsoft.com/office/drawing/2014/main" id="{46EEA4F1-5FA3-4EBF-97F1-DF392077DB76}"/>
              </a:ext>
            </a:extLst>
          </p:cNvPr>
          <p:cNvSpPr>
            <a:spLocks noGrp="1"/>
          </p:cNvSpPr>
          <p:nvPr>
            <p:ph type="sldNum" sz="quarter" idx="12"/>
          </p:nvPr>
        </p:nvSpPr>
        <p:spPr>
          <a:xfrm>
            <a:off x="8610600" y="6356350"/>
            <a:ext cx="2711252"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D76B855D-E9CC-4FF8-AD85-6CDC7B89A0DE}" type="slidenum">
              <a:rPr kumimoji="0" lang="en-US" b="0" i="0" u="none" strike="noStrike" normalizeH="0" noProof="0">
                <a:ln>
                  <a:noFill/>
                </a:ln>
                <a:solidFill>
                  <a:prstClr val="black">
                    <a:tint val="75000"/>
                  </a:prstClr>
                </a:solidFill>
                <a:effectLst/>
                <a:uLnTx/>
                <a:uFillTx/>
              </a:rPr>
              <a:pPr marR="0" lvl="0" indent="0" fontAlgn="auto">
                <a:spcBef>
                  <a:spcPts val="0"/>
                </a:spcBef>
                <a:spcAft>
                  <a:spcPts val="600"/>
                </a:spcAft>
                <a:buClrTx/>
                <a:buSzTx/>
                <a:buFontTx/>
                <a:buNone/>
                <a:tabLst/>
                <a:defRPr/>
              </a:pPr>
              <a:t>6</a:t>
            </a:fld>
            <a:endParaRPr kumimoji="0" lang="en-US" b="0" i="0" u="none" strike="noStrike" normalizeH="0" noProof="0">
              <a:ln>
                <a:noFill/>
              </a:ln>
              <a:solidFill>
                <a:prstClr val="black">
                  <a:tint val="75000"/>
                </a:prstClr>
              </a:solidFill>
              <a:effectLst/>
              <a:uLnTx/>
              <a:uFillTx/>
            </a:endParaRPr>
          </a:p>
        </p:txBody>
      </p:sp>
      <p:sp>
        <p:nvSpPr>
          <p:cNvPr id="12" name="Rectangle 2">
            <a:extLst>
              <a:ext uri="{FF2B5EF4-FFF2-40B4-BE49-F238E27FC236}">
                <a16:creationId xmlns:a16="http://schemas.microsoft.com/office/drawing/2014/main" id="{3A9D51A9-3B74-8DAC-308E-EA2AAF19A384}"/>
              </a:ext>
            </a:extLst>
          </p:cNvPr>
          <p:cNvSpPr>
            <a:spLocks noChangeArrowheads="1"/>
          </p:cNvSpPr>
          <p:nvPr/>
        </p:nvSpPr>
        <p:spPr bwMode="auto">
          <a:xfrm>
            <a:off x="3581400" y="35194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Table 9">
            <a:extLst>
              <a:ext uri="{FF2B5EF4-FFF2-40B4-BE49-F238E27FC236}">
                <a16:creationId xmlns:a16="http://schemas.microsoft.com/office/drawing/2014/main" id="{AABE4C73-C69F-F01C-374B-F21AABC3DF30}"/>
              </a:ext>
            </a:extLst>
          </p:cNvPr>
          <p:cNvGraphicFramePr>
            <a:graphicFrameLocks noGrp="1"/>
          </p:cNvGraphicFramePr>
          <p:nvPr>
            <p:extLst>
              <p:ext uri="{D42A27DB-BD31-4B8C-83A1-F6EECF244321}">
                <p14:modId xmlns:p14="http://schemas.microsoft.com/office/powerpoint/2010/main" val="2915995982"/>
              </p:ext>
            </p:extLst>
          </p:nvPr>
        </p:nvGraphicFramePr>
        <p:xfrm>
          <a:off x="1790700" y="1433796"/>
          <a:ext cx="7997915" cy="1835475"/>
        </p:xfrm>
        <a:graphic>
          <a:graphicData uri="http://schemas.openxmlformats.org/drawingml/2006/table">
            <a:tbl>
              <a:tblPr firstRow="1" firstCol="1" bandRow="1"/>
              <a:tblGrid>
                <a:gridCol w="1331108">
                  <a:extLst>
                    <a:ext uri="{9D8B030D-6E8A-4147-A177-3AD203B41FA5}">
                      <a16:colId xmlns:a16="http://schemas.microsoft.com/office/drawing/2014/main" val="3037341304"/>
                    </a:ext>
                  </a:extLst>
                </a:gridCol>
                <a:gridCol w="1331727">
                  <a:extLst>
                    <a:ext uri="{9D8B030D-6E8A-4147-A177-3AD203B41FA5}">
                      <a16:colId xmlns:a16="http://schemas.microsoft.com/office/drawing/2014/main" val="1963195980"/>
                    </a:ext>
                  </a:extLst>
                </a:gridCol>
                <a:gridCol w="939562">
                  <a:extLst>
                    <a:ext uri="{9D8B030D-6E8A-4147-A177-3AD203B41FA5}">
                      <a16:colId xmlns:a16="http://schemas.microsoft.com/office/drawing/2014/main" val="1221132378"/>
                    </a:ext>
                  </a:extLst>
                </a:gridCol>
                <a:gridCol w="915052">
                  <a:extLst>
                    <a:ext uri="{9D8B030D-6E8A-4147-A177-3AD203B41FA5}">
                      <a16:colId xmlns:a16="http://schemas.microsoft.com/office/drawing/2014/main" val="2742333358"/>
                    </a:ext>
                  </a:extLst>
                </a:gridCol>
                <a:gridCol w="898712">
                  <a:extLst>
                    <a:ext uri="{9D8B030D-6E8A-4147-A177-3AD203B41FA5}">
                      <a16:colId xmlns:a16="http://schemas.microsoft.com/office/drawing/2014/main" val="3017619605"/>
                    </a:ext>
                  </a:extLst>
                </a:gridCol>
                <a:gridCol w="906882">
                  <a:extLst>
                    <a:ext uri="{9D8B030D-6E8A-4147-A177-3AD203B41FA5}">
                      <a16:colId xmlns:a16="http://schemas.microsoft.com/office/drawing/2014/main" val="3586525882"/>
                    </a:ext>
                  </a:extLst>
                </a:gridCol>
                <a:gridCol w="857861">
                  <a:extLst>
                    <a:ext uri="{9D8B030D-6E8A-4147-A177-3AD203B41FA5}">
                      <a16:colId xmlns:a16="http://schemas.microsoft.com/office/drawing/2014/main" val="2046892131"/>
                    </a:ext>
                  </a:extLst>
                </a:gridCol>
                <a:gridCol w="817011">
                  <a:extLst>
                    <a:ext uri="{9D8B030D-6E8A-4147-A177-3AD203B41FA5}">
                      <a16:colId xmlns:a16="http://schemas.microsoft.com/office/drawing/2014/main" val="2145677505"/>
                    </a:ext>
                  </a:extLst>
                </a:gridCol>
              </a:tblGrid>
              <a:tr h="547520">
                <a:tc rowSpan="2" gridSpan="2">
                  <a:txBody>
                    <a:bodyPr/>
                    <a:lstStyle/>
                    <a:p>
                      <a:pPr marL="0" marR="0" algn="ctr">
                        <a:lnSpc>
                          <a:spcPct val="107000"/>
                        </a:lnSpc>
                        <a:spcBef>
                          <a:spcPts val="0"/>
                        </a:spcBef>
                        <a:spcAft>
                          <a:spcPts val="0"/>
                        </a:spcAft>
                      </a:pPr>
                      <a:r>
                        <a:rPr lang="en-US" sz="1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900" dirty="0">
                          <a:solidFill>
                            <a:srgbClr val="0066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US"/>
                    </a:p>
                  </a:txBody>
                  <a:tcPr/>
                </a:tc>
                <a:tc gridSpan="5">
                  <a:txBody>
                    <a:bodyPr/>
                    <a:lstStyle/>
                    <a:p>
                      <a:pPr marL="0" marR="0" algn="ctr">
                        <a:lnSpc>
                          <a:spcPct val="107000"/>
                        </a:lnSpc>
                        <a:spcBef>
                          <a:spcPts val="0"/>
                        </a:spcBef>
                        <a:spcAft>
                          <a:spcPts val="0"/>
                        </a:spcAft>
                      </a:pPr>
                      <a:r>
                        <a:rPr lang="en-US" sz="1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Mid-Point of Age Range</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gn="ctr">
                        <a:lnSpc>
                          <a:spcPct val="107000"/>
                        </a:lnSpc>
                        <a:spcBef>
                          <a:spcPts val="0"/>
                        </a:spcBef>
                        <a:spcAft>
                          <a:spcPts val="0"/>
                        </a:spcAft>
                      </a:pPr>
                      <a:r>
                        <a:rPr lang="en-US" sz="1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a:t>
                      </a:r>
                      <a:r>
                        <a:rPr lang="en-US" sz="1900" b="1">
                          <a:solidFill>
                            <a:srgbClr val="0066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6713781"/>
                  </a:ext>
                </a:extLst>
              </a:tr>
              <a:tr h="349021">
                <a:tc gridSpan="2" vMerge="1">
                  <a:txBody>
                    <a:bodyPr/>
                    <a:lstStyle/>
                    <a:p>
                      <a:endParaRPr lang="en-US"/>
                    </a:p>
                  </a:txBody>
                  <a:tcPr/>
                </a:tc>
                <a:tc hMerge="1" vMerge="1">
                  <a:txBody>
                    <a:bodyPr/>
                    <a:lstStyle/>
                    <a:p>
                      <a:endParaRPr lang="en-US"/>
                    </a:p>
                  </a:txBody>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07000"/>
                        </a:lnSpc>
                        <a:spcBef>
                          <a:spcPts val="0"/>
                        </a:spcBef>
                        <a:spcAft>
                          <a:spcPts val="0"/>
                        </a:spcAft>
                      </a:pPr>
                      <a:r>
                        <a:rPr lang="en-US" sz="1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85</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vMerge="1">
                  <a:txBody>
                    <a:bodyPr/>
                    <a:lstStyle/>
                    <a:p>
                      <a:endParaRPr lang="en-US"/>
                    </a:p>
                  </a:txBody>
                  <a:tcPr/>
                </a:tc>
                <a:extLst>
                  <a:ext uri="{0D108BD9-81ED-4DB2-BD59-A6C34878D82A}">
                    <a16:rowId xmlns:a16="http://schemas.microsoft.com/office/drawing/2014/main" val="1653156070"/>
                  </a:ext>
                </a:extLst>
              </a:tr>
              <a:tr h="291514">
                <a:tc rowSpan="3">
                  <a:txBody>
                    <a:bodyPr/>
                    <a:lstStyle/>
                    <a:p>
                      <a:pPr marL="0" marR="0" algn="ctr">
                        <a:lnSpc>
                          <a:spcPct val="107000"/>
                        </a:lnSpc>
                        <a:spcBef>
                          <a:spcPts val="0"/>
                        </a:spcBef>
                        <a:spcAft>
                          <a:spcPts val="0"/>
                        </a:spcAft>
                      </a:pPr>
                      <a:r>
                        <a:rPr lang="en-US" sz="1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True Condition</a:t>
                      </a:r>
                      <a:r>
                        <a:rPr lang="en-US" sz="1900" b="1">
                          <a:solidFill>
                            <a:srgbClr val="0066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Alive</a:t>
                      </a:r>
                      <a:r>
                        <a:rPr lang="en-US" sz="1900" b="1">
                          <a:solidFill>
                            <a:srgbClr val="0066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143</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9947949"/>
                  </a:ext>
                </a:extLst>
              </a:tr>
              <a:tr h="291514">
                <a:tc vMerge="1">
                  <a:txBody>
                    <a:bodyPr/>
                    <a:lstStyle/>
                    <a:p>
                      <a:endParaRPr lang="en-US"/>
                    </a:p>
                  </a:txBody>
                  <a:tcPr/>
                </a:tc>
                <a:tc>
                  <a:txBody>
                    <a:bodyPr/>
                    <a:lstStyle/>
                    <a:p>
                      <a:pPr marL="0" marR="0" algn="ctr">
                        <a:lnSpc>
                          <a:spcPct val="107000"/>
                        </a:lnSpc>
                        <a:spcBef>
                          <a:spcPts val="0"/>
                        </a:spcBef>
                        <a:spcAft>
                          <a:spcPts val="0"/>
                        </a:spcAft>
                      </a:pPr>
                      <a:r>
                        <a:rPr lang="en-US" sz="1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Dead</a:t>
                      </a:r>
                      <a:r>
                        <a:rPr lang="en-US" sz="1900" b="1">
                          <a:solidFill>
                            <a:srgbClr val="0066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0"/>
                        </a:spcAft>
                      </a:pPr>
                      <a:r>
                        <a:rPr lang="en-US" sz="1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0"/>
                        </a:spcAft>
                      </a:pPr>
                      <a:r>
                        <a:rPr lang="en-US" sz="1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63</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2323515"/>
                  </a:ext>
                </a:extLst>
              </a:tr>
              <a:tr h="291514">
                <a:tc vMerge="1">
                  <a:txBody>
                    <a:bodyPr/>
                    <a:lstStyle/>
                    <a:p>
                      <a:endParaRPr lang="en-US"/>
                    </a:p>
                  </a:txBody>
                  <a:tcPr/>
                </a:tc>
                <a:tc>
                  <a:txBody>
                    <a:bodyPr/>
                    <a:lstStyle/>
                    <a:p>
                      <a:pPr marL="0" marR="0" algn="ctr">
                        <a:lnSpc>
                          <a:spcPct val="107000"/>
                        </a:lnSpc>
                        <a:spcBef>
                          <a:spcPts val="0"/>
                        </a:spcBef>
                        <a:spcAft>
                          <a:spcPts val="0"/>
                        </a:spcAft>
                      </a:pPr>
                      <a:r>
                        <a:rPr lang="en-US" sz="1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a:t>
                      </a:r>
                      <a:r>
                        <a:rPr lang="en-US" sz="1900" b="1">
                          <a:solidFill>
                            <a:srgbClr val="006633"/>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a:t>
                      </a:r>
                      <a:endParaRPr lang="en-US" sz="190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206</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6814" marR="16814" marT="1681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7037732"/>
                  </a:ext>
                </a:extLst>
              </a:tr>
            </a:tbl>
          </a:graphicData>
        </a:graphic>
      </p:graphicFrame>
      <p:sp>
        <p:nvSpPr>
          <p:cNvPr id="17" name="TextBox 16">
            <a:extLst>
              <a:ext uri="{FF2B5EF4-FFF2-40B4-BE49-F238E27FC236}">
                <a16:creationId xmlns:a16="http://schemas.microsoft.com/office/drawing/2014/main" id="{5C48E6F8-85EB-C915-87D8-229251DACC07}"/>
              </a:ext>
            </a:extLst>
          </p:cNvPr>
          <p:cNvSpPr txBox="1"/>
          <p:nvPr/>
        </p:nvSpPr>
        <p:spPr>
          <a:xfrm>
            <a:off x="2701727" y="3422743"/>
            <a:ext cx="8620125" cy="938719"/>
          </a:xfrm>
          <a:prstGeom prst="rect">
            <a:avLst/>
          </a:prstGeom>
          <a:noFill/>
        </p:spPr>
        <p:txBody>
          <a:bodyPr wrap="square" rtlCol="0">
            <a:spAutoFit/>
          </a:bodyPr>
          <a:lstStyle/>
          <a:p>
            <a:r>
              <a:rPr lang="en-US" dirty="0"/>
              <a:t>For a Cut-off Age of 65, let’s calculate the Specificity: </a:t>
            </a:r>
          </a:p>
          <a:p>
            <a:endParaRPr lang="en-US" dirty="0"/>
          </a:p>
          <a:p>
            <a:r>
              <a:rPr lang="en-US" b="1" dirty="0">
                <a:highlight>
                  <a:srgbClr val="00FF00"/>
                </a:highlight>
              </a:rPr>
              <a:t>Sensitivity (Age =65) </a:t>
            </a:r>
            <a:r>
              <a:rPr lang="en-US" dirty="0"/>
              <a:t>= 7 + 15+33 / 63 = </a:t>
            </a:r>
            <a:r>
              <a:rPr lang="en-US" sz="1900" dirty="0">
                <a:solidFill>
                  <a:srgbClr val="000000"/>
                </a:solidFill>
                <a:highlight>
                  <a:srgbClr val="00FF00"/>
                </a:highlight>
                <a:latin typeface="Calibri" panose="020F0502020204030204" pitchFamily="34" charset="0"/>
                <a:cs typeface="Calibri" panose="020F0502020204030204" pitchFamily="34" charset="0"/>
              </a:rPr>
              <a:t>0.873016</a:t>
            </a:r>
          </a:p>
        </p:txBody>
      </p:sp>
      <p:pic>
        <p:nvPicPr>
          <p:cNvPr id="3" name="Picture 2">
            <a:extLst>
              <a:ext uri="{FF2B5EF4-FFF2-40B4-BE49-F238E27FC236}">
                <a16:creationId xmlns:a16="http://schemas.microsoft.com/office/drawing/2014/main" id="{ECD2D146-2E92-31C7-5EC6-21A9AB2FCAB4}"/>
              </a:ext>
            </a:extLst>
          </p:cNvPr>
          <p:cNvPicPr>
            <a:picLocks noChangeAspect="1"/>
          </p:cNvPicPr>
          <p:nvPr/>
        </p:nvPicPr>
        <p:blipFill>
          <a:blip r:embed="rId4"/>
          <a:stretch>
            <a:fillRect/>
          </a:stretch>
        </p:blipFill>
        <p:spPr>
          <a:xfrm>
            <a:off x="2209800" y="4894545"/>
            <a:ext cx="8090618" cy="1325280"/>
          </a:xfrm>
          <a:prstGeom prst="rect">
            <a:avLst/>
          </a:prstGeom>
        </p:spPr>
      </p:pic>
      <p:pic>
        <p:nvPicPr>
          <p:cNvPr id="13" name="Audio 12">
            <a:hlinkClick r:id="" action="ppaction://media"/>
            <a:extLst>
              <a:ext uri="{FF2B5EF4-FFF2-40B4-BE49-F238E27FC236}">
                <a16:creationId xmlns:a16="http://schemas.microsoft.com/office/drawing/2014/main" id="{08ADC4C5-5537-A33B-4217-D0EAE546FC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45640414"/>
      </p:ext>
    </p:extLst>
  </p:cSld>
  <p:clrMapOvr>
    <a:masterClrMapping/>
  </p:clrMapOvr>
  <mc:AlternateContent xmlns:mc="http://schemas.openxmlformats.org/markup-compatibility/2006" xmlns:p14="http://schemas.microsoft.com/office/powerpoint/2010/main">
    <mc:Choice Requires="p14">
      <p:transition spd="slow" p14:dur="2000" advTm="57060"/>
    </mc:Choice>
    <mc:Fallback xmlns="">
      <p:transition spd="slow" advTm="57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EE36E-DE39-4881-9CD4-9177C9A101F7}"/>
              </a:ext>
            </a:extLst>
          </p:cNvPr>
          <p:cNvSpPr>
            <a:spLocks noGrp="1"/>
          </p:cNvSpPr>
          <p:nvPr>
            <p:ph type="dt" sz="half" idx="10"/>
          </p:nvPr>
        </p:nvSpPr>
        <p:spPr/>
        <p:txBody>
          <a:bodyPr/>
          <a:lstStyle/>
          <a:p>
            <a:pPr>
              <a:defRPr/>
            </a:pPr>
            <a:r>
              <a:rPr lang="en-US" dirty="0">
                <a:solidFill>
                  <a:prstClr val="black">
                    <a:tint val="75000"/>
                  </a:prstClr>
                </a:solidFill>
              </a:rPr>
              <a:t>9/21/2022</a:t>
            </a:r>
          </a:p>
        </p:txBody>
      </p:sp>
      <p:sp>
        <p:nvSpPr>
          <p:cNvPr id="3" name="Footer Placeholder 2">
            <a:extLst>
              <a:ext uri="{FF2B5EF4-FFF2-40B4-BE49-F238E27FC236}">
                <a16:creationId xmlns:a16="http://schemas.microsoft.com/office/drawing/2014/main" id="{F5211962-ADB6-7E08-9C67-3A5C7925BD8A}"/>
              </a:ext>
            </a:extLst>
          </p:cNvPr>
          <p:cNvSpPr>
            <a:spLocks noGrp="1"/>
          </p:cNvSpPr>
          <p:nvPr>
            <p:ph type="ftr" sz="quarter" idx="11"/>
          </p:nvPr>
        </p:nvSpPr>
        <p:spPr/>
        <p:txBody>
          <a:bodyPr/>
          <a:lstStyle/>
          <a:p>
            <a:pPr>
              <a:defRPr/>
            </a:pPr>
            <a:r>
              <a:rPr lang="en-US" dirty="0">
                <a:solidFill>
                  <a:prstClr val="black">
                    <a:tint val="75000"/>
                  </a:prstClr>
                </a:solidFill>
              </a:rPr>
              <a:t>Bethlehem Belaineh Teach One</a:t>
            </a:r>
          </a:p>
        </p:txBody>
      </p:sp>
      <p:sp>
        <p:nvSpPr>
          <p:cNvPr id="4" name="Slide Number Placeholder 3">
            <a:extLst>
              <a:ext uri="{FF2B5EF4-FFF2-40B4-BE49-F238E27FC236}">
                <a16:creationId xmlns:a16="http://schemas.microsoft.com/office/drawing/2014/main" id="{24355E41-0063-AB0B-7C2A-C26E746D828F}"/>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7</a:t>
            </a:fld>
            <a:endParaRPr lang="en-US" dirty="0">
              <a:solidFill>
                <a:prstClr val="black">
                  <a:tint val="75000"/>
                </a:prstClr>
              </a:solidFill>
            </a:endParaRPr>
          </a:p>
        </p:txBody>
      </p:sp>
      <p:pic>
        <p:nvPicPr>
          <p:cNvPr id="7" name="Screen Recording 6">
            <a:hlinkClick r:id="" action="ppaction://media"/>
            <a:extLst>
              <a:ext uri="{FF2B5EF4-FFF2-40B4-BE49-F238E27FC236}">
                <a16:creationId xmlns:a16="http://schemas.microsoft.com/office/drawing/2014/main" id="{CFD5E8AA-DEE4-884C-9DDE-759D676E236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4635" y="1354893"/>
            <a:ext cx="11977365" cy="4148214"/>
          </a:xfrm>
          <a:prstGeom prst="rect">
            <a:avLst/>
          </a:prstGeom>
        </p:spPr>
      </p:pic>
      <p:sp>
        <p:nvSpPr>
          <p:cNvPr id="8" name="TextBox 7">
            <a:extLst>
              <a:ext uri="{FF2B5EF4-FFF2-40B4-BE49-F238E27FC236}">
                <a16:creationId xmlns:a16="http://schemas.microsoft.com/office/drawing/2014/main" id="{638C20D7-BEE7-1F38-4BCE-436914E83155}"/>
              </a:ext>
            </a:extLst>
          </p:cNvPr>
          <p:cNvSpPr txBox="1"/>
          <p:nvPr/>
        </p:nvSpPr>
        <p:spPr>
          <a:xfrm>
            <a:off x="619432" y="462117"/>
            <a:ext cx="11375923" cy="523220"/>
          </a:xfrm>
          <a:prstGeom prst="rect">
            <a:avLst/>
          </a:prstGeom>
          <a:noFill/>
        </p:spPr>
        <p:txBody>
          <a:bodyPr wrap="square" rtlCol="0">
            <a:spAutoFit/>
          </a:bodyPr>
          <a:lstStyle/>
          <a:p>
            <a:r>
              <a:rPr lang="en-US" sz="2800" b="1" dirty="0"/>
              <a:t>Excel Demonstration: Specificity and Sensitivity Calculation </a:t>
            </a:r>
          </a:p>
        </p:txBody>
      </p:sp>
      <p:pic>
        <p:nvPicPr>
          <p:cNvPr id="10" name="Audio 9">
            <a:hlinkClick r:id="" action="ppaction://media"/>
            <a:extLst>
              <a:ext uri="{FF2B5EF4-FFF2-40B4-BE49-F238E27FC236}">
                <a16:creationId xmlns:a16="http://schemas.microsoft.com/office/drawing/2014/main" id="{140B1B4E-496A-4922-E052-B83DFD42DED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28649806"/>
      </p:ext>
    </p:extLst>
  </p:cSld>
  <p:clrMapOvr>
    <a:masterClrMapping/>
  </p:clrMapOvr>
  <mc:AlternateContent xmlns:mc="http://schemas.openxmlformats.org/markup-compatibility/2006" xmlns:p14="http://schemas.microsoft.com/office/powerpoint/2010/main">
    <mc:Choice Requires="p14">
      <p:transition spd="slow" p14:dur="2000" advTm="196607"/>
    </mc:Choice>
    <mc:Fallback xmlns="">
      <p:transition spd="slow" advTm="196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952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audio isNarration="1">
              <p:cMediaNode vol="80000" showWhenStopped="0">
                <p:cTn id="16"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41" objId="7"/>
        <p14:stopEvt time="195322" objId="7"/>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CBB279-B8DC-75C7-ACA2-4C560F39D9A6}"/>
              </a:ext>
            </a:extLst>
          </p:cNvPr>
          <p:cNvSpPr>
            <a:spLocks noGrp="1"/>
          </p:cNvSpPr>
          <p:nvPr>
            <p:ph type="title"/>
          </p:nvPr>
        </p:nvSpPr>
        <p:spPr/>
        <p:txBody>
          <a:bodyPr/>
          <a:lstStyle/>
          <a:p>
            <a:r>
              <a:rPr lang="en-US" dirty="0"/>
              <a:t>Final ROC Curve</a:t>
            </a:r>
          </a:p>
        </p:txBody>
      </p:sp>
      <p:pic>
        <p:nvPicPr>
          <p:cNvPr id="9" name="Content Placeholder 8">
            <a:extLst>
              <a:ext uri="{FF2B5EF4-FFF2-40B4-BE49-F238E27FC236}">
                <a16:creationId xmlns:a16="http://schemas.microsoft.com/office/drawing/2014/main" id="{8E691AC0-7E9B-150A-2CD3-3AFE16DA270A}"/>
              </a:ext>
            </a:extLst>
          </p:cNvPr>
          <p:cNvPicPr>
            <a:picLocks noGrp="1" noChangeAspect="1"/>
          </p:cNvPicPr>
          <p:nvPr>
            <p:ph idx="1"/>
          </p:nvPr>
        </p:nvPicPr>
        <p:blipFill>
          <a:blip r:embed="rId4"/>
          <a:stretch>
            <a:fillRect/>
          </a:stretch>
        </p:blipFill>
        <p:spPr>
          <a:xfrm>
            <a:off x="539749" y="1989963"/>
            <a:ext cx="6660729" cy="3566332"/>
          </a:xfrm>
          <a:prstGeom prst="rect">
            <a:avLst/>
          </a:prstGeom>
        </p:spPr>
      </p:pic>
      <p:sp>
        <p:nvSpPr>
          <p:cNvPr id="6" name="Date Placeholder 5">
            <a:extLst>
              <a:ext uri="{FF2B5EF4-FFF2-40B4-BE49-F238E27FC236}">
                <a16:creationId xmlns:a16="http://schemas.microsoft.com/office/drawing/2014/main" id="{83634F82-13D5-3031-A044-1CD3560EB28F}"/>
              </a:ext>
            </a:extLst>
          </p:cNvPr>
          <p:cNvSpPr>
            <a:spLocks noGrp="1"/>
          </p:cNvSpPr>
          <p:nvPr>
            <p:ph type="dt" sz="half" idx="10"/>
          </p:nvPr>
        </p:nvSpPr>
        <p:spPr/>
        <p:txBody>
          <a:bodyPr/>
          <a:lstStyle/>
          <a:p>
            <a:pPr>
              <a:defRPr/>
            </a:pPr>
            <a:r>
              <a:rPr lang="en-US" dirty="0">
                <a:solidFill>
                  <a:prstClr val="black">
                    <a:tint val="75000"/>
                  </a:prstClr>
                </a:solidFill>
              </a:rPr>
              <a:t>9/3/2022</a:t>
            </a:r>
          </a:p>
        </p:txBody>
      </p:sp>
      <p:sp>
        <p:nvSpPr>
          <p:cNvPr id="7" name="Footer Placeholder 6">
            <a:extLst>
              <a:ext uri="{FF2B5EF4-FFF2-40B4-BE49-F238E27FC236}">
                <a16:creationId xmlns:a16="http://schemas.microsoft.com/office/drawing/2014/main" id="{B91312ED-4A5D-587E-BEE9-B6A7F7130767}"/>
              </a:ext>
            </a:extLst>
          </p:cNvPr>
          <p:cNvSpPr>
            <a:spLocks noGrp="1"/>
          </p:cNvSpPr>
          <p:nvPr>
            <p:ph type="ftr" sz="quarter" idx="11"/>
          </p:nvPr>
        </p:nvSpPr>
        <p:spPr/>
        <p:txBody>
          <a:bodyPr/>
          <a:lstStyle/>
          <a:p>
            <a:pPr>
              <a:defRPr/>
            </a:pPr>
            <a:r>
              <a:rPr lang="en-US" dirty="0">
                <a:solidFill>
                  <a:prstClr val="black">
                    <a:tint val="75000"/>
                  </a:prstClr>
                </a:solidFill>
              </a:rPr>
              <a:t>Bethlehem Belaineh Teach One</a:t>
            </a:r>
          </a:p>
        </p:txBody>
      </p:sp>
      <p:sp>
        <p:nvSpPr>
          <p:cNvPr id="8" name="Slide Number Placeholder 7">
            <a:extLst>
              <a:ext uri="{FF2B5EF4-FFF2-40B4-BE49-F238E27FC236}">
                <a16:creationId xmlns:a16="http://schemas.microsoft.com/office/drawing/2014/main" id="{50AA250C-25C6-7FDE-C8EF-5E4A89EDA1AB}"/>
              </a:ext>
            </a:extLst>
          </p:cNvPr>
          <p:cNvSpPr>
            <a:spLocks noGrp="1"/>
          </p:cNvSpPr>
          <p:nvPr>
            <p:ph type="sldNum" sz="quarter" idx="12"/>
          </p:nvPr>
        </p:nvSpPr>
        <p:spPr/>
        <p:txBody>
          <a:bodyPr/>
          <a:lstStyle/>
          <a:p>
            <a:pPr>
              <a:defRPr/>
            </a:pPr>
            <a:fld id="{D76B855D-E9CC-4FF8-AD85-6CDC7B89A0DE}" type="slidenum">
              <a:rPr lang="en-US" smtClean="0">
                <a:solidFill>
                  <a:prstClr val="black">
                    <a:tint val="75000"/>
                  </a:prstClr>
                </a:solidFill>
              </a:rPr>
              <a:pPr>
                <a:defRPr/>
              </a:pPr>
              <a:t>8</a:t>
            </a:fld>
            <a:endParaRPr lang="en-US" dirty="0">
              <a:solidFill>
                <a:prstClr val="black">
                  <a:tint val="75000"/>
                </a:prstClr>
              </a:solidFill>
            </a:endParaRPr>
          </a:p>
        </p:txBody>
      </p:sp>
      <p:graphicFrame>
        <p:nvGraphicFramePr>
          <p:cNvPr id="10" name="Table 9">
            <a:extLst>
              <a:ext uri="{FF2B5EF4-FFF2-40B4-BE49-F238E27FC236}">
                <a16:creationId xmlns:a16="http://schemas.microsoft.com/office/drawing/2014/main" id="{55A1FA3B-DB5A-D91E-8018-6031EBAD580B}"/>
              </a:ext>
            </a:extLst>
          </p:cNvPr>
          <p:cNvGraphicFramePr>
            <a:graphicFrameLocks noGrp="1"/>
          </p:cNvGraphicFramePr>
          <p:nvPr>
            <p:extLst>
              <p:ext uri="{D42A27DB-BD31-4B8C-83A1-F6EECF244321}">
                <p14:modId xmlns:p14="http://schemas.microsoft.com/office/powerpoint/2010/main" val="1457119079"/>
              </p:ext>
            </p:extLst>
          </p:nvPr>
        </p:nvGraphicFramePr>
        <p:xfrm>
          <a:off x="7430471" y="925427"/>
          <a:ext cx="2637259" cy="2400937"/>
        </p:xfrm>
        <a:graphic>
          <a:graphicData uri="http://schemas.openxmlformats.org/drawingml/2006/table">
            <a:tbl>
              <a:tblPr>
                <a:tableStyleId>{5C22544A-7EE6-4342-B048-85BDC9FD1C3A}</a:tableStyleId>
              </a:tblPr>
              <a:tblGrid>
                <a:gridCol w="1277678">
                  <a:extLst>
                    <a:ext uri="{9D8B030D-6E8A-4147-A177-3AD203B41FA5}">
                      <a16:colId xmlns:a16="http://schemas.microsoft.com/office/drawing/2014/main" val="1352914524"/>
                    </a:ext>
                  </a:extLst>
                </a:gridCol>
                <a:gridCol w="1359581">
                  <a:extLst>
                    <a:ext uri="{9D8B030D-6E8A-4147-A177-3AD203B41FA5}">
                      <a16:colId xmlns:a16="http://schemas.microsoft.com/office/drawing/2014/main" val="2684837557"/>
                    </a:ext>
                  </a:extLst>
                </a:gridCol>
              </a:tblGrid>
              <a:tr h="335639">
                <a:tc>
                  <a:txBody>
                    <a:bodyPr/>
                    <a:lstStyle/>
                    <a:p>
                      <a:pPr algn="l" fontAlgn="b"/>
                      <a:r>
                        <a:rPr lang="en-US" sz="1100" b="1" u="none" strike="noStrike" dirty="0">
                          <a:effectLst/>
                        </a:rPr>
                        <a:t>Sensitivity </a:t>
                      </a:r>
                      <a:endParaRPr lang="en-US" sz="1100" b="1"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100" b="1" u="none" strike="noStrike" dirty="0">
                          <a:effectLst/>
                        </a:rPr>
                        <a:t>1-Specificity </a:t>
                      </a:r>
                      <a:endParaRPr lang="en-US" sz="11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916418275"/>
                  </a:ext>
                </a:extLst>
              </a:tr>
              <a:tr h="322213">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402210352"/>
                  </a:ext>
                </a:extLst>
              </a:tr>
              <a:tr h="322213">
                <a:tc>
                  <a:txBody>
                    <a:bodyPr/>
                    <a:lstStyle/>
                    <a:p>
                      <a:pPr algn="r" fontAlgn="b"/>
                      <a:r>
                        <a:rPr lang="en-US" sz="1100" u="none" strike="noStrike">
                          <a:effectLst/>
                        </a:rPr>
                        <a:t>0.952380952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0.769230769</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238928346"/>
                  </a:ext>
                </a:extLst>
              </a:tr>
              <a:tr h="322213">
                <a:tc>
                  <a:txBody>
                    <a:bodyPr/>
                    <a:lstStyle/>
                    <a:p>
                      <a:pPr algn="r" fontAlgn="b"/>
                      <a:r>
                        <a:rPr lang="en-US" sz="1100" u="none" strike="noStrike">
                          <a:effectLst/>
                        </a:rPr>
                        <a:t>0.873015873</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0.559440559</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917268703"/>
                  </a:ext>
                </a:extLst>
              </a:tr>
              <a:tr h="427381">
                <a:tc>
                  <a:txBody>
                    <a:bodyPr/>
                    <a:lstStyle/>
                    <a:p>
                      <a:pPr algn="r" fontAlgn="b"/>
                      <a:r>
                        <a:rPr lang="en-US" sz="1100" u="none" strike="noStrike">
                          <a:effectLst/>
                        </a:rPr>
                        <a:t>0.761904762</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0.314685315</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47788647"/>
                  </a:ext>
                </a:extLst>
              </a:tr>
              <a:tr h="335639">
                <a:tc>
                  <a:txBody>
                    <a:bodyPr/>
                    <a:lstStyle/>
                    <a:p>
                      <a:pPr algn="r" fontAlgn="b"/>
                      <a:r>
                        <a:rPr lang="en-US" sz="1100" u="none" strike="noStrike">
                          <a:effectLst/>
                        </a:rPr>
                        <a:t>0.523809524</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a:effectLst/>
                        </a:rPr>
                        <a:t>0.13986014</a:t>
                      </a:r>
                      <a:endParaRPr lang="en-US" sz="11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243483532"/>
                  </a:ext>
                </a:extLst>
              </a:tr>
              <a:tr h="335639">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35889514"/>
                  </a:ext>
                </a:extLst>
              </a:tr>
            </a:tbl>
          </a:graphicData>
        </a:graphic>
      </p:graphicFrame>
      <p:pic>
        <p:nvPicPr>
          <p:cNvPr id="13" name="Audio 12">
            <a:hlinkClick r:id="" action="ppaction://media"/>
            <a:extLst>
              <a:ext uri="{FF2B5EF4-FFF2-40B4-BE49-F238E27FC236}">
                <a16:creationId xmlns:a16="http://schemas.microsoft.com/office/drawing/2014/main" id="{5A7DEFE2-8C23-DA82-8D29-93E39444B8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27377129"/>
      </p:ext>
    </p:extLst>
  </p:cSld>
  <p:clrMapOvr>
    <a:masterClrMapping/>
  </p:clrMapOvr>
  <mc:AlternateContent xmlns:mc="http://schemas.openxmlformats.org/markup-compatibility/2006" xmlns:p14="http://schemas.microsoft.com/office/powerpoint/2010/main">
    <mc:Choice Requires="p14">
      <p:transition spd="slow" p14:dur="2000" advTm="28864"/>
    </mc:Choice>
    <mc:Fallback xmlns="">
      <p:transition spd="slow" advTm="28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ShapesVTI">
  <a:themeElements>
    <a:clrScheme name="Shapes">
      <a:dk1>
        <a:sysClr val="windowText" lastClr="000000"/>
      </a:dk1>
      <a:lt1>
        <a:sysClr val="window" lastClr="FFFFFF"/>
      </a:lt1>
      <a:dk2>
        <a:srgbClr val="281B10"/>
      </a:dk2>
      <a:lt2>
        <a:srgbClr val="FFF9F5"/>
      </a:lt2>
      <a:accent1>
        <a:srgbClr val="EE7661"/>
      </a:accent1>
      <a:accent2>
        <a:srgbClr val="4E91F0"/>
      </a:accent2>
      <a:accent3>
        <a:srgbClr val="5B5260"/>
      </a:accent3>
      <a:accent4>
        <a:srgbClr val="2CC3B4"/>
      </a:accent4>
      <a:accent5>
        <a:srgbClr val="C097F8"/>
      </a:accent5>
      <a:accent6>
        <a:srgbClr val="FF9514"/>
      </a:accent6>
      <a:hlink>
        <a:srgbClr val="E50CBC"/>
      </a:hlink>
      <a:folHlink>
        <a:srgbClr val="6257F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1A449C04-64B3-4403-94B7-8D2284C38D1B}">
  <ds:schemaRefs>
    <ds:schemaRef ds:uri="http://schemas.microsoft.com/sharepoint/v3/contenttype/forms"/>
  </ds:schemaRefs>
</ds:datastoreItem>
</file>

<file path=customXml/itemProps2.xml><?xml version="1.0" encoding="utf-8"?>
<ds:datastoreItem xmlns:ds="http://schemas.openxmlformats.org/officeDocument/2006/customXml" ds:itemID="{8413533D-8C39-401E-8B75-B1AEEEC56B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BDEF148-1770-458F-8F5B-C3D0A278AA97}">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{B13F455D-C484-468A-8594-5702C7B26F41}tf78504181_win32</Template>
  <TotalTime>101</TotalTime>
  <Words>563</Words>
  <Application>Microsoft Office PowerPoint</Application>
  <PresentationFormat>Widescreen</PresentationFormat>
  <Paragraphs>161</Paragraphs>
  <Slides>8</Slides>
  <Notes>2</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Avenir Next LT Pro</vt:lpstr>
      <vt:lpstr>Calibri</vt:lpstr>
      <vt:lpstr>Times New Roman</vt:lpstr>
      <vt:lpstr>Tw Cen MT</vt:lpstr>
      <vt:lpstr>ShapesVTI</vt:lpstr>
      <vt:lpstr>LET’S GET INTO THESE ROC-CURVES!</vt:lpstr>
      <vt:lpstr>Quick Intro to ROC Curves! </vt:lpstr>
      <vt:lpstr>ROC : Receiver Operating Characteristic</vt:lpstr>
      <vt:lpstr>Calculating Receiver Operating Characteristic Curve with age prediction </vt:lpstr>
      <vt:lpstr>Calculating Specificity</vt:lpstr>
      <vt:lpstr>Calculating Sensitivity</vt:lpstr>
      <vt:lpstr>PowerPoint Presentation</vt:lpstr>
      <vt:lpstr>Final ROC Curve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Shapes</dc:title>
  <dc:creator>Bethlehem Belaineh</dc:creator>
  <cp:lastModifiedBy>Farrokh Alemi</cp:lastModifiedBy>
  <cp:revision>2</cp:revision>
  <dcterms:created xsi:type="dcterms:W3CDTF">2022-09-20T23:02:02Z</dcterms:created>
  <dcterms:modified xsi:type="dcterms:W3CDTF">2022-09-21T13:28:49Z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