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9"/>
  </p:notesMasterIdLst>
  <p:sldIdLst>
    <p:sldId id="268" r:id="rId2"/>
    <p:sldId id="388" r:id="rId3"/>
    <p:sldId id="327" r:id="rId4"/>
    <p:sldId id="389" r:id="rId5"/>
    <p:sldId id="390" r:id="rId6"/>
    <p:sldId id="391" r:id="rId7"/>
    <p:sldId id="392" r:id="rId8"/>
    <p:sldId id="393" r:id="rId9"/>
    <p:sldId id="394" r:id="rId10"/>
    <p:sldId id="395" r:id="rId11"/>
    <p:sldId id="396" r:id="rId12"/>
    <p:sldId id="364" r:id="rId13"/>
    <p:sldId id="357" r:id="rId14"/>
    <p:sldId id="365" r:id="rId15"/>
    <p:sldId id="366" r:id="rId16"/>
    <p:sldId id="368" r:id="rId17"/>
    <p:sldId id="369" r:id="rId18"/>
    <p:sldId id="370" r:id="rId19"/>
    <p:sldId id="359" r:id="rId20"/>
    <p:sldId id="371" r:id="rId21"/>
    <p:sldId id="372" r:id="rId22"/>
    <p:sldId id="373" r:id="rId23"/>
    <p:sldId id="374" r:id="rId24"/>
    <p:sldId id="375" r:id="rId25"/>
    <p:sldId id="363" r:id="rId26"/>
    <p:sldId id="376" r:id="rId27"/>
    <p:sldId id="377" r:id="rId28"/>
    <p:sldId id="378" r:id="rId29"/>
    <p:sldId id="379" r:id="rId30"/>
    <p:sldId id="380" r:id="rId31"/>
    <p:sldId id="381" r:id="rId32"/>
    <p:sldId id="382" r:id="rId33"/>
    <p:sldId id="383" r:id="rId34"/>
    <p:sldId id="384" r:id="rId35"/>
    <p:sldId id="385" r:id="rId36"/>
    <p:sldId id="386" r:id="rId37"/>
    <p:sldId id="38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FFCC"/>
    <a:srgbClr val="00FF00"/>
    <a:srgbClr val="66FFCC"/>
    <a:srgbClr val="FFFF00"/>
    <a:srgbClr val="7D1219"/>
    <a:srgbClr val="006873"/>
    <a:srgbClr val="FFFF66"/>
    <a:srgbClr val="FFCC33"/>
    <a:srgbClr val="006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51"/>
    <p:restoredTop sz="71141" autoAdjust="0"/>
  </p:normalViewPr>
  <p:slideViewPr>
    <p:cSldViewPr snapToGrid="0" snapToObjects="1">
      <p:cViewPr varScale="1">
        <p:scale>
          <a:sx n="66" d="100"/>
          <a:sy n="66" d="100"/>
        </p:scale>
        <p:origin x="822"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63"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pPr/>
              <a:t>4/4/2019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pPr/>
              <a:t>‹#›</a:t>
            </a:fld>
            <a:endParaRPr lang="en-US"/>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provides a brief introduction to Benchmarking clinicians using data balancing</a:t>
            </a:r>
            <a:r>
              <a:rPr lang="en-US" baseline="0" dirty="0" smtClean="0"/>
              <a:t>.  This brief presentation was organized by Dr. Alemi.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Data</a:t>
            </a:r>
            <a:r>
              <a:rPr lang="en-US" sz="1200" kern="1200" baseline="0" dirty="0" smtClean="0">
                <a:solidFill>
                  <a:schemeClr val="tx1"/>
                </a:solidFill>
                <a:effectLst/>
                <a:latin typeface="+mn-lt"/>
                <a:ea typeface="+mn-ea"/>
                <a:cs typeface="+mn-cs"/>
              </a:rPr>
              <a:t> balancing often relies on a set of weights, sometimes called propensity weights.  In benchmarking this concept is replaced with switching distributions, in essence we do not use the weights but accomplish the same goals of balancing the data.  </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10</a:t>
            </a:fld>
            <a:endParaRPr lang="en-US"/>
          </a:p>
        </p:txBody>
      </p:sp>
    </p:spTree>
    <p:extLst>
      <p:ext uri="{BB962C8B-B14F-4D97-AF65-F5344CB8AC3E}">
        <p14:creationId xmlns:p14="http://schemas.microsoft.com/office/powerpoint/2010/main" val="61732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First, the patients are described in terms of  combination of their features/comorbidities. We</a:t>
            </a:r>
            <a:r>
              <a:rPr lang="en-US" sz="1200" kern="1200" baseline="0" dirty="0" smtClean="0">
                <a:solidFill>
                  <a:schemeClr val="tx1"/>
                </a:solidFill>
                <a:latin typeface="+mn-lt"/>
                <a:ea typeface="+mn-ea"/>
                <a:cs typeface="+mn-cs"/>
              </a:rPr>
              <a:t> refer to these combinations as different patient types.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11</a:t>
            </a:fld>
            <a:endParaRPr lang="en-US"/>
          </a:p>
        </p:txBody>
      </p:sp>
    </p:spTree>
    <p:extLst>
      <p:ext uri="{BB962C8B-B14F-4D97-AF65-F5344CB8AC3E}">
        <p14:creationId xmlns:p14="http://schemas.microsoft.com/office/powerpoint/2010/main" val="2945832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Here we see an example with two diseases: previous MI and CHF.  A</a:t>
            </a:r>
            <a:r>
              <a:rPr lang="en-US" sz="1200" kern="1200" baseline="0" dirty="0" smtClean="0">
                <a:solidFill>
                  <a:schemeClr val="tx1"/>
                </a:solidFill>
                <a:latin typeface="+mn-lt"/>
                <a:ea typeface="+mn-ea"/>
                <a:cs typeface="+mn-cs"/>
              </a:rPr>
              <a:t> patient type is the combination of these diseases.  So when a patient has CHF but no previous MI this is one type of patient and when the patient has both of these diseases then this is another type.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12</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Second, these patient types are used to calculate distributions of clinician’s and peer group’s patients.  Naturally, these two groups will differ in who is taking care of sicker types of patients.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13</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The probability of different patient types is referred to as the distribution of patients.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14</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Here we see that 85%</a:t>
            </a:r>
            <a:r>
              <a:rPr lang="en-US" sz="1200" kern="1200" baseline="0" dirty="0" smtClean="0">
                <a:solidFill>
                  <a:schemeClr val="tx1"/>
                </a:solidFill>
                <a:latin typeface="+mn-lt"/>
                <a:ea typeface="+mn-ea"/>
                <a:cs typeface="+mn-cs"/>
              </a:rPr>
              <a:t> of patients seen by the clinician have previous MI.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15</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Among those who have previous MI, 65% have CHF.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16</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So the probability of the patient type that has previous MI and CHF is 85% times 65%.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17</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The equivalent probability for peer group is 50% times 83%.  These probabilities show the distribution of patient types under clinician and peer group’s care.  Obviously the clinician and the patient see different types of patients.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18</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calculating the expected outcome for the peer group the distribution of peer group’s patients is switched with the distribution of the clinician’s patients. In this fashion, the analyst simulates the performance of peer group on the same clinician’s patients.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19</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Data balancing enables the analyst to compare the performance of clinicians to their peer groups on the same set of patients.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a:t>
            </a:fld>
            <a:endParaRPr lang="en-US"/>
          </a:p>
        </p:txBody>
      </p:sp>
    </p:spTree>
    <p:extLst>
      <p:ext uri="{BB962C8B-B14F-4D97-AF65-F5344CB8AC3E}">
        <p14:creationId xmlns:p14="http://schemas.microsoft.com/office/powerpoint/2010/main" val="4162045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The switching of distributions is done by replacing the peer group probabilities with the probabilities from the clinician’s patients.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20</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So we replace .50 in the peer group’s patients with 0.85.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21</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We replace 0.83 with 0.65 and so on with all other probabilities in the two distributions.  Now the peer group sees the same frequency of patient types as the clinician.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22</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expected outcome</a:t>
            </a:r>
            <a:r>
              <a:rPr lang="en-US" sz="1200" kern="1200" baseline="0" dirty="0" smtClean="0">
                <a:solidFill>
                  <a:schemeClr val="tx1"/>
                </a:solidFill>
                <a:effectLst/>
                <a:latin typeface="+mn-lt"/>
                <a:ea typeface="+mn-ea"/>
                <a:cs typeface="+mn-cs"/>
              </a:rPr>
              <a:t> for the clinician is calculated as the sum of the product of the probability of observing a patient type times the outcome for those patient types.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23</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The expected outcome for the peer group is simulated on the patients of the clinician by replacing the peer group’s probabilities for different patient types with the clinician’s probabilities.  In this way the clinician and the peer group are evaluated on same patient types.  This is the essence of distribution switches.  The probabilities are switched while the outcomes are not.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24</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Finally fourth, in reporting the outcomes of peer group on clinician’s patients, a problem arises when the peer group does not see patients seen by the clinician.  To compensate, the peer group’s outcomes for these situations are constructed using synthetic cases. These synthetic cases replace missing cases and allow all clinician’s patients to have at least one match among peer group’s patients.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25</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Here we see that the peer group sees no patients with high HCC and AP</a:t>
            </a:r>
            <a:r>
              <a:rPr lang="en-US" sz="1200" kern="1200" baseline="0" dirty="0" smtClean="0">
                <a:solidFill>
                  <a:schemeClr val="tx1"/>
                </a:solidFill>
                <a:latin typeface="+mn-lt"/>
                <a:ea typeface="+mn-ea"/>
                <a:cs typeface="+mn-cs"/>
              </a:rPr>
              <a:t> DRG.  The clinicians sees these types of patients but the peer group does not.  The peer group’s expected outcome are calculated with the clinician’s frequencies so we are not missing anything there.  But the outcome for the peer group for these types of patients is not known and should be estimated.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26</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do not know the outcome for Angina Pectoris with high HCC category.  To estimate this outcome we calculate the marginal outcomes.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27</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marginal outcome for Angina Pectoris is 5.5 days, the average of</a:t>
            </a:r>
            <a:r>
              <a:rPr lang="en-US" sz="1200" kern="1200" baseline="0" dirty="0" smtClean="0">
                <a:solidFill>
                  <a:schemeClr val="tx1"/>
                </a:solidFill>
                <a:effectLst/>
                <a:latin typeface="+mn-lt"/>
                <a:ea typeface="+mn-ea"/>
                <a:cs typeface="+mn-cs"/>
              </a:rPr>
              <a:t> the values in the row.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28</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The marginal outcome for the high HCC category is 4.5 days, the average of the vertical column.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29</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 are going to use the terminology of benchmarking clinicians to facilitate the discussion.</a:t>
            </a:r>
            <a:r>
              <a:rPr lang="en-US" sz="1200" kern="1200" baseline="0" dirty="0" smtClean="0">
                <a:solidFill>
                  <a:schemeClr val="tx1"/>
                </a:solidFill>
                <a:latin typeface="+mn-lt"/>
                <a:ea typeface="+mn-ea"/>
                <a:cs typeface="+mn-cs"/>
              </a:rPr>
              <a:t>  Data balancing using a different set of terminology.  It is important to understand how these different terms are the same so you  can understand benchmarking using data balancing.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Under assumption of independence, the joint outcome for a person with both Angina Pectoris and High HCC is calculated as the product of the marginal values divided by the average outcome for the entire set of data.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30</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Now that synthetic case</a:t>
            </a:r>
            <a:r>
              <a:rPr lang="en-US" sz="1200" kern="1200" baseline="0" dirty="0" smtClean="0">
                <a:solidFill>
                  <a:schemeClr val="tx1"/>
                </a:solidFill>
                <a:latin typeface="+mn-lt"/>
                <a:ea typeface="+mn-ea"/>
                <a:cs typeface="+mn-cs"/>
              </a:rPr>
              <a:t> calculations allows us to match every patient type seen by clinician with at least one patient type seen by the peer group, we can switch the distributions and calculate expected outcomes.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31</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synthetic estimation process allows us to anticipate</a:t>
            </a:r>
            <a:r>
              <a:rPr lang="en-US" sz="1200" kern="1200" baseline="0" dirty="0" smtClean="0">
                <a:solidFill>
                  <a:schemeClr val="tx1"/>
                </a:solidFill>
                <a:effectLst/>
                <a:latin typeface="+mn-lt"/>
                <a:ea typeface="+mn-ea"/>
                <a:cs typeface="+mn-cs"/>
              </a:rPr>
              <a:t> 6.2 days for peer group taking care of angina pectoris with high HCC levels.  We can now switch the probabilities and calculate expected outcomes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32</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a:t>
            </a:r>
            <a:r>
              <a:rPr lang="en-US" sz="1200" kern="1200" baseline="0" dirty="0" smtClean="0">
                <a:solidFill>
                  <a:schemeClr val="tx1"/>
                </a:solidFill>
                <a:effectLst/>
                <a:latin typeface="+mn-lt"/>
                <a:ea typeface="+mn-ea"/>
                <a:cs typeface="+mn-cs"/>
              </a:rPr>
              <a:t> highlight how these calculations are made, we have kept the probabilities in green and the outcomes in red.  The expected outcome for the clinician is 4.62 days.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33</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Now let us look at the performance of the peer group.  </a:t>
            </a:r>
            <a:r>
              <a:rPr lang="en-US" sz="1200" kern="1200" dirty="0" smtClean="0">
                <a:solidFill>
                  <a:schemeClr val="tx1"/>
                </a:solidFill>
                <a:effectLst/>
                <a:latin typeface="+mn-lt"/>
                <a:ea typeface="+mn-ea"/>
                <a:cs typeface="+mn-cs"/>
              </a:rPr>
              <a:t>As before the probabilities are shown</a:t>
            </a:r>
            <a:r>
              <a:rPr lang="en-US" sz="1200" kern="1200" baseline="0" dirty="0" smtClean="0">
                <a:solidFill>
                  <a:schemeClr val="tx1"/>
                </a:solidFill>
                <a:effectLst/>
                <a:latin typeface="+mn-lt"/>
                <a:ea typeface="+mn-ea"/>
                <a:cs typeface="+mn-cs"/>
              </a:rPr>
              <a:t> in green.  These are the same as the probabilities for the clinician, as by definition they see the same types of patients.  The peer group’s outcomes are shown in red.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34</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Note that 6.2 was missing and estimated for a synthetic case composed of marginal components of the missing case.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35</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These data show that peer group keeps the patients more in the hospital than the clinician.  On an average patient, the peer group keeps the same patients 0.19 days more in the hospital.  So in 100 patients, the clinician saves the cost of care by 19 days.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36</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take</a:t>
            </a:r>
            <a:r>
              <a:rPr lang="en-US" baseline="0" dirty="0" smtClean="0"/>
              <a:t> home lesson is that d</a:t>
            </a:r>
            <a:r>
              <a:rPr lang="en-US" dirty="0" smtClean="0"/>
              <a:t>istribution switch and synthetic case calculations allows us to balance data and compare clinicians and peer group on same types</a:t>
            </a:r>
            <a:r>
              <a:rPr lang="en-US" baseline="0" dirty="0" smtClean="0"/>
              <a:t> </a:t>
            </a:r>
            <a:r>
              <a:rPr lang="en-US" baseline="0" smtClean="0"/>
              <a:t>of </a:t>
            </a:r>
            <a:r>
              <a:rPr lang="en-US" smtClean="0"/>
              <a:t>patients</a:t>
            </a:r>
            <a:r>
              <a:rPr lang="en-US" dirty="0" smtClean="0"/>
              <a:t>.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37</a:t>
            </a:fld>
            <a:endParaRPr lang="en-US"/>
          </a:p>
        </p:txBody>
      </p:sp>
    </p:spTree>
    <p:extLst>
      <p:ext uri="{BB962C8B-B14F-4D97-AF65-F5344CB8AC3E}">
        <p14:creationId xmlns:p14="http://schemas.microsoft.com/office/powerpoint/2010/main" val="2995351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Sample is replaced with patient groups.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4</a:t>
            </a:fld>
            <a:endParaRPr lang="en-US"/>
          </a:p>
        </p:txBody>
      </p:sp>
    </p:spTree>
    <p:extLst>
      <p:ext uri="{BB962C8B-B14F-4D97-AF65-F5344CB8AC3E}">
        <p14:creationId xmlns:p14="http://schemas.microsoft.com/office/powerpoint/2010/main" val="4101484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Covariates is replaced with patient comorbidities.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5</a:t>
            </a:fld>
            <a:endParaRPr lang="en-US"/>
          </a:p>
        </p:txBody>
      </p:sp>
    </p:spTree>
    <p:extLst>
      <p:ext uri="{BB962C8B-B14F-4D97-AF65-F5344CB8AC3E}">
        <p14:creationId xmlns:p14="http://schemas.microsoft.com/office/powerpoint/2010/main" val="360316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stratum, or a unique combination of covariates, is replaced with patient types, which is a unique combination of comorbidities.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6</a:t>
            </a:fld>
            <a:endParaRPr lang="en-US"/>
          </a:p>
        </p:txBody>
      </p:sp>
    </p:spTree>
    <p:extLst>
      <p:ext uri="{BB962C8B-B14F-4D97-AF65-F5344CB8AC3E}">
        <p14:creationId xmlns:p14="http://schemas.microsoft.com/office/powerpoint/2010/main" val="3398462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context of benchmarking, the clinician is the treatment variable.  Treatment effect is replaced with clinician’s impact on outcomes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7</a:t>
            </a:fld>
            <a:endParaRPr lang="en-US"/>
          </a:p>
        </p:txBody>
      </p:sp>
    </p:spTree>
    <p:extLst>
      <p:ext uri="{BB962C8B-B14F-4D97-AF65-F5344CB8AC3E}">
        <p14:creationId xmlns:p14="http://schemas.microsoft.com/office/powerpoint/2010/main" val="4071677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Cases are clinician’s patients.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8</a:t>
            </a:fld>
            <a:endParaRPr lang="en-US"/>
          </a:p>
        </p:txBody>
      </p:sp>
    </p:spTree>
    <p:extLst>
      <p:ext uri="{BB962C8B-B14F-4D97-AF65-F5344CB8AC3E}">
        <p14:creationId xmlns:p14="http://schemas.microsoft.com/office/powerpoint/2010/main" val="3803482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Controls are peer group’s patients.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9</a:t>
            </a:fld>
            <a:endParaRPr lang="en-US"/>
          </a:p>
        </p:txBody>
      </p:sp>
    </p:spTree>
    <p:extLst>
      <p:ext uri="{BB962C8B-B14F-4D97-AF65-F5344CB8AC3E}">
        <p14:creationId xmlns:p14="http://schemas.microsoft.com/office/powerpoint/2010/main" val="3050583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GMUgreengold.eps">
            <a:extLst>
              <a:ext uri="{FF2B5EF4-FFF2-40B4-BE49-F238E27FC236}">
                <a16:creationId xmlns:a16="http://schemas.microsoft.com/office/drawing/2014/main" xmlns=""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4">
            <a:extLst>
              <a:ext uri="{FF2B5EF4-FFF2-40B4-BE49-F238E27FC236}">
                <a16:creationId xmlns:a16="http://schemas.microsoft.com/office/drawing/2014/main" xmlns=""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smtClean="0"/>
              <a:t>Click to edit title text</a:t>
            </a:r>
            <a:endParaRPr lang="en-US" dirty="0"/>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smtClean="0"/>
              <a:t>Click to edit </a:t>
            </a:r>
            <a:r>
              <a:rPr lang="en-US" dirty="0" err="1" smtClean="0"/>
              <a:t>subheader</a:t>
            </a:r>
            <a:r>
              <a:rPr lang="en-US" dirty="0" smtClean="0"/>
              <a:t> text</a:t>
            </a:r>
          </a:p>
        </p:txBody>
      </p:sp>
    </p:spTree>
    <p:extLst>
      <p:ext uri="{BB962C8B-B14F-4D97-AF65-F5344CB8AC3E}">
        <p14:creationId xmlns:p14="http://schemas.microsoft.com/office/powerpoint/2010/main" val="14939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dirty="0"/>
              <a:t>Click to edit Master title style</a:t>
            </a:r>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8" name="Rectangle 34">
            <a:extLst>
              <a:ext uri="{FF2B5EF4-FFF2-40B4-BE49-F238E27FC236}">
                <a16:creationId xmlns:a16="http://schemas.microsoft.com/office/drawing/2014/main" xmlns=""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xmlns=""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dirty="0"/>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a:t>Drag picture to placeholder or click icon to add</a:t>
            </a:r>
            <a:endParaRPr lang="en-US" dirty="0"/>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dirty="0"/>
              <a:t>Click to 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dirty="0"/>
              <a:t>Click to 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Element (text, graphic, video)">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381000"/>
            <a:ext cx="103632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dirty="0"/>
              <a:t>Click icon to </a:t>
            </a:r>
            <a:r>
              <a:rPr lang="en-US"/>
              <a:t>add chart</a:t>
            </a:r>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34">
            <a:extLst>
              <a:ext uri="{FF2B5EF4-FFF2-40B4-BE49-F238E27FC236}">
                <a16:creationId xmlns:a16="http://schemas.microsoft.com/office/drawing/2014/main" xmlns="" id="{894A7767-E094-483E-9582-5A512B559400}"/>
              </a:ext>
            </a:extLst>
          </p:cNvPr>
          <p:cNvSpPr txBox="1">
            <a:spLocks/>
          </p:cNvSpPr>
          <p:nvPr/>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pPr marL="0" indent="0"/>
            <a:r>
              <a:rPr lang="en-US" sz="4800" dirty="0" smtClean="0"/>
              <a:t>Benchmarking Clinicians using Data Balancing</a:t>
            </a:r>
            <a:endParaRPr lang="en-US" sz="4800" dirty="0"/>
          </a:p>
        </p:txBody>
      </p:sp>
      <p:sp>
        <p:nvSpPr>
          <p:cNvPr id="4" name="Text Placeholder 3"/>
          <p:cNvSpPr>
            <a:spLocks noGrp="1"/>
          </p:cNvSpPr>
          <p:nvPr>
            <p:ph type="body" sz="quarter" idx="11"/>
          </p:nvPr>
        </p:nvSpPr>
        <p:spPr>
          <a:xfrm>
            <a:off x="823912" y="3287713"/>
            <a:ext cx="6246589" cy="1362075"/>
          </a:xfrm>
        </p:spPr>
        <p:txBody>
          <a:bodyPr/>
          <a:lstStyle/>
          <a:p>
            <a:r>
              <a:rPr lang="en-US" sz="2800" dirty="0" smtClean="0"/>
              <a:t>Organized by Farrokh Alemi, Ph.D.</a:t>
            </a:r>
          </a:p>
        </p:txBody>
      </p:sp>
    </p:spTree>
    <p:extLst>
      <p:ext uri="{BB962C8B-B14F-4D97-AF65-F5344CB8AC3E}">
        <p14:creationId xmlns:p14="http://schemas.microsoft.com/office/powerpoint/2010/main" val="118482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972246374"/>
              </p:ext>
            </p:extLst>
          </p:nvPr>
        </p:nvGraphicFramePr>
        <p:xfrm>
          <a:off x="377372" y="284797"/>
          <a:ext cx="10914741" cy="5572125"/>
        </p:xfrm>
        <a:graphic>
          <a:graphicData uri="http://schemas.openxmlformats.org/drawingml/2006/table">
            <a:tbl>
              <a:tblPr/>
              <a:tblGrid>
                <a:gridCol w="5471885"/>
                <a:gridCol w="5442856"/>
              </a:tblGrid>
              <a:tr h="428625">
                <a:tc gridSpan="2">
                  <a:txBody>
                    <a:bodyPr/>
                    <a:lstStyle/>
                    <a:p>
                      <a:pPr algn="ctr" fontAlgn="ctr"/>
                      <a:r>
                        <a:rPr lang="en-US" sz="4000" b="1" i="0" u="none" strike="noStrike" dirty="0">
                          <a:solidFill>
                            <a:srgbClr val="000000"/>
                          </a:solidFill>
                          <a:effectLst/>
                          <a:latin typeface="Calibri" panose="020F0502020204030204" pitchFamily="34" charset="0"/>
                        </a:rPr>
                        <a:t>Terminology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428625">
                <a:tc>
                  <a:txBody>
                    <a:bodyPr/>
                    <a:lstStyle/>
                    <a:p>
                      <a:pPr algn="l" fontAlgn="ctr"/>
                      <a:r>
                        <a:rPr lang="en-US" sz="4000" b="1" i="0" u="none" strike="noStrike">
                          <a:solidFill>
                            <a:srgbClr val="000000"/>
                          </a:solidFill>
                          <a:effectLst/>
                          <a:latin typeface="Calibri" panose="020F0502020204030204" pitchFamily="34" charset="0"/>
                        </a:rPr>
                        <a:t>Data Balancing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1" i="0" u="none" strike="noStrike" dirty="0">
                          <a:solidFill>
                            <a:srgbClr val="000000"/>
                          </a:solidFill>
                          <a:effectLst/>
                          <a:latin typeface="Calibri" panose="020F0502020204030204" pitchFamily="34" charset="0"/>
                        </a:rPr>
                        <a:t>Benchmarking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Sample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Patients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Covariate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Comorbidites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Stratum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Patient Types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Treatment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Clinician vs Peer Group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Cases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Clinician's Patients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Controls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Peer Group's patients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dirty="0">
                          <a:solidFill>
                            <a:srgbClr val="000000"/>
                          </a:solidFill>
                          <a:effectLst/>
                          <a:latin typeface="Calibri" panose="020F0502020204030204" pitchFamily="34" charset="0"/>
                        </a:rPr>
                        <a:t>Propensity Weights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4000" b="0" i="0" u="none" strike="noStrike" dirty="0" smtClean="0">
                          <a:solidFill>
                            <a:srgbClr val="000000"/>
                          </a:solidFill>
                          <a:effectLst/>
                          <a:latin typeface="Calibri" panose="020F0502020204030204" pitchFamily="34" charset="0"/>
                        </a:rPr>
                        <a:t>--</a:t>
                      </a:r>
                      <a:endParaRPr lang="en-US" sz="4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bl>
          </a:graphicData>
        </a:graphic>
      </p:graphicFrame>
    </p:spTree>
    <p:extLst>
      <p:ext uri="{BB962C8B-B14F-4D97-AF65-F5344CB8AC3E}">
        <p14:creationId xmlns:p14="http://schemas.microsoft.com/office/powerpoint/2010/main" val="22970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3727"/>
          <p:cNvGrpSpPr/>
          <p:nvPr/>
        </p:nvGrpSpPr>
        <p:grpSpPr>
          <a:xfrm>
            <a:off x="3294743" y="2162628"/>
            <a:ext cx="5573486" cy="1378858"/>
            <a:chOff x="3294743" y="2162628"/>
            <a:chExt cx="5573486" cy="1378858"/>
          </a:xfrm>
        </p:grpSpPr>
        <p:sp>
          <p:nvSpPr>
            <p:cNvPr id="2" name="Rectangle 1"/>
            <p:cNvSpPr/>
            <p:nvPr/>
          </p:nvSpPr>
          <p:spPr>
            <a:xfrm>
              <a:off x="3294743" y="2162629"/>
              <a:ext cx="5573486" cy="137885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29"/>
            <p:cNvGrpSpPr/>
            <p:nvPr/>
          </p:nvGrpSpPr>
          <p:grpSpPr>
            <a:xfrm>
              <a:off x="7626207" y="2351319"/>
              <a:ext cx="1111396" cy="1077746"/>
              <a:chOff x="7346861" y="2264234"/>
              <a:chExt cx="1434284" cy="1276753"/>
            </a:xfrm>
          </p:grpSpPr>
          <p:grpSp>
            <p:nvGrpSpPr>
              <p:cNvPr id="7" name="Group 3"/>
              <p:cNvGrpSpPr/>
              <p:nvPr/>
            </p:nvGrpSpPr>
            <p:grpSpPr>
              <a:xfrm>
                <a:off x="7576459" y="2264234"/>
                <a:ext cx="1204686" cy="1190171"/>
                <a:chOff x="1494971" y="551543"/>
                <a:chExt cx="1204686" cy="1190171"/>
              </a:xfrm>
            </p:grpSpPr>
            <p:sp>
              <p:nvSpPr>
                <p:cNvPr id="3" name="Oval 2"/>
                <p:cNvSpPr/>
                <p:nvPr/>
              </p:nvSpPr>
              <p:spPr>
                <a:xfrm>
                  <a:off x="1494971" y="551543"/>
                  <a:ext cx="1204686" cy="119017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588261" y="638626"/>
                  <a:ext cx="1018107" cy="10058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1680816" y="732970"/>
                  <a:ext cx="832997" cy="8229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773371" y="885370"/>
                  <a:ext cx="647887" cy="6400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865926" y="1037770"/>
                  <a:ext cx="462777" cy="4572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8"/>
              <p:cNvGrpSpPr/>
              <p:nvPr/>
            </p:nvGrpSpPr>
            <p:grpSpPr>
              <a:xfrm>
                <a:off x="7346861" y="2982687"/>
                <a:ext cx="903672" cy="558300"/>
                <a:chOff x="7346861" y="2982687"/>
                <a:chExt cx="903672" cy="558300"/>
              </a:xfrm>
            </p:grpSpPr>
            <p:cxnSp>
              <p:nvCxnSpPr>
                <p:cNvPr id="6" name="Straight Arrow Connector 5"/>
                <p:cNvCxnSpPr/>
                <p:nvPr/>
              </p:nvCxnSpPr>
              <p:spPr>
                <a:xfrm flipV="1">
                  <a:off x="7440873" y="2982687"/>
                  <a:ext cx="809660" cy="354340"/>
                </a:xfrm>
                <a:prstGeom prst="straightConnector1">
                  <a:avLst/>
                </a:prstGeom>
                <a:ln w="57150">
                  <a:solidFill>
                    <a:srgbClr val="C00000"/>
                  </a:solidFill>
                  <a:tailEnd type="triangle"/>
                </a:ln>
              </p:spPr>
              <p:style>
                <a:lnRef idx="1">
                  <a:schemeClr val="accent5"/>
                </a:lnRef>
                <a:fillRef idx="0">
                  <a:schemeClr val="accent5"/>
                </a:fillRef>
                <a:effectRef idx="0">
                  <a:schemeClr val="accent5"/>
                </a:effectRef>
                <a:fontRef idx="minor">
                  <a:schemeClr val="tx1"/>
                </a:fontRef>
              </p:style>
            </p:cxnSp>
            <p:grpSp>
              <p:nvGrpSpPr>
                <p:cNvPr id="10" name="Group 9"/>
                <p:cNvGrpSpPr/>
                <p:nvPr/>
              </p:nvGrpSpPr>
              <p:grpSpPr>
                <a:xfrm>
                  <a:off x="7346861" y="3146920"/>
                  <a:ext cx="348774" cy="173227"/>
                  <a:chOff x="7506519" y="4797700"/>
                  <a:chExt cx="259469" cy="111756"/>
                </a:xfrm>
              </p:grpSpPr>
              <p:cxnSp>
                <p:nvCxnSpPr>
                  <p:cNvPr id="9" name="Straight Connector 8"/>
                  <p:cNvCxnSpPr/>
                  <p:nvPr/>
                </p:nvCxnSpPr>
                <p:spPr>
                  <a:xfrm>
                    <a:off x="7506519" y="4848496"/>
                    <a:ext cx="92555" cy="609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586349" y="4826728"/>
                    <a:ext cx="92555" cy="609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noChangeAspect="1"/>
                  </p:cNvCxnSpPr>
                  <p:nvPr/>
                </p:nvCxnSpPr>
                <p:spPr>
                  <a:xfrm>
                    <a:off x="7673433" y="4797700"/>
                    <a:ext cx="92555" cy="609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3" name="Picture 22"/>
                <p:cNvPicPr>
                  <a:picLocks noChangeAspect="1"/>
                </p:cNvPicPr>
                <p:nvPr/>
              </p:nvPicPr>
              <p:blipFill>
                <a:blip r:embed="rId3"/>
                <a:stretch>
                  <a:fillRect/>
                </a:stretch>
              </p:blipFill>
              <p:spPr>
                <a:xfrm rot="7980000" flipV="1">
                  <a:off x="7393884" y="3255145"/>
                  <a:ext cx="342269" cy="229415"/>
                </a:xfrm>
                <a:prstGeom prst="rect">
                  <a:avLst/>
                </a:prstGeom>
              </p:spPr>
            </p:pic>
          </p:grpSp>
        </p:grpSp>
        <p:sp>
          <p:nvSpPr>
            <p:cNvPr id="31" name="Rectangle 30"/>
            <p:cNvSpPr/>
            <p:nvPr/>
          </p:nvSpPr>
          <p:spPr>
            <a:xfrm>
              <a:off x="3294743" y="2162628"/>
              <a:ext cx="4331464" cy="1378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2"/>
                  </a:solidFill>
                </a:rPr>
                <a:t>1. Patient Types</a:t>
              </a:r>
              <a:endParaRPr lang="en-US" sz="4400" dirty="0">
                <a:solidFill>
                  <a:schemeClr val="tx2"/>
                </a:solidFill>
              </a:endParaRPr>
            </a:p>
          </p:txBody>
        </p:sp>
      </p:grpSp>
    </p:spTree>
    <p:extLst>
      <p:ext uri="{BB962C8B-B14F-4D97-AF65-F5344CB8AC3E}">
        <p14:creationId xmlns:p14="http://schemas.microsoft.com/office/powerpoint/2010/main" val="1258048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p:nvPr/>
        </p:nvPicPr>
        <p:blipFill>
          <a:blip r:embed="rId3"/>
          <a:srcRect/>
          <a:stretch>
            <a:fillRect/>
          </a:stretch>
        </p:blipFill>
        <p:spPr bwMode="auto">
          <a:xfrm>
            <a:off x="1567543" y="712519"/>
            <a:ext cx="9488384" cy="4963886"/>
          </a:xfrm>
          <a:prstGeom prst="rect">
            <a:avLst/>
          </a:prstGeom>
          <a:noFill/>
        </p:spPr>
      </p:pic>
    </p:spTree>
    <p:extLst>
      <p:ext uri="{BB962C8B-B14F-4D97-AF65-F5344CB8AC3E}">
        <p14:creationId xmlns:p14="http://schemas.microsoft.com/office/powerpoint/2010/main" val="772531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3727"/>
          <p:cNvGrpSpPr/>
          <p:nvPr/>
        </p:nvGrpSpPr>
        <p:grpSpPr>
          <a:xfrm>
            <a:off x="3294743" y="2162628"/>
            <a:ext cx="5573486" cy="1378858"/>
            <a:chOff x="3294743" y="2162628"/>
            <a:chExt cx="5573486" cy="1378858"/>
          </a:xfrm>
        </p:grpSpPr>
        <p:sp>
          <p:nvSpPr>
            <p:cNvPr id="2" name="Rectangle 1"/>
            <p:cNvSpPr/>
            <p:nvPr/>
          </p:nvSpPr>
          <p:spPr>
            <a:xfrm>
              <a:off x="3294743" y="2162629"/>
              <a:ext cx="5573486" cy="137885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29"/>
            <p:cNvGrpSpPr/>
            <p:nvPr/>
          </p:nvGrpSpPr>
          <p:grpSpPr>
            <a:xfrm>
              <a:off x="7626207" y="2351319"/>
              <a:ext cx="1111396" cy="1077746"/>
              <a:chOff x="7346861" y="2264234"/>
              <a:chExt cx="1434284" cy="1276753"/>
            </a:xfrm>
          </p:grpSpPr>
          <p:grpSp>
            <p:nvGrpSpPr>
              <p:cNvPr id="7" name="Group 3"/>
              <p:cNvGrpSpPr/>
              <p:nvPr/>
            </p:nvGrpSpPr>
            <p:grpSpPr>
              <a:xfrm>
                <a:off x="7576459" y="2264234"/>
                <a:ext cx="1204686" cy="1190171"/>
                <a:chOff x="1494971" y="551543"/>
                <a:chExt cx="1204686" cy="1190171"/>
              </a:xfrm>
            </p:grpSpPr>
            <p:sp>
              <p:nvSpPr>
                <p:cNvPr id="3" name="Oval 2"/>
                <p:cNvSpPr/>
                <p:nvPr/>
              </p:nvSpPr>
              <p:spPr>
                <a:xfrm>
                  <a:off x="1494971" y="551543"/>
                  <a:ext cx="1204686" cy="119017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588261" y="638626"/>
                  <a:ext cx="1018107" cy="10058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1680816" y="732970"/>
                  <a:ext cx="832997" cy="8229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773371" y="885370"/>
                  <a:ext cx="647887" cy="6400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865926" y="1037770"/>
                  <a:ext cx="462777" cy="4572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8"/>
              <p:cNvGrpSpPr/>
              <p:nvPr/>
            </p:nvGrpSpPr>
            <p:grpSpPr>
              <a:xfrm>
                <a:off x="7346861" y="2982687"/>
                <a:ext cx="903672" cy="558300"/>
                <a:chOff x="7346861" y="2982687"/>
                <a:chExt cx="903672" cy="558300"/>
              </a:xfrm>
            </p:grpSpPr>
            <p:cxnSp>
              <p:nvCxnSpPr>
                <p:cNvPr id="6" name="Straight Arrow Connector 5"/>
                <p:cNvCxnSpPr/>
                <p:nvPr/>
              </p:nvCxnSpPr>
              <p:spPr>
                <a:xfrm flipV="1">
                  <a:off x="7440873" y="2982687"/>
                  <a:ext cx="809660" cy="354340"/>
                </a:xfrm>
                <a:prstGeom prst="straightConnector1">
                  <a:avLst/>
                </a:prstGeom>
                <a:ln w="57150">
                  <a:solidFill>
                    <a:srgbClr val="C00000"/>
                  </a:solidFill>
                  <a:tailEnd type="triangle"/>
                </a:ln>
              </p:spPr>
              <p:style>
                <a:lnRef idx="1">
                  <a:schemeClr val="accent5"/>
                </a:lnRef>
                <a:fillRef idx="0">
                  <a:schemeClr val="accent5"/>
                </a:fillRef>
                <a:effectRef idx="0">
                  <a:schemeClr val="accent5"/>
                </a:effectRef>
                <a:fontRef idx="minor">
                  <a:schemeClr val="tx1"/>
                </a:fontRef>
              </p:style>
            </p:cxnSp>
            <p:grpSp>
              <p:nvGrpSpPr>
                <p:cNvPr id="10" name="Group 9"/>
                <p:cNvGrpSpPr/>
                <p:nvPr/>
              </p:nvGrpSpPr>
              <p:grpSpPr>
                <a:xfrm>
                  <a:off x="7346861" y="3146920"/>
                  <a:ext cx="348774" cy="173227"/>
                  <a:chOff x="7506519" y="4797700"/>
                  <a:chExt cx="259469" cy="111756"/>
                </a:xfrm>
              </p:grpSpPr>
              <p:cxnSp>
                <p:nvCxnSpPr>
                  <p:cNvPr id="9" name="Straight Connector 8"/>
                  <p:cNvCxnSpPr/>
                  <p:nvPr/>
                </p:nvCxnSpPr>
                <p:spPr>
                  <a:xfrm>
                    <a:off x="7506519" y="4848496"/>
                    <a:ext cx="92555" cy="609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586349" y="4826728"/>
                    <a:ext cx="92555" cy="609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noChangeAspect="1"/>
                  </p:cNvCxnSpPr>
                  <p:nvPr/>
                </p:nvCxnSpPr>
                <p:spPr>
                  <a:xfrm>
                    <a:off x="7673433" y="4797700"/>
                    <a:ext cx="92555" cy="609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3" name="Picture 22"/>
                <p:cNvPicPr>
                  <a:picLocks noChangeAspect="1"/>
                </p:cNvPicPr>
                <p:nvPr/>
              </p:nvPicPr>
              <p:blipFill>
                <a:blip r:embed="rId3"/>
                <a:stretch>
                  <a:fillRect/>
                </a:stretch>
              </p:blipFill>
              <p:spPr>
                <a:xfrm rot="7980000" flipV="1">
                  <a:off x="7393884" y="3255145"/>
                  <a:ext cx="342269" cy="229415"/>
                </a:xfrm>
                <a:prstGeom prst="rect">
                  <a:avLst/>
                </a:prstGeom>
              </p:spPr>
            </p:pic>
          </p:grpSp>
        </p:grpSp>
        <p:sp>
          <p:nvSpPr>
            <p:cNvPr id="31" name="Rectangle 30"/>
            <p:cNvSpPr/>
            <p:nvPr/>
          </p:nvSpPr>
          <p:spPr>
            <a:xfrm>
              <a:off x="3294743" y="2162628"/>
              <a:ext cx="4331464" cy="1378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2"/>
                  </a:solidFill>
                </a:rPr>
                <a:t>2. Distribution of Patient Types </a:t>
              </a:r>
              <a:endParaRPr lang="en-US" sz="4400" dirty="0">
                <a:solidFill>
                  <a:schemeClr val="tx2"/>
                </a:solidFill>
              </a:endParaRPr>
            </a:p>
          </p:txBody>
        </p:sp>
      </p:grpSp>
    </p:spTree>
    <p:extLst>
      <p:ext uri="{BB962C8B-B14F-4D97-AF65-F5344CB8AC3E}">
        <p14:creationId xmlns:p14="http://schemas.microsoft.com/office/powerpoint/2010/main" val="772531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p:nvPr/>
        </p:nvPicPr>
        <p:blipFill>
          <a:blip r:embed="rId3"/>
          <a:srcRect/>
          <a:stretch>
            <a:fillRect/>
          </a:stretch>
        </p:blipFill>
        <p:spPr bwMode="auto">
          <a:xfrm>
            <a:off x="1567543" y="712519"/>
            <a:ext cx="9488384" cy="4963886"/>
          </a:xfrm>
          <a:prstGeom prst="rect">
            <a:avLst/>
          </a:prstGeom>
          <a:noFill/>
        </p:spPr>
      </p:pic>
    </p:spTree>
    <p:extLst>
      <p:ext uri="{BB962C8B-B14F-4D97-AF65-F5344CB8AC3E}">
        <p14:creationId xmlns:p14="http://schemas.microsoft.com/office/powerpoint/2010/main" val="772531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p:nvPr/>
        </p:nvPicPr>
        <p:blipFill>
          <a:blip r:embed="rId3"/>
          <a:srcRect/>
          <a:stretch>
            <a:fillRect/>
          </a:stretch>
        </p:blipFill>
        <p:spPr bwMode="auto">
          <a:xfrm>
            <a:off x="1567543" y="712519"/>
            <a:ext cx="9488384" cy="4963886"/>
          </a:xfrm>
          <a:prstGeom prst="rect">
            <a:avLst/>
          </a:prstGeom>
          <a:noFill/>
        </p:spPr>
      </p:pic>
      <p:sp>
        <p:nvSpPr>
          <p:cNvPr id="3" name="Right Arrow 2"/>
          <p:cNvSpPr/>
          <p:nvPr/>
        </p:nvSpPr>
        <p:spPr>
          <a:xfrm rot="2136359">
            <a:off x="979714" y="1805051"/>
            <a:ext cx="1175657" cy="1151907"/>
          </a:xfrm>
          <a:prstGeom prst="rightArrow">
            <a:avLst/>
          </a:prstGeom>
          <a:solidFill>
            <a:srgbClr val="FFFF99"/>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2531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p:nvPr/>
        </p:nvPicPr>
        <p:blipFill>
          <a:blip r:embed="rId3"/>
          <a:srcRect/>
          <a:stretch>
            <a:fillRect/>
          </a:stretch>
        </p:blipFill>
        <p:spPr bwMode="auto">
          <a:xfrm>
            <a:off x="1567543" y="712519"/>
            <a:ext cx="9488384" cy="4963886"/>
          </a:xfrm>
          <a:prstGeom prst="rect">
            <a:avLst/>
          </a:prstGeom>
          <a:noFill/>
        </p:spPr>
      </p:pic>
      <p:sp>
        <p:nvSpPr>
          <p:cNvPr id="3" name="Right Arrow 2"/>
          <p:cNvSpPr/>
          <p:nvPr/>
        </p:nvSpPr>
        <p:spPr>
          <a:xfrm rot="2136359">
            <a:off x="979714" y="1805051"/>
            <a:ext cx="1175657" cy="1151907"/>
          </a:xfrm>
          <a:prstGeom prst="rightArrow">
            <a:avLst/>
          </a:prstGeom>
          <a:solidFill>
            <a:srgbClr val="FFFF99"/>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rot="2136359">
            <a:off x="2473989" y="983701"/>
            <a:ext cx="1175657" cy="1151907"/>
          </a:xfrm>
          <a:prstGeom prst="rightArrow">
            <a:avLst/>
          </a:prstGeom>
          <a:solidFill>
            <a:srgbClr val="FFFF99"/>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2531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p:nvPr/>
        </p:nvPicPr>
        <p:blipFill>
          <a:blip r:embed="rId3"/>
          <a:srcRect/>
          <a:stretch>
            <a:fillRect/>
          </a:stretch>
        </p:blipFill>
        <p:spPr bwMode="auto">
          <a:xfrm>
            <a:off x="1567543" y="712519"/>
            <a:ext cx="9488384" cy="4963886"/>
          </a:xfrm>
          <a:prstGeom prst="rect">
            <a:avLst/>
          </a:prstGeom>
          <a:noFill/>
        </p:spPr>
      </p:pic>
      <p:sp>
        <p:nvSpPr>
          <p:cNvPr id="3" name="Right Arrow 2"/>
          <p:cNvSpPr/>
          <p:nvPr/>
        </p:nvSpPr>
        <p:spPr>
          <a:xfrm rot="2136359">
            <a:off x="979714" y="1805051"/>
            <a:ext cx="1175657" cy="1151907"/>
          </a:xfrm>
          <a:prstGeom prst="rightArrow">
            <a:avLst/>
          </a:prstGeom>
          <a:solidFill>
            <a:srgbClr val="FFFF99"/>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rot="2136359">
            <a:off x="2473989" y="983701"/>
            <a:ext cx="1175657" cy="1151907"/>
          </a:xfrm>
          <a:prstGeom prst="rightArrow">
            <a:avLst/>
          </a:prstGeom>
          <a:solidFill>
            <a:srgbClr val="FFFF99"/>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952010" y="712519"/>
            <a:ext cx="2125684" cy="1151907"/>
          </a:xfrm>
          <a:prstGeom prst="rect">
            <a:avLst/>
          </a:prstGeom>
          <a:solidFill>
            <a:srgbClr val="FFFF99"/>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5"/>
                </a:solidFill>
              </a:rPr>
              <a:t>Chance of MI &amp; CHF 0.85 * 0.65 </a:t>
            </a:r>
            <a:endParaRPr lang="en-US" b="1" dirty="0">
              <a:solidFill>
                <a:schemeClr val="accent5"/>
              </a:solidFill>
            </a:endParaRPr>
          </a:p>
        </p:txBody>
      </p:sp>
    </p:spTree>
    <p:extLst>
      <p:ext uri="{BB962C8B-B14F-4D97-AF65-F5344CB8AC3E}">
        <p14:creationId xmlns:p14="http://schemas.microsoft.com/office/powerpoint/2010/main" val="772531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p:nvPr/>
        </p:nvPicPr>
        <p:blipFill>
          <a:blip r:embed="rId3"/>
          <a:srcRect/>
          <a:stretch>
            <a:fillRect/>
          </a:stretch>
        </p:blipFill>
        <p:spPr bwMode="auto">
          <a:xfrm>
            <a:off x="1567543" y="712519"/>
            <a:ext cx="9488384" cy="4963886"/>
          </a:xfrm>
          <a:prstGeom prst="rect">
            <a:avLst/>
          </a:prstGeom>
          <a:noFill/>
        </p:spPr>
      </p:pic>
      <p:sp>
        <p:nvSpPr>
          <p:cNvPr id="3" name="Right Arrow 2"/>
          <p:cNvSpPr/>
          <p:nvPr/>
        </p:nvSpPr>
        <p:spPr>
          <a:xfrm rot="2136359">
            <a:off x="5812971" y="1805053"/>
            <a:ext cx="1175657" cy="1151907"/>
          </a:xfrm>
          <a:prstGeom prst="rightArrow">
            <a:avLst/>
          </a:prstGeom>
          <a:solidFill>
            <a:srgbClr val="FFFF99"/>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rot="2136359">
            <a:off x="7295370" y="994538"/>
            <a:ext cx="1175657" cy="1151907"/>
          </a:xfrm>
          <a:prstGeom prst="rightArrow">
            <a:avLst/>
          </a:prstGeom>
          <a:solidFill>
            <a:srgbClr val="FFFF99"/>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654638" y="831269"/>
            <a:ext cx="2125684" cy="1151907"/>
          </a:xfrm>
          <a:prstGeom prst="rect">
            <a:avLst/>
          </a:prstGeom>
          <a:solidFill>
            <a:srgbClr val="FFFF99"/>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5"/>
                </a:solidFill>
              </a:rPr>
              <a:t>Chance of MI &amp; CHF 0.50 * 0.83 </a:t>
            </a:r>
            <a:endParaRPr lang="en-US" b="1" dirty="0">
              <a:solidFill>
                <a:schemeClr val="accent5"/>
              </a:solidFill>
            </a:endParaRPr>
          </a:p>
        </p:txBody>
      </p:sp>
    </p:spTree>
    <p:extLst>
      <p:ext uri="{BB962C8B-B14F-4D97-AF65-F5344CB8AC3E}">
        <p14:creationId xmlns:p14="http://schemas.microsoft.com/office/powerpoint/2010/main" val="772531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73727"/>
          <p:cNvGrpSpPr/>
          <p:nvPr/>
        </p:nvGrpSpPr>
        <p:grpSpPr>
          <a:xfrm>
            <a:off x="3294743" y="2162628"/>
            <a:ext cx="5573486" cy="1378858"/>
            <a:chOff x="3294743" y="2162628"/>
            <a:chExt cx="5573486" cy="1378858"/>
          </a:xfrm>
        </p:grpSpPr>
        <p:sp>
          <p:nvSpPr>
            <p:cNvPr id="24" name="Rectangle 23"/>
            <p:cNvSpPr/>
            <p:nvPr/>
          </p:nvSpPr>
          <p:spPr>
            <a:xfrm>
              <a:off x="3294743" y="2162629"/>
              <a:ext cx="5573486" cy="137885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9"/>
            <p:cNvGrpSpPr/>
            <p:nvPr/>
          </p:nvGrpSpPr>
          <p:grpSpPr>
            <a:xfrm>
              <a:off x="7626207" y="2351319"/>
              <a:ext cx="1111396" cy="1077746"/>
              <a:chOff x="7346861" y="2264234"/>
              <a:chExt cx="1434284" cy="1276753"/>
            </a:xfrm>
          </p:grpSpPr>
          <p:grpSp>
            <p:nvGrpSpPr>
              <p:cNvPr id="27" name="Group 3"/>
              <p:cNvGrpSpPr/>
              <p:nvPr/>
            </p:nvGrpSpPr>
            <p:grpSpPr>
              <a:xfrm>
                <a:off x="7576459" y="2264234"/>
                <a:ext cx="1204686" cy="1190171"/>
                <a:chOff x="1494971" y="551543"/>
                <a:chExt cx="1204686" cy="1190171"/>
              </a:xfrm>
            </p:grpSpPr>
            <p:sp>
              <p:nvSpPr>
                <p:cNvPr id="36" name="Oval 2"/>
                <p:cNvSpPr/>
                <p:nvPr/>
              </p:nvSpPr>
              <p:spPr>
                <a:xfrm>
                  <a:off x="1494971" y="551543"/>
                  <a:ext cx="1204686" cy="119017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1588261" y="638626"/>
                  <a:ext cx="1018107" cy="10058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1680816" y="732970"/>
                  <a:ext cx="832997" cy="8229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773371" y="885370"/>
                  <a:ext cx="647887" cy="6400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1865926" y="1037770"/>
                  <a:ext cx="462777" cy="4572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8"/>
              <p:cNvGrpSpPr/>
              <p:nvPr/>
            </p:nvGrpSpPr>
            <p:grpSpPr>
              <a:xfrm>
                <a:off x="7346861" y="2982687"/>
                <a:ext cx="903672" cy="558300"/>
                <a:chOff x="7346861" y="2982687"/>
                <a:chExt cx="903672" cy="558300"/>
              </a:xfrm>
            </p:grpSpPr>
            <p:cxnSp>
              <p:nvCxnSpPr>
                <p:cNvPr id="29" name="Straight Arrow Connector 5"/>
                <p:cNvCxnSpPr/>
                <p:nvPr/>
              </p:nvCxnSpPr>
              <p:spPr>
                <a:xfrm flipV="1">
                  <a:off x="7440873" y="2982687"/>
                  <a:ext cx="809660" cy="354340"/>
                </a:xfrm>
                <a:prstGeom prst="straightConnector1">
                  <a:avLst/>
                </a:prstGeom>
                <a:ln w="57150">
                  <a:solidFill>
                    <a:srgbClr val="C00000"/>
                  </a:solidFill>
                  <a:tailEnd type="triangle"/>
                </a:ln>
              </p:spPr>
              <p:style>
                <a:lnRef idx="1">
                  <a:schemeClr val="accent5"/>
                </a:lnRef>
                <a:fillRef idx="0">
                  <a:schemeClr val="accent5"/>
                </a:fillRef>
                <a:effectRef idx="0">
                  <a:schemeClr val="accent5"/>
                </a:effectRef>
                <a:fontRef idx="minor">
                  <a:schemeClr val="tx1"/>
                </a:fontRef>
              </p:style>
            </p:cxnSp>
            <p:grpSp>
              <p:nvGrpSpPr>
                <p:cNvPr id="30" name="Group 9"/>
                <p:cNvGrpSpPr/>
                <p:nvPr/>
              </p:nvGrpSpPr>
              <p:grpSpPr>
                <a:xfrm>
                  <a:off x="7346861" y="3146920"/>
                  <a:ext cx="348774" cy="173227"/>
                  <a:chOff x="7506519" y="4797700"/>
                  <a:chExt cx="259469" cy="111756"/>
                </a:xfrm>
              </p:grpSpPr>
              <p:cxnSp>
                <p:nvCxnSpPr>
                  <p:cNvPr id="33" name="Straight Connector 8"/>
                  <p:cNvCxnSpPr/>
                  <p:nvPr/>
                </p:nvCxnSpPr>
                <p:spPr>
                  <a:xfrm>
                    <a:off x="7506519" y="4848496"/>
                    <a:ext cx="92555" cy="609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586349" y="4826728"/>
                    <a:ext cx="92555" cy="609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noChangeAspect="1"/>
                  </p:cNvCxnSpPr>
                  <p:nvPr/>
                </p:nvCxnSpPr>
                <p:spPr>
                  <a:xfrm>
                    <a:off x="7673433" y="4797700"/>
                    <a:ext cx="92555" cy="609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32" name="Picture 31"/>
                <p:cNvPicPr>
                  <a:picLocks noChangeAspect="1"/>
                </p:cNvPicPr>
                <p:nvPr/>
              </p:nvPicPr>
              <p:blipFill>
                <a:blip r:embed="rId3"/>
                <a:stretch>
                  <a:fillRect/>
                </a:stretch>
              </p:blipFill>
              <p:spPr>
                <a:xfrm rot="7980000" flipV="1">
                  <a:off x="7393884" y="3255145"/>
                  <a:ext cx="342269" cy="229415"/>
                </a:xfrm>
                <a:prstGeom prst="rect">
                  <a:avLst/>
                </a:prstGeom>
              </p:spPr>
            </p:pic>
          </p:grpSp>
        </p:grpSp>
        <p:sp>
          <p:nvSpPr>
            <p:cNvPr id="26" name="Rectangle 25"/>
            <p:cNvSpPr/>
            <p:nvPr/>
          </p:nvSpPr>
          <p:spPr>
            <a:xfrm>
              <a:off x="3294743" y="2162628"/>
              <a:ext cx="4331464" cy="1378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2"/>
                  </a:solidFill>
                </a:rPr>
                <a:t>3. Switch Distributions </a:t>
              </a:r>
              <a:endParaRPr lang="en-US" sz="4400" dirty="0">
                <a:solidFill>
                  <a:schemeClr val="tx2"/>
                </a:solidFill>
              </a:endParaRPr>
            </a:p>
          </p:txBody>
        </p:sp>
      </p:grpSp>
    </p:spTree>
    <p:extLst>
      <p:ext uri="{BB962C8B-B14F-4D97-AF65-F5344CB8AC3E}">
        <p14:creationId xmlns:p14="http://schemas.microsoft.com/office/powerpoint/2010/main" val="772531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28" name="Group 73727"/>
          <p:cNvGrpSpPr/>
          <p:nvPr/>
        </p:nvGrpSpPr>
        <p:grpSpPr>
          <a:xfrm>
            <a:off x="3294743" y="2162628"/>
            <a:ext cx="5573486" cy="1378858"/>
            <a:chOff x="3294743" y="2162628"/>
            <a:chExt cx="5573486" cy="1378858"/>
          </a:xfrm>
        </p:grpSpPr>
        <p:sp>
          <p:nvSpPr>
            <p:cNvPr id="2" name="Rectangle 1"/>
            <p:cNvSpPr/>
            <p:nvPr/>
          </p:nvSpPr>
          <p:spPr>
            <a:xfrm>
              <a:off x="3294743" y="2162629"/>
              <a:ext cx="5573486" cy="137885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p:cNvGrpSpPr/>
            <p:nvPr/>
          </p:nvGrpSpPr>
          <p:grpSpPr>
            <a:xfrm>
              <a:off x="7626207" y="2351319"/>
              <a:ext cx="1111396" cy="1077746"/>
              <a:chOff x="7346861" y="2264234"/>
              <a:chExt cx="1434284" cy="1276753"/>
            </a:xfrm>
          </p:grpSpPr>
          <p:grpSp>
            <p:nvGrpSpPr>
              <p:cNvPr id="4" name="Group 3"/>
              <p:cNvGrpSpPr/>
              <p:nvPr/>
            </p:nvGrpSpPr>
            <p:grpSpPr>
              <a:xfrm>
                <a:off x="7576459" y="2264234"/>
                <a:ext cx="1204686" cy="1190171"/>
                <a:chOff x="1494971" y="551543"/>
                <a:chExt cx="1204686" cy="1190171"/>
              </a:xfrm>
            </p:grpSpPr>
            <p:sp>
              <p:nvSpPr>
                <p:cNvPr id="3" name="Oval 2"/>
                <p:cNvSpPr/>
                <p:nvPr/>
              </p:nvSpPr>
              <p:spPr>
                <a:xfrm>
                  <a:off x="1494971" y="551543"/>
                  <a:ext cx="1204686" cy="119017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588261" y="638626"/>
                  <a:ext cx="1018107" cy="10058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1680816" y="732970"/>
                  <a:ext cx="832997" cy="8229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773371" y="885370"/>
                  <a:ext cx="647887" cy="6400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865926" y="1037770"/>
                  <a:ext cx="462777" cy="4572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7346861" y="2982687"/>
                <a:ext cx="903672" cy="558300"/>
                <a:chOff x="7346861" y="2982687"/>
                <a:chExt cx="903672" cy="558300"/>
              </a:xfrm>
            </p:grpSpPr>
            <p:cxnSp>
              <p:nvCxnSpPr>
                <p:cNvPr id="6" name="Straight Arrow Connector 5"/>
                <p:cNvCxnSpPr/>
                <p:nvPr/>
              </p:nvCxnSpPr>
              <p:spPr>
                <a:xfrm flipV="1">
                  <a:off x="7440873" y="2982687"/>
                  <a:ext cx="809660" cy="354340"/>
                </a:xfrm>
                <a:prstGeom prst="straightConnector1">
                  <a:avLst/>
                </a:prstGeom>
                <a:ln w="57150">
                  <a:solidFill>
                    <a:srgbClr val="C00000"/>
                  </a:solidFill>
                  <a:tailEnd type="triangle"/>
                </a:ln>
              </p:spPr>
              <p:style>
                <a:lnRef idx="1">
                  <a:schemeClr val="accent5"/>
                </a:lnRef>
                <a:fillRef idx="0">
                  <a:schemeClr val="accent5"/>
                </a:fillRef>
                <a:effectRef idx="0">
                  <a:schemeClr val="accent5"/>
                </a:effectRef>
                <a:fontRef idx="minor">
                  <a:schemeClr val="tx1"/>
                </a:fontRef>
              </p:style>
            </p:cxnSp>
            <p:grpSp>
              <p:nvGrpSpPr>
                <p:cNvPr id="10" name="Group 9"/>
                <p:cNvGrpSpPr/>
                <p:nvPr/>
              </p:nvGrpSpPr>
              <p:grpSpPr>
                <a:xfrm>
                  <a:off x="7346861" y="3146920"/>
                  <a:ext cx="348774" cy="173227"/>
                  <a:chOff x="7506519" y="4797700"/>
                  <a:chExt cx="259469" cy="111756"/>
                </a:xfrm>
              </p:grpSpPr>
              <p:cxnSp>
                <p:nvCxnSpPr>
                  <p:cNvPr id="9" name="Straight Connector 8"/>
                  <p:cNvCxnSpPr/>
                  <p:nvPr/>
                </p:nvCxnSpPr>
                <p:spPr>
                  <a:xfrm>
                    <a:off x="7506519" y="4848496"/>
                    <a:ext cx="92555" cy="609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586349" y="4826728"/>
                    <a:ext cx="92555" cy="609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noChangeAspect="1"/>
                  </p:cNvCxnSpPr>
                  <p:nvPr/>
                </p:nvCxnSpPr>
                <p:spPr>
                  <a:xfrm>
                    <a:off x="7673433" y="4797700"/>
                    <a:ext cx="92555" cy="609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3" name="Picture 22"/>
                <p:cNvPicPr>
                  <a:picLocks noChangeAspect="1"/>
                </p:cNvPicPr>
                <p:nvPr/>
              </p:nvPicPr>
              <p:blipFill>
                <a:blip r:embed="rId3"/>
                <a:stretch>
                  <a:fillRect/>
                </a:stretch>
              </p:blipFill>
              <p:spPr>
                <a:xfrm rot="7980000" flipV="1">
                  <a:off x="7393884" y="3255145"/>
                  <a:ext cx="342269" cy="229415"/>
                </a:xfrm>
                <a:prstGeom prst="rect">
                  <a:avLst/>
                </a:prstGeom>
              </p:spPr>
            </p:pic>
          </p:grpSp>
        </p:grpSp>
        <p:sp>
          <p:nvSpPr>
            <p:cNvPr id="31" name="Rectangle 30"/>
            <p:cNvSpPr/>
            <p:nvPr/>
          </p:nvSpPr>
          <p:spPr>
            <a:xfrm>
              <a:off x="3294743" y="2162628"/>
              <a:ext cx="4331464" cy="1378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2"/>
                  </a:solidFill>
                </a:rPr>
                <a:t>Same Set of Patients</a:t>
              </a:r>
              <a:endParaRPr lang="en-US" sz="4400" dirty="0">
                <a:solidFill>
                  <a:schemeClr val="tx2"/>
                </a:solidFill>
              </a:endParaRPr>
            </a:p>
          </p:txBody>
        </p:sp>
      </p:grpSp>
    </p:spTree>
    <p:extLst>
      <p:ext uri="{BB962C8B-B14F-4D97-AF65-F5344CB8AC3E}">
        <p14:creationId xmlns:p14="http://schemas.microsoft.com/office/powerpoint/2010/main" val="3969226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p:nvPr/>
        </p:nvPicPr>
        <p:blipFill>
          <a:blip r:embed="rId3"/>
          <a:srcRect/>
          <a:stretch>
            <a:fillRect/>
          </a:stretch>
        </p:blipFill>
        <p:spPr bwMode="auto">
          <a:xfrm>
            <a:off x="1567543" y="712519"/>
            <a:ext cx="9488384" cy="4963886"/>
          </a:xfrm>
          <a:prstGeom prst="rect">
            <a:avLst/>
          </a:prstGeom>
          <a:noFill/>
        </p:spPr>
      </p:pic>
    </p:spTree>
    <p:extLst>
      <p:ext uri="{BB962C8B-B14F-4D97-AF65-F5344CB8AC3E}">
        <p14:creationId xmlns:p14="http://schemas.microsoft.com/office/powerpoint/2010/main" val="772531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p:nvPr/>
        </p:nvPicPr>
        <p:blipFill>
          <a:blip r:embed="rId3"/>
          <a:srcRect/>
          <a:stretch>
            <a:fillRect/>
          </a:stretch>
        </p:blipFill>
        <p:spPr bwMode="auto">
          <a:xfrm>
            <a:off x="1567543" y="712519"/>
            <a:ext cx="9488384" cy="4963886"/>
          </a:xfrm>
          <a:prstGeom prst="rect">
            <a:avLst/>
          </a:prstGeom>
          <a:noFill/>
        </p:spPr>
      </p:pic>
      <p:cxnSp>
        <p:nvCxnSpPr>
          <p:cNvPr id="4" name="Straight Arrow Connector 3"/>
          <p:cNvCxnSpPr/>
          <p:nvPr/>
        </p:nvCxnSpPr>
        <p:spPr>
          <a:xfrm flipV="1">
            <a:off x="2481943" y="2838203"/>
            <a:ext cx="4286992" cy="47502"/>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531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p:nvPr/>
        </p:nvPicPr>
        <p:blipFill>
          <a:blip r:embed="rId3"/>
          <a:srcRect/>
          <a:stretch>
            <a:fillRect/>
          </a:stretch>
        </p:blipFill>
        <p:spPr bwMode="auto">
          <a:xfrm>
            <a:off x="1567543" y="712519"/>
            <a:ext cx="9488384" cy="4963886"/>
          </a:xfrm>
          <a:prstGeom prst="rect">
            <a:avLst/>
          </a:prstGeom>
          <a:noFill/>
        </p:spPr>
      </p:pic>
      <p:cxnSp>
        <p:nvCxnSpPr>
          <p:cNvPr id="4" name="Straight Arrow Connector 3"/>
          <p:cNvCxnSpPr/>
          <p:nvPr/>
        </p:nvCxnSpPr>
        <p:spPr>
          <a:xfrm flipV="1">
            <a:off x="2481943" y="2838203"/>
            <a:ext cx="4286992" cy="47502"/>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3976218" y="2099978"/>
            <a:ext cx="4286992" cy="47502"/>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976218" y="4358244"/>
            <a:ext cx="4286992" cy="47502"/>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531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0"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135085" y="2042556"/>
            <a:ext cx="5495925" cy="409575"/>
          </a:xfrm>
          <a:prstGeom prst="rect">
            <a:avLst/>
          </a:prstGeom>
          <a:noFill/>
        </p:spPr>
      </p:pic>
      <p:sp>
        <p:nvSpPr>
          <p:cNvPr id="2053"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ight Arrow 11"/>
          <p:cNvSpPr/>
          <p:nvPr/>
        </p:nvSpPr>
        <p:spPr>
          <a:xfrm rot="17085855">
            <a:off x="2463357" y="2693232"/>
            <a:ext cx="1698171" cy="1290687"/>
          </a:xfrm>
          <a:prstGeom prst="rightArrow">
            <a:avLst/>
          </a:prstGeom>
          <a:solidFill>
            <a:srgbClr val="FFFF99"/>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5"/>
                </a:solidFill>
              </a:rPr>
              <a:t>Expected Outcome </a:t>
            </a:r>
            <a:endParaRPr lang="en-US" b="1" dirty="0">
              <a:solidFill>
                <a:schemeClr val="accent5"/>
              </a:solidFill>
            </a:endParaRPr>
          </a:p>
        </p:txBody>
      </p:sp>
      <p:sp>
        <p:nvSpPr>
          <p:cNvPr id="13" name="Right Arrow 12"/>
          <p:cNvSpPr/>
          <p:nvPr/>
        </p:nvSpPr>
        <p:spPr>
          <a:xfrm rot="17555214">
            <a:off x="4092175" y="2906708"/>
            <a:ext cx="2014776" cy="1280014"/>
          </a:xfrm>
          <a:prstGeom prst="rightArrow">
            <a:avLst/>
          </a:prstGeom>
          <a:solidFill>
            <a:srgbClr val="FFFF99"/>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5"/>
                </a:solidFill>
              </a:rPr>
              <a:t>Probabilities of patient types</a:t>
            </a:r>
            <a:endParaRPr lang="en-US" b="1" dirty="0">
              <a:solidFill>
                <a:schemeClr val="accent5"/>
              </a:solidFill>
            </a:endParaRPr>
          </a:p>
        </p:txBody>
      </p:sp>
      <p:sp>
        <p:nvSpPr>
          <p:cNvPr id="14" name="Right Arrow 13"/>
          <p:cNvSpPr/>
          <p:nvPr/>
        </p:nvSpPr>
        <p:spPr>
          <a:xfrm rot="18227550">
            <a:off x="5476736" y="2839615"/>
            <a:ext cx="2030330" cy="1253007"/>
          </a:xfrm>
          <a:prstGeom prst="rightArrow">
            <a:avLst/>
          </a:prstGeom>
          <a:solidFill>
            <a:srgbClr val="FFFF99"/>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5"/>
                </a:solidFill>
              </a:rPr>
              <a:t>Outcomes for Patient Types</a:t>
            </a:r>
            <a:endParaRPr lang="en-US" b="1" dirty="0">
              <a:solidFill>
                <a:schemeClr val="accent5"/>
              </a:solidFill>
            </a:endParaRPr>
          </a:p>
        </p:txBody>
      </p:sp>
    </p:spTree>
    <p:extLst>
      <p:ext uri="{BB962C8B-B14F-4D97-AF65-F5344CB8AC3E}">
        <p14:creationId xmlns:p14="http://schemas.microsoft.com/office/powerpoint/2010/main" val="772531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0"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135085" y="2042556"/>
            <a:ext cx="5495925" cy="409575"/>
          </a:xfrm>
          <a:prstGeom prst="rect">
            <a:avLst/>
          </a:prstGeom>
          <a:noFill/>
        </p:spPr>
      </p:pic>
      <p:sp>
        <p:nvSpPr>
          <p:cNvPr id="2053"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2"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724275" y="2766951"/>
            <a:ext cx="3724275" cy="419100"/>
          </a:xfrm>
          <a:prstGeom prst="rect">
            <a:avLst/>
          </a:prstGeom>
          <a:noFill/>
        </p:spPr>
      </p:pic>
      <p:sp>
        <p:nvSpPr>
          <p:cNvPr id="6" name="Down Arrow 5"/>
          <p:cNvSpPr/>
          <p:nvPr/>
        </p:nvSpPr>
        <p:spPr>
          <a:xfrm>
            <a:off x="5438899" y="2452131"/>
            <a:ext cx="486888" cy="481074"/>
          </a:xfrm>
          <a:prstGeom prst="downArrow">
            <a:avLst/>
          </a:prstGeom>
          <a:solidFill>
            <a:srgbClr val="FFFF99"/>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2531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3727"/>
          <p:cNvGrpSpPr/>
          <p:nvPr/>
        </p:nvGrpSpPr>
        <p:grpSpPr>
          <a:xfrm>
            <a:off x="3294743" y="2162628"/>
            <a:ext cx="5573486" cy="1378858"/>
            <a:chOff x="3294743" y="2162628"/>
            <a:chExt cx="5573486" cy="1378858"/>
          </a:xfrm>
        </p:grpSpPr>
        <p:sp>
          <p:nvSpPr>
            <p:cNvPr id="24" name="Rectangle 23"/>
            <p:cNvSpPr/>
            <p:nvPr/>
          </p:nvSpPr>
          <p:spPr>
            <a:xfrm>
              <a:off x="3294743" y="2162629"/>
              <a:ext cx="5573486" cy="137885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9"/>
            <p:cNvGrpSpPr/>
            <p:nvPr/>
          </p:nvGrpSpPr>
          <p:grpSpPr>
            <a:xfrm>
              <a:off x="7626207" y="2351319"/>
              <a:ext cx="1111396" cy="1077746"/>
              <a:chOff x="7346861" y="2264234"/>
              <a:chExt cx="1434284" cy="1276753"/>
            </a:xfrm>
          </p:grpSpPr>
          <p:grpSp>
            <p:nvGrpSpPr>
              <p:cNvPr id="4" name="Group 3"/>
              <p:cNvGrpSpPr/>
              <p:nvPr/>
            </p:nvGrpSpPr>
            <p:grpSpPr>
              <a:xfrm>
                <a:off x="7576459" y="2264234"/>
                <a:ext cx="1204686" cy="1190171"/>
                <a:chOff x="1494971" y="551543"/>
                <a:chExt cx="1204686" cy="1190171"/>
              </a:xfrm>
            </p:grpSpPr>
            <p:sp>
              <p:nvSpPr>
                <p:cNvPr id="36" name="Oval 2"/>
                <p:cNvSpPr/>
                <p:nvPr/>
              </p:nvSpPr>
              <p:spPr>
                <a:xfrm>
                  <a:off x="1494971" y="551543"/>
                  <a:ext cx="1204686" cy="119017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1588261" y="638626"/>
                  <a:ext cx="1018107" cy="10058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1680816" y="732970"/>
                  <a:ext cx="832997" cy="8229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773371" y="885370"/>
                  <a:ext cx="647887" cy="6400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1865926" y="1037770"/>
                  <a:ext cx="462777" cy="4572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28"/>
              <p:cNvGrpSpPr/>
              <p:nvPr/>
            </p:nvGrpSpPr>
            <p:grpSpPr>
              <a:xfrm>
                <a:off x="7346861" y="2982687"/>
                <a:ext cx="903672" cy="558300"/>
                <a:chOff x="7346861" y="2982687"/>
                <a:chExt cx="903672" cy="558300"/>
              </a:xfrm>
            </p:grpSpPr>
            <p:cxnSp>
              <p:nvCxnSpPr>
                <p:cNvPr id="29" name="Straight Arrow Connector 5"/>
                <p:cNvCxnSpPr/>
                <p:nvPr/>
              </p:nvCxnSpPr>
              <p:spPr>
                <a:xfrm flipV="1">
                  <a:off x="7440873" y="2982687"/>
                  <a:ext cx="809660" cy="354340"/>
                </a:xfrm>
                <a:prstGeom prst="straightConnector1">
                  <a:avLst/>
                </a:prstGeom>
                <a:ln w="57150">
                  <a:solidFill>
                    <a:srgbClr val="C00000"/>
                  </a:solidFill>
                  <a:tailEnd type="triangle"/>
                </a:ln>
              </p:spPr>
              <p:style>
                <a:lnRef idx="1">
                  <a:schemeClr val="accent5"/>
                </a:lnRef>
                <a:fillRef idx="0">
                  <a:schemeClr val="accent5"/>
                </a:fillRef>
                <a:effectRef idx="0">
                  <a:schemeClr val="accent5"/>
                </a:effectRef>
                <a:fontRef idx="minor">
                  <a:schemeClr val="tx1"/>
                </a:fontRef>
              </p:style>
            </p:cxnSp>
            <p:grpSp>
              <p:nvGrpSpPr>
                <p:cNvPr id="6" name="Group 9"/>
                <p:cNvGrpSpPr/>
                <p:nvPr/>
              </p:nvGrpSpPr>
              <p:grpSpPr>
                <a:xfrm>
                  <a:off x="7346861" y="3146920"/>
                  <a:ext cx="348774" cy="173227"/>
                  <a:chOff x="7506519" y="4797700"/>
                  <a:chExt cx="259469" cy="111756"/>
                </a:xfrm>
              </p:grpSpPr>
              <p:cxnSp>
                <p:nvCxnSpPr>
                  <p:cNvPr id="33" name="Straight Connector 8"/>
                  <p:cNvCxnSpPr/>
                  <p:nvPr/>
                </p:nvCxnSpPr>
                <p:spPr>
                  <a:xfrm>
                    <a:off x="7506519" y="4848496"/>
                    <a:ext cx="92555" cy="609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586349" y="4826728"/>
                    <a:ext cx="92555" cy="609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noChangeAspect="1"/>
                  </p:cNvCxnSpPr>
                  <p:nvPr/>
                </p:nvCxnSpPr>
                <p:spPr>
                  <a:xfrm>
                    <a:off x="7673433" y="4797700"/>
                    <a:ext cx="92555" cy="609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32" name="Picture 31"/>
                <p:cNvPicPr>
                  <a:picLocks noChangeAspect="1"/>
                </p:cNvPicPr>
                <p:nvPr/>
              </p:nvPicPr>
              <p:blipFill>
                <a:blip r:embed="rId3"/>
                <a:stretch>
                  <a:fillRect/>
                </a:stretch>
              </p:blipFill>
              <p:spPr>
                <a:xfrm rot="7980000" flipV="1">
                  <a:off x="7393884" y="3255145"/>
                  <a:ext cx="342269" cy="229415"/>
                </a:xfrm>
                <a:prstGeom prst="rect">
                  <a:avLst/>
                </a:prstGeom>
              </p:spPr>
            </p:pic>
          </p:grpSp>
        </p:grpSp>
        <p:sp>
          <p:nvSpPr>
            <p:cNvPr id="26" name="Rectangle 25"/>
            <p:cNvSpPr/>
            <p:nvPr/>
          </p:nvSpPr>
          <p:spPr>
            <a:xfrm>
              <a:off x="3294743" y="2162628"/>
              <a:ext cx="4331464" cy="1378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2"/>
                  </a:solidFill>
                </a:rPr>
                <a:t>4. Synthetic Cases for Missing Values</a:t>
              </a:r>
              <a:endParaRPr lang="en-US" sz="4400" dirty="0">
                <a:solidFill>
                  <a:schemeClr val="tx2"/>
                </a:solidFill>
              </a:endParaRPr>
            </a:p>
          </p:txBody>
        </p:sp>
      </p:grpSp>
    </p:spTree>
    <p:extLst>
      <p:ext uri="{BB962C8B-B14F-4D97-AF65-F5344CB8AC3E}">
        <p14:creationId xmlns:p14="http://schemas.microsoft.com/office/powerpoint/2010/main" val="772531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p:nvPr/>
        </p:nvPicPr>
        <p:blipFill>
          <a:blip r:embed="rId3" cstate="print"/>
          <a:srcRect/>
          <a:stretch>
            <a:fillRect/>
          </a:stretch>
        </p:blipFill>
        <p:spPr bwMode="auto">
          <a:xfrm>
            <a:off x="1852550" y="771896"/>
            <a:ext cx="8740239" cy="5130140"/>
          </a:xfrm>
          <a:prstGeom prst="rect">
            <a:avLst/>
          </a:prstGeom>
          <a:noFill/>
        </p:spPr>
      </p:pic>
      <p:sp>
        <p:nvSpPr>
          <p:cNvPr id="20" name="Left Arrow 19"/>
          <p:cNvSpPr/>
          <p:nvPr/>
        </p:nvSpPr>
        <p:spPr>
          <a:xfrm>
            <a:off x="10390909" y="1971304"/>
            <a:ext cx="1235034" cy="973777"/>
          </a:xfrm>
          <a:prstGeom prst="leftArrow">
            <a:avLst/>
          </a:prstGeom>
          <a:solidFill>
            <a:srgbClr val="FFFF99"/>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2531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86297" y="1733797"/>
          <a:ext cx="8419605" cy="3016335"/>
        </p:xfrm>
        <a:graphic>
          <a:graphicData uri="http://schemas.openxmlformats.org/drawingml/2006/table">
            <a:tbl>
              <a:tblPr/>
              <a:tblGrid>
                <a:gridCol w="4181053"/>
                <a:gridCol w="940590"/>
                <a:gridCol w="940590"/>
                <a:gridCol w="931745"/>
                <a:gridCol w="1425627"/>
              </a:tblGrid>
              <a:tr h="428863">
                <a:tc rowSpan="2">
                  <a:txBody>
                    <a:bodyPr/>
                    <a:lstStyle/>
                    <a:p>
                      <a:pPr marL="0" marR="0" algn="ctr">
                        <a:lnSpc>
                          <a:spcPct val="107000"/>
                        </a:lnSpc>
                        <a:spcBef>
                          <a:spcPts val="0"/>
                        </a:spcBef>
                        <a:spcAft>
                          <a:spcPts val="0"/>
                        </a:spcAft>
                      </a:pPr>
                      <a:r>
                        <a:rPr lang="en-US" sz="2400" b="1" dirty="0">
                          <a:solidFill>
                            <a:srgbClr val="000000"/>
                          </a:solidFill>
                          <a:latin typeface="Calibri"/>
                          <a:ea typeface="Times New Roman"/>
                          <a:cs typeface="Times New Roman"/>
                        </a:rPr>
                        <a:t>DRG</a:t>
                      </a:r>
                      <a:endParaRPr lang="en-US"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07000"/>
                        </a:lnSpc>
                        <a:spcBef>
                          <a:spcPts val="0"/>
                        </a:spcBef>
                        <a:spcAft>
                          <a:spcPts val="0"/>
                        </a:spcAft>
                      </a:pPr>
                      <a:r>
                        <a:rPr lang="en-US" sz="2400" b="1">
                          <a:solidFill>
                            <a:srgbClr val="000000"/>
                          </a:solidFill>
                          <a:latin typeface="Calibri"/>
                          <a:ea typeface="Times New Roman"/>
                          <a:cs typeface="Times New Roman"/>
                        </a:rPr>
                        <a:t>HCC</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endParaRPr lang="en-US"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r>
              <a:tr h="807691">
                <a:tc vMerge="1">
                  <a:txBody>
                    <a:bodyPr/>
                    <a:lstStyle/>
                    <a:p>
                      <a:endParaRPr lang="en-US"/>
                    </a:p>
                  </a:txBody>
                  <a:tcPr/>
                </a:tc>
                <a:tc>
                  <a:txBody>
                    <a:bodyPr/>
                    <a:lstStyle/>
                    <a:p>
                      <a:pPr marL="0" marR="0" algn="ctr">
                        <a:lnSpc>
                          <a:spcPct val="107000"/>
                        </a:lnSpc>
                        <a:spcBef>
                          <a:spcPts val="0"/>
                        </a:spcBef>
                        <a:spcAft>
                          <a:spcPts val="0"/>
                        </a:spcAft>
                      </a:pPr>
                      <a:r>
                        <a:rPr lang="en-US" sz="2400" b="1">
                          <a:solidFill>
                            <a:srgbClr val="000000"/>
                          </a:solidFill>
                          <a:latin typeface="Calibri"/>
                          <a:ea typeface="Times New Roman"/>
                          <a:cs typeface="Times New Roman"/>
                        </a:rPr>
                        <a:t>Low </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a:solidFill>
                            <a:srgbClr val="000000"/>
                          </a:solidFill>
                          <a:latin typeface="Calibri"/>
                          <a:ea typeface="Times New Roman"/>
                          <a:cs typeface="Times New Roman"/>
                        </a:rPr>
                        <a:t>Med </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a:solidFill>
                            <a:srgbClr val="000000"/>
                          </a:solidFill>
                          <a:latin typeface="Calibri"/>
                          <a:ea typeface="Times New Roman"/>
                          <a:cs typeface="Times New Roman"/>
                        </a:rPr>
                        <a:t>High </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428863">
                <a:tc>
                  <a:txBody>
                    <a:bodyPr/>
                    <a:lstStyle/>
                    <a:p>
                      <a:pPr marL="0" marR="0">
                        <a:lnSpc>
                          <a:spcPct val="107000"/>
                        </a:lnSpc>
                        <a:spcBef>
                          <a:spcPts val="0"/>
                        </a:spcBef>
                        <a:spcAft>
                          <a:spcPts val="0"/>
                        </a:spcAft>
                      </a:pPr>
                      <a:r>
                        <a:rPr lang="en-US" sz="2400" b="1">
                          <a:solidFill>
                            <a:srgbClr val="000000"/>
                          </a:solidFill>
                          <a:latin typeface="Calibri"/>
                          <a:ea typeface="Times New Roman"/>
                          <a:cs typeface="Times New Roman"/>
                        </a:rPr>
                        <a:t>Angina Pectoris</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6</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5</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latin typeface="Calibri"/>
                          <a:ea typeface="Times New Roman"/>
                          <a:cs typeface="Times New Roman"/>
                        </a:rPr>
                        <a:t>?</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marL="0" marR="0" algn="ctr">
                        <a:lnSpc>
                          <a:spcPct val="107000"/>
                        </a:lnSpc>
                        <a:spcBef>
                          <a:spcPts val="0"/>
                        </a:spcBef>
                        <a:spcAft>
                          <a:spcPts val="0"/>
                        </a:spcAft>
                      </a:pPr>
                      <a:endParaRPr lang="en-US"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r>
              <a:tr h="428863">
                <a:tc>
                  <a:txBody>
                    <a:bodyPr/>
                    <a:lstStyle/>
                    <a:p>
                      <a:pPr marL="0" marR="0">
                        <a:lnSpc>
                          <a:spcPct val="107000"/>
                        </a:lnSpc>
                        <a:spcBef>
                          <a:spcPts val="0"/>
                        </a:spcBef>
                        <a:spcAft>
                          <a:spcPts val="0"/>
                        </a:spcAft>
                      </a:pPr>
                      <a:r>
                        <a:rPr lang="en-US" sz="2400" b="1">
                          <a:solidFill>
                            <a:srgbClr val="000000"/>
                          </a:solidFill>
                          <a:latin typeface="Calibri"/>
                          <a:ea typeface="Times New Roman"/>
                          <a:cs typeface="Times New Roman"/>
                        </a:rPr>
                        <a:t>Congestive Heart Failure </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1</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2</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3</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r>
              <a:tr h="493192">
                <a:tc>
                  <a:txBody>
                    <a:bodyPr/>
                    <a:lstStyle/>
                    <a:p>
                      <a:pPr marL="0" marR="0">
                        <a:lnSpc>
                          <a:spcPct val="107000"/>
                        </a:lnSpc>
                        <a:spcBef>
                          <a:spcPts val="0"/>
                        </a:spcBef>
                        <a:spcAft>
                          <a:spcPts val="0"/>
                        </a:spcAft>
                      </a:pPr>
                      <a:r>
                        <a:rPr lang="en-US" sz="2400" b="1">
                          <a:solidFill>
                            <a:srgbClr val="000000"/>
                          </a:solidFill>
                          <a:latin typeface="Calibri"/>
                          <a:ea typeface="Times New Roman"/>
                          <a:cs typeface="Times New Roman"/>
                        </a:rPr>
                        <a:t>Acute Myocardial Infarction </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4</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5</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6</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r>
              <a:tr h="428863">
                <a:tc>
                  <a:txBody>
                    <a:bodyPr/>
                    <a:lstStyle/>
                    <a:p>
                      <a:pPr marL="0" marR="0">
                        <a:lnSpc>
                          <a:spcPct val="107000"/>
                        </a:lnSpc>
                        <a:spcBef>
                          <a:spcPts val="0"/>
                        </a:spcBef>
                        <a:spcAft>
                          <a:spcPts val="0"/>
                        </a:spcAft>
                      </a:pPr>
                      <a:endParaRPr lang="en-US" sz="24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endParaRPr lang="en-US" sz="24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endParaRPr lang="en-US" sz="24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24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2400" dirty="0">
                        <a:latin typeface="Calibri"/>
                        <a:ea typeface="Calibri"/>
                        <a:cs typeface="Times New Roman"/>
                      </a:endParaRPr>
                    </a:p>
                  </a:txBody>
                  <a:tcPr marL="68580" marR="68580" marT="0" marB="0" anchor="b">
                    <a:lnL>
                      <a:noFill/>
                    </a:lnL>
                    <a:lnR>
                      <a:noFill/>
                    </a:lnR>
                    <a:lnT>
                      <a:noFill/>
                    </a:lnT>
                    <a:lnB>
                      <a:noFill/>
                    </a:lnB>
                  </a:tcPr>
                </a:tc>
              </a:tr>
            </a:tbl>
          </a:graphicData>
        </a:graphic>
      </p:graphicFrame>
    </p:spTree>
    <p:extLst>
      <p:ext uri="{BB962C8B-B14F-4D97-AF65-F5344CB8AC3E}">
        <p14:creationId xmlns:p14="http://schemas.microsoft.com/office/powerpoint/2010/main" val="772531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86297" y="1733797"/>
          <a:ext cx="8419605" cy="3016335"/>
        </p:xfrm>
        <a:graphic>
          <a:graphicData uri="http://schemas.openxmlformats.org/drawingml/2006/table">
            <a:tbl>
              <a:tblPr/>
              <a:tblGrid>
                <a:gridCol w="4181053"/>
                <a:gridCol w="940590"/>
                <a:gridCol w="940590"/>
                <a:gridCol w="931745"/>
                <a:gridCol w="1425627"/>
              </a:tblGrid>
              <a:tr h="428863">
                <a:tc rowSpan="2">
                  <a:txBody>
                    <a:bodyPr/>
                    <a:lstStyle/>
                    <a:p>
                      <a:pPr marL="0" marR="0" algn="ctr">
                        <a:lnSpc>
                          <a:spcPct val="107000"/>
                        </a:lnSpc>
                        <a:spcBef>
                          <a:spcPts val="0"/>
                        </a:spcBef>
                        <a:spcAft>
                          <a:spcPts val="0"/>
                        </a:spcAft>
                      </a:pPr>
                      <a:r>
                        <a:rPr lang="en-US" sz="2400" b="1" dirty="0">
                          <a:solidFill>
                            <a:srgbClr val="000000"/>
                          </a:solidFill>
                          <a:latin typeface="Calibri"/>
                          <a:ea typeface="Times New Roman"/>
                          <a:cs typeface="Times New Roman"/>
                        </a:rPr>
                        <a:t>DRG</a:t>
                      </a:r>
                      <a:endParaRPr lang="en-US"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07000"/>
                        </a:lnSpc>
                        <a:spcBef>
                          <a:spcPts val="0"/>
                        </a:spcBef>
                        <a:spcAft>
                          <a:spcPts val="0"/>
                        </a:spcAft>
                      </a:pPr>
                      <a:r>
                        <a:rPr lang="en-US" sz="2400" b="1">
                          <a:solidFill>
                            <a:srgbClr val="000000"/>
                          </a:solidFill>
                          <a:latin typeface="Calibri"/>
                          <a:ea typeface="Times New Roman"/>
                          <a:cs typeface="Times New Roman"/>
                        </a:rPr>
                        <a:t>HCC</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en-US" sz="2400" b="1">
                          <a:solidFill>
                            <a:srgbClr val="000000"/>
                          </a:solidFill>
                          <a:latin typeface="Calibri"/>
                          <a:ea typeface="Times New Roman"/>
                          <a:cs typeface="Times New Roman"/>
                        </a:rPr>
                        <a:t>Average</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r>
              <a:tr h="807691">
                <a:tc vMerge="1">
                  <a:txBody>
                    <a:bodyPr/>
                    <a:lstStyle/>
                    <a:p>
                      <a:endParaRPr lang="en-US"/>
                    </a:p>
                  </a:txBody>
                  <a:tcPr/>
                </a:tc>
                <a:tc>
                  <a:txBody>
                    <a:bodyPr/>
                    <a:lstStyle/>
                    <a:p>
                      <a:pPr marL="0" marR="0" algn="ctr">
                        <a:lnSpc>
                          <a:spcPct val="107000"/>
                        </a:lnSpc>
                        <a:spcBef>
                          <a:spcPts val="0"/>
                        </a:spcBef>
                        <a:spcAft>
                          <a:spcPts val="0"/>
                        </a:spcAft>
                      </a:pPr>
                      <a:r>
                        <a:rPr lang="en-US" sz="2400" b="1">
                          <a:solidFill>
                            <a:srgbClr val="000000"/>
                          </a:solidFill>
                          <a:latin typeface="Calibri"/>
                          <a:ea typeface="Times New Roman"/>
                          <a:cs typeface="Times New Roman"/>
                        </a:rPr>
                        <a:t>Low </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a:solidFill>
                            <a:srgbClr val="000000"/>
                          </a:solidFill>
                          <a:latin typeface="Calibri"/>
                          <a:ea typeface="Times New Roman"/>
                          <a:cs typeface="Times New Roman"/>
                        </a:rPr>
                        <a:t>Med </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a:solidFill>
                            <a:srgbClr val="000000"/>
                          </a:solidFill>
                          <a:latin typeface="Calibri"/>
                          <a:ea typeface="Times New Roman"/>
                          <a:cs typeface="Times New Roman"/>
                        </a:rPr>
                        <a:t>High </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428863">
                <a:tc>
                  <a:txBody>
                    <a:bodyPr/>
                    <a:lstStyle/>
                    <a:p>
                      <a:pPr marL="0" marR="0">
                        <a:lnSpc>
                          <a:spcPct val="107000"/>
                        </a:lnSpc>
                        <a:spcBef>
                          <a:spcPts val="0"/>
                        </a:spcBef>
                        <a:spcAft>
                          <a:spcPts val="0"/>
                        </a:spcAft>
                      </a:pPr>
                      <a:r>
                        <a:rPr lang="en-US" sz="2400" b="1">
                          <a:solidFill>
                            <a:srgbClr val="000000"/>
                          </a:solidFill>
                          <a:latin typeface="Calibri"/>
                          <a:ea typeface="Times New Roman"/>
                          <a:cs typeface="Times New Roman"/>
                        </a:rPr>
                        <a:t>Angina Pectoris</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000000"/>
                          </a:solidFill>
                          <a:latin typeface="Calibri"/>
                          <a:ea typeface="Times New Roman"/>
                          <a:cs typeface="Times New Roman"/>
                        </a:rPr>
                        <a:t>6</a:t>
                      </a:r>
                      <a:endParaRPr lang="en-US"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US" sz="2400" dirty="0">
                          <a:solidFill>
                            <a:srgbClr val="000000"/>
                          </a:solidFill>
                          <a:latin typeface="Calibri"/>
                          <a:ea typeface="Times New Roman"/>
                          <a:cs typeface="Times New Roman"/>
                        </a:rPr>
                        <a:t>5</a:t>
                      </a:r>
                      <a:endParaRPr lang="en-US"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US" sz="2400" dirty="0">
                          <a:latin typeface="Calibri"/>
                          <a:ea typeface="Times New Roman"/>
                          <a:cs typeface="Times New Roman"/>
                        </a:rPr>
                        <a:t>?</a:t>
                      </a:r>
                      <a:endParaRPr lang="en-US"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5.5</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r>
              <a:tr h="428863">
                <a:tc>
                  <a:txBody>
                    <a:bodyPr/>
                    <a:lstStyle/>
                    <a:p>
                      <a:pPr marL="0" marR="0">
                        <a:lnSpc>
                          <a:spcPct val="107000"/>
                        </a:lnSpc>
                        <a:spcBef>
                          <a:spcPts val="0"/>
                        </a:spcBef>
                        <a:spcAft>
                          <a:spcPts val="0"/>
                        </a:spcAft>
                      </a:pPr>
                      <a:r>
                        <a:rPr lang="en-US" sz="2400" b="1">
                          <a:solidFill>
                            <a:srgbClr val="000000"/>
                          </a:solidFill>
                          <a:latin typeface="Calibri"/>
                          <a:ea typeface="Times New Roman"/>
                          <a:cs typeface="Times New Roman"/>
                        </a:rPr>
                        <a:t>Congestive Heart Failure </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1</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2</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3</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 </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r>
              <a:tr h="493192">
                <a:tc>
                  <a:txBody>
                    <a:bodyPr/>
                    <a:lstStyle/>
                    <a:p>
                      <a:pPr marL="0" marR="0">
                        <a:lnSpc>
                          <a:spcPct val="107000"/>
                        </a:lnSpc>
                        <a:spcBef>
                          <a:spcPts val="0"/>
                        </a:spcBef>
                        <a:spcAft>
                          <a:spcPts val="0"/>
                        </a:spcAft>
                      </a:pPr>
                      <a:r>
                        <a:rPr lang="en-US" sz="2400" b="1">
                          <a:solidFill>
                            <a:srgbClr val="000000"/>
                          </a:solidFill>
                          <a:latin typeface="Calibri"/>
                          <a:ea typeface="Times New Roman"/>
                          <a:cs typeface="Times New Roman"/>
                        </a:rPr>
                        <a:t>Acute Myocardial Infarction </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4</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5</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6</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 </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r>
              <a:tr h="428863">
                <a:tc>
                  <a:txBody>
                    <a:bodyPr/>
                    <a:lstStyle/>
                    <a:p>
                      <a:pPr marL="0" marR="0">
                        <a:lnSpc>
                          <a:spcPct val="107000"/>
                        </a:lnSpc>
                        <a:spcBef>
                          <a:spcPts val="0"/>
                        </a:spcBef>
                        <a:spcAft>
                          <a:spcPts val="0"/>
                        </a:spcAft>
                      </a:pPr>
                      <a:endParaRPr lang="en-US" sz="24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endParaRPr lang="en-US" sz="24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endParaRPr lang="en-US" sz="24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2400" dirty="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2400" dirty="0">
                        <a:latin typeface="Calibri"/>
                        <a:ea typeface="Calibri"/>
                        <a:cs typeface="Times New Roman"/>
                      </a:endParaRPr>
                    </a:p>
                  </a:txBody>
                  <a:tcPr marL="68580" marR="68580" marT="0" marB="0" anchor="b">
                    <a:lnL>
                      <a:noFill/>
                    </a:lnL>
                    <a:lnR>
                      <a:noFill/>
                    </a:lnR>
                    <a:lnT>
                      <a:noFill/>
                    </a:lnT>
                    <a:lnB>
                      <a:noFill/>
                    </a:lnB>
                  </a:tcPr>
                </a:tc>
              </a:tr>
            </a:tbl>
          </a:graphicData>
        </a:graphic>
      </p:graphicFrame>
    </p:spTree>
    <p:extLst>
      <p:ext uri="{BB962C8B-B14F-4D97-AF65-F5344CB8AC3E}">
        <p14:creationId xmlns:p14="http://schemas.microsoft.com/office/powerpoint/2010/main" val="772531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86297" y="1733797"/>
          <a:ext cx="8419605" cy="3016335"/>
        </p:xfrm>
        <a:graphic>
          <a:graphicData uri="http://schemas.openxmlformats.org/drawingml/2006/table">
            <a:tbl>
              <a:tblPr/>
              <a:tblGrid>
                <a:gridCol w="4181053"/>
                <a:gridCol w="940590"/>
                <a:gridCol w="940590"/>
                <a:gridCol w="931745"/>
                <a:gridCol w="1425627"/>
              </a:tblGrid>
              <a:tr h="428863">
                <a:tc rowSpan="2">
                  <a:txBody>
                    <a:bodyPr/>
                    <a:lstStyle/>
                    <a:p>
                      <a:pPr marL="0" marR="0" algn="ctr">
                        <a:lnSpc>
                          <a:spcPct val="107000"/>
                        </a:lnSpc>
                        <a:spcBef>
                          <a:spcPts val="0"/>
                        </a:spcBef>
                        <a:spcAft>
                          <a:spcPts val="0"/>
                        </a:spcAft>
                      </a:pPr>
                      <a:r>
                        <a:rPr lang="en-US" sz="2400" b="1" dirty="0">
                          <a:solidFill>
                            <a:srgbClr val="000000"/>
                          </a:solidFill>
                          <a:latin typeface="Calibri"/>
                          <a:ea typeface="Times New Roman"/>
                          <a:cs typeface="Times New Roman"/>
                        </a:rPr>
                        <a:t>DRG</a:t>
                      </a:r>
                      <a:endParaRPr lang="en-US"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07000"/>
                        </a:lnSpc>
                        <a:spcBef>
                          <a:spcPts val="0"/>
                        </a:spcBef>
                        <a:spcAft>
                          <a:spcPts val="0"/>
                        </a:spcAft>
                      </a:pPr>
                      <a:r>
                        <a:rPr lang="en-US" sz="2400" b="1">
                          <a:solidFill>
                            <a:srgbClr val="000000"/>
                          </a:solidFill>
                          <a:latin typeface="Calibri"/>
                          <a:ea typeface="Times New Roman"/>
                          <a:cs typeface="Times New Roman"/>
                        </a:rPr>
                        <a:t>HCC</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en-US" sz="2400" b="1">
                          <a:solidFill>
                            <a:srgbClr val="000000"/>
                          </a:solidFill>
                          <a:latin typeface="Calibri"/>
                          <a:ea typeface="Times New Roman"/>
                          <a:cs typeface="Times New Roman"/>
                        </a:rPr>
                        <a:t>Average</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r>
              <a:tr h="807691">
                <a:tc vMerge="1">
                  <a:txBody>
                    <a:bodyPr/>
                    <a:lstStyle/>
                    <a:p>
                      <a:endParaRPr lang="en-US"/>
                    </a:p>
                  </a:txBody>
                  <a:tcPr/>
                </a:tc>
                <a:tc>
                  <a:txBody>
                    <a:bodyPr/>
                    <a:lstStyle/>
                    <a:p>
                      <a:pPr marL="0" marR="0" algn="ctr">
                        <a:lnSpc>
                          <a:spcPct val="107000"/>
                        </a:lnSpc>
                        <a:spcBef>
                          <a:spcPts val="0"/>
                        </a:spcBef>
                        <a:spcAft>
                          <a:spcPts val="0"/>
                        </a:spcAft>
                      </a:pPr>
                      <a:r>
                        <a:rPr lang="en-US" sz="2400" b="1">
                          <a:solidFill>
                            <a:srgbClr val="000000"/>
                          </a:solidFill>
                          <a:latin typeface="Calibri"/>
                          <a:ea typeface="Times New Roman"/>
                          <a:cs typeface="Times New Roman"/>
                        </a:rPr>
                        <a:t>Low </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a:solidFill>
                            <a:srgbClr val="000000"/>
                          </a:solidFill>
                          <a:latin typeface="Calibri"/>
                          <a:ea typeface="Times New Roman"/>
                          <a:cs typeface="Times New Roman"/>
                        </a:rPr>
                        <a:t>Med </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a:solidFill>
                            <a:srgbClr val="000000"/>
                          </a:solidFill>
                          <a:latin typeface="Calibri"/>
                          <a:ea typeface="Times New Roman"/>
                          <a:cs typeface="Times New Roman"/>
                        </a:rPr>
                        <a:t>High </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428863">
                <a:tc>
                  <a:txBody>
                    <a:bodyPr/>
                    <a:lstStyle/>
                    <a:p>
                      <a:pPr marL="0" marR="0">
                        <a:lnSpc>
                          <a:spcPct val="107000"/>
                        </a:lnSpc>
                        <a:spcBef>
                          <a:spcPts val="0"/>
                        </a:spcBef>
                        <a:spcAft>
                          <a:spcPts val="0"/>
                        </a:spcAft>
                      </a:pPr>
                      <a:r>
                        <a:rPr lang="en-US" sz="2400" b="1">
                          <a:solidFill>
                            <a:srgbClr val="000000"/>
                          </a:solidFill>
                          <a:latin typeface="Calibri"/>
                          <a:ea typeface="Times New Roman"/>
                          <a:cs typeface="Times New Roman"/>
                        </a:rPr>
                        <a:t>Angina Pectoris</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6</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5</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latin typeface="Calibri"/>
                          <a:ea typeface="Times New Roman"/>
                          <a:cs typeface="Times New Roman"/>
                        </a:rPr>
                        <a:t>?</a:t>
                      </a:r>
                      <a:endParaRPr lang="en-US"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5.5</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r>
              <a:tr h="428863">
                <a:tc>
                  <a:txBody>
                    <a:bodyPr/>
                    <a:lstStyle/>
                    <a:p>
                      <a:pPr marL="0" marR="0">
                        <a:lnSpc>
                          <a:spcPct val="107000"/>
                        </a:lnSpc>
                        <a:spcBef>
                          <a:spcPts val="0"/>
                        </a:spcBef>
                        <a:spcAft>
                          <a:spcPts val="0"/>
                        </a:spcAft>
                      </a:pPr>
                      <a:r>
                        <a:rPr lang="en-US" sz="2400" b="1">
                          <a:solidFill>
                            <a:srgbClr val="000000"/>
                          </a:solidFill>
                          <a:latin typeface="Calibri"/>
                          <a:ea typeface="Times New Roman"/>
                          <a:cs typeface="Times New Roman"/>
                        </a:rPr>
                        <a:t>Congestive Heart Failure </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1</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2</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000000"/>
                          </a:solidFill>
                          <a:latin typeface="Calibri"/>
                          <a:ea typeface="Times New Roman"/>
                          <a:cs typeface="Times New Roman"/>
                        </a:rPr>
                        <a:t>3</a:t>
                      </a:r>
                      <a:endParaRPr lang="en-US"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 </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r>
              <a:tr h="493192">
                <a:tc>
                  <a:txBody>
                    <a:bodyPr/>
                    <a:lstStyle/>
                    <a:p>
                      <a:pPr marL="0" marR="0">
                        <a:lnSpc>
                          <a:spcPct val="107000"/>
                        </a:lnSpc>
                        <a:spcBef>
                          <a:spcPts val="0"/>
                        </a:spcBef>
                        <a:spcAft>
                          <a:spcPts val="0"/>
                        </a:spcAft>
                      </a:pPr>
                      <a:r>
                        <a:rPr lang="en-US" sz="2400" b="1">
                          <a:solidFill>
                            <a:srgbClr val="000000"/>
                          </a:solidFill>
                          <a:latin typeface="Calibri"/>
                          <a:ea typeface="Times New Roman"/>
                          <a:cs typeface="Times New Roman"/>
                        </a:rPr>
                        <a:t>Acute Myocardial Infarction </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4</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5</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000000"/>
                          </a:solidFill>
                          <a:latin typeface="Calibri"/>
                          <a:ea typeface="Times New Roman"/>
                          <a:cs typeface="Times New Roman"/>
                        </a:rPr>
                        <a:t>6</a:t>
                      </a:r>
                      <a:endParaRPr lang="en-US"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 </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r>
              <a:tr h="428863">
                <a:tc>
                  <a:txBody>
                    <a:bodyPr/>
                    <a:lstStyle/>
                    <a:p>
                      <a:pPr marL="0" marR="0">
                        <a:lnSpc>
                          <a:spcPct val="107000"/>
                        </a:lnSpc>
                        <a:spcBef>
                          <a:spcPts val="0"/>
                        </a:spcBef>
                        <a:spcAft>
                          <a:spcPts val="0"/>
                        </a:spcAft>
                      </a:pPr>
                      <a:r>
                        <a:rPr lang="en-US" sz="2400" b="1">
                          <a:solidFill>
                            <a:srgbClr val="000000"/>
                          </a:solidFill>
                          <a:latin typeface="Calibri"/>
                          <a:ea typeface="Times New Roman"/>
                          <a:cs typeface="Times New Roman"/>
                        </a:rPr>
                        <a:t>Average </a:t>
                      </a:r>
                      <a:endParaRPr lang="en-US" sz="24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2400">
                          <a:solidFill>
                            <a:srgbClr val="000000"/>
                          </a:solidFill>
                          <a:latin typeface="Calibri"/>
                          <a:ea typeface="Times New Roman"/>
                          <a:cs typeface="Times New Roman"/>
                        </a:rPr>
                        <a:t> </a:t>
                      </a:r>
                      <a:endParaRPr lang="en-US" sz="24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2400">
                          <a:solidFill>
                            <a:srgbClr val="000000"/>
                          </a:solidFill>
                          <a:latin typeface="Calibri"/>
                          <a:ea typeface="Times New Roman"/>
                          <a:cs typeface="Times New Roman"/>
                        </a:rPr>
                        <a:t> </a:t>
                      </a:r>
                      <a:endParaRPr lang="en-US" sz="24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4.5</a:t>
                      </a:r>
                      <a:endParaRPr lang="en-US" sz="24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endParaRPr lang="en-US" sz="2400" dirty="0">
                        <a:latin typeface="Calibri"/>
                        <a:ea typeface="Calibri"/>
                        <a:cs typeface="Times New Roman"/>
                      </a:endParaRPr>
                    </a:p>
                  </a:txBody>
                  <a:tcPr marL="68580" marR="68580" marT="0" marB="0" anchor="b">
                    <a:lnL>
                      <a:noFill/>
                    </a:lnL>
                    <a:lnR>
                      <a:noFill/>
                    </a:lnR>
                    <a:lnT>
                      <a:noFill/>
                    </a:lnT>
                    <a:lnB>
                      <a:noFill/>
                    </a:lnB>
                  </a:tcPr>
                </a:tc>
              </a:tr>
            </a:tbl>
          </a:graphicData>
        </a:graphic>
      </p:graphicFrame>
    </p:spTree>
    <p:extLst>
      <p:ext uri="{BB962C8B-B14F-4D97-AF65-F5344CB8AC3E}">
        <p14:creationId xmlns:p14="http://schemas.microsoft.com/office/powerpoint/2010/main" val="772531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28" name="Group 73727"/>
          <p:cNvGrpSpPr/>
          <p:nvPr/>
        </p:nvGrpSpPr>
        <p:grpSpPr>
          <a:xfrm>
            <a:off x="3294743" y="2162628"/>
            <a:ext cx="5573486" cy="1378858"/>
            <a:chOff x="3294743" y="2162628"/>
            <a:chExt cx="5573486" cy="1378858"/>
          </a:xfrm>
        </p:grpSpPr>
        <p:sp>
          <p:nvSpPr>
            <p:cNvPr id="2" name="Rectangle 1"/>
            <p:cNvSpPr/>
            <p:nvPr/>
          </p:nvSpPr>
          <p:spPr>
            <a:xfrm>
              <a:off x="3294743" y="2162629"/>
              <a:ext cx="5573486" cy="137885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p:cNvGrpSpPr/>
            <p:nvPr/>
          </p:nvGrpSpPr>
          <p:grpSpPr>
            <a:xfrm>
              <a:off x="7626207" y="2351319"/>
              <a:ext cx="1111396" cy="1077746"/>
              <a:chOff x="7346861" y="2264234"/>
              <a:chExt cx="1434284" cy="1276753"/>
            </a:xfrm>
          </p:grpSpPr>
          <p:grpSp>
            <p:nvGrpSpPr>
              <p:cNvPr id="4" name="Group 3"/>
              <p:cNvGrpSpPr/>
              <p:nvPr/>
            </p:nvGrpSpPr>
            <p:grpSpPr>
              <a:xfrm>
                <a:off x="7576459" y="2264234"/>
                <a:ext cx="1204686" cy="1190171"/>
                <a:chOff x="1494971" y="551543"/>
                <a:chExt cx="1204686" cy="1190171"/>
              </a:xfrm>
            </p:grpSpPr>
            <p:sp>
              <p:nvSpPr>
                <p:cNvPr id="3" name="Oval 2"/>
                <p:cNvSpPr/>
                <p:nvPr/>
              </p:nvSpPr>
              <p:spPr>
                <a:xfrm>
                  <a:off x="1494971" y="551543"/>
                  <a:ext cx="1204686" cy="119017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588261" y="638626"/>
                  <a:ext cx="1018107" cy="10058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1680816" y="732970"/>
                  <a:ext cx="832997" cy="8229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773371" y="885370"/>
                  <a:ext cx="647887" cy="6400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865926" y="1037770"/>
                  <a:ext cx="462777" cy="4572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7346861" y="2982687"/>
                <a:ext cx="903672" cy="558300"/>
                <a:chOff x="7346861" y="2982687"/>
                <a:chExt cx="903672" cy="558300"/>
              </a:xfrm>
            </p:grpSpPr>
            <p:cxnSp>
              <p:nvCxnSpPr>
                <p:cNvPr id="6" name="Straight Arrow Connector 5"/>
                <p:cNvCxnSpPr/>
                <p:nvPr/>
              </p:nvCxnSpPr>
              <p:spPr>
                <a:xfrm flipV="1">
                  <a:off x="7440873" y="2982687"/>
                  <a:ext cx="809660" cy="354340"/>
                </a:xfrm>
                <a:prstGeom prst="straightConnector1">
                  <a:avLst/>
                </a:prstGeom>
                <a:ln w="57150">
                  <a:solidFill>
                    <a:srgbClr val="C00000"/>
                  </a:solidFill>
                  <a:tailEnd type="triangle"/>
                </a:ln>
              </p:spPr>
              <p:style>
                <a:lnRef idx="1">
                  <a:schemeClr val="accent5"/>
                </a:lnRef>
                <a:fillRef idx="0">
                  <a:schemeClr val="accent5"/>
                </a:fillRef>
                <a:effectRef idx="0">
                  <a:schemeClr val="accent5"/>
                </a:effectRef>
                <a:fontRef idx="minor">
                  <a:schemeClr val="tx1"/>
                </a:fontRef>
              </p:style>
            </p:cxnSp>
            <p:grpSp>
              <p:nvGrpSpPr>
                <p:cNvPr id="10" name="Group 9"/>
                <p:cNvGrpSpPr/>
                <p:nvPr/>
              </p:nvGrpSpPr>
              <p:grpSpPr>
                <a:xfrm>
                  <a:off x="7346861" y="3146920"/>
                  <a:ext cx="348774" cy="173227"/>
                  <a:chOff x="7506519" y="4797700"/>
                  <a:chExt cx="259469" cy="111756"/>
                </a:xfrm>
              </p:grpSpPr>
              <p:cxnSp>
                <p:nvCxnSpPr>
                  <p:cNvPr id="9" name="Straight Connector 8"/>
                  <p:cNvCxnSpPr/>
                  <p:nvPr/>
                </p:nvCxnSpPr>
                <p:spPr>
                  <a:xfrm>
                    <a:off x="7506519" y="4848496"/>
                    <a:ext cx="92555" cy="609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586349" y="4826728"/>
                    <a:ext cx="92555" cy="609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noChangeAspect="1"/>
                  </p:cNvCxnSpPr>
                  <p:nvPr/>
                </p:nvCxnSpPr>
                <p:spPr>
                  <a:xfrm>
                    <a:off x="7673433" y="4797700"/>
                    <a:ext cx="92555" cy="609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3" name="Picture 22"/>
                <p:cNvPicPr>
                  <a:picLocks noChangeAspect="1"/>
                </p:cNvPicPr>
                <p:nvPr/>
              </p:nvPicPr>
              <p:blipFill>
                <a:blip r:embed="rId3"/>
                <a:stretch>
                  <a:fillRect/>
                </a:stretch>
              </p:blipFill>
              <p:spPr>
                <a:xfrm rot="7980000" flipV="1">
                  <a:off x="7393884" y="3255145"/>
                  <a:ext cx="342269" cy="229415"/>
                </a:xfrm>
                <a:prstGeom prst="rect">
                  <a:avLst/>
                </a:prstGeom>
              </p:spPr>
            </p:pic>
          </p:grpSp>
        </p:grpSp>
        <p:sp>
          <p:nvSpPr>
            <p:cNvPr id="31" name="Rectangle 30"/>
            <p:cNvSpPr/>
            <p:nvPr/>
          </p:nvSpPr>
          <p:spPr>
            <a:xfrm>
              <a:off x="3294743" y="2162628"/>
              <a:ext cx="4331464" cy="1378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2"/>
                  </a:solidFill>
                </a:rPr>
                <a:t>Terminology</a:t>
              </a:r>
              <a:endParaRPr lang="en-US" sz="4400" dirty="0">
                <a:solidFill>
                  <a:schemeClr val="tx2"/>
                </a:solidFill>
              </a:endParaRPr>
            </a:p>
          </p:txBody>
        </p:sp>
      </p:grpSp>
    </p:spTree>
    <p:extLst>
      <p:ext uri="{BB962C8B-B14F-4D97-AF65-F5344CB8AC3E}">
        <p14:creationId xmlns:p14="http://schemas.microsoft.com/office/powerpoint/2010/main" val="7725318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86297" y="1733797"/>
          <a:ext cx="8419605" cy="3016335"/>
        </p:xfrm>
        <a:graphic>
          <a:graphicData uri="http://schemas.openxmlformats.org/drawingml/2006/table">
            <a:tbl>
              <a:tblPr/>
              <a:tblGrid>
                <a:gridCol w="4181053"/>
                <a:gridCol w="940590"/>
                <a:gridCol w="940590"/>
                <a:gridCol w="931745"/>
                <a:gridCol w="1425627"/>
              </a:tblGrid>
              <a:tr h="428863">
                <a:tc rowSpan="2">
                  <a:txBody>
                    <a:bodyPr/>
                    <a:lstStyle/>
                    <a:p>
                      <a:pPr marL="0" marR="0" algn="ctr">
                        <a:lnSpc>
                          <a:spcPct val="107000"/>
                        </a:lnSpc>
                        <a:spcBef>
                          <a:spcPts val="0"/>
                        </a:spcBef>
                        <a:spcAft>
                          <a:spcPts val="0"/>
                        </a:spcAft>
                      </a:pPr>
                      <a:r>
                        <a:rPr lang="en-US" sz="2400" b="1" dirty="0">
                          <a:solidFill>
                            <a:srgbClr val="000000"/>
                          </a:solidFill>
                          <a:latin typeface="Calibri"/>
                          <a:ea typeface="Times New Roman"/>
                          <a:cs typeface="Times New Roman"/>
                        </a:rPr>
                        <a:t>DRG</a:t>
                      </a:r>
                      <a:endParaRPr lang="en-US"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07000"/>
                        </a:lnSpc>
                        <a:spcBef>
                          <a:spcPts val="0"/>
                        </a:spcBef>
                        <a:spcAft>
                          <a:spcPts val="0"/>
                        </a:spcAft>
                      </a:pPr>
                      <a:r>
                        <a:rPr lang="en-US" sz="2400" b="1">
                          <a:solidFill>
                            <a:srgbClr val="000000"/>
                          </a:solidFill>
                          <a:latin typeface="Calibri"/>
                          <a:ea typeface="Times New Roman"/>
                          <a:cs typeface="Times New Roman"/>
                        </a:rPr>
                        <a:t>HCC</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en-US" sz="2400" b="1">
                          <a:solidFill>
                            <a:srgbClr val="000000"/>
                          </a:solidFill>
                          <a:latin typeface="Calibri"/>
                          <a:ea typeface="Times New Roman"/>
                          <a:cs typeface="Times New Roman"/>
                        </a:rPr>
                        <a:t>Average</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r>
              <a:tr h="807691">
                <a:tc vMerge="1">
                  <a:txBody>
                    <a:bodyPr/>
                    <a:lstStyle/>
                    <a:p>
                      <a:endParaRPr lang="en-US"/>
                    </a:p>
                  </a:txBody>
                  <a:tcPr/>
                </a:tc>
                <a:tc>
                  <a:txBody>
                    <a:bodyPr/>
                    <a:lstStyle/>
                    <a:p>
                      <a:pPr marL="0" marR="0" algn="ctr">
                        <a:lnSpc>
                          <a:spcPct val="107000"/>
                        </a:lnSpc>
                        <a:spcBef>
                          <a:spcPts val="0"/>
                        </a:spcBef>
                        <a:spcAft>
                          <a:spcPts val="0"/>
                        </a:spcAft>
                      </a:pPr>
                      <a:r>
                        <a:rPr lang="en-US" sz="2400" b="1">
                          <a:solidFill>
                            <a:srgbClr val="000000"/>
                          </a:solidFill>
                          <a:latin typeface="Calibri"/>
                          <a:ea typeface="Times New Roman"/>
                          <a:cs typeface="Times New Roman"/>
                        </a:rPr>
                        <a:t>Low </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a:solidFill>
                            <a:srgbClr val="000000"/>
                          </a:solidFill>
                          <a:latin typeface="Calibri"/>
                          <a:ea typeface="Times New Roman"/>
                          <a:cs typeface="Times New Roman"/>
                        </a:rPr>
                        <a:t>Med </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a:solidFill>
                            <a:srgbClr val="000000"/>
                          </a:solidFill>
                          <a:latin typeface="Calibri"/>
                          <a:ea typeface="Times New Roman"/>
                          <a:cs typeface="Times New Roman"/>
                        </a:rPr>
                        <a:t>High </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428863">
                <a:tc>
                  <a:txBody>
                    <a:bodyPr/>
                    <a:lstStyle/>
                    <a:p>
                      <a:pPr marL="0" marR="0">
                        <a:lnSpc>
                          <a:spcPct val="107000"/>
                        </a:lnSpc>
                        <a:spcBef>
                          <a:spcPts val="0"/>
                        </a:spcBef>
                        <a:spcAft>
                          <a:spcPts val="0"/>
                        </a:spcAft>
                      </a:pPr>
                      <a:r>
                        <a:rPr lang="en-US" sz="2400" b="1">
                          <a:solidFill>
                            <a:srgbClr val="000000"/>
                          </a:solidFill>
                          <a:latin typeface="Calibri"/>
                          <a:ea typeface="Times New Roman"/>
                          <a:cs typeface="Times New Roman"/>
                        </a:rPr>
                        <a:t>Angina Pectoris</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6</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5</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5.5</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r>
              <a:tr h="428863">
                <a:tc>
                  <a:txBody>
                    <a:bodyPr/>
                    <a:lstStyle/>
                    <a:p>
                      <a:pPr marL="0" marR="0">
                        <a:lnSpc>
                          <a:spcPct val="107000"/>
                        </a:lnSpc>
                        <a:spcBef>
                          <a:spcPts val="0"/>
                        </a:spcBef>
                        <a:spcAft>
                          <a:spcPts val="0"/>
                        </a:spcAft>
                      </a:pPr>
                      <a:r>
                        <a:rPr lang="en-US" sz="2400" b="1">
                          <a:solidFill>
                            <a:srgbClr val="000000"/>
                          </a:solidFill>
                          <a:latin typeface="Calibri"/>
                          <a:ea typeface="Times New Roman"/>
                          <a:cs typeface="Times New Roman"/>
                        </a:rPr>
                        <a:t>Congestive Heart Failure </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1</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2</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3</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 </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r>
              <a:tr h="493192">
                <a:tc>
                  <a:txBody>
                    <a:bodyPr/>
                    <a:lstStyle/>
                    <a:p>
                      <a:pPr marL="0" marR="0">
                        <a:lnSpc>
                          <a:spcPct val="107000"/>
                        </a:lnSpc>
                        <a:spcBef>
                          <a:spcPts val="0"/>
                        </a:spcBef>
                        <a:spcAft>
                          <a:spcPts val="0"/>
                        </a:spcAft>
                      </a:pPr>
                      <a:r>
                        <a:rPr lang="en-US" sz="2400" b="1">
                          <a:solidFill>
                            <a:srgbClr val="000000"/>
                          </a:solidFill>
                          <a:latin typeface="Calibri"/>
                          <a:ea typeface="Times New Roman"/>
                          <a:cs typeface="Times New Roman"/>
                        </a:rPr>
                        <a:t>Acute Myocardial Infarction </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4</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5</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6</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 </a:t>
                      </a:r>
                      <a:endParaRPr lang="en-US" sz="2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r>
              <a:tr h="428863">
                <a:tc>
                  <a:txBody>
                    <a:bodyPr/>
                    <a:lstStyle/>
                    <a:p>
                      <a:pPr marL="0" marR="0">
                        <a:lnSpc>
                          <a:spcPct val="107000"/>
                        </a:lnSpc>
                        <a:spcBef>
                          <a:spcPts val="0"/>
                        </a:spcBef>
                        <a:spcAft>
                          <a:spcPts val="0"/>
                        </a:spcAft>
                      </a:pPr>
                      <a:r>
                        <a:rPr lang="en-US" sz="2400" b="1">
                          <a:solidFill>
                            <a:srgbClr val="000000"/>
                          </a:solidFill>
                          <a:latin typeface="Calibri"/>
                          <a:ea typeface="Times New Roman"/>
                          <a:cs typeface="Times New Roman"/>
                        </a:rPr>
                        <a:t>Average </a:t>
                      </a:r>
                      <a:endParaRPr lang="en-US" sz="24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2400">
                          <a:solidFill>
                            <a:srgbClr val="000000"/>
                          </a:solidFill>
                          <a:latin typeface="Calibri"/>
                          <a:ea typeface="Times New Roman"/>
                          <a:cs typeface="Times New Roman"/>
                        </a:rPr>
                        <a:t> </a:t>
                      </a:r>
                      <a:endParaRPr lang="en-US" sz="24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2400">
                          <a:solidFill>
                            <a:srgbClr val="000000"/>
                          </a:solidFill>
                          <a:latin typeface="Calibri"/>
                          <a:ea typeface="Times New Roman"/>
                          <a:cs typeface="Times New Roman"/>
                        </a:rPr>
                        <a:t> </a:t>
                      </a:r>
                      <a:endParaRPr lang="en-US" sz="24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400">
                          <a:solidFill>
                            <a:srgbClr val="000000"/>
                          </a:solidFill>
                          <a:latin typeface="Calibri"/>
                          <a:ea typeface="Times New Roman"/>
                          <a:cs typeface="Times New Roman"/>
                        </a:rPr>
                        <a:t>4.5</a:t>
                      </a:r>
                      <a:endParaRPr lang="en-US" sz="2400">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400" dirty="0">
                          <a:solidFill>
                            <a:srgbClr val="000000"/>
                          </a:solidFill>
                          <a:latin typeface="Calibri"/>
                          <a:ea typeface="Times New Roman"/>
                          <a:cs typeface="Times New Roman"/>
                        </a:rPr>
                        <a:t>4</a:t>
                      </a:r>
                      <a:endParaRPr lang="en-US" sz="2400" dirty="0">
                        <a:latin typeface="Calibri"/>
                        <a:ea typeface="Calibri"/>
                        <a:cs typeface="Times New Roman"/>
                      </a:endParaRPr>
                    </a:p>
                  </a:txBody>
                  <a:tcPr marL="68580" marR="68580" marT="0" marB="0" anchor="b">
                    <a:lnL>
                      <a:noFill/>
                    </a:lnL>
                    <a:lnR>
                      <a:noFill/>
                    </a:lnR>
                    <a:lnT>
                      <a:noFill/>
                    </a:lnT>
                    <a:lnB>
                      <a:noFill/>
                    </a:lnB>
                  </a:tcPr>
                </a:tc>
              </a:tr>
            </a:tbl>
          </a:graphicData>
        </a:graphic>
      </p:graphicFrame>
      <p:sp>
        <p:nvSpPr>
          <p:cNvPr id="522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227" name="Rectangle 3"/>
          <p:cNvSpPr>
            <a:spLocks noChangeArrowheads="1"/>
          </p:cNvSpPr>
          <p:nvPr/>
        </p:nvSpPr>
        <p:spPr bwMode="auto">
          <a:xfrm>
            <a:off x="0" y="11811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229"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230" name="Rectangle 6"/>
          <p:cNvSpPr>
            <a:spLocks noChangeArrowheads="1"/>
          </p:cNvSpPr>
          <p:nvPr/>
        </p:nvSpPr>
        <p:spPr bwMode="auto">
          <a:xfrm>
            <a:off x="0" y="10001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232"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2231"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873340" y="3016332"/>
            <a:ext cx="628650" cy="419100"/>
          </a:xfrm>
          <a:prstGeom prst="rect">
            <a:avLst/>
          </a:prstGeom>
          <a:noFill/>
        </p:spPr>
      </p:pic>
      <p:sp>
        <p:nvSpPr>
          <p:cNvPr id="52233" name="Rectangle 9"/>
          <p:cNvSpPr>
            <a:spLocks noChangeArrowheads="1"/>
          </p:cNvSpPr>
          <p:nvPr/>
        </p:nvSpPr>
        <p:spPr bwMode="auto">
          <a:xfrm>
            <a:off x="0" y="8763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2531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3727"/>
          <p:cNvGrpSpPr/>
          <p:nvPr/>
        </p:nvGrpSpPr>
        <p:grpSpPr>
          <a:xfrm>
            <a:off x="3294743" y="2162628"/>
            <a:ext cx="5573486" cy="1378858"/>
            <a:chOff x="3294743" y="2162628"/>
            <a:chExt cx="5573486" cy="1378858"/>
          </a:xfrm>
        </p:grpSpPr>
        <p:sp>
          <p:nvSpPr>
            <p:cNvPr id="24" name="Rectangle 23"/>
            <p:cNvSpPr/>
            <p:nvPr/>
          </p:nvSpPr>
          <p:spPr>
            <a:xfrm>
              <a:off x="3294743" y="2162629"/>
              <a:ext cx="5573486" cy="137885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9"/>
            <p:cNvGrpSpPr/>
            <p:nvPr/>
          </p:nvGrpSpPr>
          <p:grpSpPr>
            <a:xfrm>
              <a:off x="7626207" y="2351319"/>
              <a:ext cx="1111396" cy="1077746"/>
              <a:chOff x="7346861" y="2264234"/>
              <a:chExt cx="1434284" cy="1276753"/>
            </a:xfrm>
          </p:grpSpPr>
          <p:grpSp>
            <p:nvGrpSpPr>
              <p:cNvPr id="4" name="Group 3"/>
              <p:cNvGrpSpPr/>
              <p:nvPr/>
            </p:nvGrpSpPr>
            <p:grpSpPr>
              <a:xfrm>
                <a:off x="7576459" y="2264234"/>
                <a:ext cx="1204686" cy="1190171"/>
                <a:chOff x="1494971" y="551543"/>
                <a:chExt cx="1204686" cy="1190171"/>
              </a:xfrm>
            </p:grpSpPr>
            <p:sp>
              <p:nvSpPr>
                <p:cNvPr id="36" name="Oval 2"/>
                <p:cNvSpPr/>
                <p:nvPr/>
              </p:nvSpPr>
              <p:spPr>
                <a:xfrm>
                  <a:off x="1494971" y="551543"/>
                  <a:ext cx="1204686" cy="119017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1588261" y="638626"/>
                  <a:ext cx="1018107" cy="10058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1680816" y="732970"/>
                  <a:ext cx="832997" cy="8229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773371" y="885370"/>
                  <a:ext cx="647887" cy="6400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1865926" y="1037770"/>
                  <a:ext cx="462777" cy="4572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28"/>
              <p:cNvGrpSpPr/>
              <p:nvPr/>
            </p:nvGrpSpPr>
            <p:grpSpPr>
              <a:xfrm>
                <a:off x="7346861" y="2982687"/>
                <a:ext cx="903672" cy="558300"/>
                <a:chOff x="7346861" y="2982687"/>
                <a:chExt cx="903672" cy="558300"/>
              </a:xfrm>
            </p:grpSpPr>
            <p:cxnSp>
              <p:nvCxnSpPr>
                <p:cNvPr id="29" name="Straight Arrow Connector 5"/>
                <p:cNvCxnSpPr/>
                <p:nvPr/>
              </p:nvCxnSpPr>
              <p:spPr>
                <a:xfrm flipV="1">
                  <a:off x="7440873" y="2982687"/>
                  <a:ext cx="809660" cy="354340"/>
                </a:xfrm>
                <a:prstGeom prst="straightConnector1">
                  <a:avLst/>
                </a:prstGeom>
                <a:ln w="57150">
                  <a:solidFill>
                    <a:srgbClr val="C00000"/>
                  </a:solidFill>
                  <a:tailEnd type="triangle"/>
                </a:ln>
              </p:spPr>
              <p:style>
                <a:lnRef idx="1">
                  <a:schemeClr val="accent5"/>
                </a:lnRef>
                <a:fillRef idx="0">
                  <a:schemeClr val="accent5"/>
                </a:fillRef>
                <a:effectRef idx="0">
                  <a:schemeClr val="accent5"/>
                </a:effectRef>
                <a:fontRef idx="minor">
                  <a:schemeClr val="tx1"/>
                </a:fontRef>
              </p:style>
            </p:cxnSp>
            <p:grpSp>
              <p:nvGrpSpPr>
                <p:cNvPr id="6" name="Group 9"/>
                <p:cNvGrpSpPr/>
                <p:nvPr/>
              </p:nvGrpSpPr>
              <p:grpSpPr>
                <a:xfrm>
                  <a:off x="7346861" y="3146920"/>
                  <a:ext cx="348774" cy="173227"/>
                  <a:chOff x="7506519" y="4797700"/>
                  <a:chExt cx="259469" cy="111756"/>
                </a:xfrm>
              </p:grpSpPr>
              <p:cxnSp>
                <p:nvCxnSpPr>
                  <p:cNvPr id="33" name="Straight Connector 8"/>
                  <p:cNvCxnSpPr/>
                  <p:nvPr/>
                </p:nvCxnSpPr>
                <p:spPr>
                  <a:xfrm>
                    <a:off x="7506519" y="4848496"/>
                    <a:ext cx="92555" cy="609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586349" y="4826728"/>
                    <a:ext cx="92555" cy="609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noChangeAspect="1"/>
                  </p:cNvCxnSpPr>
                  <p:nvPr/>
                </p:nvCxnSpPr>
                <p:spPr>
                  <a:xfrm>
                    <a:off x="7673433" y="4797700"/>
                    <a:ext cx="92555" cy="609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32" name="Picture 31"/>
                <p:cNvPicPr>
                  <a:picLocks noChangeAspect="1"/>
                </p:cNvPicPr>
                <p:nvPr/>
              </p:nvPicPr>
              <p:blipFill>
                <a:blip r:embed="rId3"/>
                <a:stretch>
                  <a:fillRect/>
                </a:stretch>
              </p:blipFill>
              <p:spPr>
                <a:xfrm rot="7980000" flipV="1">
                  <a:off x="7393884" y="3255145"/>
                  <a:ext cx="342269" cy="229415"/>
                </a:xfrm>
                <a:prstGeom prst="rect">
                  <a:avLst/>
                </a:prstGeom>
              </p:spPr>
            </p:pic>
          </p:grpSp>
        </p:grpSp>
        <p:sp>
          <p:nvSpPr>
            <p:cNvPr id="26" name="Rectangle 25"/>
            <p:cNvSpPr/>
            <p:nvPr/>
          </p:nvSpPr>
          <p:spPr>
            <a:xfrm>
              <a:off x="3294743" y="2162628"/>
              <a:ext cx="4331464" cy="1378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2"/>
                  </a:solidFill>
                </a:rPr>
                <a:t>Expected Outcomes</a:t>
              </a:r>
              <a:endParaRPr lang="en-US" sz="4400" dirty="0">
                <a:solidFill>
                  <a:schemeClr val="tx2"/>
                </a:solidFill>
              </a:endParaRPr>
            </a:p>
          </p:txBody>
        </p:sp>
      </p:grpSp>
    </p:spTree>
    <p:extLst>
      <p:ext uri="{BB962C8B-B14F-4D97-AF65-F5344CB8AC3E}">
        <p14:creationId xmlns:p14="http://schemas.microsoft.com/office/powerpoint/2010/main" val="772531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p:nvPr/>
        </p:nvPicPr>
        <p:blipFill>
          <a:blip r:embed="rId3" cstate="print"/>
          <a:srcRect/>
          <a:stretch>
            <a:fillRect/>
          </a:stretch>
        </p:blipFill>
        <p:spPr bwMode="auto">
          <a:xfrm>
            <a:off x="1852550" y="771896"/>
            <a:ext cx="8740239" cy="5130140"/>
          </a:xfrm>
          <a:prstGeom prst="rect">
            <a:avLst/>
          </a:prstGeom>
          <a:noFill/>
        </p:spPr>
      </p:pic>
      <p:sp>
        <p:nvSpPr>
          <p:cNvPr id="20" name="Left Arrow 19"/>
          <p:cNvSpPr/>
          <p:nvPr/>
        </p:nvSpPr>
        <p:spPr>
          <a:xfrm>
            <a:off x="10390909" y="1971304"/>
            <a:ext cx="1235034" cy="973777"/>
          </a:xfrm>
          <a:prstGeom prst="left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5"/>
                </a:solidFill>
              </a:rPr>
              <a:t>6.2 days</a:t>
            </a:r>
            <a:endParaRPr lang="en-US" b="1" dirty="0">
              <a:solidFill>
                <a:schemeClr val="accent5"/>
              </a:solidFill>
            </a:endParaRPr>
          </a:p>
        </p:txBody>
      </p:sp>
    </p:spTree>
    <p:extLst>
      <p:ext uri="{BB962C8B-B14F-4D97-AF65-F5344CB8AC3E}">
        <p14:creationId xmlns:p14="http://schemas.microsoft.com/office/powerpoint/2010/main" val="772531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90189" y="1482811"/>
            <a:ext cx="12011622" cy="70788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Clinician’s Expected LOS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6</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*(0.6*0.8)+</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5</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*(0.6*0.1)+</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4</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*(0.6*0.1)+</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3</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*(.3*.5)+</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2</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*(.3*.3)+</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1</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*(.3*.2)+</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5</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*(.1*.9)+</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6</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*(.1*.1) = </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4.62</a:t>
            </a:r>
            <a:endParaRPr kumimoji="0" lang="en-US" sz="2000" b="1" i="0" u="none" strike="noStrike" cap="none" normalizeH="0" baseline="0" dirty="0" smtClean="0">
              <a:ln>
                <a:noFill/>
              </a:ln>
              <a:solidFill>
                <a:schemeClr val="accent5"/>
              </a:solidFill>
              <a:effectLst/>
              <a:latin typeface="Arial" pitchFamily="34" charset="0"/>
              <a:cs typeface="Arial" pitchFamily="34" charset="0"/>
            </a:endParaRPr>
          </a:p>
        </p:txBody>
      </p:sp>
    </p:spTree>
    <p:extLst>
      <p:ext uri="{BB962C8B-B14F-4D97-AF65-F5344CB8AC3E}">
        <p14:creationId xmlns:p14="http://schemas.microsoft.com/office/powerpoint/2010/main" val="772531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90189" y="1482811"/>
            <a:ext cx="12011622" cy="70788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Clinician’s Expected LOS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6</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*(0.6*0.8)+</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5</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*(0.6*0.1)+</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4</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*(0.6*0.1)+</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3</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*(.3*.5)+</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2</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*(.3*.3)+</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1</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*(.3*.2)+</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5</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*(.1*.9)+</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6</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*(.1*.1) = </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4.62</a:t>
            </a:r>
            <a:endParaRPr kumimoji="0" lang="en-US" sz="2000" b="1" i="0" u="none" strike="noStrike" cap="none" normalizeH="0" baseline="0" dirty="0" smtClean="0">
              <a:ln>
                <a:noFill/>
              </a:ln>
              <a:solidFill>
                <a:schemeClr val="accent5"/>
              </a:solidFill>
              <a:effectLst/>
              <a:latin typeface="Arial" pitchFamily="34" charset="0"/>
              <a:cs typeface="Arial" pitchFamily="34" charset="0"/>
            </a:endParaRPr>
          </a:p>
        </p:txBody>
      </p:sp>
      <p:sp>
        <p:nvSpPr>
          <p:cNvPr id="58370" name="Rectangle 2"/>
          <p:cNvSpPr>
            <a:spLocks noChangeArrowheads="1"/>
          </p:cNvSpPr>
          <p:nvPr/>
        </p:nvSpPr>
        <p:spPr bwMode="auto">
          <a:xfrm>
            <a:off x="368731" y="4162452"/>
            <a:ext cx="11634915"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Peer’s Expected LOS =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6</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*(0.6*0.8)+</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3</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*(0.6*0.1)+</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6.2</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*(0.6*0.1)+</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5</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*(0.3*0.5)+</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2</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*(0.3*0.3)+</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5</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*(0.3*0.2)+</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1</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*(0.1*0.9)+</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6</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*(0.1*0.1) = </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4.81</a:t>
            </a:r>
            <a:endParaRPr kumimoji="0" lang="en-US" sz="2000" b="1" i="0" u="none" strike="noStrike" cap="none" normalizeH="0" baseline="0" dirty="0" smtClean="0">
              <a:ln>
                <a:noFill/>
              </a:ln>
              <a:solidFill>
                <a:schemeClr val="accent5"/>
              </a:solidFill>
              <a:effectLst/>
              <a:latin typeface="Arial" pitchFamily="34" charset="0"/>
              <a:cs typeface="Arial" pitchFamily="34" charset="0"/>
            </a:endParaRPr>
          </a:p>
        </p:txBody>
      </p:sp>
    </p:spTree>
    <p:extLst>
      <p:ext uri="{BB962C8B-B14F-4D97-AF65-F5344CB8AC3E}">
        <p14:creationId xmlns:p14="http://schemas.microsoft.com/office/powerpoint/2010/main" val="772531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90189" y="1482811"/>
            <a:ext cx="12011622" cy="70788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Clinician’s Expected LOS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6</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*(0.6*0.8)+</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5</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*(0.6*0.1)+</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4</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*(0.6*0.1)+</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3</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*(.3*.5)+</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2</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*(.3*.3)+</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1</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*(.3*.2)+</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5</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*(.1*.9)+</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6</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*(.1*.1) = </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4.62</a:t>
            </a:r>
            <a:endParaRPr kumimoji="0" lang="en-US" sz="2000" b="1" i="0" u="none" strike="noStrike" cap="none" normalizeH="0" baseline="0" dirty="0" smtClean="0">
              <a:ln>
                <a:noFill/>
              </a:ln>
              <a:solidFill>
                <a:schemeClr val="accent5"/>
              </a:solidFill>
              <a:effectLst/>
              <a:latin typeface="Arial" pitchFamily="34" charset="0"/>
              <a:cs typeface="Arial" pitchFamily="34" charset="0"/>
            </a:endParaRPr>
          </a:p>
        </p:txBody>
      </p:sp>
      <p:sp>
        <p:nvSpPr>
          <p:cNvPr id="58370" name="Rectangle 2"/>
          <p:cNvSpPr>
            <a:spLocks noChangeArrowheads="1"/>
          </p:cNvSpPr>
          <p:nvPr/>
        </p:nvSpPr>
        <p:spPr bwMode="auto">
          <a:xfrm>
            <a:off x="368731" y="4162452"/>
            <a:ext cx="11634915"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Peer’s Expected LOS =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6</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*(0.6*0.8)+</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3</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*(0.6*0.1)+</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6.2</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*(0.6*0.1)+</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5</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*(0.3*0.5)+</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2</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*(0.3*0.3)+</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5</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*(0.3*0.2)+</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1</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*(0.1*0.9)+</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6</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*(0.1*0.1) = </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4.81</a:t>
            </a:r>
            <a:endParaRPr kumimoji="0" lang="en-US" sz="2000" b="1" i="0" u="none" strike="noStrike" cap="none" normalizeH="0" baseline="0" dirty="0" smtClean="0">
              <a:ln>
                <a:noFill/>
              </a:ln>
              <a:solidFill>
                <a:schemeClr val="accent5"/>
              </a:solidFill>
              <a:effectLst/>
              <a:latin typeface="Arial" pitchFamily="34" charset="0"/>
              <a:cs typeface="Arial" pitchFamily="34" charset="0"/>
            </a:endParaRPr>
          </a:p>
        </p:txBody>
      </p:sp>
      <p:sp>
        <p:nvSpPr>
          <p:cNvPr id="4" name="Up Arrow 3"/>
          <p:cNvSpPr/>
          <p:nvPr/>
        </p:nvSpPr>
        <p:spPr>
          <a:xfrm>
            <a:off x="2832265" y="4870338"/>
            <a:ext cx="1056904" cy="1055449"/>
          </a:xfrm>
          <a:prstGeom prst="up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2531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90189" y="1482811"/>
            <a:ext cx="12011622" cy="70788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Clinician’s Expected LOS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6</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*(0.6*0.8)+</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5</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*(0.6*0.1)+</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4</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*(0.6*0.1)+</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3</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*(.3*.5)+</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2</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*(.3*.3)+</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1</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*(.3*.2)+</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5</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*(.1*.9)+</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6</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*(.1*.1) = </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4.62</a:t>
            </a:r>
            <a:endParaRPr kumimoji="0" lang="en-US" sz="2000" b="1" i="0" u="none" strike="noStrike" cap="none" normalizeH="0" baseline="0" dirty="0" smtClean="0">
              <a:ln>
                <a:noFill/>
              </a:ln>
              <a:solidFill>
                <a:schemeClr val="accent5"/>
              </a:solidFill>
              <a:effectLst/>
              <a:latin typeface="Arial" pitchFamily="34" charset="0"/>
              <a:cs typeface="Arial" pitchFamily="34" charset="0"/>
            </a:endParaRPr>
          </a:p>
        </p:txBody>
      </p:sp>
      <p:sp>
        <p:nvSpPr>
          <p:cNvPr id="58370" name="Rectangle 2"/>
          <p:cNvSpPr>
            <a:spLocks noChangeArrowheads="1"/>
          </p:cNvSpPr>
          <p:nvPr/>
        </p:nvSpPr>
        <p:spPr bwMode="auto">
          <a:xfrm>
            <a:off x="92959" y="4162452"/>
            <a:ext cx="11634915"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Peer’s Expected LOS =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6</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*(0.6*0.8)+</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3</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*(0.6*0.1)+</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6.2</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*(0.6*0.1)+</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5</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*(0.3*0.5)+</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2</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*(0.3*0.3)+</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5</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*(0.3*0.2)+</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1</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*(0.1*0.9)+</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6</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*(0.1*0.1) = </a:t>
            </a:r>
            <a:r>
              <a:rPr kumimoji="0" lang="en-US" sz="2000" b="1" i="0" u="none" strike="noStrike" cap="none" normalizeH="0" baseline="0" dirty="0" smtClean="0">
                <a:ln>
                  <a:noFill/>
                </a:ln>
                <a:solidFill>
                  <a:schemeClr val="accent5"/>
                </a:solidFill>
                <a:effectLst/>
                <a:latin typeface="Calibri" pitchFamily="34" charset="0"/>
                <a:ea typeface="Calibri" pitchFamily="34" charset="0"/>
                <a:cs typeface="Times New Roman" pitchFamily="18" charset="0"/>
              </a:rPr>
              <a:t>4.81</a:t>
            </a:r>
            <a:endParaRPr kumimoji="0" lang="en-US" sz="2000" b="1" i="0" u="none" strike="noStrike" cap="none" normalizeH="0" baseline="0" dirty="0" smtClean="0">
              <a:ln>
                <a:noFill/>
              </a:ln>
              <a:solidFill>
                <a:schemeClr val="accent5"/>
              </a:solidFill>
              <a:effectLst/>
              <a:latin typeface="Arial" pitchFamily="34" charset="0"/>
              <a:cs typeface="Arial" pitchFamily="34" charset="0"/>
            </a:endParaRPr>
          </a:p>
        </p:txBody>
      </p:sp>
      <p:sp>
        <p:nvSpPr>
          <p:cNvPr id="5" name="Up Arrow 4"/>
          <p:cNvSpPr/>
          <p:nvPr/>
        </p:nvSpPr>
        <p:spPr>
          <a:xfrm>
            <a:off x="10725590" y="4870338"/>
            <a:ext cx="1056904" cy="1055449"/>
          </a:xfrm>
          <a:prstGeom prst="up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10242468" y="2190697"/>
            <a:ext cx="1056904" cy="1055449"/>
          </a:xfrm>
          <a:prstGeom prst="up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2531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9189" y="2399805"/>
            <a:ext cx="9652000" cy="533400"/>
          </a:xfrm>
        </p:spPr>
        <p:txBody>
          <a:bodyPr>
            <a:noAutofit/>
          </a:bodyPr>
          <a:lstStyle/>
          <a:p>
            <a:r>
              <a:rPr lang="en-US" sz="3600" b="1" dirty="0" smtClean="0">
                <a:solidFill>
                  <a:schemeClr val="accent5"/>
                </a:solidFill>
              </a:rPr>
              <a:t>Data Balancing allows us to compare clinicians and peer group on same patient types</a:t>
            </a:r>
            <a:endParaRPr lang="en-US" sz="3600" b="1" dirty="0">
              <a:solidFill>
                <a:schemeClr val="accent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770174961"/>
              </p:ext>
            </p:extLst>
          </p:nvPr>
        </p:nvGraphicFramePr>
        <p:xfrm>
          <a:off x="377372" y="284797"/>
          <a:ext cx="10914741" cy="5572125"/>
        </p:xfrm>
        <a:graphic>
          <a:graphicData uri="http://schemas.openxmlformats.org/drawingml/2006/table">
            <a:tbl>
              <a:tblPr/>
              <a:tblGrid>
                <a:gridCol w="5471885"/>
                <a:gridCol w="5442856"/>
              </a:tblGrid>
              <a:tr h="428625">
                <a:tc gridSpan="2">
                  <a:txBody>
                    <a:bodyPr/>
                    <a:lstStyle/>
                    <a:p>
                      <a:pPr algn="ctr" fontAlgn="ctr"/>
                      <a:r>
                        <a:rPr lang="en-US" sz="4000" b="1" i="0" u="none" strike="noStrike" dirty="0">
                          <a:solidFill>
                            <a:srgbClr val="000000"/>
                          </a:solidFill>
                          <a:effectLst/>
                          <a:latin typeface="Calibri" panose="020F0502020204030204" pitchFamily="34" charset="0"/>
                        </a:rPr>
                        <a:t>Terminology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428625">
                <a:tc>
                  <a:txBody>
                    <a:bodyPr/>
                    <a:lstStyle/>
                    <a:p>
                      <a:pPr algn="l" fontAlgn="ctr"/>
                      <a:r>
                        <a:rPr lang="en-US" sz="4000" b="1" i="0" u="none" strike="noStrike">
                          <a:solidFill>
                            <a:srgbClr val="000000"/>
                          </a:solidFill>
                          <a:effectLst/>
                          <a:latin typeface="Calibri" panose="020F0502020204030204" pitchFamily="34" charset="0"/>
                        </a:rPr>
                        <a:t>Data Balancing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1" i="0" u="none" strike="noStrike" dirty="0">
                          <a:solidFill>
                            <a:srgbClr val="000000"/>
                          </a:solidFill>
                          <a:effectLst/>
                          <a:latin typeface="Calibri" panose="020F0502020204030204" pitchFamily="34" charset="0"/>
                        </a:rPr>
                        <a:t>Benchmarking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dirty="0">
                          <a:solidFill>
                            <a:srgbClr val="000000"/>
                          </a:solidFill>
                          <a:effectLst/>
                          <a:latin typeface="Calibri" panose="020F0502020204030204" pitchFamily="34" charset="0"/>
                        </a:rPr>
                        <a:t>Sample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4000" b="0" i="0" u="none" strike="noStrike" dirty="0">
                          <a:solidFill>
                            <a:srgbClr val="000000"/>
                          </a:solidFill>
                          <a:effectLst/>
                          <a:latin typeface="Calibri" panose="020F0502020204030204" pitchFamily="34" charset="0"/>
                        </a:rPr>
                        <a:t>Patients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428625">
                <a:tc>
                  <a:txBody>
                    <a:bodyPr/>
                    <a:lstStyle/>
                    <a:p>
                      <a:pPr algn="l" fontAlgn="ctr"/>
                      <a:r>
                        <a:rPr lang="en-US" sz="4000" b="0" i="0" u="none" strike="noStrike">
                          <a:solidFill>
                            <a:srgbClr val="000000"/>
                          </a:solidFill>
                          <a:effectLst/>
                          <a:latin typeface="Calibri" panose="020F0502020204030204" pitchFamily="34" charset="0"/>
                        </a:rPr>
                        <a:t>Covariate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dirty="0" smtClean="0">
                          <a:solidFill>
                            <a:srgbClr val="000000"/>
                          </a:solidFill>
                          <a:effectLst/>
                          <a:latin typeface="Calibri" panose="020F0502020204030204" pitchFamily="34" charset="0"/>
                        </a:rPr>
                        <a:t>Comorbidities</a:t>
                      </a:r>
                      <a:endParaRPr lang="en-US" sz="4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Stratum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dirty="0">
                          <a:solidFill>
                            <a:srgbClr val="000000"/>
                          </a:solidFill>
                          <a:effectLst/>
                          <a:latin typeface="Calibri" panose="020F0502020204030204" pitchFamily="34" charset="0"/>
                        </a:rPr>
                        <a:t>Patient Types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Treatment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Clinician vs Peer Group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Cases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Clinician's Patients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Controls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Peer Group's patients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Propensity Weights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dirty="0" smtClean="0">
                          <a:solidFill>
                            <a:srgbClr val="000000"/>
                          </a:solidFill>
                          <a:effectLst/>
                          <a:latin typeface="Calibri" panose="020F0502020204030204" pitchFamily="34" charset="0"/>
                        </a:rPr>
                        <a:t>--</a:t>
                      </a:r>
                      <a:endParaRPr lang="en-US" sz="4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56263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558104573"/>
              </p:ext>
            </p:extLst>
          </p:nvPr>
        </p:nvGraphicFramePr>
        <p:xfrm>
          <a:off x="377372" y="284797"/>
          <a:ext cx="10914741" cy="5572125"/>
        </p:xfrm>
        <a:graphic>
          <a:graphicData uri="http://schemas.openxmlformats.org/drawingml/2006/table">
            <a:tbl>
              <a:tblPr/>
              <a:tblGrid>
                <a:gridCol w="5471885"/>
                <a:gridCol w="5442856"/>
              </a:tblGrid>
              <a:tr h="428625">
                <a:tc gridSpan="2">
                  <a:txBody>
                    <a:bodyPr/>
                    <a:lstStyle/>
                    <a:p>
                      <a:pPr algn="ctr" fontAlgn="ctr"/>
                      <a:r>
                        <a:rPr lang="en-US" sz="4000" b="1" i="0" u="none" strike="noStrike" dirty="0">
                          <a:solidFill>
                            <a:srgbClr val="000000"/>
                          </a:solidFill>
                          <a:effectLst/>
                          <a:latin typeface="Calibri" panose="020F0502020204030204" pitchFamily="34" charset="0"/>
                        </a:rPr>
                        <a:t>Terminology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428625">
                <a:tc>
                  <a:txBody>
                    <a:bodyPr/>
                    <a:lstStyle/>
                    <a:p>
                      <a:pPr algn="l" fontAlgn="ctr"/>
                      <a:r>
                        <a:rPr lang="en-US" sz="4000" b="1" i="0" u="none" strike="noStrike">
                          <a:solidFill>
                            <a:srgbClr val="000000"/>
                          </a:solidFill>
                          <a:effectLst/>
                          <a:latin typeface="Calibri" panose="020F0502020204030204" pitchFamily="34" charset="0"/>
                        </a:rPr>
                        <a:t>Data Balancing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1" i="0" u="none" strike="noStrike" dirty="0">
                          <a:solidFill>
                            <a:srgbClr val="000000"/>
                          </a:solidFill>
                          <a:effectLst/>
                          <a:latin typeface="Calibri" panose="020F0502020204030204" pitchFamily="34" charset="0"/>
                        </a:rPr>
                        <a:t>Benchmarking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Sample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Patients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dirty="0">
                          <a:solidFill>
                            <a:srgbClr val="000000"/>
                          </a:solidFill>
                          <a:effectLst/>
                          <a:latin typeface="Calibri" panose="020F0502020204030204" pitchFamily="34" charset="0"/>
                        </a:rPr>
                        <a:t>Covariate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4000" b="0" i="0" u="none" strike="noStrike" dirty="0" smtClean="0">
                          <a:solidFill>
                            <a:srgbClr val="000000"/>
                          </a:solidFill>
                          <a:effectLst/>
                          <a:latin typeface="Calibri" panose="020F0502020204030204" pitchFamily="34" charset="0"/>
                        </a:rPr>
                        <a:t>Comorbidities</a:t>
                      </a:r>
                      <a:endParaRPr lang="en-US" sz="4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428625">
                <a:tc>
                  <a:txBody>
                    <a:bodyPr/>
                    <a:lstStyle/>
                    <a:p>
                      <a:pPr algn="l" fontAlgn="ctr"/>
                      <a:r>
                        <a:rPr lang="en-US" sz="4000" b="0" i="0" u="none" strike="noStrike">
                          <a:solidFill>
                            <a:srgbClr val="000000"/>
                          </a:solidFill>
                          <a:effectLst/>
                          <a:latin typeface="Calibri" panose="020F0502020204030204" pitchFamily="34" charset="0"/>
                        </a:rPr>
                        <a:t>Stratum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Patient Types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dirty="0">
                          <a:solidFill>
                            <a:srgbClr val="000000"/>
                          </a:solidFill>
                          <a:effectLst/>
                          <a:latin typeface="Calibri" panose="020F0502020204030204" pitchFamily="34" charset="0"/>
                        </a:rPr>
                        <a:t>Treatment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Clinician vs Peer Group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Cases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Clinician's Patients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Controls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Peer Group's patients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Propensity Weights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dirty="0" smtClean="0">
                          <a:solidFill>
                            <a:srgbClr val="000000"/>
                          </a:solidFill>
                          <a:effectLst/>
                          <a:latin typeface="Calibri" panose="020F0502020204030204" pitchFamily="34" charset="0"/>
                        </a:rPr>
                        <a:t>--</a:t>
                      </a:r>
                      <a:endParaRPr lang="en-US" sz="4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63010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588385597"/>
              </p:ext>
            </p:extLst>
          </p:nvPr>
        </p:nvGraphicFramePr>
        <p:xfrm>
          <a:off x="377372" y="284797"/>
          <a:ext cx="10914741" cy="5572125"/>
        </p:xfrm>
        <a:graphic>
          <a:graphicData uri="http://schemas.openxmlformats.org/drawingml/2006/table">
            <a:tbl>
              <a:tblPr/>
              <a:tblGrid>
                <a:gridCol w="5471885"/>
                <a:gridCol w="5442856"/>
              </a:tblGrid>
              <a:tr h="428625">
                <a:tc gridSpan="2">
                  <a:txBody>
                    <a:bodyPr/>
                    <a:lstStyle/>
                    <a:p>
                      <a:pPr algn="ctr" fontAlgn="ctr"/>
                      <a:r>
                        <a:rPr lang="en-US" sz="4000" b="1" i="0" u="none" strike="noStrike" dirty="0">
                          <a:solidFill>
                            <a:srgbClr val="000000"/>
                          </a:solidFill>
                          <a:effectLst/>
                          <a:latin typeface="Calibri" panose="020F0502020204030204" pitchFamily="34" charset="0"/>
                        </a:rPr>
                        <a:t>Terminology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428625">
                <a:tc>
                  <a:txBody>
                    <a:bodyPr/>
                    <a:lstStyle/>
                    <a:p>
                      <a:pPr algn="l" fontAlgn="ctr"/>
                      <a:r>
                        <a:rPr lang="en-US" sz="4000" b="1" i="0" u="none" strike="noStrike">
                          <a:solidFill>
                            <a:srgbClr val="000000"/>
                          </a:solidFill>
                          <a:effectLst/>
                          <a:latin typeface="Calibri" panose="020F0502020204030204" pitchFamily="34" charset="0"/>
                        </a:rPr>
                        <a:t>Data Balancing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1" i="0" u="none" strike="noStrike" dirty="0">
                          <a:solidFill>
                            <a:srgbClr val="000000"/>
                          </a:solidFill>
                          <a:effectLst/>
                          <a:latin typeface="Calibri" panose="020F0502020204030204" pitchFamily="34" charset="0"/>
                        </a:rPr>
                        <a:t>Benchmarking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Sample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Patients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Covariate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dirty="0" smtClean="0">
                          <a:solidFill>
                            <a:srgbClr val="000000"/>
                          </a:solidFill>
                          <a:effectLst/>
                          <a:latin typeface="Calibri" panose="020F0502020204030204" pitchFamily="34" charset="0"/>
                        </a:rPr>
                        <a:t>Comorbidities</a:t>
                      </a:r>
                      <a:endParaRPr lang="en-US" sz="4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dirty="0">
                          <a:solidFill>
                            <a:srgbClr val="000000"/>
                          </a:solidFill>
                          <a:effectLst/>
                          <a:latin typeface="Calibri" panose="020F0502020204030204" pitchFamily="34" charset="0"/>
                        </a:rPr>
                        <a:t>Stratum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4000" b="0" i="0" u="none" strike="noStrike" dirty="0">
                          <a:solidFill>
                            <a:srgbClr val="000000"/>
                          </a:solidFill>
                          <a:effectLst/>
                          <a:latin typeface="Calibri" panose="020F0502020204030204" pitchFamily="34" charset="0"/>
                        </a:rPr>
                        <a:t>Patient Types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428625">
                <a:tc>
                  <a:txBody>
                    <a:bodyPr/>
                    <a:lstStyle/>
                    <a:p>
                      <a:pPr algn="l" fontAlgn="ctr"/>
                      <a:r>
                        <a:rPr lang="en-US" sz="4000" b="0" i="0" u="none" strike="noStrike">
                          <a:solidFill>
                            <a:srgbClr val="000000"/>
                          </a:solidFill>
                          <a:effectLst/>
                          <a:latin typeface="Calibri" panose="020F0502020204030204" pitchFamily="34" charset="0"/>
                        </a:rPr>
                        <a:t>Treatment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Clinician vs Peer Group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Cases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Clinician's Patients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Controls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Peer Group's patients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Propensity Weights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dirty="0" smtClean="0">
                          <a:solidFill>
                            <a:srgbClr val="000000"/>
                          </a:solidFill>
                          <a:effectLst/>
                          <a:latin typeface="Calibri" panose="020F0502020204030204" pitchFamily="34" charset="0"/>
                        </a:rPr>
                        <a:t>--</a:t>
                      </a:r>
                      <a:endParaRPr lang="en-US" sz="4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65585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56944247"/>
              </p:ext>
            </p:extLst>
          </p:nvPr>
        </p:nvGraphicFramePr>
        <p:xfrm>
          <a:off x="377372" y="284797"/>
          <a:ext cx="10914741" cy="5572125"/>
        </p:xfrm>
        <a:graphic>
          <a:graphicData uri="http://schemas.openxmlformats.org/drawingml/2006/table">
            <a:tbl>
              <a:tblPr/>
              <a:tblGrid>
                <a:gridCol w="5471885"/>
                <a:gridCol w="5442856"/>
              </a:tblGrid>
              <a:tr h="428625">
                <a:tc gridSpan="2">
                  <a:txBody>
                    <a:bodyPr/>
                    <a:lstStyle/>
                    <a:p>
                      <a:pPr algn="ctr" fontAlgn="ctr"/>
                      <a:r>
                        <a:rPr lang="en-US" sz="4000" b="1" i="0" u="none" strike="noStrike" dirty="0">
                          <a:solidFill>
                            <a:srgbClr val="000000"/>
                          </a:solidFill>
                          <a:effectLst/>
                          <a:latin typeface="Calibri" panose="020F0502020204030204" pitchFamily="34" charset="0"/>
                        </a:rPr>
                        <a:t>Terminology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428625">
                <a:tc>
                  <a:txBody>
                    <a:bodyPr/>
                    <a:lstStyle/>
                    <a:p>
                      <a:pPr algn="l" fontAlgn="ctr"/>
                      <a:r>
                        <a:rPr lang="en-US" sz="4000" b="1" i="0" u="none" strike="noStrike">
                          <a:solidFill>
                            <a:srgbClr val="000000"/>
                          </a:solidFill>
                          <a:effectLst/>
                          <a:latin typeface="Calibri" panose="020F0502020204030204" pitchFamily="34" charset="0"/>
                        </a:rPr>
                        <a:t>Data Balancing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1" i="0" u="none" strike="noStrike" dirty="0">
                          <a:solidFill>
                            <a:srgbClr val="000000"/>
                          </a:solidFill>
                          <a:effectLst/>
                          <a:latin typeface="Calibri" panose="020F0502020204030204" pitchFamily="34" charset="0"/>
                        </a:rPr>
                        <a:t>Benchmarking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Sample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Patients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Covariate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Comorbidites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Stratum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Patient Types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dirty="0">
                          <a:solidFill>
                            <a:srgbClr val="000000"/>
                          </a:solidFill>
                          <a:effectLst/>
                          <a:latin typeface="Calibri" panose="020F0502020204030204" pitchFamily="34" charset="0"/>
                        </a:rPr>
                        <a:t>Treatment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4000" b="0" i="0" u="none" strike="noStrike" dirty="0">
                          <a:solidFill>
                            <a:srgbClr val="000000"/>
                          </a:solidFill>
                          <a:effectLst/>
                          <a:latin typeface="Calibri" panose="020F0502020204030204" pitchFamily="34" charset="0"/>
                        </a:rPr>
                        <a:t>Clinician vs Peer Group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428625">
                <a:tc>
                  <a:txBody>
                    <a:bodyPr/>
                    <a:lstStyle/>
                    <a:p>
                      <a:pPr algn="l" fontAlgn="ctr"/>
                      <a:r>
                        <a:rPr lang="en-US" sz="4000" b="0" i="0" u="none" strike="noStrike">
                          <a:solidFill>
                            <a:srgbClr val="000000"/>
                          </a:solidFill>
                          <a:effectLst/>
                          <a:latin typeface="Calibri" panose="020F0502020204030204" pitchFamily="34" charset="0"/>
                        </a:rPr>
                        <a:t>Cases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Clinician's Patients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Controls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Peer Group's patients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Propensity Weights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dirty="0" smtClean="0">
                          <a:solidFill>
                            <a:srgbClr val="000000"/>
                          </a:solidFill>
                          <a:effectLst/>
                          <a:latin typeface="Calibri" panose="020F0502020204030204" pitchFamily="34" charset="0"/>
                        </a:rPr>
                        <a:t>--</a:t>
                      </a:r>
                      <a:endParaRPr lang="en-US" sz="4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80511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490196101"/>
              </p:ext>
            </p:extLst>
          </p:nvPr>
        </p:nvGraphicFramePr>
        <p:xfrm>
          <a:off x="377372" y="284797"/>
          <a:ext cx="10914741" cy="5572125"/>
        </p:xfrm>
        <a:graphic>
          <a:graphicData uri="http://schemas.openxmlformats.org/drawingml/2006/table">
            <a:tbl>
              <a:tblPr/>
              <a:tblGrid>
                <a:gridCol w="5471885"/>
                <a:gridCol w="5442856"/>
              </a:tblGrid>
              <a:tr h="428625">
                <a:tc gridSpan="2">
                  <a:txBody>
                    <a:bodyPr/>
                    <a:lstStyle/>
                    <a:p>
                      <a:pPr algn="ctr" fontAlgn="ctr"/>
                      <a:r>
                        <a:rPr lang="en-US" sz="4000" b="1" i="0" u="none" strike="noStrike" dirty="0">
                          <a:solidFill>
                            <a:srgbClr val="000000"/>
                          </a:solidFill>
                          <a:effectLst/>
                          <a:latin typeface="Calibri" panose="020F0502020204030204" pitchFamily="34" charset="0"/>
                        </a:rPr>
                        <a:t>Terminology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428625">
                <a:tc>
                  <a:txBody>
                    <a:bodyPr/>
                    <a:lstStyle/>
                    <a:p>
                      <a:pPr algn="l" fontAlgn="ctr"/>
                      <a:r>
                        <a:rPr lang="en-US" sz="4000" b="1" i="0" u="none" strike="noStrike">
                          <a:solidFill>
                            <a:srgbClr val="000000"/>
                          </a:solidFill>
                          <a:effectLst/>
                          <a:latin typeface="Calibri" panose="020F0502020204030204" pitchFamily="34" charset="0"/>
                        </a:rPr>
                        <a:t>Data Balancing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1" i="0" u="none" strike="noStrike" dirty="0">
                          <a:solidFill>
                            <a:srgbClr val="000000"/>
                          </a:solidFill>
                          <a:effectLst/>
                          <a:latin typeface="Calibri" panose="020F0502020204030204" pitchFamily="34" charset="0"/>
                        </a:rPr>
                        <a:t>Benchmarking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Sample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Patients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Covariate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Comorbidites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Stratum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Patient Types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Treatment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Clinician vs Peer Group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dirty="0">
                          <a:solidFill>
                            <a:srgbClr val="000000"/>
                          </a:solidFill>
                          <a:effectLst/>
                          <a:latin typeface="Calibri" panose="020F0502020204030204" pitchFamily="34" charset="0"/>
                        </a:rPr>
                        <a:t>Cases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4000" b="0" i="0" u="none" strike="noStrike" dirty="0">
                          <a:solidFill>
                            <a:srgbClr val="000000"/>
                          </a:solidFill>
                          <a:effectLst/>
                          <a:latin typeface="Calibri" panose="020F0502020204030204" pitchFamily="34" charset="0"/>
                        </a:rPr>
                        <a:t>Clinician's Patients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428625">
                <a:tc>
                  <a:txBody>
                    <a:bodyPr/>
                    <a:lstStyle/>
                    <a:p>
                      <a:pPr algn="l" fontAlgn="ctr"/>
                      <a:r>
                        <a:rPr lang="en-US" sz="4000" b="0" i="0" u="none" strike="noStrike">
                          <a:solidFill>
                            <a:srgbClr val="000000"/>
                          </a:solidFill>
                          <a:effectLst/>
                          <a:latin typeface="Calibri" panose="020F0502020204030204" pitchFamily="34" charset="0"/>
                        </a:rPr>
                        <a:t>Controls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Peer Group's patients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Propensity Weights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dirty="0" smtClean="0">
                          <a:solidFill>
                            <a:srgbClr val="000000"/>
                          </a:solidFill>
                          <a:effectLst/>
                          <a:latin typeface="Calibri" panose="020F0502020204030204" pitchFamily="34" charset="0"/>
                        </a:rPr>
                        <a:t>--</a:t>
                      </a:r>
                      <a:endParaRPr lang="en-US" sz="4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90709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68044012"/>
              </p:ext>
            </p:extLst>
          </p:nvPr>
        </p:nvGraphicFramePr>
        <p:xfrm>
          <a:off x="377372" y="284797"/>
          <a:ext cx="10914741" cy="5572125"/>
        </p:xfrm>
        <a:graphic>
          <a:graphicData uri="http://schemas.openxmlformats.org/drawingml/2006/table">
            <a:tbl>
              <a:tblPr/>
              <a:tblGrid>
                <a:gridCol w="5471885"/>
                <a:gridCol w="5442856"/>
              </a:tblGrid>
              <a:tr h="428625">
                <a:tc gridSpan="2">
                  <a:txBody>
                    <a:bodyPr/>
                    <a:lstStyle/>
                    <a:p>
                      <a:pPr algn="ctr" fontAlgn="ctr"/>
                      <a:r>
                        <a:rPr lang="en-US" sz="4000" b="1" i="0" u="none" strike="noStrike" dirty="0">
                          <a:solidFill>
                            <a:srgbClr val="000000"/>
                          </a:solidFill>
                          <a:effectLst/>
                          <a:latin typeface="Calibri" panose="020F0502020204030204" pitchFamily="34" charset="0"/>
                        </a:rPr>
                        <a:t>Terminology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428625">
                <a:tc>
                  <a:txBody>
                    <a:bodyPr/>
                    <a:lstStyle/>
                    <a:p>
                      <a:pPr algn="l" fontAlgn="ctr"/>
                      <a:r>
                        <a:rPr lang="en-US" sz="4000" b="1" i="0" u="none" strike="noStrike">
                          <a:solidFill>
                            <a:srgbClr val="000000"/>
                          </a:solidFill>
                          <a:effectLst/>
                          <a:latin typeface="Calibri" panose="020F0502020204030204" pitchFamily="34" charset="0"/>
                        </a:rPr>
                        <a:t>Data Balancing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1" i="0" u="none" strike="noStrike" dirty="0">
                          <a:solidFill>
                            <a:srgbClr val="000000"/>
                          </a:solidFill>
                          <a:effectLst/>
                          <a:latin typeface="Calibri" panose="020F0502020204030204" pitchFamily="34" charset="0"/>
                        </a:rPr>
                        <a:t>Benchmarking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Sample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Patients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Covariate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Comorbidites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Stratum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Patient Types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Treatment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Clinician vs Peer Group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a:solidFill>
                            <a:srgbClr val="000000"/>
                          </a:solidFill>
                          <a:effectLst/>
                          <a:latin typeface="Calibri" panose="020F0502020204030204" pitchFamily="34" charset="0"/>
                        </a:rPr>
                        <a:t>Cases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a:solidFill>
                            <a:srgbClr val="000000"/>
                          </a:solidFill>
                          <a:effectLst/>
                          <a:latin typeface="Calibri" panose="020F0502020204030204" pitchFamily="34" charset="0"/>
                        </a:rPr>
                        <a:t>Clinician's Patients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l" fontAlgn="ctr"/>
                      <a:r>
                        <a:rPr lang="en-US" sz="4000" b="0" i="0" u="none" strike="noStrike" dirty="0">
                          <a:solidFill>
                            <a:srgbClr val="000000"/>
                          </a:solidFill>
                          <a:effectLst/>
                          <a:latin typeface="Calibri" panose="020F0502020204030204" pitchFamily="34" charset="0"/>
                        </a:rPr>
                        <a:t>Controls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4000" b="0" i="0" u="none" strike="noStrike" dirty="0">
                          <a:solidFill>
                            <a:srgbClr val="000000"/>
                          </a:solidFill>
                          <a:effectLst/>
                          <a:latin typeface="Calibri" panose="020F0502020204030204" pitchFamily="34" charset="0"/>
                        </a:rPr>
                        <a:t>Peer Group's patients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428625">
                <a:tc>
                  <a:txBody>
                    <a:bodyPr/>
                    <a:lstStyle/>
                    <a:p>
                      <a:pPr algn="l" fontAlgn="ctr"/>
                      <a:r>
                        <a:rPr lang="en-US" sz="4000" b="0" i="0" u="none" strike="noStrike">
                          <a:solidFill>
                            <a:srgbClr val="000000"/>
                          </a:solidFill>
                          <a:effectLst/>
                          <a:latin typeface="Calibri" panose="020F0502020204030204" pitchFamily="34" charset="0"/>
                        </a:rPr>
                        <a:t>Propensity Weights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0" b="0" i="0" u="none" strike="noStrike" dirty="0" smtClean="0">
                          <a:solidFill>
                            <a:srgbClr val="000000"/>
                          </a:solidFill>
                          <a:effectLst/>
                          <a:latin typeface="Calibri" panose="020F0502020204030204" pitchFamily="34" charset="0"/>
                        </a:rPr>
                        <a:t>--</a:t>
                      </a:r>
                      <a:endParaRPr lang="en-US" sz="4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12022077"/>
      </p:ext>
    </p:extLst>
  </p:cSld>
  <p:clrMapOvr>
    <a:masterClrMapping/>
  </p:clrMapOvr>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George Mason University 2.0" id="{AE27463A-FAD6-034C-8FDD-9E4699D44229}" vid="{3385DE02-A880-BB45-9582-0AD879F3B8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10332</TotalTime>
  <Words>1825</Words>
  <Application>Microsoft Office PowerPoint</Application>
  <PresentationFormat>Widescreen</PresentationFormat>
  <Paragraphs>311</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ＭＳ Ｐゴシック</vt:lpstr>
      <vt:lpstr>Arial</vt:lpstr>
      <vt:lpstr>Calibri</vt:lpstr>
      <vt:lpstr>Times New Roman</vt:lpstr>
      <vt:lpstr>George Mason University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Balancing allows us to compare clinicians and peer group on same patient types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Farrokh Alemi</cp:lastModifiedBy>
  <cp:revision>310</cp:revision>
  <dcterms:created xsi:type="dcterms:W3CDTF">2017-05-23T16:09:18Z</dcterms:created>
  <dcterms:modified xsi:type="dcterms:W3CDTF">2019-04-04T14:09:14Z</dcterms:modified>
</cp:coreProperties>
</file>