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3" r:id="rId1"/>
  </p:sldMasterIdLst>
  <p:notesMasterIdLst>
    <p:notesMasterId r:id="rId14"/>
  </p:notesMasterIdLst>
  <p:sldIdLst>
    <p:sldId id="256" r:id="rId2"/>
    <p:sldId id="257" r:id="rId3"/>
    <p:sldId id="258" r:id="rId4"/>
    <p:sldId id="259" r:id="rId5"/>
    <p:sldId id="260" r:id="rId6"/>
    <p:sldId id="270" r:id="rId7"/>
    <p:sldId id="269" r:id="rId8"/>
    <p:sldId id="262" r:id="rId9"/>
    <p:sldId id="263" r:id="rId10"/>
    <p:sldId id="266" r:id="rId11"/>
    <p:sldId id="273" r:id="rId12"/>
    <p:sldId id="27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82"/>
    <p:restoredTop sz="88253"/>
  </p:normalViewPr>
  <p:slideViewPr>
    <p:cSldViewPr snapToGrid="0" snapToObjects="1">
      <p:cViewPr varScale="1">
        <p:scale>
          <a:sx n="83" d="100"/>
          <a:sy n="83" d="100"/>
        </p:scale>
        <p:origin x="216" y="51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4D5F00-363D-0241-BC9D-AEF79F35E960}" type="datetimeFigureOut">
              <a:rPr lang="en-US" smtClean="0"/>
              <a:t>11/15/20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5BF969-6334-F644-A8FC-0E92659A2EFF}" type="slidenum">
              <a:rPr lang="en-US" smtClean="0"/>
              <a:t>‹#›</a:t>
            </a:fld>
            <a:endParaRPr lang="en-US"/>
          </a:p>
        </p:txBody>
      </p:sp>
    </p:spTree>
    <p:extLst>
      <p:ext uri="{BB962C8B-B14F-4D97-AF65-F5344CB8AC3E}">
        <p14:creationId xmlns:p14="http://schemas.microsoft.com/office/powerpoint/2010/main" val="2777901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MR =  the absolute value of each value minus the previous value.</a:t>
            </a:r>
          </a:p>
          <a:p>
            <a:r>
              <a:rPr lang="en-US" dirty="0"/>
              <a:t>difference between between adjacent values for column LOS expected and name it Moving Range(MR)</a:t>
            </a:r>
          </a:p>
        </p:txBody>
      </p:sp>
      <p:sp>
        <p:nvSpPr>
          <p:cNvPr id="4" name="Slide Number Placeholder 3"/>
          <p:cNvSpPr>
            <a:spLocks noGrp="1"/>
          </p:cNvSpPr>
          <p:nvPr>
            <p:ph type="sldNum" sz="quarter" idx="5"/>
          </p:nvPr>
        </p:nvSpPr>
        <p:spPr/>
        <p:txBody>
          <a:bodyPr/>
          <a:lstStyle/>
          <a:p>
            <a:fld id="{0E5BF969-6334-F644-A8FC-0E92659A2EFF}" type="slidenum">
              <a:rPr lang="en-US" smtClean="0"/>
              <a:t>7</a:t>
            </a:fld>
            <a:endParaRPr lang="en-US"/>
          </a:p>
        </p:txBody>
      </p:sp>
    </p:spTree>
    <p:extLst>
      <p:ext uri="{BB962C8B-B14F-4D97-AF65-F5344CB8AC3E}">
        <p14:creationId xmlns:p14="http://schemas.microsoft.com/office/powerpoint/2010/main" val="596683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constant E depends on how many consecutive observations are included in the moving range.  When 2 consecutive observations are examined, the constant is 2.66 for control limits that include 99% of the data</a:t>
            </a:r>
            <a:endParaRPr lang="en-US" dirty="0"/>
          </a:p>
        </p:txBody>
      </p:sp>
      <p:sp>
        <p:nvSpPr>
          <p:cNvPr id="4" name="Slide Number Placeholder 3"/>
          <p:cNvSpPr>
            <a:spLocks noGrp="1"/>
          </p:cNvSpPr>
          <p:nvPr>
            <p:ph type="sldNum" sz="quarter" idx="5"/>
          </p:nvPr>
        </p:nvSpPr>
        <p:spPr/>
        <p:txBody>
          <a:bodyPr/>
          <a:lstStyle/>
          <a:p>
            <a:fld id="{0E5BF969-6334-F644-A8FC-0E92659A2EFF}" type="slidenum">
              <a:rPr lang="en-US" smtClean="0"/>
              <a:t>9</a:t>
            </a:fld>
            <a:endParaRPr lang="en-US"/>
          </a:p>
        </p:txBody>
      </p:sp>
    </p:spTree>
    <p:extLst>
      <p:ext uri="{BB962C8B-B14F-4D97-AF65-F5344CB8AC3E}">
        <p14:creationId xmlns:p14="http://schemas.microsoft.com/office/powerpoint/2010/main" val="3530369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5BF969-6334-F644-A8FC-0E92659A2EFF}" type="slidenum">
              <a:rPr lang="en-US" smtClean="0"/>
              <a:t>10</a:t>
            </a:fld>
            <a:endParaRPr lang="en-US"/>
          </a:p>
        </p:txBody>
      </p:sp>
    </p:spTree>
    <p:extLst>
      <p:ext uri="{BB962C8B-B14F-4D97-AF65-F5344CB8AC3E}">
        <p14:creationId xmlns:p14="http://schemas.microsoft.com/office/powerpoint/2010/main" val="3047412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C9E5B4B-ED5D-E94D-9F8E-DC3686048559}" type="datetimeFigureOut">
              <a:rPr lang="en-US" smtClean="0"/>
              <a:t>11/15/20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16B67-4A40-734B-BAB3-13D20DCA5104}" type="slidenum">
              <a:rPr lang="en-US" smtClean="0"/>
              <a:t>‹#›</a:t>
            </a:fld>
            <a:endParaRPr lang="en-US"/>
          </a:p>
        </p:txBody>
      </p:sp>
    </p:spTree>
    <p:extLst>
      <p:ext uri="{BB962C8B-B14F-4D97-AF65-F5344CB8AC3E}">
        <p14:creationId xmlns:p14="http://schemas.microsoft.com/office/powerpoint/2010/main" val="2826719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9E5B4B-ED5D-E94D-9F8E-DC3686048559}" type="datetimeFigureOut">
              <a:rPr lang="en-US" smtClean="0"/>
              <a:t>11/15/20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6B67-4A40-734B-BAB3-13D20DCA5104}" type="slidenum">
              <a:rPr lang="en-US" smtClean="0"/>
              <a:t>‹#›</a:t>
            </a:fld>
            <a:endParaRPr lang="en-US"/>
          </a:p>
        </p:txBody>
      </p:sp>
    </p:spTree>
    <p:extLst>
      <p:ext uri="{BB962C8B-B14F-4D97-AF65-F5344CB8AC3E}">
        <p14:creationId xmlns:p14="http://schemas.microsoft.com/office/powerpoint/2010/main" val="3295863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9E5B4B-ED5D-E94D-9F8E-DC3686048559}" type="datetimeFigureOut">
              <a:rPr lang="en-US" smtClean="0"/>
              <a:t>11/15/20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6B67-4A40-734B-BAB3-13D20DCA5104}" type="slidenum">
              <a:rPr lang="en-US" smtClean="0"/>
              <a:t>‹#›</a:t>
            </a:fld>
            <a:endParaRPr lang="en-US"/>
          </a:p>
        </p:txBody>
      </p:sp>
    </p:spTree>
    <p:extLst>
      <p:ext uri="{BB962C8B-B14F-4D97-AF65-F5344CB8AC3E}">
        <p14:creationId xmlns:p14="http://schemas.microsoft.com/office/powerpoint/2010/main" val="3619812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9E5B4B-ED5D-E94D-9F8E-DC3686048559}" type="datetimeFigureOut">
              <a:rPr lang="en-US" smtClean="0"/>
              <a:t>11/15/20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16B67-4A40-734B-BAB3-13D20DCA5104}" type="slidenum">
              <a:rPr lang="en-US" smtClean="0"/>
              <a:t>‹#›</a:t>
            </a:fld>
            <a:endParaRPr lang="en-US"/>
          </a:p>
        </p:txBody>
      </p:sp>
    </p:spTree>
    <p:extLst>
      <p:ext uri="{BB962C8B-B14F-4D97-AF65-F5344CB8AC3E}">
        <p14:creationId xmlns:p14="http://schemas.microsoft.com/office/powerpoint/2010/main" val="4226318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3C9E5B4B-ED5D-E94D-9F8E-DC3686048559}" type="datetimeFigureOut">
              <a:rPr lang="en-US" smtClean="0"/>
              <a:t>11/15/20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16B67-4A40-734B-BAB3-13D20DCA5104}" type="slidenum">
              <a:rPr lang="en-US" smtClean="0"/>
              <a:t>‹#›</a:t>
            </a:fld>
            <a:endParaRPr lang="en-US"/>
          </a:p>
        </p:txBody>
      </p:sp>
    </p:spTree>
    <p:extLst>
      <p:ext uri="{BB962C8B-B14F-4D97-AF65-F5344CB8AC3E}">
        <p14:creationId xmlns:p14="http://schemas.microsoft.com/office/powerpoint/2010/main" val="328294590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C9E5B4B-ED5D-E94D-9F8E-DC3686048559}" type="datetimeFigureOut">
              <a:rPr lang="en-US" smtClean="0"/>
              <a:t>11/15/20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06216B67-4A40-734B-BAB3-13D20DCA5104}" type="slidenum">
              <a:rPr lang="en-US" smtClean="0"/>
              <a:t>‹#›</a:t>
            </a:fld>
            <a:endParaRPr lang="en-US"/>
          </a:p>
        </p:txBody>
      </p:sp>
    </p:spTree>
    <p:extLst>
      <p:ext uri="{BB962C8B-B14F-4D97-AF65-F5344CB8AC3E}">
        <p14:creationId xmlns:p14="http://schemas.microsoft.com/office/powerpoint/2010/main" val="2292640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C9E5B4B-ED5D-E94D-9F8E-DC3686048559}" type="datetimeFigureOut">
              <a:rPr lang="en-US" smtClean="0"/>
              <a:t>11/15/20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16B67-4A40-734B-BAB3-13D20DCA5104}"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53259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C9E5B4B-ED5D-E94D-9F8E-DC3686048559}" type="datetimeFigureOut">
              <a:rPr lang="en-US" smtClean="0"/>
              <a:t>11/15/20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216B67-4A40-734B-BAB3-13D20DCA5104}" type="slidenum">
              <a:rPr lang="en-US" smtClean="0"/>
              <a:t>‹#›</a:t>
            </a:fld>
            <a:endParaRPr lang="en-US"/>
          </a:p>
        </p:txBody>
      </p:sp>
    </p:spTree>
    <p:extLst>
      <p:ext uri="{BB962C8B-B14F-4D97-AF65-F5344CB8AC3E}">
        <p14:creationId xmlns:p14="http://schemas.microsoft.com/office/powerpoint/2010/main" val="1894022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9E5B4B-ED5D-E94D-9F8E-DC3686048559}" type="datetimeFigureOut">
              <a:rPr lang="en-US" smtClean="0"/>
              <a:t>11/15/20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216B67-4A40-734B-BAB3-13D20DCA5104}" type="slidenum">
              <a:rPr lang="en-US" smtClean="0"/>
              <a:t>‹#›</a:t>
            </a:fld>
            <a:endParaRPr lang="en-US"/>
          </a:p>
        </p:txBody>
      </p:sp>
    </p:spTree>
    <p:extLst>
      <p:ext uri="{BB962C8B-B14F-4D97-AF65-F5344CB8AC3E}">
        <p14:creationId xmlns:p14="http://schemas.microsoft.com/office/powerpoint/2010/main" val="2597057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3C9E5B4B-ED5D-E94D-9F8E-DC3686048559}" type="datetimeFigureOut">
              <a:rPr lang="en-US" smtClean="0"/>
              <a:t>11/15/20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06216B67-4A40-734B-BAB3-13D20DCA5104}" type="slidenum">
              <a:rPr lang="en-US" smtClean="0"/>
              <a:t>‹#›</a:t>
            </a:fld>
            <a:endParaRPr lang="en-US"/>
          </a:p>
        </p:txBody>
      </p:sp>
    </p:spTree>
    <p:extLst>
      <p:ext uri="{BB962C8B-B14F-4D97-AF65-F5344CB8AC3E}">
        <p14:creationId xmlns:p14="http://schemas.microsoft.com/office/powerpoint/2010/main" val="393341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C9E5B4B-ED5D-E94D-9F8E-DC3686048559}" type="datetimeFigureOut">
              <a:rPr lang="en-US" smtClean="0"/>
              <a:t>11/15/20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06216B67-4A40-734B-BAB3-13D20DCA5104}" type="slidenum">
              <a:rPr lang="en-US" smtClean="0"/>
              <a:t>‹#›</a:t>
            </a:fld>
            <a:endParaRPr lang="en-US"/>
          </a:p>
        </p:txBody>
      </p:sp>
    </p:spTree>
    <p:extLst>
      <p:ext uri="{BB962C8B-B14F-4D97-AF65-F5344CB8AC3E}">
        <p14:creationId xmlns:p14="http://schemas.microsoft.com/office/powerpoint/2010/main" val="3297894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C9E5B4B-ED5D-E94D-9F8E-DC3686048559}" type="datetimeFigureOut">
              <a:rPr lang="en-US" smtClean="0"/>
              <a:t>11/15/20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6216B67-4A40-734B-BAB3-13D20DCA5104}" type="slidenum">
              <a:rPr lang="en-US" smtClean="0"/>
              <a:t>‹#›</a:t>
            </a:fld>
            <a:endParaRPr lang="en-US"/>
          </a:p>
        </p:txBody>
      </p:sp>
    </p:spTree>
    <p:extLst>
      <p:ext uri="{BB962C8B-B14F-4D97-AF65-F5344CB8AC3E}">
        <p14:creationId xmlns:p14="http://schemas.microsoft.com/office/powerpoint/2010/main" val="3365268067"/>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0.xml"/><Relationship Id="rId5" Type="http://schemas.openxmlformats.org/officeDocument/2006/relationships/image" Target="../media/image23.png"/><Relationship Id="rId4" Type="http://schemas.openxmlformats.org/officeDocument/2006/relationships/image" Target="../media/image22.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2" Type="http://schemas.openxmlformats.org/officeDocument/2006/relationships/hyperlink" Target="http://openonlinecourses.com/spc/Comparison%20of%20Mean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notesSlide" Target="../notesSlides/notesSlide1.xml"/><Relationship Id="rId7"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1">
            <a:extLst>
              <a:ext uri="{FF2B5EF4-FFF2-40B4-BE49-F238E27FC236}">
                <a16:creationId xmlns:a16="http://schemas.microsoft.com/office/drawing/2014/main" id="{322F38BC-D98D-4D85-8CF7-BA70EEDEDD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B5161F-E2A7-0A49-A7C7-4D376732EF74}"/>
              </a:ext>
            </a:extLst>
          </p:cNvPr>
          <p:cNvSpPr>
            <a:spLocks noGrp="1"/>
          </p:cNvSpPr>
          <p:nvPr>
            <p:ph type="ctrTitle"/>
          </p:nvPr>
        </p:nvSpPr>
        <p:spPr>
          <a:xfrm>
            <a:off x="804672" y="2386744"/>
            <a:ext cx="5925310" cy="1645920"/>
          </a:xfrm>
        </p:spPr>
        <p:txBody>
          <a:bodyPr>
            <a:normAutofit/>
          </a:bodyPr>
          <a:lstStyle/>
          <a:p>
            <a:r>
              <a:rPr lang="en-US" sz="2900" dirty="0"/>
              <a:t>Benchmarking clinicians</a:t>
            </a:r>
            <a:br>
              <a:rPr lang="en-US" sz="2900" dirty="0"/>
            </a:br>
            <a:r>
              <a:rPr lang="en-US" sz="2900" dirty="0"/>
              <a:t>XMR chart</a:t>
            </a:r>
          </a:p>
        </p:txBody>
      </p:sp>
      <p:sp>
        <p:nvSpPr>
          <p:cNvPr id="3" name="Subtitle 2">
            <a:extLst>
              <a:ext uri="{FF2B5EF4-FFF2-40B4-BE49-F238E27FC236}">
                <a16:creationId xmlns:a16="http://schemas.microsoft.com/office/drawing/2014/main" id="{44A1FF43-C46E-6548-A380-5DD0CC53D025}"/>
              </a:ext>
            </a:extLst>
          </p:cNvPr>
          <p:cNvSpPr>
            <a:spLocks noGrp="1"/>
          </p:cNvSpPr>
          <p:nvPr>
            <p:ph type="subTitle" idx="1"/>
          </p:nvPr>
        </p:nvSpPr>
        <p:spPr>
          <a:xfrm>
            <a:off x="1148615" y="4352544"/>
            <a:ext cx="5242560" cy="1239894"/>
          </a:xfrm>
        </p:spPr>
        <p:txBody>
          <a:bodyPr>
            <a:normAutofit/>
          </a:bodyPr>
          <a:lstStyle/>
          <a:p>
            <a:pPr>
              <a:lnSpc>
                <a:spcPct val="90000"/>
              </a:lnSpc>
            </a:pPr>
            <a:r>
              <a:rPr lang="en-US" sz="1300">
                <a:solidFill>
                  <a:srgbClr val="FFFFFF"/>
                </a:solidFill>
              </a:rPr>
              <a:t>By: Namra Rasib</a:t>
            </a:r>
          </a:p>
          <a:p>
            <a:pPr>
              <a:lnSpc>
                <a:spcPct val="90000"/>
              </a:lnSpc>
            </a:pPr>
            <a:r>
              <a:rPr lang="en-US" sz="1300">
                <a:solidFill>
                  <a:srgbClr val="FFFFFF"/>
                </a:solidFill>
              </a:rPr>
              <a:t>George Mason University</a:t>
            </a:r>
          </a:p>
          <a:p>
            <a:pPr>
              <a:lnSpc>
                <a:spcPct val="90000"/>
              </a:lnSpc>
            </a:pPr>
            <a:r>
              <a:rPr lang="en-US" sz="1300">
                <a:solidFill>
                  <a:srgbClr val="FFFFFF"/>
                </a:solidFill>
              </a:rPr>
              <a:t>HAP 725- Fall 2020</a:t>
            </a:r>
          </a:p>
          <a:p>
            <a:pPr>
              <a:lnSpc>
                <a:spcPct val="90000"/>
              </a:lnSpc>
            </a:pPr>
            <a:r>
              <a:rPr lang="en-US" sz="1300">
                <a:solidFill>
                  <a:srgbClr val="FFFFFF"/>
                </a:solidFill>
              </a:rPr>
              <a:t>Instructor: Prof. Farrokh Alemi, PhD</a:t>
            </a:r>
          </a:p>
        </p:txBody>
      </p:sp>
      <p:sp>
        <p:nvSpPr>
          <p:cNvPr id="18" name="Rectangle 13">
            <a:extLst>
              <a:ext uri="{FF2B5EF4-FFF2-40B4-BE49-F238E27FC236}">
                <a16:creationId xmlns:a16="http://schemas.microsoft.com/office/drawing/2014/main" id="{B501A2F0-90BE-4D86-9A8A-4390413F7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640080"/>
            <a:ext cx="4017265" cy="526313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80F5EB4E-25CD-44CC-AF95-30C925342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0771" y="802767"/>
            <a:ext cx="3685032" cy="49377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tethoscope">
            <a:extLst>
              <a:ext uri="{FF2B5EF4-FFF2-40B4-BE49-F238E27FC236}">
                <a16:creationId xmlns:a16="http://schemas.microsoft.com/office/drawing/2014/main" id="{8BB33116-A2AA-4450-8100-10567867BC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20811" y="1749171"/>
            <a:ext cx="3044952" cy="3044952"/>
          </a:xfrm>
          <a:prstGeom prst="rect">
            <a:avLst/>
          </a:prstGeom>
        </p:spPr>
      </p:pic>
    </p:spTree>
    <p:custDataLst>
      <p:tags r:id="rId1"/>
    </p:custDataLst>
    <p:extLst>
      <p:ext uri="{BB962C8B-B14F-4D97-AF65-F5344CB8AC3E}">
        <p14:creationId xmlns:p14="http://schemas.microsoft.com/office/powerpoint/2010/main" val="259724257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advTm="16805"/>
    </mc:Choice>
    <mc:Fallback>
      <p:transition spd="slow" advTm="16805"/>
    </mc:Fallback>
  </mc:AlternateContent>
  <p:extLst>
    <p:ext uri="{E180D4A7-C9FB-4DFB-919C-405C955672EB}">
      <p14:showEvtLst xmlns:p14="http://schemas.microsoft.com/office/powerpoint/2010/main">
        <p14:playEvt time="3086" objId="4"/>
        <p14:stopEvt time="16153" objId="4"/>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AD7C5BE-418C-4A44-91BF-28E411F75B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0120" y="1559052"/>
            <a:ext cx="10271760" cy="4347972"/>
          </a:xfrm>
          <a:prstGeom prst="rect">
            <a:avLst/>
          </a:prstGeom>
          <a:solidFill>
            <a:srgbClr val="FFFFFF"/>
          </a:solidFill>
          <a:ln w="3175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C5B2AE-29D0-424B-97AE-7452E551CDF2}"/>
              </a:ext>
            </a:extLst>
          </p:cNvPr>
          <p:cNvSpPr>
            <a:spLocks noGrp="1"/>
          </p:cNvSpPr>
          <p:nvPr>
            <p:ph type="title"/>
          </p:nvPr>
        </p:nvSpPr>
        <p:spPr>
          <a:xfrm>
            <a:off x="2539555" y="546717"/>
            <a:ext cx="7112889" cy="758381"/>
          </a:xfrm>
          <a:ln>
            <a:solidFill>
              <a:srgbClr val="404040"/>
            </a:solidFill>
          </a:ln>
        </p:spPr>
        <p:txBody>
          <a:bodyPr vert="horz" lIns="182880" tIns="182880" rIns="182880" bIns="182880" rtlCol="0" anchor="ctr">
            <a:normAutofit/>
          </a:bodyPr>
          <a:lstStyle/>
          <a:p>
            <a:r>
              <a:rPr lang="en-US" u="sng" dirty="0"/>
              <a:t>Step 8</a:t>
            </a:r>
            <a:r>
              <a:rPr lang="en-US" dirty="0"/>
              <a:t> : Plot </a:t>
            </a:r>
            <a:r>
              <a:rPr lang="en-US" dirty="0" err="1"/>
              <a:t>xmr</a:t>
            </a:r>
            <a:r>
              <a:rPr lang="en-US" dirty="0"/>
              <a:t> chart</a:t>
            </a:r>
          </a:p>
        </p:txBody>
      </p:sp>
      <p:pic>
        <p:nvPicPr>
          <p:cNvPr id="7" name="Picture 6">
            <a:extLst>
              <a:ext uri="{FF2B5EF4-FFF2-40B4-BE49-F238E27FC236}">
                <a16:creationId xmlns:a16="http://schemas.microsoft.com/office/drawing/2014/main" id="{FF41EDF5-0526-994F-A284-7400BB6A473C}"/>
              </a:ext>
            </a:extLst>
          </p:cNvPr>
          <p:cNvPicPr>
            <a:picLocks noChangeAspect="1"/>
          </p:cNvPicPr>
          <p:nvPr/>
        </p:nvPicPr>
        <p:blipFill>
          <a:blip r:embed="rId4"/>
          <a:stretch>
            <a:fillRect/>
          </a:stretch>
        </p:blipFill>
        <p:spPr>
          <a:xfrm>
            <a:off x="1000765" y="1559052"/>
            <a:ext cx="9314170" cy="1669924"/>
          </a:xfrm>
          <a:prstGeom prst="rect">
            <a:avLst/>
          </a:prstGeom>
        </p:spPr>
      </p:pic>
      <p:pic>
        <p:nvPicPr>
          <p:cNvPr id="3" name="Picture 2">
            <a:extLst>
              <a:ext uri="{FF2B5EF4-FFF2-40B4-BE49-F238E27FC236}">
                <a16:creationId xmlns:a16="http://schemas.microsoft.com/office/drawing/2014/main" id="{CE6C33C4-701C-0949-866D-3A5D30D5E022}"/>
              </a:ext>
            </a:extLst>
          </p:cNvPr>
          <p:cNvPicPr>
            <a:picLocks noChangeAspect="1"/>
          </p:cNvPicPr>
          <p:nvPr/>
        </p:nvPicPr>
        <p:blipFill>
          <a:blip r:embed="rId5"/>
          <a:stretch>
            <a:fillRect/>
          </a:stretch>
        </p:blipFill>
        <p:spPr>
          <a:xfrm>
            <a:off x="5815013" y="3071812"/>
            <a:ext cx="5100638" cy="2700339"/>
          </a:xfrm>
          <a:prstGeom prst="rect">
            <a:avLst/>
          </a:prstGeom>
        </p:spPr>
      </p:pic>
    </p:spTree>
    <p:custDataLst>
      <p:tags r:id="rId1"/>
    </p:custDataLst>
    <p:extLst>
      <p:ext uri="{BB962C8B-B14F-4D97-AF65-F5344CB8AC3E}">
        <p14:creationId xmlns:p14="http://schemas.microsoft.com/office/powerpoint/2010/main" val="2825860049"/>
      </p:ext>
    </p:extLst>
  </p:cSld>
  <p:clrMapOvr>
    <a:masterClrMapping/>
  </p:clrMapOvr>
  <mc:AlternateContent xmlns:mc="http://schemas.openxmlformats.org/markup-compatibility/2006">
    <mc:Choice xmlns:p14="http://schemas.microsoft.com/office/powerpoint/2010/main" Requires="p14">
      <p:transition spd="slow" p14:dur="2000" advTm="10262"/>
    </mc:Choice>
    <mc:Fallback>
      <p:transition spd="slow" advTm="10262"/>
    </mc:Fallback>
  </mc:AlternateContent>
  <p:extLst>
    <p:ext uri="{E180D4A7-C9FB-4DFB-919C-405C955672EB}">
      <p14:showEvtLst xmlns:p14="http://schemas.microsoft.com/office/powerpoint/2010/main">
        <p14:playEvt time="1353" objId="6"/>
        <p14:stopEvt time="9459" objId="6"/>
      </p14:showEvtLst>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34BE2-955C-3049-94CB-A0C02A62C096}"/>
              </a:ext>
            </a:extLst>
          </p:cNvPr>
          <p:cNvSpPr>
            <a:spLocks noGrp="1"/>
          </p:cNvSpPr>
          <p:nvPr>
            <p:ph type="title"/>
          </p:nvPr>
        </p:nvSpPr>
        <p:spPr>
          <a:xfrm>
            <a:off x="1482280" y="304896"/>
            <a:ext cx="9227439" cy="573024"/>
          </a:xfrm>
        </p:spPr>
        <p:txBody>
          <a:bodyPr>
            <a:normAutofit fontScale="90000"/>
          </a:bodyPr>
          <a:lstStyle/>
          <a:p>
            <a:r>
              <a:rPr lang="en-US" dirty="0"/>
              <a:t>T-test analysis: paired two samples for mean</a:t>
            </a:r>
          </a:p>
        </p:txBody>
      </p:sp>
      <p:sp>
        <p:nvSpPr>
          <p:cNvPr id="3" name="Content Placeholder 2">
            <a:extLst>
              <a:ext uri="{FF2B5EF4-FFF2-40B4-BE49-F238E27FC236}">
                <a16:creationId xmlns:a16="http://schemas.microsoft.com/office/drawing/2014/main" id="{3ED071DB-5B25-A444-A06B-23E15B0E691C}"/>
              </a:ext>
            </a:extLst>
          </p:cNvPr>
          <p:cNvSpPr>
            <a:spLocks noGrp="1"/>
          </p:cNvSpPr>
          <p:nvPr>
            <p:ph idx="1"/>
          </p:nvPr>
        </p:nvSpPr>
        <p:spPr>
          <a:xfrm>
            <a:off x="1393825" y="1228725"/>
            <a:ext cx="2627757" cy="3557589"/>
          </a:xfrm>
        </p:spPr>
        <p:txBody>
          <a:bodyPr/>
          <a:lstStyle/>
          <a:p>
            <a:r>
              <a:rPr lang="en-US" sz="1600" b="1" dirty="0"/>
              <a:t>Null Hypothesis (Ho):</a:t>
            </a:r>
            <a:r>
              <a:rPr lang="en-US" dirty="0"/>
              <a:t> Expected and observed length of stay means are the same.</a:t>
            </a:r>
          </a:p>
          <a:p>
            <a:r>
              <a:rPr lang="en-US" sz="1600" b="1" dirty="0"/>
              <a:t>Alternative hypothesis (Ha</a:t>
            </a:r>
            <a:r>
              <a:rPr lang="en-US" sz="1600" b="1" dirty="0">
                <a:sym typeface="Wingdings" pitchFamily="2" charset="2"/>
              </a:rPr>
              <a:t>):</a:t>
            </a:r>
            <a:r>
              <a:rPr lang="en-US" b="1" dirty="0">
                <a:sym typeface="Wingdings" pitchFamily="2" charset="2"/>
              </a:rPr>
              <a:t> E</a:t>
            </a:r>
            <a:r>
              <a:rPr lang="en-US" dirty="0">
                <a:sym typeface="Wingdings" pitchFamily="2" charset="2"/>
              </a:rPr>
              <a:t>xpected and observed length of stay means are not equal.</a:t>
            </a:r>
          </a:p>
          <a:p>
            <a:pPr marL="0" indent="0" algn="ctr">
              <a:buNone/>
            </a:pPr>
            <a:r>
              <a:rPr lang="en-US" b="1" dirty="0"/>
              <a:t>Ho:</a:t>
            </a:r>
            <a:r>
              <a:rPr lang="el-GR" b="1" dirty="0"/>
              <a:t>μ1=μ2</a:t>
            </a:r>
            <a:endParaRPr lang="en-US" b="1" dirty="0"/>
          </a:p>
          <a:p>
            <a:pPr marL="0" indent="0" algn="ctr">
              <a:buNone/>
            </a:pPr>
            <a:r>
              <a:rPr lang="en-US" b="1" dirty="0"/>
              <a:t>Ha:</a:t>
            </a:r>
            <a:r>
              <a:rPr lang="el-GR" b="1" dirty="0"/>
              <a:t>μ1≠μ2</a:t>
            </a:r>
            <a:endParaRPr lang="en-US" b="1" dirty="0"/>
          </a:p>
        </p:txBody>
      </p:sp>
      <p:pic>
        <p:nvPicPr>
          <p:cNvPr id="4" name="Picture 3">
            <a:extLst>
              <a:ext uri="{FF2B5EF4-FFF2-40B4-BE49-F238E27FC236}">
                <a16:creationId xmlns:a16="http://schemas.microsoft.com/office/drawing/2014/main" id="{1A2E159F-A0D4-D74D-AFC7-1AFDE3D2AE38}"/>
              </a:ext>
            </a:extLst>
          </p:cNvPr>
          <p:cNvPicPr>
            <a:picLocks noChangeAspect="1"/>
          </p:cNvPicPr>
          <p:nvPr/>
        </p:nvPicPr>
        <p:blipFill>
          <a:blip r:embed="rId3"/>
          <a:stretch>
            <a:fillRect/>
          </a:stretch>
        </p:blipFill>
        <p:spPr>
          <a:xfrm>
            <a:off x="4422775" y="1000126"/>
            <a:ext cx="6375400" cy="876300"/>
          </a:xfrm>
          <a:prstGeom prst="rect">
            <a:avLst/>
          </a:prstGeom>
        </p:spPr>
      </p:pic>
      <p:pic>
        <p:nvPicPr>
          <p:cNvPr id="8" name="Picture 7" descr="Text&#10;&#10;Description automatically generated">
            <a:extLst>
              <a:ext uri="{FF2B5EF4-FFF2-40B4-BE49-F238E27FC236}">
                <a16:creationId xmlns:a16="http://schemas.microsoft.com/office/drawing/2014/main" id="{EB44A996-AFE5-344C-B773-92E1EE509F83}"/>
              </a:ext>
            </a:extLst>
          </p:cNvPr>
          <p:cNvPicPr>
            <a:picLocks noChangeAspect="1"/>
          </p:cNvPicPr>
          <p:nvPr/>
        </p:nvPicPr>
        <p:blipFill>
          <a:blip r:embed="rId4"/>
          <a:stretch>
            <a:fillRect/>
          </a:stretch>
        </p:blipFill>
        <p:spPr>
          <a:xfrm>
            <a:off x="4619625" y="2005015"/>
            <a:ext cx="5981700" cy="2781300"/>
          </a:xfrm>
          <a:prstGeom prst="rect">
            <a:avLst/>
          </a:prstGeom>
        </p:spPr>
      </p:pic>
      <p:sp>
        <p:nvSpPr>
          <p:cNvPr id="12" name="TextBox 11">
            <a:extLst>
              <a:ext uri="{FF2B5EF4-FFF2-40B4-BE49-F238E27FC236}">
                <a16:creationId xmlns:a16="http://schemas.microsoft.com/office/drawing/2014/main" id="{D0465A08-8C5E-9340-90D9-0291378D7682}"/>
              </a:ext>
            </a:extLst>
          </p:cNvPr>
          <p:cNvSpPr txBox="1"/>
          <p:nvPr/>
        </p:nvSpPr>
        <p:spPr>
          <a:xfrm>
            <a:off x="3465862" y="5396209"/>
            <a:ext cx="5500688" cy="923330"/>
          </a:xfrm>
          <a:prstGeom prst="rect">
            <a:avLst/>
          </a:prstGeom>
          <a:noFill/>
        </p:spPr>
        <p:txBody>
          <a:bodyPr wrap="square" rtlCol="0">
            <a:spAutoFit/>
          </a:bodyPr>
          <a:lstStyle/>
          <a:p>
            <a:r>
              <a:rPr lang="en-US" dirty="0"/>
              <a:t>The p-value (0.00) &lt; alpha(0.05), we reject the null hypothesis and there is statistical difference between the means. </a:t>
            </a:r>
          </a:p>
        </p:txBody>
      </p:sp>
    </p:spTree>
    <p:custDataLst>
      <p:tags r:id="rId1"/>
    </p:custDataLst>
    <p:extLst>
      <p:ext uri="{BB962C8B-B14F-4D97-AF65-F5344CB8AC3E}">
        <p14:creationId xmlns:p14="http://schemas.microsoft.com/office/powerpoint/2010/main" val="3922254158"/>
      </p:ext>
    </p:extLst>
  </p:cSld>
  <p:clrMapOvr>
    <a:masterClrMapping/>
  </p:clrMapOvr>
  <mc:AlternateContent xmlns:mc="http://schemas.openxmlformats.org/markup-compatibility/2006">
    <mc:Choice xmlns:p14="http://schemas.microsoft.com/office/powerpoint/2010/main" Requires="p14">
      <p:transition spd="slow" p14:dur="2000" advTm="46766"/>
    </mc:Choice>
    <mc:Fallback>
      <p:transition spd="slow" advTm="46766"/>
    </mc:Fallback>
  </mc:AlternateContent>
  <p:extLst>
    <p:ext uri="{E180D4A7-C9FB-4DFB-919C-405C955672EB}">
      <p14:showEvtLst xmlns:p14="http://schemas.microsoft.com/office/powerpoint/2010/main">
        <p14:playEvt time="1029" objId="5"/>
        <p14:stopEvt time="46212" objId="5"/>
      </p14:showEvtLst>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7F060-67A7-8140-ABE8-425C461E4E1B}"/>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FDCABF8-C6B0-3A48-81CF-72161A283B72}"/>
              </a:ext>
            </a:extLst>
          </p:cNvPr>
          <p:cNvSpPr>
            <a:spLocks noGrp="1"/>
          </p:cNvSpPr>
          <p:nvPr>
            <p:ph idx="1"/>
          </p:nvPr>
        </p:nvSpPr>
        <p:spPr/>
        <p:txBody>
          <a:bodyPr/>
          <a:lstStyle/>
          <a:p>
            <a:r>
              <a:rPr lang="en-US" dirty="0"/>
              <a:t>Farrokh Alemi, Ph.D.(2017). </a:t>
            </a:r>
            <a:r>
              <a:rPr lang="en-US" i="1" dirty="0" err="1"/>
              <a:t>XmR</a:t>
            </a:r>
            <a:r>
              <a:rPr lang="en-US" i="1" dirty="0"/>
              <a:t> Chart in Excel</a:t>
            </a:r>
            <a:r>
              <a:rPr lang="en-US" dirty="0"/>
              <a:t>[PowerPoint slides]. George Mason University. </a:t>
            </a:r>
            <a:r>
              <a:rPr lang="en-US" dirty="0">
                <a:hlinkClick r:id="rId2"/>
              </a:rPr>
              <a:t>http://openonlinecourses.com/spc/Comparison%20of%20Means.html</a:t>
            </a:r>
            <a:endParaRPr lang="en-US" dirty="0"/>
          </a:p>
          <a:p>
            <a:endParaRPr lang="en-US" dirty="0"/>
          </a:p>
        </p:txBody>
      </p:sp>
    </p:spTree>
    <p:extLst>
      <p:ext uri="{BB962C8B-B14F-4D97-AF65-F5344CB8AC3E}">
        <p14:creationId xmlns:p14="http://schemas.microsoft.com/office/powerpoint/2010/main" val="1107405115"/>
      </p:ext>
    </p:extLst>
  </p:cSld>
  <p:clrMapOvr>
    <a:masterClrMapping/>
  </p:clrMapOvr>
  <mc:AlternateContent xmlns:mc="http://schemas.openxmlformats.org/markup-compatibility/2006">
    <mc:Choice xmlns:p14="http://schemas.microsoft.com/office/powerpoint/2010/main" Requires="p14">
      <p:transition spd="slow" p14:dur="2000" advTm="5161"/>
    </mc:Choice>
    <mc:Fallback>
      <p:transition spd="slow" advTm="516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F0C45-93B8-3D45-A754-FDBE4A871C35}"/>
              </a:ext>
            </a:extLst>
          </p:cNvPr>
          <p:cNvSpPr>
            <a:spLocks noGrp="1"/>
          </p:cNvSpPr>
          <p:nvPr>
            <p:ph type="title"/>
          </p:nvPr>
        </p:nvSpPr>
        <p:spPr/>
        <p:txBody>
          <a:bodyPr/>
          <a:lstStyle/>
          <a:p>
            <a:r>
              <a:rPr lang="en-US" dirty="0"/>
              <a:t>Question #3</a:t>
            </a:r>
          </a:p>
        </p:txBody>
      </p:sp>
      <p:sp>
        <p:nvSpPr>
          <p:cNvPr id="3" name="Content Placeholder 2">
            <a:extLst>
              <a:ext uri="{FF2B5EF4-FFF2-40B4-BE49-F238E27FC236}">
                <a16:creationId xmlns:a16="http://schemas.microsoft.com/office/drawing/2014/main" id="{6A5E8D13-1A59-8443-A5AB-F955F5EAFDAC}"/>
              </a:ext>
            </a:extLst>
          </p:cNvPr>
          <p:cNvSpPr>
            <a:spLocks noGrp="1"/>
          </p:cNvSpPr>
          <p:nvPr>
            <p:ph idx="1"/>
          </p:nvPr>
        </p:nvSpPr>
        <p:spPr/>
        <p:txBody>
          <a:bodyPr>
            <a:normAutofit lnSpcReduction="10000"/>
          </a:bodyPr>
          <a:lstStyle/>
          <a:p>
            <a:r>
              <a:rPr lang="en-US" dirty="0"/>
              <a:t> The following table shows the observed and expected length of stay for 30 patients.  Use paired comparison of means to test that the expected and observed length of stay are the same.  Assuming normal distribution of the length of stay, use risk-adjusted control chart to plot the data.  Make sure that control limits are derived from the expected values and observations are contrasted to these limits.  This analysis can be done using Tukey or </a:t>
            </a:r>
            <a:r>
              <a:rPr lang="en-US" dirty="0" err="1"/>
              <a:t>XmR</a:t>
            </a:r>
            <a:r>
              <a:rPr lang="en-US" dirty="0"/>
              <a:t> and you need to select which chart produces tighter control limits.  The conclusions you arrive at based on (a) paired comparison of expected and observed length of stay and (b) the risk-adjusted control charts should be the same if in both situations we were calculating the control limits from the same number of cases.  Are they?  </a:t>
            </a:r>
          </a:p>
        </p:txBody>
      </p:sp>
    </p:spTree>
    <p:custDataLst>
      <p:tags r:id="rId1"/>
    </p:custDataLst>
    <p:extLst>
      <p:ext uri="{BB962C8B-B14F-4D97-AF65-F5344CB8AC3E}">
        <p14:creationId xmlns:p14="http://schemas.microsoft.com/office/powerpoint/2010/main" val="4141086832"/>
      </p:ext>
    </p:extLst>
  </p:cSld>
  <p:clrMapOvr>
    <a:masterClrMapping/>
  </p:clrMapOvr>
  <mc:AlternateContent xmlns:mc="http://schemas.openxmlformats.org/markup-compatibility/2006">
    <mc:Choice xmlns:p14="http://schemas.microsoft.com/office/powerpoint/2010/main" Requires="p14">
      <p:transition spd="slow" p14:dur="2000" advTm="11678"/>
    </mc:Choice>
    <mc:Fallback>
      <p:transition spd="slow" advTm="11678"/>
    </mc:Fallback>
  </mc:AlternateContent>
  <p:extLst>
    <p:ext uri="{E180D4A7-C9FB-4DFB-919C-405C955672EB}">
      <p14:showEvtLst xmlns:p14="http://schemas.microsoft.com/office/powerpoint/2010/main">
        <p14:playEvt time="1475" objId="4"/>
        <p14:stopEvt time="11093" objId="4"/>
      </p14:showEvtLst>
    </p:ext>
  </p:extLs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8E96D-E5E4-FB4C-9B78-16152E2DD69C}"/>
              </a:ext>
            </a:extLst>
          </p:cNvPr>
          <p:cNvSpPr>
            <a:spLocks noGrp="1"/>
          </p:cNvSpPr>
          <p:nvPr>
            <p:ph type="title"/>
          </p:nvPr>
        </p:nvSpPr>
        <p:spPr>
          <a:xfrm>
            <a:off x="1181101" y="2400300"/>
            <a:ext cx="4376976" cy="1057275"/>
          </a:xfrm>
        </p:spPr>
        <p:txBody>
          <a:bodyPr vert="horz" lIns="91440" tIns="45720" rIns="91440" bIns="45720" rtlCol="0" anchor="b">
            <a:normAutofit fontScale="90000"/>
          </a:bodyPr>
          <a:lstStyle/>
          <a:p>
            <a:r>
              <a:rPr lang="en-US" sz="3600" u="sng" dirty="0">
                <a:solidFill>
                  <a:schemeClr val="tx1"/>
                </a:solidFill>
              </a:rPr>
              <a:t>Step1</a:t>
            </a:r>
            <a:r>
              <a:rPr lang="en-US" sz="3600" dirty="0">
                <a:solidFill>
                  <a:schemeClr val="tx1"/>
                </a:solidFill>
              </a:rPr>
              <a:t> : Download the excel file</a:t>
            </a:r>
          </a:p>
        </p:txBody>
      </p:sp>
      <p:pic>
        <p:nvPicPr>
          <p:cNvPr id="4" name="Content Placeholder 3">
            <a:extLst>
              <a:ext uri="{FF2B5EF4-FFF2-40B4-BE49-F238E27FC236}">
                <a16:creationId xmlns:a16="http://schemas.microsoft.com/office/drawing/2014/main" id="{B1B513A1-A3F1-254B-B372-3E2047CD451B}"/>
              </a:ext>
            </a:extLst>
          </p:cNvPr>
          <p:cNvPicPr>
            <a:picLocks noGrp="1" noChangeAspect="1"/>
          </p:cNvPicPr>
          <p:nvPr>
            <p:ph idx="1"/>
          </p:nvPr>
        </p:nvPicPr>
        <p:blipFill>
          <a:blip r:embed="rId3"/>
          <a:stretch>
            <a:fillRect/>
          </a:stretch>
        </p:blipFill>
        <p:spPr>
          <a:xfrm>
            <a:off x="6896100" y="365480"/>
            <a:ext cx="4114799" cy="5869866"/>
          </a:xfrm>
          <a:prstGeom prst="rect">
            <a:avLst/>
          </a:prstGeom>
        </p:spPr>
      </p:pic>
    </p:spTree>
    <p:custDataLst>
      <p:tags r:id="rId1"/>
    </p:custDataLst>
    <p:extLst>
      <p:ext uri="{BB962C8B-B14F-4D97-AF65-F5344CB8AC3E}">
        <p14:creationId xmlns:p14="http://schemas.microsoft.com/office/powerpoint/2010/main" val="1256110862"/>
      </p:ext>
    </p:extLst>
  </p:cSld>
  <p:clrMapOvr>
    <a:masterClrMapping/>
  </p:clrMapOvr>
  <mc:AlternateContent xmlns:mc="http://schemas.openxmlformats.org/markup-compatibility/2006">
    <mc:Choice xmlns:p14="http://schemas.microsoft.com/office/powerpoint/2010/main" Requires="p14">
      <p:transition spd="slow" p14:dur="2000" advTm="6429"/>
    </mc:Choice>
    <mc:Fallback>
      <p:transition spd="slow" advTm="6429"/>
    </mc:Fallback>
  </mc:AlternateContent>
  <p:extLst>
    <p:ext uri="{E180D4A7-C9FB-4DFB-919C-405C955672EB}">
      <p14:showEvtLst xmlns:p14="http://schemas.microsoft.com/office/powerpoint/2010/main">
        <p14:playEvt time="837" objId="3"/>
        <p14:stopEvt time="6167" objId="3"/>
      </p14:showEvtLst>
    </p:ext>
  </p:extLs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77CB0-B8A3-914C-837A-9448B5F32FA1}"/>
              </a:ext>
            </a:extLst>
          </p:cNvPr>
          <p:cNvSpPr>
            <a:spLocks noGrp="1"/>
          </p:cNvSpPr>
          <p:nvPr>
            <p:ph type="title"/>
          </p:nvPr>
        </p:nvSpPr>
        <p:spPr>
          <a:xfrm>
            <a:off x="495466" y="581024"/>
            <a:ext cx="10993549" cy="1066801"/>
          </a:xfrm>
        </p:spPr>
        <p:txBody>
          <a:bodyPr vert="horz" lIns="91440" tIns="45720" rIns="91440" bIns="45720" rtlCol="0" anchor="b">
            <a:normAutofit/>
          </a:bodyPr>
          <a:lstStyle/>
          <a:p>
            <a:r>
              <a:rPr lang="en-US" sz="3600" u="sng" dirty="0">
                <a:solidFill>
                  <a:schemeClr val="tx1"/>
                </a:solidFill>
              </a:rPr>
              <a:t>Step 2</a:t>
            </a:r>
            <a:r>
              <a:rPr lang="en-US" sz="3600" dirty="0">
                <a:solidFill>
                  <a:schemeClr val="tx1"/>
                </a:solidFill>
              </a:rPr>
              <a:t> : Import data</a:t>
            </a:r>
          </a:p>
        </p:txBody>
      </p:sp>
      <p:pic>
        <p:nvPicPr>
          <p:cNvPr id="5" name="Picture 4">
            <a:extLst>
              <a:ext uri="{FF2B5EF4-FFF2-40B4-BE49-F238E27FC236}">
                <a16:creationId xmlns:a16="http://schemas.microsoft.com/office/drawing/2014/main" id="{4BA5A2C8-33FF-CA46-831A-49A3237EB3DC}"/>
              </a:ext>
            </a:extLst>
          </p:cNvPr>
          <p:cNvPicPr>
            <a:picLocks noChangeAspect="1"/>
          </p:cNvPicPr>
          <p:nvPr/>
        </p:nvPicPr>
        <p:blipFill>
          <a:blip r:embed="rId3"/>
          <a:stretch>
            <a:fillRect/>
          </a:stretch>
        </p:blipFill>
        <p:spPr>
          <a:xfrm>
            <a:off x="8439564" y="2314576"/>
            <a:ext cx="3414525" cy="3900488"/>
          </a:xfrm>
          <a:prstGeom prst="rect">
            <a:avLst/>
          </a:prstGeom>
        </p:spPr>
      </p:pic>
      <p:pic>
        <p:nvPicPr>
          <p:cNvPr id="3" name="Picture 2">
            <a:extLst>
              <a:ext uri="{FF2B5EF4-FFF2-40B4-BE49-F238E27FC236}">
                <a16:creationId xmlns:a16="http://schemas.microsoft.com/office/drawing/2014/main" id="{0B034482-C959-8843-A942-49C5F298677D}"/>
              </a:ext>
            </a:extLst>
          </p:cNvPr>
          <p:cNvPicPr>
            <a:picLocks noChangeAspect="1"/>
          </p:cNvPicPr>
          <p:nvPr/>
        </p:nvPicPr>
        <p:blipFill>
          <a:blip r:embed="rId4"/>
          <a:stretch>
            <a:fillRect/>
          </a:stretch>
        </p:blipFill>
        <p:spPr>
          <a:xfrm>
            <a:off x="337911" y="3006816"/>
            <a:ext cx="7904752" cy="1079500"/>
          </a:xfrm>
          <a:prstGeom prst="rect">
            <a:avLst/>
          </a:prstGeom>
        </p:spPr>
      </p:pic>
    </p:spTree>
    <p:custDataLst>
      <p:tags r:id="rId1"/>
    </p:custDataLst>
    <p:extLst>
      <p:ext uri="{BB962C8B-B14F-4D97-AF65-F5344CB8AC3E}">
        <p14:creationId xmlns:p14="http://schemas.microsoft.com/office/powerpoint/2010/main" val="654412590"/>
      </p:ext>
    </p:extLst>
  </p:cSld>
  <p:clrMapOvr>
    <a:masterClrMapping/>
  </p:clrMapOvr>
  <mc:AlternateContent xmlns:mc="http://schemas.openxmlformats.org/markup-compatibility/2006">
    <mc:Choice xmlns:p14="http://schemas.microsoft.com/office/powerpoint/2010/main" Requires="p14">
      <p:transition spd="slow" p14:dur="2000" advTm="13222"/>
    </mc:Choice>
    <mc:Fallback>
      <p:transition spd="slow" advTm="13222"/>
    </mc:Fallback>
  </mc:AlternateContent>
  <p:extLst>
    <p:ext uri="{E180D4A7-C9FB-4DFB-919C-405C955672EB}">
      <p14:showEvtLst xmlns:p14="http://schemas.microsoft.com/office/powerpoint/2010/main">
        <p14:playEvt time="1529" objId="7"/>
        <p14:stopEvt time="13130" objId="7"/>
      </p14:showEvtLst>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E9AE1-E6DA-2042-8D0B-990BC9D811CF}"/>
              </a:ext>
            </a:extLst>
          </p:cNvPr>
          <p:cNvSpPr>
            <a:spLocks noGrp="1"/>
          </p:cNvSpPr>
          <p:nvPr>
            <p:ph type="title"/>
          </p:nvPr>
        </p:nvSpPr>
        <p:spPr>
          <a:xfrm>
            <a:off x="2088261" y="471356"/>
            <a:ext cx="7729728" cy="967204"/>
          </a:xfrm>
        </p:spPr>
        <p:txBody>
          <a:bodyPr/>
          <a:lstStyle/>
          <a:p>
            <a:r>
              <a:rPr lang="en-US" u="sng" dirty="0"/>
              <a:t>Step 3</a:t>
            </a:r>
            <a:r>
              <a:rPr lang="en-US" dirty="0"/>
              <a:t> : Data cleaning</a:t>
            </a:r>
          </a:p>
        </p:txBody>
      </p:sp>
      <p:pic>
        <p:nvPicPr>
          <p:cNvPr id="4" name="Picture 3">
            <a:extLst>
              <a:ext uri="{FF2B5EF4-FFF2-40B4-BE49-F238E27FC236}">
                <a16:creationId xmlns:a16="http://schemas.microsoft.com/office/drawing/2014/main" id="{C8345FA1-25BB-194B-BB07-E20DADF4121B}"/>
              </a:ext>
            </a:extLst>
          </p:cNvPr>
          <p:cNvPicPr>
            <a:picLocks noChangeAspect="1"/>
          </p:cNvPicPr>
          <p:nvPr/>
        </p:nvPicPr>
        <p:blipFill>
          <a:blip r:embed="rId3"/>
          <a:stretch>
            <a:fillRect/>
          </a:stretch>
        </p:blipFill>
        <p:spPr>
          <a:xfrm>
            <a:off x="368210" y="1950147"/>
            <a:ext cx="6250167" cy="1417862"/>
          </a:xfrm>
          <a:prstGeom prst="rect">
            <a:avLst/>
          </a:prstGeom>
        </p:spPr>
      </p:pic>
      <p:pic>
        <p:nvPicPr>
          <p:cNvPr id="5" name="Picture 4">
            <a:extLst>
              <a:ext uri="{FF2B5EF4-FFF2-40B4-BE49-F238E27FC236}">
                <a16:creationId xmlns:a16="http://schemas.microsoft.com/office/drawing/2014/main" id="{010CEE18-3A3A-364D-AB4F-7AF8140B6C08}"/>
              </a:ext>
            </a:extLst>
          </p:cNvPr>
          <p:cNvPicPr>
            <a:picLocks noChangeAspect="1"/>
          </p:cNvPicPr>
          <p:nvPr/>
        </p:nvPicPr>
        <p:blipFill>
          <a:blip r:embed="rId4"/>
          <a:stretch>
            <a:fillRect/>
          </a:stretch>
        </p:blipFill>
        <p:spPr>
          <a:xfrm>
            <a:off x="2088261" y="3879596"/>
            <a:ext cx="2625157" cy="2835275"/>
          </a:xfrm>
          <a:prstGeom prst="rect">
            <a:avLst/>
          </a:prstGeom>
        </p:spPr>
      </p:pic>
      <p:pic>
        <p:nvPicPr>
          <p:cNvPr id="6" name="Picture 5">
            <a:extLst>
              <a:ext uri="{FF2B5EF4-FFF2-40B4-BE49-F238E27FC236}">
                <a16:creationId xmlns:a16="http://schemas.microsoft.com/office/drawing/2014/main" id="{9C1E54D4-70EC-084D-9824-A8F5E6212182}"/>
              </a:ext>
            </a:extLst>
          </p:cNvPr>
          <p:cNvPicPr>
            <a:picLocks noChangeAspect="1"/>
          </p:cNvPicPr>
          <p:nvPr/>
        </p:nvPicPr>
        <p:blipFill>
          <a:blip r:embed="rId5"/>
          <a:stretch>
            <a:fillRect/>
          </a:stretch>
        </p:blipFill>
        <p:spPr>
          <a:xfrm>
            <a:off x="7699376" y="2130200"/>
            <a:ext cx="3594100" cy="393700"/>
          </a:xfrm>
          <a:prstGeom prst="rect">
            <a:avLst/>
          </a:prstGeom>
        </p:spPr>
      </p:pic>
      <p:pic>
        <p:nvPicPr>
          <p:cNvPr id="7" name="Picture 6">
            <a:extLst>
              <a:ext uri="{FF2B5EF4-FFF2-40B4-BE49-F238E27FC236}">
                <a16:creationId xmlns:a16="http://schemas.microsoft.com/office/drawing/2014/main" id="{BC82B637-A0EA-7741-90C3-704851E1B699}"/>
              </a:ext>
            </a:extLst>
          </p:cNvPr>
          <p:cNvPicPr>
            <a:picLocks noChangeAspect="1"/>
          </p:cNvPicPr>
          <p:nvPr/>
        </p:nvPicPr>
        <p:blipFill>
          <a:blip r:embed="rId6"/>
          <a:stretch>
            <a:fillRect/>
          </a:stretch>
        </p:blipFill>
        <p:spPr>
          <a:xfrm>
            <a:off x="8155082" y="3371850"/>
            <a:ext cx="3325813" cy="1771143"/>
          </a:xfrm>
          <a:prstGeom prst="rect">
            <a:avLst/>
          </a:prstGeom>
        </p:spPr>
      </p:pic>
      <p:sp>
        <p:nvSpPr>
          <p:cNvPr id="8" name="Down Arrow 7">
            <a:extLst>
              <a:ext uri="{FF2B5EF4-FFF2-40B4-BE49-F238E27FC236}">
                <a16:creationId xmlns:a16="http://schemas.microsoft.com/office/drawing/2014/main" id="{192B9B03-84EB-E742-8FEE-8297B99C29E5}"/>
              </a:ext>
            </a:extLst>
          </p:cNvPr>
          <p:cNvSpPr/>
          <p:nvPr/>
        </p:nvSpPr>
        <p:spPr>
          <a:xfrm>
            <a:off x="3265108" y="3500976"/>
            <a:ext cx="271462" cy="328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a:extLst>
              <a:ext uri="{FF2B5EF4-FFF2-40B4-BE49-F238E27FC236}">
                <a16:creationId xmlns:a16="http://schemas.microsoft.com/office/drawing/2014/main" id="{A42C6EDF-469B-654A-93C4-57AFFE2F69EA}"/>
              </a:ext>
            </a:extLst>
          </p:cNvPr>
          <p:cNvSpPr/>
          <p:nvPr/>
        </p:nvSpPr>
        <p:spPr>
          <a:xfrm>
            <a:off x="9510713" y="2829717"/>
            <a:ext cx="271462" cy="328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131353593"/>
      </p:ext>
    </p:extLst>
  </p:cSld>
  <p:clrMapOvr>
    <a:masterClrMapping/>
  </p:clrMapOvr>
  <mc:AlternateContent xmlns:mc="http://schemas.openxmlformats.org/markup-compatibility/2006">
    <mc:Choice xmlns:p14="http://schemas.microsoft.com/office/powerpoint/2010/main" Requires="p14">
      <p:transition spd="slow" p14:dur="2000" advTm="20383"/>
    </mc:Choice>
    <mc:Fallback>
      <p:transition spd="slow" advTm="20383"/>
    </mc:Fallback>
  </mc:AlternateContent>
  <p:extLst>
    <p:ext uri="{E180D4A7-C9FB-4DFB-919C-405C955672EB}">
      <p14:showEvtLst xmlns:p14="http://schemas.microsoft.com/office/powerpoint/2010/main">
        <p14:playEvt time="791" objId="10"/>
        <p14:stopEvt time="19681" objId="10"/>
      </p14:showEvtLst>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95CD2-CD35-464C-BFD1-E8F4E6107055}"/>
              </a:ext>
            </a:extLst>
          </p:cNvPr>
          <p:cNvSpPr>
            <a:spLocks noGrp="1"/>
          </p:cNvSpPr>
          <p:nvPr>
            <p:ph type="title"/>
          </p:nvPr>
        </p:nvSpPr>
        <p:spPr>
          <a:xfrm>
            <a:off x="2231136" y="845423"/>
            <a:ext cx="7729728" cy="1188720"/>
          </a:xfrm>
        </p:spPr>
        <p:txBody>
          <a:bodyPr/>
          <a:lstStyle/>
          <a:p>
            <a:r>
              <a:rPr lang="en-US" u="sng" dirty="0"/>
              <a:t>Step 4</a:t>
            </a:r>
            <a:r>
              <a:rPr lang="en-US" dirty="0"/>
              <a:t> :Calculate Expected Average</a:t>
            </a:r>
          </a:p>
        </p:txBody>
      </p:sp>
      <p:pic>
        <p:nvPicPr>
          <p:cNvPr id="14" name="Picture 13">
            <a:extLst>
              <a:ext uri="{FF2B5EF4-FFF2-40B4-BE49-F238E27FC236}">
                <a16:creationId xmlns:a16="http://schemas.microsoft.com/office/drawing/2014/main" id="{2236F7D6-596A-A146-A58A-30C95D2C88C3}"/>
              </a:ext>
            </a:extLst>
          </p:cNvPr>
          <p:cNvPicPr>
            <a:picLocks noChangeAspect="1"/>
          </p:cNvPicPr>
          <p:nvPr/>
        </p:nvPicPr>
        <p:blipFill>
          <a:blip r:embed="rId3"/>
          <a:stretch>
            <a:fillRect/>
          </a:stretch>
        </p:blipFill>
        <p:spPr>
          <a:xfrm>
            <a:off x="530352" y="3573019"/>
            <a:ext cx="7551871" cy="1188720"/>
          </a:xfrm>
          <a:prstGeom prst="rect">
            <a:avLst/>
          </a:prstGeom>
        </p:spPr>
      </p:pic>
      <p:pic>
        <p:nvPicPr>
          <p:cNvPr id="15" name="Picture 14">
            <a:extLst>
              <a:ext uri="{FF2B5EF4-FFF2-40B4-BE49-F238E27FC236}">
                <a16:creationId xmlns:a16="http://schemas.microsoft.com/office/drawing/2014/main" id="{CA715ADA-7FA9-4E45-85B6-3D0DC044F440}"/>
              </a:ext>
            </a:extLst>
          </p:cNvPr>
          <p:cNvPicPr>
            <a:picLocks noChangeAspect="1"/>
          </p:cNvPicPr>
          <p:nvPr/>
        </p:nvPicPr>
        <p:blipFill>
          <a:blip r:embed="rId4"/>
          <a:stretch>
            <a:fillRect/>
          </a:stretch>
        </p:blipFill>
        <p:spPr>
          <a:xfrm>
            <a:off x="9773920" y="2502012"/>
            <a:ext cx="965200" cy="4013200"/>
          </a:xfrm>
          <a:prstGeom prst="rect">
            <a:avLst/>
          </a:prstGeom>
        </p:spPr>
      </p:pic>
      <p:sp>
        <p:nvSpPr>
          <p:cNvPr id="16" name="Right Arrow 15">
            <a:extLst>
              <a:ext uri="{FF2B5EF4-FFF2-40B4-BE49-F238E27FC236}">
                <a16:creationId xmlns:a16="http://schemas.microsoft.com/office/drawing/2014/main" id="{B4262C03-3D97-7B4A-9C37-6F350E9C319E}"/>
              </a:ext>
            </a:extLst>
          </p:cNvPr>
          <p:cNvSpPr/>
          <p:nvPr/>
        </p:nvSpPr>
        <p:spPr>
          <a:xfrm>
            <a:off x="8473440" y="4114800"/>
            <a:ext cx="883920" cy="4267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762844022"/>
      </p:ext>
    </p:extLst>
  </p:cSld>
  <p:clrMapOvr>
    <a:masterClrMapping/>
  </p:clrMapOvr>
  <mc:AlternateContent xmlns:mc="http://schemas.openxmlformats.org/markup-compatibility/2006">
    <mc:Choice xmlns:p14="http://schemas.microsoft.com/office/powerpoint/2010/main" Requires="p14">
      <p:transition spd="slow" p14:dur="2000" advTm="15123"/>
    </mc:Choice>
    <mc:Fallback>
      <p:transition spd="slow" advTm="15123"/>
    </mc:Fallback>
  </mc:AlternateContent>
  <p:extLst>
    <p:ext uri="{E180D4A7-C9FB-4DFB-919C-405C955672EB}">
      <p14:showEvtLst xmlns:p14="http://schemas.microsoft.com/office/powerpoint/2010/main">
        <p14:playEvt time="1570" objId="3"/>
        <p14:stopEvt time="14328" objId="3"/>
      </p14:showEvtLst>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A8D81-8596-F24B-AF8F-C41A4A642441}"/>
              </a:ext>
            </a:extLst>
          </p:cNvPr>
          <p:cNvSpPr>
            <a:spLocks noGrp="1"/>
          </p:cNvSpPr>
          <p:nvPr>
            <p:ph type="title"/>
          </p:nvPr>
        </p:nvSpPr>
        <p:spPr>
          <a:xfrm>
            <a:off x="2231136" y="561700"/>
            <a:ext cx="7729728" cy="1188720"/>
          </a:xfrm>
        </p:spPr>
        <p:txBody>
          <a:bodyPr/>
          <a:lstStyle/>
          <a:p>
            <a:r>
              <a:rPr lang="en-US" u="sng" dirty="0"/>
              <a:t>Step 5</a:t>
            </a:r>
            <a:r>
              <a:rPr lang="en-US" dirty="0"/>
              <a:t> :Calculate moving range(MR)</a:t>
            </a:r>
          </a:p>
        </p:txBody>
      </p:sp>
      <p:pic>
        <p:nvPicPr>
          <p:cNvPr id="6" name="Picture 5">
            <a:extLst>
              <a:ext uri="{FF2B5EF4-FFF2-40B4-BE49-F238E27FC236}">
                <a16:creationId xmlns:a16="http://schemas.microsoft.com/office/drawing/2014/main" id="{67671368-01D6-0542-8358-3E85626DC1DD}"/>
              </a:ext>
            </a:extLst>
          </p:cNvPr>
          <p:cNvPicPr>
            <a:picLocks noChangeAspect="1"/>
          </p:cNvPicPr>
          <p:nvPr/>
        </p:nvPicPr>
        <p:blipFill>
          <a:blip r:embed="rId4"/>
          <a:stretch>
            <a:fillRect/>
          </a:stretch>
        </p:blipFill>
        <p:spPr>
          <a:xfrm>
            <a:off x="267117" y="2071453"/>
            <a:ext cx="5499100" cy="1485900"/>
          </a:xfrm>
          <a:prstGeom prst="rect">
            <a:avLst/>
          </a:prstGeom>
        </p:spPr>
      </p:pic>
      <p:pic>
        <p:nvPicPr>
          <p:cNvPr id="11" name="Picture 10">
            <a:extLst>
              <a:ext uri="{FF2B5EF4-FFF2-40B4-BE49-F238E27FC236}">
                <a16:creationId xmlns:a16="http://schemas.microsoft.com/office/drawing/2014/main" id="{7DAEF19F-8177-4743-8078-70AA66310A9E}"/>
              </a:ext>
            </a:extLst>
          </p:cNvPr>
          <p:cNvPicPr>
            <a:picLocks noChangeAspect="1"/>
          </p:cNvPicPr>
          <p:nvPr/>
        </p:nvPicPr>
        <p:blipFill>
          <a:blip r:embed="rId5"/>
          <a:stretch>
            <a:fillRect/>
          </a:stretch>
        </p:blipFill>
        <p:spPr>
          <a:xfrm>
            <a:off x="6238032" y="2228640"/>
            <a:ext cx="5541864" cy="585763"/>
          </a:xfrm>
          <a:prstGeom prst="rect">
            <a:avLst/>
          </a:prstGeom>
        </p:spPr>
      </p:pic>
      <p:pic>
        <p:nvPicPr>
          <p:cNvPr id="12" name="Picture 11">
            <a:extLst>
              <a:ext uri="{FF2B5EF4-FFF2-40B4-BE49-F238E27FC236}">
                <a16:creationId xmlns:a16="http://schemas.microsoft.com/office/drawing/2014/main" id="{9934DACF-9E12-E042-B61D-70A8109D4CAA}"/>
              </a:ext>
            </a:extLst>
          </p:cNvPr>
          <p:cNvPicPr>
            <a:picLocks noChangeAspect="1"/>
          </p:cNvPicPr>
          <p:nvPr/>
        </p:nvPicPr>
        <p:blipFill>
          <a:blip r:embed="rId6"/>
          <a:stretch>
            <a:fillRect/>
          </a:stretch>
        </p:blipFill>
        <p:spPr>
          <a:xfrm>
            <a:off x="972587" y="4010438"/>
            <a:ext cx="3660171" cy="766893"/>
          </a:xfrm>
          <a:prstGeom prst="rect">
            <a:avLst/>
          </a:prstGeom>
        </p:spPr>
      </p:pic>
      <p:pic>
        <p:nvPicPr>
          <p:cNvPr id="14" name="Picture 13">
            <a:extLst>
              <a:ext uri="{FF2B5EF4-FFF2-40B4-BE49-F238E27FC236}">
                <a16:creationId xmlns:a16="http://schemas.microsoft.com/office/drawing/2014/main" id="{81E80548-B1CC-C244-90A1-B7D6CC9FF044}"/>
              </a:ext>
            </a:extLst>
          </p:cNvPr>
          <p:cNvPicPr>
            <a:picLocks noChangeAspect="1"/>
          </p:cNvPicPr>
          <p:nvPr/>
        </p:nvPicPr>
        <p:blipFill>
          <a:blip r:embed="rId7"/>
          <a:stretch>
            <a:fillRect/>
          </a:stretch>
        </p:blipFill>
        <p:spPr>
          <a:xfrm>
            <a:off x="267117" y="5230415"/>
            <a:ext cx="4547771" cy="720439"/>
          </a:xfrm>
          <a:prstGeom prst="rect">
            <a:avLst/>
          </a:prstGeom>
        </p:spPr>
      </p:pic>
      <p:pic>
        <p:nvPicPr>
          <p:cNvPr id="15" name="Picture 14">
            <a:extLst>
              <a:ext uri="{FF2B5EF4-FFF2-40B4-BE49-F238E27FC236}">
                <a16:creationId xmlns:a16="http://schemas.microsoft.com/office/drawing/2014/main" id="{4D4A5717-26E2-7040-8DED-3B3061E88FDC}"/>
              </a:ext>
            </a:extLst>
          </p:cNvPr>
          <p:cNvPicPr>
            <a:picLocks noChangeAspect="1"/>
          </p:cNvPicPr>
          <p:nvPr/>
        </p:nvPicPr>
        <p:blipFill>
          <a:blip r:embed="rId8"/>
          <a:stretch>
            <a:fillRect/>
          </a:stretch>
        </p:blipFill>
        <p:spPr>
          <a:xfrm>
            <a:off x="6493761" y="3197916"/>
            <a:ext cx="4725652" cy="3298825"/>
          </a:xfrm>
          <a:prstGeom prst="rect">
            <a:avLst/>
          </a:prstGeom>
        </p:spPr>
      </p:pic>
      <p:sp>
        <p:nvSpPr>
          <p:cNvPr id="16" name="Right Arrow 15">
            <a:extLst>
              <a:ext uri="{FF2B5EF4-FFF2-40B4-BE49-F238E27FC236}">
                <a16:creationId xmlns:a16="http://schemas.microsoft.com/office/drawing/2014/main" id="{46652DA4-2685-EA4F-8D9E-A65034AC2518}"/>
              </a:ext>
            </a:extLst>
          </p:cNvPr>
          <p:cNvSpPr/>
          <p:nvPr/>
        </p:nvSpPr>
        <p:spPr>
          <a:xfrm>
            <a:off x="5885443" y="2521521"/>
            <a:ext cx="280144" cy="1359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a:extLst>
              <a:ext uri="{FF2B5EF4-FFF2-40B4-BE49-F238E27FC236}">
                <a16:creationId xmlns:a16="http://schemas.microsoft.com/office/drawing/2014/main" id="{C2B8A803-A8DB-4541-9826-FEFFC946D612}"/>
              </a:ext>
            </a:extLst>
          </p:cNvPr>
          <p:cNvSpPr/>
          <p:nvPr/>
        </p:nvSpPr>
        <p:spPr>
          <a:xfrm>
            <a:off x="5107390" y="5467239"/>
            <a:ext cx="988610" cy="2368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599776960"/>
      </p:ext>
    </p:extLst>
  </p:cSld>
  <p:clrMapOvr>
    <a:masterClrMapping/>
  </p:clrMapOvr>
  <mc:AlternateContent xmlns:mc="http://schemas.openxmlformats.org/markup-compatibility/2006">
    <mc:Choice xmlns:p14="http://schemas.microsoft.com/office/powerpoint/2010/main" Requires="p14">
      <p:transition spd="slow" p14:dur="2000" advTm="33265"/>
    </mc:Choice>
    <mc:Fallback>
      <p:transition spd="slow" advTm="33265"/>
    </mc:Fallback>
  </mc:AlternateContent>
  <p:extLst>
    <p:ext uri="{E180D4A7-C9FB-4DFB-919C-405C955672EB}">
      <p14:showEvtLst xmlns:p14="http://schemas.microsoft.com/office/powerpoint/2010/main">
        <p14:playEvt time="1082" objId="3"/>
        <p14:stopEvt time="32456" objId="3"/>
      </p14:showEvtLst>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5AA09-B9DB-FA4E-AEF2-8EA7075C532E}"/>
              </a:ext>
            </a:extLst>
          </p:cNvPr>
          <p:cNvSpPr>
            <a:spLocks noGrp="1"/>
          </p:cNvSpPr>
          <p:nvPr>
            <p:ph type="title"/>
          </p:nvPr>
        </p:nvSpPr>
        <p:spPr>
          <a:xfrm>
            <a:off x="1171576" y="721804"/>
            <a:ext cx="9203626" cy="1188720"/>
          </a:xfrm>
        </p:spPr>
        <p:txBody>
          <a:bodyPr/>
          <a:lstStyle/>
          <a:p>
            <a:r>
              <a:rPr lang="en-US" u="sng" dirty="0"/>
              <a:t>Step 6</a:t>
            </a:r>
            <a:r>
              <a:rPr lang="en-US" dirty="0"/>
              <a:t> : Calculate </a:t>
            </a:r>
            <a:r>
              <a:rPr lang="en-US" dirty="0" err="1"/>
              <a:t>mr</a:t>
            </a:r>
            <a:r>
              <a:rPr lang="en-US" dirty="0"/>
              <a:t> average</a:t>
            </a:r>
          </a:p>
        </p:txBody>
      </p:sp>
      <p:pic>
        <p:nvPicPr>
          <p:cNvPr id="3" name="Picture 2">
            <a:extLst>
              <a:ext uri="{FF2B5EF4-FFF2-40B4-BE49-F238E27FC236}">
                <a16:creationId xmlns:a16="http://schemas.microsoft.com/office/drawing/2014/main" id="{FD278AF7-5ABD-BB4C-98E4-A71CD9F6BB1F}"/>
              </a:ext>
            </a:extLst>
          </p:cNvPr>
          <p:cNvPicPr>
            <a:picLocks noChangeAspect="1"/>
          </p:cNvPicPr>
          <p:nvPr/>
        </p:nvPicPr>
        <p:blipFill>
          <a:blip r:embed="rId3"/>
          <a:stretch>
            <a:fillRect/>
          </a:stretch>
        </p:blipFill>
        <p:spPr>
          <a:xfrm>
            <a:off x="2400300" y="3429000"/>
            <a:ext cx="5313335" cy="1042988"/>
          </a:xfrm>
          <a:prstGeom prst="rect">
            <a:avLst/>
          </a:prstGeom>
        </p:spPr>
      </p:pic>
      <p:pic>
        <p:nvPicPr>
          <p:cNvPr id="7" name="Picture 6">
            <a:extLst>
              <a:ext uri="{FF2B5EF4-FFF2-40B4-BE49-F238E27FC236}">
                <a16:creationId xmlns:a16="http://schemas.microsoft.com/office/drawing/2014/main" id="{2C068719-181C-AA48-91F5-E556208175A0}"/>
              </a:ext>
            </a:extLst>
          </p:cNvPr>
          <p:cNvPicPr>
            <a:picLocks noChangeAspect="1"/>
          </p:cNvPicPr>
          <p:nvPr/>
        </p:nvPicPr>
        <p:blipFill>
          <a:blip r:embed="rId4"/>
          <a:stretch>
            <a:fillRect/>
          </a:stretch>
        </p:blipFill>
        <p:spPr>
          <a:xfrm>
            <a:off x="8518526" y="2195564"/>
            <a:ext cx="968374" cy="4327421"/>
          </a:xfrm>
          <a:prstGeom prst="rect">
            <a:avLst/>
          </a:prstGeom>
        </p:spPr>
      </p:pic>
    </p:spTree>
    <p:custDataLst>
      <p:tags r:id="rId1"/>
    </p:custDataLst>
    <p:extLst>
      <p:ext uri="{BB962C8B-B14F-4D97-AF65-F5344CB8AC3E}">
        <p14:creationId xmlns:p14="http://schemas.microsoft.com/office/powerpoint/2010/main" val="465307531"/>
      </p:ext>
    </p:extLst>
  </p:cSld>
  <p:clrMapOvr>
    <a:masterClrMapping/>
  </p:clrMapOvr>
  <mc:AlternateContent xmlns:mc="http://schemas.openxmlformats.org/markup-compatibility/2006">
    <mc:Choice xmlns:p14="http://schemas.microsoft.com/office/powerpoint/2010/main" Requires="p14">
      <p:transition spd="slow" p14:dur="2000" advTm="14743"/>
    </mc:Choice>
    <mc:Fallback>
      <p:transition spd="slow" advTm="14743"/>
    </mc:Fallback>
  </mc:AlternateContent>
  <p:extLst>
    <p:ext uri="{E180D4A7-C9FB-4DFB-919C-405C955672EB}">
      <p14:showEvtLst xmlns:p14="http://schemas.microsoft.com/office/powerpoint/2010/main">
        <p14:playEvt time="1246" objId="4"/>
        <p14:stopEvt time="13130" objId="4"/>
      </p14:showEvtLst>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3215-8408-5343-AAEA-CC3C203E1588}"/>
              </a:ext>
            </a:extLst>
          </p:cNvPr>
          <p:cNvSpPr>
            <a:spLocks noGrp="1"/>
          </p:cNvSpPr>
          <p:nvPr>
            <p:ph type="title"/>
          </p:nvPr>
        </p:nvSpPr>
        <p:spPr>
          <a:xfrm>
            <a:off x="1531048" y="678941"/>
            <a:ext cx="9347193" cy="923330"/>
          </a:xfrm>
        </p:spPr>
        <p:txBody>
          <a:bodyPr>
            <a:normAutofit fontScale="90000"/>
          </a:bodyPr>
          <a:lstStyle/>
          <a:p>
            <a:r>
              <a:rPr lang="en-US" u="sng" dirty="0"/>
              <a:t>Step 7</a:t>
            </a:r>
            <a:r>
              <a:rPr lang="en-US" dirty="0"/>
              <a:t> : calculate upper control limit and lower control limit</a:t>
            </a:r>
          </a:p>
        </p:txBody>
      </p:sp>
      <p:sp>
        <p:nvSpPr>
          <p:cNvPr id="3" name="TextBox 2">
            <a:extLst>
              <a:ext uri="{FF2B5EF4-FFF2-40B4-BE49-F238E27FC236}">
                <a16:creationId xmlns:a16="http://schemas.microsoft.com/office/drawing/2014/main" id="{7FE53DED-9A9B-C94D-B87F-85BC36A0C72C}"/>
              </a:ext>
            </a:extLst>
          </p:cNvPr>
          <p:cNvSpPr txBox="1"/>
          <p:nvPr/>
        </p:nvSpPr>
        <p:spPr>
          <a:xfrm>
            <a:off x="1885949" y="1885949"/>
            <a:ext cx="8420101" cy="923330"/>
          </a:xfrm>
          <a:prstGeom prst="rect">
            <a:avLst/>
          </a:prstGeom>
          <a:noFill/>
        </p:spPr>
        <p:txBody>
          <a:bodyPr wrap="square" rtlCol="0">
            <a:spAutoFit/>
          </a:bodyPr>
          <a:lstStyle/>
          <a:p>
            <a:pPr lvl="1" algn="ctr">
              <a:buFontTx/>
              <a:buNone/>
            </a:pPr>
            <a:r>
              <a:rPr lang="en-US" altLang="en-US" dirty="0">
                <a:highlight>
                  <a:srgbClr val="FFFF00"/>
                </a:highlight>
              </a:rPr>
              <a:t>Upper Control Limit = Average of observations + E * Average of moving range</a:t>
            </a:r>
          </a:p>
          <a:p>
            <a:pPr lvl="1" algn="ctr">
              <a:buFontTx/>
              <a:buNone/>
            </a:pPr>
            <a:r>
              <a:rPr lang="en-US" altLang="en-US" dirty="0">
                <a:highlight>
                  <a:srgbClr val="FFFF00"/>
                </a:highlight>
              </a:rPr>
              <a:t>Lower Control Limit = Average of observations - E * Average of moving range </a:t>
            </a:r>
          </a:p>
          <a:p>
            <a:endParaRPr lang="en-US" dirty="0"/>
          </a:p>
        </p:txBody>
      </p:sp>
      <p:pic>
        <p:nvPicPr>
          <p:cNvPr id="12" name="Picture 11">
            <a:extLst>
              <a:ext uri="{FF2B5EF4-FFF2-40B4-BE49-F238E27FC236}">
                <a16:creationId xmlns:a16="http://schemas.microsoft.com/office/drawing/2014/main" id="{12737C2F-6E5A-DE4A-82DD-C64C322B713F}"/>
              </a:ext>
            </a:extLst>
          </p:cNvPr>
          <p:cNvPicPr>
            <a:picLocks noChangeAspect="1"/>
          </p:cNvPicPr>
          <p:nvPr/>
        </p:nvPicPr>
        <p:blipFill>
          <a:blip r:embed="rId4"/>
          <a:stretch>
            <a:fillRect/>
          </a:stretch>
        </p:blipFill>
        <p:spPr>
          <a:xfrm>
            <a:off x="509946" y="3054350"/>
            <a:ext cx="4813300" cy="749300"/>
          </a:xfrm>
          <a:prstGeom prst="rect">
            <a:avLst/>
          </a:prstGeom>
        </p:spPr>
      </p:pic>
      <p:pic>
        <p:nvPicPr>
          <p:cNvPr id="14" name="Picture 13">
            <a:extLst>
              <a:ext uri="{FF2B5EF4-FFF2-40B4-BE49-F238E27FC236}">
                <a16:creationId xmlns:a16="http://schemas.microsoft.com/office/drawing/2014/main" id="{EB373C4D-4187-0C45-A998-68D1EC3A803E}"/>
              </a:ext>
            </a:extLst>
          </p:cNvPr>
          <p:cNvPicPr>
            <a:picLocks noChangeAspect="1"/>
          </p:cNvPicPr>
          <p:nvPr/>
        </p:nvPicPr>
        <p:blipFill>
          <a:blip r:embed="rId5"/>
          <a:stretch>
            <a:fillRect/>
          </a:stretch>
        </p:blipFill>
        <p:spPr>
          <a:xfrm>
            <a:off x="725846" y="4651901"/>
            <a:ext cx="4381500" cy="660400"/>
          </a:xfrm>
          <a:prstGeom prst="rect">
            <a:avLst/>
          </a:prstGeom>
        </p:spPr>
      </p:pic>
      <p:pic>
        <p:nvPicPr>
          <p:cNvPr id="15" name="Picture 14">
            <a:extLst>
              <a:ext uri="{FF2B5EF4-FFF2-40B4-BE49-F238E27FC236}">
                <a16:creationId xmlns:a16="http://schemas.microsoft.com/office/drawing/2014/main" id="{B594FDD0-5E83-E044-A927-28967F304F71}"/>
              </a:ext>
            </a:extLst>
          </p:cNvPr>
          <p:cNvPicPr>
            <a:picLocks noChangeAspect="1"/>
          </p:cNvPicPr>
          <p:nvPr/>
        </p:nvPicPr>
        <p:blipFill>
          <a:blip r:embed="rId6"/>
          <a:stretch>
            <a:fillRect/>
          </a:stretch>
        </p:blipFill>
        <p:spPr>
          <a:xfrm>
            <a:off x="7294307" y="2696101"/>
            <a:ext cx="2057400" cy="3911600"/>
          </a:xfrm>
          <a:prstGeom prst="rect">
            <a:avLst/>
          </a:prstGeom>
        </p:spPr>
      </p:pic>
      <p:sp>
        <p:nvSpPr>
          <p:cNvPr id="16" name="Right Arrow 15">
            <a:extLst>
              <a:ext uri="{FF2B5EF4-FFF2-40B4-BE49-F238E27FC236}">
                <a16:creationId xmlns:a16="http://schemas.microsoft.com/office/drawing/2014/main" id="{C1C31281-0269-344C-BB0B-2FF8A61465B5}"/>
              </a:ext>
            </a:extLst>
          </p:cNvPr>
          <p:cNvSpPr/>
          <p:nvPr/>
        </p:nvSpPr>
        <p:spPr>
          <a:xfrm>
            <a:off x="5706521" y="4984584"/>
            <a:ext cx="988610" cy="2368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a:extLst>
              <a:ext uri="{FF2B5EF4-FFF2-40B4-BE49-F238E27FC236}">
                <a16:creationId xmlns:a16="http://schemas.microsoft.com/office/drawing/2014/main" id="{4C88227D-C82C-0944-91F0-3A77BD521EBC}"/>
              </a:ext>
            </a:extLst>
          </p:cNvPr>
          <p:cNvSpPr/>
          <p:nvPr/>
        </p:nvSpPr>
        <p:spPr>
          <a:xfrm rot="5400000">
            <a:off x="2788745" y="4055945"/>
            <a:ext cx="333088" cy="2299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634602233"/>
      </p:ext>
    </p:extLst>
  </p:cSld>
  <p:clrMapOvr>
    <a:masterClrMapping/>
  </p:clrMapOvr>
  <mc:AlternateContent xmlns:mc="http://schemas.openxmlformats.org/markup-compatibility/2006">
    <mc:Choice xmlns:p14="http://schemas.microsoft.com/office/powerpoint/2010/main" Requires="p14">
      <p:transition spd="slow" p14:dur="2000" advTm="32805"/>
    </mc:Choice>
    <mc:Fallback>
      <p:transition spd="slow" advTm="32805"/>
    </mc:Fallback>
  </mc:AlternateContent>
  <p:extLst>
    <p:ext uri="{E180D4A7-C9FB-4DFB-919C-405C955672EB}">
      <p14:showEvtLst xmlns:p14="http://schemas.microsoft.com/office/powerpoint/2010/main">
        <p14:playEvt time="855" objId="4"/>
        <p14:stopEvt time="32067" objId="4"/>
      </p14:showEvtLst>
    </p:ext>
  </p:extLst>
</p:sld>
</file>

<file path=ppt/tags/tag1.xml><?xml version="1.0" encoding="utf-8"?>
<p:tagLst xmlns:a="http://schemas.openxmlformats.org/drawingml/2006/main" xmlns:r="http://schemas.openxmlformats.org/officeDocument/2006/relationships" xmlns:p="http://schemas.openxmlformats.org/presentationml/2006/main">
  <p:tag name="TIMING" val="|3"/>
</p:tagLst>
</file>

<file path=ppt/tags/tag10.xml><?xml version="1.0" encoding="utf-8"?>
<p:tagLst xmlns:a="http://schemas.openxmlformats.org/drawingml/2006/main" xmlns:r="http://schemas.openxmlformats.org/officeDocument/2006/relationships" xmlns:p="http://schemas.openxmlformats.org/presentationml/2006/main">
  <p:tag name="TIMING" val="|1.3"/>
</p:tagLst>
</file>

<file path=ppt/tags/tag11.xml><?xml version="1.0" encoding="utf-8"?>
<p:tagLst xmlns:a="http://schemas.openxmlformats.org/drawingml/2006/main" xmlns:r="http://schemas.openxmlformats.org/officeDocument/2006/relationships" xmlns:p="http://schemas.openxmlformats.org/presentationml/2006/main">
  <p:tag name="TIMING" val="|1"/>
</p:tagLst>
</file>

<file path=ppt/tags/tag2.xml><?xml version="1.0" encoding="utf-8"?>
<p:tagLst xmlns:a="http://schemas.openxmlformats.org/drawingml/2006/main" xmlns:r="http://schemas.openxmlformats.org/officeDocument/2006/relationships" xmlns:p="http://schemas.openxmlformats.org/presentationml/2006/main">
  <p:tag name="TIMING" val="|1.4"/>
</p:tagLst>
</file>

<file path=ppt/tags/tag3.xml><?xml version="1.0" encoding="utf-8"?>
<p:tagLst xmlns:a="http://schemas.openxmlformats.org/drawingml/2006/main" xmlns:r="http://schemas.openxmlformats.org/officeDocument/2006/relationships" xmlns:p="http://schemas.openxmlformats.org/presentationml/2006/main">
  <p:tag name="TIMING" val="|0.8"/>
</p:tagLst>
</file>

<file path=ppt/tags/tag4.xml><?xml version="1.0" encoding="utf-8"?>
<p:tagLst xmlns:a="http://schemas.openxmlformats.org/drawingml/2006/main" xmlns:r="http://schemas.openxmlformats.org/officeDocument/2006/relationships" xmlns:p="http://schemas.openxmlformats.org/presentationml/2006/main">
  <p:tag name="TIMING" val="|1.5"/>
</p:tagLst>
</file>

<file path=ppt/tags/tag5.xml><?xml version="1.0" encoding="utf-8"?>
<p:tagLst xmlns:a="http://schemas.openxmlformats.org/drawingml/2006/main" xmlns:r="http://schemas.openxmlformats.org/officeDocument/2006/relationships" xmlns:p="http://schemas.openxmlformats.org/presentationml/2006/main">
  <p:tag name="TIMING" val="|0.7"/>
</p:tagLst>
</file>

<file path=ppt/tags/tag6.xml><?xml version="1.0" encoding="utf-8"?>
<p:tagLst xmlns:a="http://schemas.openxmlformats.org/drawingml/2006/main" xmlns:r="http://schemas.openxmlformats.org/officeDocument/2006/relationships" xmlns:p="http://schemas.openxmlformats.org/presentationml/2006/main">
  <p:tag name="TIMING" val="|1.5"/>
</p:tagLst>
</file>

<file path=ppt/tags/tag7.xml><?xml version="1.0" encoding="utf-8"?>
<p:tagLst xmlns:a="http://schemas.openxmlformats.org/drawingml/2006/main" xmlns:r="http://schemas.openxmlformats.org/officeDocument/2006/relationships" xmlns:p="http://schemas.openxmlformats.org/presentationml/2006/main">
  <p:tag name="TIMING" val="|1"/>
</p:tagLst>
</file>

<file path=ppt/tags/tag8.xml><?xml version="1.0" encoding="utf-8"?>
<p:tagLst xmlns:a="http://schemas.openxmlformats.org/drawingml/2006/main" xmlns:r="http://schemas.openxmlformats.org/officeDocument/2006/relationships" xmlns:p="http://schemas.openxmlformats.org/presentationml/2006/main">
  <p:tag name="TIMING" val="|1.2"/>
</p:tagLst>
</file>

<file path=ppt/tags/tag9.xml><?xml version="1.0" encoding="utf-8"?>
<p:tagLst xmlns:a="http://schemas.openxmlformats.org/drawingml/2006/main" xmlns:r="http://schemas.openxmlformats.org/officeDocument/2006/relationships" xmlns:p="http://schemas.openxmlformats.org/presentationml/2006/main">
  <p:tag name="TIMING" val="|0.8"/>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434</Words>
  <Application>Microsoft Macintosh PowerPoint</Application>
  <PresentationFormat>Widescreen</PresentationFormat>
  <Paragraphs>31</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Corbel</vt:lpstr>
      <vt:lpstr>Gill Sans MT</vt:lpstr>
      <vt:lpstr>Parcel</vt:lpstr>
      <vt:lpstr>Benchmarking clinicians XMR chart</vt:lpstr>
      <vt:lpstr>Question #3</vt:lpstr>
      <vt:lpstr>Step1 : Download the excel file</vt:lpstr>
      <vt:lpstr>Step 2 : Import data</vt:lpstr>
      <vt:lpstr>Step 3 : Data cleaning</vt:lpstr>
      <vt:lpstr>Step 4 :Calculate Expected Average</vt:lpstr>
      <vt:lpstr>Step 5 :Calculate moving range(MR)</vt:lpstr>
      <vt:lpstr>Step 6 : Calculate mr average</vt:lpstr>
      <vt:lpstr>Step 7 : calculate upper control limit and lower control limit</vt:lpstr>
      <vt:lpstr>Step 8 : Plot xmr chart</vt:lpstr>
      <vt:lpstr>T-test analysis: paired two samples for mean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Benchmarking clinicians XMR chart</dc:title>
  <dc:creator>nrasib</dc:creator>
  <cp:lastModifiedBy>nrasib</cp:lastModifiedBy>
  <cp:revision>22</cp:revision>
  <dcterms:created xsi:type="dcterms:W3CDTF">2020-11-13T00:20:40Z</dcterms:created>
  <dcterms:modified xsi:type="dcterms:W3CDTF">2020-11-16T01:51:38Z</dcterms:modified>
</cp:coreProperties>
</file>