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66" r:id="rId5"/>
    <p:sldId id="264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329A-5C6B-4B1C-B50B-C9247D339884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F75-13C7-4669-9264-07A0C18C4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329A-5C6B-4B1C-B50B-C9247D339884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F75-13C7-4669-9264-07A0C18C4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329A-5C6B-4B1C-B50B-C9247D339884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F75-13C7-4669-9264-07A0C18C4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329A-5C6B-4B1C-B50B-C9247D339884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F75-13C7-4669-9264-07A0C18C4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329A-5C6B-4B1C-B50B-C9247D339884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F75-13C7-4669-9264-07A0C18C4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329A-5C6B-4B1C-B50B-C9247D339884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F75-13C7-4669-9264-07A0C18C4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329A-5C6B-4B1C-B50B-C9247D339884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F75-13C7-4669-9264-07A0C18C4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329A-5C6B-4B1C-B50B-C9247D339884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F75-13C7-4669-9264-07A0C18C4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329A-5C6B-4B1C-B50B-C9247D339884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F75-13C7-4669-9264-07A0C18C4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329A-5C6B-4B1C-B50B-C9247D339884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F75-13C7-4669-9264-07A0C18C4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329A-5C6B-4B1C-B50B-C9247D339884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F75-13C7-4669-9264-07A0C18C4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7329A-5C6B-4B1C-B50B-C9247D339884}" type="datetimeFigureOut">
              <a:rPr lang="en-US" smtClean="0"/>
              <a:pPr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C6F75-13C7-4669-9264-07A0C18C4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Calculate Averages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Farrokh Alemi, PhD</a:t>
            </a:r>
          </a:p>
          <a:p>
            <a:r>
              <a:rPr lang="en-US" dirty="0" smtClean="0"/>
              <a:t>Sunday, January 29, 2017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Age for Diagnoses in File 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2857" t="13714" r="48572" b="55048"/>
          <a:stretch>
            <a:fillRect/>
          </a:stretch>
        </p:blipFill>
        <p:spPr bwMode="auto">
          <a:xfrm>
            <a:off x="1066800" y="1600200"/>
            <a:ext cx="6172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Age for Diagnoses in File 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828800"/>
            <a:ext cx="7086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SELECT </a:t>
            </a:r>
            <a:r>
              <a:rPr lang="en-US" dirty="0" smtClean="0"/>
              <a:t>	  DxAge_1.icd9</a:t>
            </a:r>
          </a:p>
          <a:p>
            <a:r>
              <a:rPr lang="en-US" dirty="0" smtClean="0"/>
              <a:t>	, Sum(DxAge_1.AgeAtDx) </a:t>
            </a:r>
            <a:r>
              <a:rPr lang="en-US" dirty="0" smtClean="0">
                <a:solidFill>
                  <a:srgbClr val="FF0000"/>
                </a:solidFill>
              </a:rPr>
              <a:t>AS</a:t>
            </a:r>
            <a:r>
              <a:rPr lang="en-US" dirty="0" smtClean="0"/>
              <a:t> S1</a:t>
            </a:r>
          </a:p>
          <a:p>
            <a:r>
              <a:rPr lang="en-US" dirty="0" smtClean="0"/>
              <a:t>	, Count(DxAge_1.AgeAtDx) </a:t>
            </a:r>
            <a:r>
              <a:rPr lang="en-US" dirty="0" smtClean="0">
                <a:solidFill>
                  <a:srgbClr val="FF0000"/>
                </a:solidFill>
              </a:rPr>
              <a:t>AS</a:t>
            </a:r>
            <a:r>
              <a:rPr lang="en-US" dirty="0" smtClean="0"/>
              <a:t> C1</a:t>
            </a:r>
          </a:p>
          <a:p>
            <a:r>
              <a:rPr lang="en-US" dirty="0" smtClean="0"/>
              <a:t>	, Avg(DxAge_1.AgeAtDx) </a:t>
            </a:r>
            <a:r>
              <a:rPr lang="en-US" dirty="0" smtClean="0">
                <a:solidFill>
                  <a:srgbClr val="FF0000"/>
                </a:solidFill>
              </a:rPr>
              <a:t>AS</a:t>
            </a:r>
            <a:r>
              <a:rPr lang="en-US" dirty="0" smtClean="0"/>
              <a:t> Avg1</a:t>
            </a:r>
          </a:p>
          <a:p>
            <a:r>
              <a:rPr lang="en-US" dirty="0" smtClean="0"/>
              <a:t>	, </a:t>
            </a:r>
            <a:r>
              <a:rPr lang="en-US" dirty="0" err="1" smtClean="0"/>
              <a:t>StDev</a:t>
            </a:r>
            <a:r>
              <a:rPr lang="en-US" dirty="0" smtClean="0"/>
              <a:t>(DxAge_1.AgeAtDx) </a:t>
            </a:r>
            <a:r>
              <a:rPr lang="en-US" dirty="0" smtClean="0">
                <a:solidFill>
                  <a:srgbClr val="FF0000"/>
                </a:solidFill>
              </a:rPr>
              <a:t>AS</a:t>
            </a:r>
            <a:r>
              <a:rPr lang="en-US" dirty="0" smtClean="0"/>
              <a:t> StDev1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INTO 	</a:t>
            </a:r>
            <a:r>
              <a:rPr lang="en-US" dirty="0" smtClean="0"/>
              <a:t>DxAvg1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en-US" dirty="0" smtClean="0"/>
              <a:t> 	DxAge_1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GROUP BY </a:t>
            </a:r>
            <a:r>
              <a:rPr lang="en-US" dirty="0" smtClean="0"/>
              <a:t>DxAge_1.icd9;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Unique Diagnoses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66800" y="1447800"/>
            <a:ext cx="7086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SELECT</a:t>
            </a:r>
            <a:r>
              <a:rPr lang="en-US" dirty="0" smtClean="0"/>
              <a:t> DxAge_1.icd9 FROM dxage_1 </a:t>
            </a:r>
            <a:r>
              <a:rPr lang="en-US" dirty="0" smtClean="0">
                <a:solidFill>
                  <a:srgbClr val="FF0000"/>
                </a:solidFill>
              </a:rPr>
              <a:t>GROUP BY</a:t>
            </a:r>
            <a:r>
              <a:rPr lang="en-US" dirty="0" smtClean="0"/>
              <a:t> DxAge_1.icd9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UNION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SELECT</a:t>
            </a:r>
            <a:r>
              <a:rPr lang="en-US" dirty="0" smtClean="0"/>
              <a:t> DxAge_2.icd9 FROM dxage_2 </a:t>
            </a:r>
            <a:r>
              <a:rPr lang="en-US" dirty="0" smtClean="0">
                <a:solidFill>
                  <a:srgbClr val="FF0000"/>
                </a:solidFill>
              </a:rPr>
              <a:t>GROUP BY </a:t>
            </a:r>
            <a:r>
              <a:rPr lang="en-US" dirty="0" smtClean="0"/>
              <a:t>DxAge_2.icd9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UNION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SELECT</a:t>
            </a:r>
            <a:r>
              <a:rPr lang="en-US" dirty="0" smtClean="0"/>
              <a:t> DxAge_3.icd9 FROM dxage_3 </a:t>
            </a:r>
            <a:r>
              <a:rPr lang="en-US" dirty="0" smtClean="0">
                <a:solidFill>
                  <a:srgbClr val="FF0000"/>
                </a:solidFill>
              </a:rPr>
              <a:t>GROUP BY </a:t>
            </a:r>
            <a:r>
              <a:rPr lang="en-US" dirty="0" smtClean="0"/>
              <a:t>DxAge_3.icd9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UNION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SELECT</a:t>
            </a:r>
            <a:r>
              <a:rPr lang="en-US" dirty="0" smtClean="0"/>
              <a:t> DxAge_4.icd9 FROM dxage_4 </a:t>
            </a:r>
            <a:r>
              <a:rPr lang="en-US" dirty="0" smtClean="0">
                <a:solidFill>
                  <a:srgbClr val="FF0000"/>
                </a:solidFill>
              </a:rPr>
              <a:t>GROUP BY</a:t>
            </a:r>
            <a:r>
              <a:rPr lang="en-US" dirty="0" smtClean="0"/>
              <a:t> DxAge_4.icd9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3627060"/>
            <a:ext cx="5715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the file and  write it to database, </a:t>
            </a:r>
          </a:p>
          <a:p>
            <a:pPr algn="ctr"/>
            <a:r>
              <a:rPr lang="en-US" dirty="0" smtClean="0"/>
              <a:t>so you do not need to redo it again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46176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SELECT 	</a:t>
            </a:r>
            <a:r>
              <a:rPr lang="en-US" dirty="0" smtClean="0"/>
              <a:t>DxUnion.icd9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INTO</a:t>
            </a:r>
            <a:r>
              <a:rPr lang="en-US" dirty="0" smtClean="0"/>
              <a:t> 	Dx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en-US" dirty="0" smtClean="0"/>
              <a:t> 	DxUnion;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5532060"/>
            <a:ext cx="5715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10,762 Unique Diagnoses in Dx Table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Weighted Averages Across Files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2857" t="12952" r="52857" b="35239"/>
          <a:stretch>
            <a:fillRect/>
          </a:stretch>
        </p:blipFill>
        <p:spPr bwMode="auto">
          <a:xfrm>
            <a:off x="609600" y="1219200"/>
            <a:ext cx="5486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Callout 1 4"/>
          <p:cNvSpPr/>
          <p:nvPr/>
        </p:nvSpPr>
        <p:spPr>
          <a:xfrm>
            <a:off x="5943600" y="1828800"/>
            <a:ext cx="3048000" cy="3962400"/>
          </a:xfrm>
          <a:prstGeom prst="borderCallout1">
            <a:avLst>
              <a:gd name="adj1" fmla="val 52342"/>
              <a:gd name="adj2" fmla="val 5537"/>
              <a:gd name="adj3" fmla="val 99490"/>
              <a:gd name="adj4" fmla="val -286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AvgAll</a:t>
            </a:r>
            <a:r>
              <a:rPr lang="en-US" dirty="0" smtClean="0"/>
              <a:t>: (IIf([C1] Is Null,0,[C1])*IIf([Avg1] Is Null,0,[Avg1])+IIf([C2] Is Null,0,[C2])*IIf([Avg2] Is Null,0,[Avg2])+IIf([C3] Is Null,0,[C3])*IIf([Avg3] Is Null,0,[Avg3])+IIf([C4] Is Null,0,[C4])*IIf([Avg4] Is Null,0,[Avg4]))/(IIf([c1] Is Null,0,[C1])+IIf([c2] Is Null,0,[C2])+IIf([c3] Is Null,0,[C3])+IIf([c4] Is Null,0,[C4]))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Weighted Averages Across Files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1443841"/>
            <a:ext cx="7924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SELECT</a:t>
            </a:r>
            <a:r>
              <a:rPr lang="en-US" dirty="0" smtClean="0"/>
              <a:t> 	Dx.icd9</a:t>
            </a:r>
          </a:p>
          <a:p>
            <a:r>
              <a:rPr lang="en-US" dirty="0" smtClean="0"/>
              <a:t>	, DxAvg1.Avg1</a:t>
            </a:r>
          </a:p>
          <a:p>
            <a:r>
              <a:rPr lang="en-US" dirty="0" smtClean="0"/>
              <a:t>	, DxAvg2.Avg2</a:t>
            </a:r>
          </a:p>
          <a:p>
            <a:r>
              <a:rPr lang="en-US" dirty="0" smtClean="0"/>
              <a:t>	, DxAvg3.Avg3</a:t>
            </a:r>
          </a:p>
          <a:p>
            <a:r>
              <a:rPr lang="en-US" dirty="0" smtClean="0"/>
              <a:t>	, DxAvg4.Avg4</a:t>
            </a:r>
          </a:p>
          <a:p>
            <a:r>
              <a:rPr lang="en-US" dirty="0" smtClean="0"/>
              <a:t>	, (</a:t>
            </a:r>
            <a:r>
              <a:rPr lang="en-US" dirty="0" smtClean="0">
                <a:solidFill>
                  <a:srgbClr val="FF0000"/>
                </a:solidFill>
              </a:rPr>
              <a:t>IIf</a:t>
            </a:r>
            <a:r>
              <a:rPr lang="en-US" dirty="0" smtClean="0"/>
              <a:t>([C1] Is Null,0,[C1])*</a:t>
            </a:r>
            <a:r>
              <a:rPr lang="en-US" dirty="0" smtClean="0">
                <a:solidFill>
                  <a:srgbClr val="FF0000"/>
                </a:solidFill>
              </a:rPr>
              <a:t>IIf</a:t>
            </a:r>
            <a:r>
              <a:rPr lang="en-US" dirty="0" smtClean="0"/>
              <a:t>([Avg1] Is Null,0,[Avg1])+</a:t>
            </a:r>
          </a:p>
          <a:p>
            <a:r>
              <a:rPr lang="en-US" dirty="0" smtClean="0"/>
              <a:t>	   </a:t>
            </a:r>
            <a:r>
              <a:rPr lang="en-US" dirty="0" smtClean="0">
                <a:solidFill>
                  <a:srgbClr val="FF0000"/>
                </a:solidFill>
              </a:rPr>
              <a:t>IIf</a:t>
            </a:r>
            <a:r>
              <a:rPr lang="en-US" dirty="0" smtClean="0"/>
              <a:t>([C2] Is Null,0,[C2])*</a:t>
            </a:r>
            <a:r>
              <a:rPr lang="en-US" dirty="0" smtClean="0">
                <a:solidFill>
                  <a:srgbClr val="FF0000"/>
                </a:solidFill>
              </a:rPr>
              <a:t>IIf</a:t>
            </a:r>
            <a:r>
              <a:rPr lang="en-US" dirty="0" smtClean="0"/>
              <a:t>([Avg2] Is Null,0,[Avg2])+</a:t>
            </a:r>
          </a:p>
          <a:p>
            <a:r>
              <a:rPr lang="en-US" dirty="0" smtClean="0"/>
              <a:t>	   </a:t>
            </a:r>
            <a:r>
              <a:rPr lang="en-US" dirty="0" smtClean="0">
                <a:solidFill>
                  <a:srgbClr val="FF0000"/>
                </a:solidFill>
              </a:rPr>
              <a:t>IIf</a:t>
            </a:r>
            <a:r>
              <a:rPr lang="en-US" dirty="0" smtClean="0"/>
              <a:t>([C3] Is Null,0,[C3])*</a:t>
            </a:r>
            <a:r>
              <a:rPr lang="en-US" dirty="0" smtClean="0">
                <a:solidFill>
                  <a:srgbClr val="FF0000"/>
                </a:solidFill>
              </a:rPr>
              <a:t>IIf</a:t>
            </a:r>
            <a:r>
              <a:rPr lang="en-US" dirty="0" smtClean="0"/>
              <a:t>([Avg3] Is Null,0,[Avg3])+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   IIf</a:t>
            </a:r>
            <a:r>
              <a:rPr lang="en-US" dirty="0" smtClean="0"/>
              <a:t>([C4] Is Null,0,[C4])*</a:t>
            </a:r>
            <a:r>
              <a:rPr lang="en-US" dirty="0" smtClean="0">
                <a:solidFill>
                  <a:srgbClr val="FF0000"/>
                </a:solidFill>
              </a:rPr>
              <a:t>IIf</a:t>
            </a:r>
            <a:r>
              <a:rPr lang="en-US" dirty="0" smtClean="0"/>
              <a:t>([Avg4] Is Null,0,[Avg4])) /</a:t>
            </a:r>
          </a:p>
          <a:p>
            <a:r>
              <a:rPr lang="en-US" dirty="0" smtClean="0"/>
              <a:t>	 (</a:t>
            </a:r>
            <a:r>
              <a:rPr lang="en-US" dirty="0" smtClean="0">
                <a:solidFill>
                  <a:srgbClr val="FF0000"/>
                </a:solidFill>
              </a:rPr>
              <a:t>IIf</a:t>
            </a:r>
            <a:r>
              <a:rPr lang="en-US" dirty="0" smtClean="0"/>
              <a:t>([c1] Is Null,0,[C1])+</a:t>
            </a:r>
          </a:p>
          <a:p>
            <a:r>
              <a:rPr lang="en-US" dirty="0" smtClean="0"/>
              <a:t>	  </a:t>
            </a:r>
            <a:r>
              <a:rPr lang="en-US" dirty="0" smtClean="0">
                <a:solidFill>
                  <a:srgbClr val="FF0000"/>
                </a:solidFill>
              </a:rPr>
              <a:t>IIf</a:t>
            </a:r>
            <a:r>
              <a:rPr lang="en-US" dirty="0" smtClean="0"/>
              <a:t>([c2] Is Null,0,[C2])+</a:t>
            </a:r>
          </a:p>
          <a:p>
            <a:r>
              <a:rPr lang="en-US" dirty="0" smtClean="0"/>
              <a:t>	  </a:t>
            </a:r>
            <a:r>
              <a:rPr lang="en-US" dirty="0" smtClean="0">
                <a:solidFill>
                  <a:srgbClr val="FF0000"/>
                </a:solidFill>
              </a:rPr>
              <a:t>IIf</a:t>
            </a:r>
            <a:r>
              <a:rPr lang="en-US" dirty="0" smtClean="0"/>
              <a:t>([c3] Is Null,0,[C3])+</a:t>
            </a:r>
          </a:p>
          <a:p>
            <a:r>
              <a:rPr lang="en-US" dirty="0" smtClean="0"/>
              <a:t>	  </a:t>
            </a:r>
            <a:r>
              <a:rPr lang="en-US" dirty="0" smtClean="0">
                <a:solidFill>
                  <a:srgbClr val="FF0000"/>
                </a:solidFill>
              </a:rPr>
              <a:t>IIf</a:t>
            </a:r>
            <a:r>
              <a:rPr lang="en-US" dirty="0" smtClean="0"/>
              <a:t>([c4] Is Null,0,[C4])) </a:t>
            </a:r>
            <a:r>
              <a:rPr lang="en-US" dirty="0" smtClean="0">
                <a:solidFill>
                  <a:srgbClr val="FF0000"/>
                </a:solidFill>
              </a:rPr>
              <a:t>AS </a:t>
            </a:r>
            <a:r>
              <a:rPr lang="en-US" dirty="0" err="1" smtClean="0"/>
              <a:t>AvgAll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en-US" dirty="0" smtClean="0"/>
              <a:t> (((Dx </a:t>
            </a:r>
            <a:r>
              <a:rPr lang="en-US" dirty="0" smtClean="0">
                <a:solidFill>
                  <a:srgbClr val="FF0000"/>
                </a:solidFill>
              </a:rPr>
              <a:t>LEFT JOIN </a:t>
            </a:r>
            <a:r>
              <a:rPr lang="en-US" dirty="0" smtClean="0"/>
              <a:t>DxAvg1 </a:t>
            </a:r>
            <a:r>
              <a:rPr lang="en-US" dirty="0" smtClean="0">
                <a:solidFill>
                  <a:srgbClr val="FF0000"/>
                </a:solidFill>
              </a:rPr>
              <a:t>ON</a:t>
            </a:r>
            <a:r>
              <a:rPr lang="en-US" dirty="0" smtClean="0"/>
              <a:t> Dx.icd9 = DxAvg1.icd9) </a:t>
            </a:r>
            <a:r>
              <a:rPr lang="en-US" dirty="0" smtClean="0">
                <a:solidFill>
                  <a:srgbClr val="FF0000"/>
                </a:solidFill>
              </a:rPr>
              <a:t>LEFT JOIN</a:t>
            </a:r>
            <a:r>
              <a:rPr lang="en-US" dirty="0" smtClean="0"/>
              <a:t> DxAvg2 </a:t>
            </a:r>
            <a:r>
              <a:rPr lang="en-US" dirty="0" smtClean="0">
                <a:solidFill>
                  <a:srgbClr val="FF0000"/>
                </a:solidFill>
              </a:rPr>
              <a:t>ON</a:t>
            </a:r>
            <a:r>
              <a:rPr lang="en-US" dirty="0" smtClean="0"/>
              <a:t> Dx.icd9 = DxAvg2.icd9) </a:t>
            </a:r>
            <a:r>
              <a:rPr lang="en-US" dirty="0" smtClean="0">
                <a:solidFill>
                  <a:srgbClr val="FF0000"/>
                </a:solidFill>
              </a:rPr>
              <a:t>LEFT JOIN</a:t>
            </a:r>
            <a:r>
              <a:rPr lang="en-US" dirty="0" smtClean="0"/>
              <a:t> DxAvg3 </a:t>
            </a:r>
            <a:r>
              <a:rPr lang="en-US" dirty="0" smtClean="0">
                <a:solidFill>
                  <a:srgbClr val="FF0000"/>
                </a:solidFill>
              </a:rPr>
              <a:t>ON</a:t>
            </a:r>
            <a:r>
              <a:rPr lang="en-US" dirty="0" smtClean="0"/>
              <a:t> Dx.icd9 = DxAvg3.icd9) </a:t>
            </a:r>
            <a:r>
              <a:rPr lang="en-US" dirty="0" smtClean="0">
                <a:solidFill>
                  <a:srgbClr val="FF0000"/>
                </a:solidFill>
              </a:rPr>
              <a:t>LEFT JOIN </a:t>
            </a:r>
            <a:r>
              <a:rPr lang="en-US" dirty="0" smtClean="0"/>
              <a:t>DxAvg4 </a:t>
            </a:r>
            <a:r>
              <a:rPr lang="en-US" dirty="0" smtClean="0">
                <a:solidFill>
                  <a:srgbClr val="FF0000"/>
                </a:solidFill>
              </a:rPr>
              <a:t>ON</a:t>
            </a:r>
            <a:r>
              <a:rPr lang="en-US" dirty="0" smtClean="0"/>
              <a:t> Dx.icd9 = DxAvg4.icd9;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 Results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2857" t="12952" r="69524" b="52762"/>
          <a:stretch>
            <a:fillRect/>
          </a:stretch>
        </p:blipFill>
        <p:spPr bwMode="auto">
          <a:xfrm>
            <a:off x="4800600" y="1752600"/>
            <a:ext cx="2819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l="12381" t="15714" r="68571" b="56095"/>
          <a:stretch>
            <a:fillRect/>
          </a:stretch>
        </p:blipFill>
        <p:spPr bwMode="auto">
          <a:xfrm>
            <a:off x="762000" y="1828800"/>
            <a:ext cx="3048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208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Calculate Averages</vt:lpstr>
      <vt:lpstr>Average Age for Diagnoses in File 1</vt:lpstr>
      <vt:lpstr>Average Age for Diagnoses in File 1</vt:lpstr>
      <vt:lpstr>Select Unique Diagnoses </vt:lpstr>
      <vt:lpstr>Weighted Averages Across Files</vt:lpstr>
      <vt:lpstr>Weighted Averages Across Files</vt:lpstr>
      <vt:lpstr>Sorted 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Merge Data &amp; Calculate Average</dc:title>
  <dc:creator>Farrokh</dc:creator>
  <cp:lastModifiedBy>Farrokh</cp:lastModifiedBy>
  <cp:revision>44</cp:revision>
  <dcterms:created xsi:type="dcterms:W3CDTF">2017-01-29T21:32:38Z</dcterms:created>
  <dcterms:modified xsi:type="dcterms:W3CDTF">2017-02-03T12:46:18Z</dcterms:modified>
</cp:coreProperties>
</file>