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1" r:id="rId1"/>
  </p:sldMasterIdLst>
  <p:sldIdLst>
    <p:sldId id="258" r:id="rId2"/>
    <p:sldId id="275" r:id="rId3"/>
    <p:sldId id="263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3FEA57E-7C1A-457B-A4CD-5DCEB057B502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3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789749-A4CD-447F-8298-2B7988C91CEA}" type="datetime1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7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0444D3-C0BA-4587-A56C-581AB9F841BE}" type="datetime1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5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1AF2CE-4F37-411C-A3EE-BBBE223265BF}" type="datetime1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5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96083D4-708C-4BB5-B4FD-30CE9FA12FD5}" type="datetime1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2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D239B2-65BC-4C2A-A62B-3EABFE9590E4}" type="datetime1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0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E05F5A-E4A3-476F-A89E-C2B73F2431E4}" type="datetime1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761515-4A26-4F31-9F61-5A10B1FABBFC}" type="datetime1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75DC65-7D1F-4BAB-9695-F7E734143E14}" type="datetime1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2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624077-BD55-4036-8E92-6558FDF3B653}" type="datetime1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844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04225F2-7107-4609-BCC2-77C63064A5E8}" type="datetime1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0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D3FE42E8-8B57-452D-A122-4DCE9AC771EF}" type="datetime1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3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id="{0EF455E0-3E2A-4117-A141-26609C664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80814C-0EE3-49C5-B824-51C7941D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FB29C5-9E32-4F49-A689-B10EE31E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38698-0824-4E53-88AC-E40A02829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422" y="1505799"/>
            <a:ext cx="7417925" cy="191233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400" b="1" cap="none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udy Old Style" panose="02020502050305020303" pitchFamily="18" charset="0"/>
              </a:rPr>
              <a:t>HAP 725</a:t>
            </a:r>
            <a:br>
              <a:rPr lang="en-US" sz="4400" b="1" cap="none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udy Old Style" panose="02020502050305020303" pitchFamily="18" charset="0"/>
              </a:rPr>
            </a:br>
            <a:r>
              <a:rPr lang="en-US" sz="4400" b="1" cap="none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udy Old Style" panose="02020502050305020303" pitchFamily="18" charset="0"/>
              </a:rPr>
              <a:t>TEACH ONE</a:t>
            </a:r>
            <a:br>
              <a:rPr lang="en-US" sz="4400" b="1" cap="none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udy Old Style" panose="02020502050305020303" pitchFamily="18" charset="0"/>
              </a:rPr>
            </a:br>
            <a:r>
              <a:rPr lang="en-US" sz="4400" b="1" cap="none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udy Old Style" panose="02020502050305020303" pitchFamily="18" charset="0"/>
              </a:rPr>
              <a:t>TUKEY  CHARTS (Q4)</a:t>
            </a:r>
            <a:endParaRPr lang="en-US" sz="4400" cap="none" spc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Goudy Old Style" panose="020205020503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1646F-85F7-4A85-AEB1-1B33DA80C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3326" y="3895725"/>
            <a:ext cx="7346394" cy="18628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udy Old Style" panose="02020502050305020303" pitchFamily="18" charset="0"/>
              </a:rPr>
              <a:t>Rachel Prasanth</a:t>
            </a:r>
          </a:p>
          <a:p>
            <a:pPr indent="-18288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udy Old Style" panose="02020502050305020303" pitchFamily="18" charset="0"/>
              </a:rPr>
              <a:t>George Mason University</a:t>
            </a:r>
          </a:p>
          <a:p>
            <a:pPr indent="-18288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udy Old Style" panose="02020502050305020303" pitchFamily="18" charset="0"/>
              </a:rPr>
              <a:t>Fall 2021</a:t>
            </a:r>
          </a:p>
          <a:p>
            <a:pPr indent="-18288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udy Old Style" panose="02020502050305020303" pitchFamily="18" charset="0"/>
              </a:rPr>
              <a:t>Professor Farrokh Alemi</a:t>
            </a:r>
          </a:p>
          <a:p>
            <a:pPr indent="-182880" algn="l">
              <a:spcAft>
                <a:spcPts val="600"/>
              </a:spcAft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16161"/>
      </p:ext>
    </p:extLst>
  </p:cSld>
  <p:clrMapOvr>
    <a:masterClrMapping/>
  </p:clrMapOvr>
  <p:transition spd="med" advTm="20072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0347-F86E-46C8-9DB7-D6A7E884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780" y="675586"/>
            <a:ext cx="9477375" cy="82425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Step 3: Filter dataframe containing George Washington Hosp and the other competitors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64B16D5-F5E6-4FE1-A88E-6360F870A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7306" y="2813050"/>
            <a:ext cx="2600325" cy="187642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D243D5-AC90-4D7B-B991-01EBF76BB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77" y="1662826"/>
            <a:ext cx="8231671" cy="3847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EE59F6-DEBC-45CB-8A50-ECC588993D51}"/>
              </a:ext>
            </a:extLst>
          </p:cNvPr>
          <p:cNvSpPr txBox="1"/>
          <p:nvPr/>
        </p:nvSpPr>
        <p:spPr>
          <a:xfrm>
            <a:off x="9053305" y="3429000"/>
            <a:ext cx="272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Check data types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61AD6-E1CE-4B3B-8C86-1664716C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305" y="4264092"/>
            <a:ext cx="2600325" cy="20911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92AF82-01FB-4477-A4DC-78324F83BF97}"/>
              </a:ext>
            </a:extLst>
          </p:cNvPr>
          <p:cNvSpPr txBox="1"/>
          <p:nvPr/>
        </p:nvSpPr>
        <p:spPr>
          <a:xfrm>
            <a:off x="9053305" y="5387009"/>
            <a:ext cx="2317060" cy="473417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74132"/>
      </p:ext>
    </p:extLst>
  </p:cSld>
  <p:clrMapOvr>
    <a:masterClrMapping/>
  </p:clrMapOvr>
  <p:transition spd="med" advTm="52329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09DB-987E-41B9-B906-B6B2FAC3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888" y="673422"/>
            <a:ext cx="8480395" cy="47599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Step 4: Calculate average score of competitors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BFB416-0AB2-4163-8BD5-5BAC6096A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514" y="2195517"/>
            <a:ext cx="10058400" cy="7801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892B37-0F7E-4652-90E9-36168B6FE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82" y="3123760"/>
            <a:ext cx="10678971" cy="610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B3565E-55D1-4538-9B14-1B0C6C1E88DB}"/>
              </a:ext>
            </a:extLst>
          </p:cNvPr>
          <p:cNvSpPr txBox="1"/>
          <p:nvPr/>
        </p:nvSpPr>
        <p:spPr>
          <a:xfrm>
            <a:off x="3157924" y="1318472"/>
            <a:ext cx="9126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b="1" dirty="0"/>
              <a:t>sum(</a:t>
            </a:r>
            <a:r>
              <a:rPr lang="en-US" b="1" dirty="0">
                <a:solidFill>
                  <a:srgbClr val="7030A0"/>
                </a:solidFill>
              </a:rPr>
              <a:t>score of each competitor *denominator of each competitor</a:t>
            </a:r>
            <a:r>
              <a:rPr lang="en-US" b="1" dirty="0"/>
              <a:t>)</a:t>
            </a:r>
            <a:r>
              <a:rPr lang="en-US" b="1" dirty="0">
                <a:solidFill>
                  <a:srgbClr val="7030A0"/>
                </a:solidFill>
              </a:rPr>
              <a:t> /               </a:t>
            </a:r>
            <a:r>
              <a:rPr lang="en-US" b="1" dirty="0"/>
              <a:t>sum(</a:t>
            </a:r>
            <a:r>
              <a:rPr lang="en-US" b="1" dirty="0">
                <a:solidFill>
                  <a:srgbClr val="7030A0"/>
                </a:solidFill>
              </a:rPr>
              <a:t>denominator of competitors</a:t>
            </a:r>
            <a:r>
              <a:rPr lang="en-US" b="1" dirty="0"/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34C243-76C4-42ED-9EC2-A34FD921A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648" y="3814295"/>
            <a:ext cx="5099991" cy="25376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A0F75A-6C70-4C38-BC7D-5C26EFA1C667}"/>
              </a:ext>
            </a:extLst>
          </p:cNvPr>
          <p:cNvSpPr txBox="1"/>
          <p:nvPr/>
        </p:nvSpPr>
        <p:spPr>
          <a:xfrm>
            <a:off x="1738543" y="4518733"/>
            <a:ext cx="1695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Output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C0A5FD-722D-420F-93C9-31407E2FB8B3}"/>
              </a:ext>
            </a:extLst>
          </p:cNvPr>
          <p:cNvCxnSpPr/>
          <p:nvPr/>
        </p:nvCxnSpPr>
        <p:spPr>
          <a:xfrm>
            <a:off x="3311371" y="4780343"/>
            <a:ext cx="7723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576396"/>
      </p:ext>
    </p:extLst>
  </p:cSld>
  <p:clrMapOvr>
    <a:masterClrMapping/>
  </p:clrMapOvr>
  <p:transition spd="med" advTm="54855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73443-BBAF-4EE5-A06F-D4FB0ADD7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595" y="726667"/>
            <a:ext cx="10438660" cy="630314"/>
          </a:xfrm>
        </p:spPr>
        <p:txBody>
          <a:bodyPr>
            <a:normAutofit fontScale="90000"/>
          </a:bodyPr>
          <a:lstStyle/>
          <a:p>
            <a:r>
              <a:rPr lang="en-US" sz="310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Step 5: Create a table that contains GWU vs competitors</a:t>
            </a:r>
            <a:br>
              <a:rPr lang="en-US" i="0" dirty="0">
                <a:solidFill>
                  <a:srgbClr val="000000"/>
                </a:solidFill>
                <a:effectLst/>
                <a:latin typeface="Helvetica Neue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1FA37-4620-4A62-8B92-F3B1D5AFA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63" y="1151605"/>
            <a:ext cx="3081338" cy="2384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4185E-A4E2-43BA-9DAE-AECF29606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342" y="1123889"/>
            <a:ext cx="3200803" cy="2581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13DA8C-C7D8-4092-9430-E9CB80288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221" y="3896325"/>
            <a:ext cx="8774797" cy="2384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2E2891-6883-46F5-914D-5C8D705F46E8}"/>
              </a:ext>
            </a:extLst>
          </p:cNvPr>
          <p:cNvSpPr txBox="1"/>
          <p:nvPr/>
        </p:nvSpPr>
        <p:spPr>
          <a:xfrm>
            <a:off x="1452361" y="1207364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4AEBE-25FC-44A2-B1C0-78500867CC4C}"/>
              </a:ext>
            </a:extLst>
          </p:cNvPr>
          <p:cNvSpPr txBox="1"/>
          <p:nvPr/>
        </p:nvSpPr>
        <p:spPr>
          <a:xfrm>
            <a:off x="5829300" y="1207364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BBA612-48EC-41B0-8DBD-2BF516FCE39B}"/>
              </a:ext>
            </a:extLst>
          </p:cNvPr>
          <p:cNvSpPr txBox="1"/>
          <p:nvPr/>
        </p:nvSpPr>
        <p:spPr>
          <a:xfrm>
            <a:off x="1225118" y="4172505"/>
            <a:ext cx="42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2040544416"/>
      </p:ext>
    </p:extLst>
  </p:cSld>
  <p:clrMapOvr>
    <a:masterClrMapping/>
  </p:clrMapOvr>
  <p:transition spd="med" advTm="21349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54C5-A3F1-4252-AE6C-888FC164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984" y="966780"/>
            <a:ext cx="9731406" cy="524670"/>
          </a:xfrm>
        </p:spPr>
        <p:txBody>
          <a:bodyPr>
            <a:normAutofit fontScale="90000"/>
          </a:bodyPr>
          <a:lstStyle/>
          <a:p>
            <a:r>
              <a:rPr lang="en-US" sz="330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Step 6: Determine the lower and upper quartiles  of competitors</a:t>
            </a:r>
            <a:br>
              <a:rPr lang="en-US" b="1" i="0" dirty="0">
                <a:solidFill>
                  <a:srgbClr val="000000"/>
                </a:solidFill>
                <a:effectLst/>
                <a:latin typeface="Helvetica Neue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59426D-3E15-4A2A-89D8-8438F4396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040" y="2115290"/>
            <a:ext cx="5345960" cy="26274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FBF2C4-905F-4BEA-9FCC-8A135A633108}"/>
              </a:ext>
            </a:extLst>
          </p:cNvPr>
          <p:cNvSpPr txBox="1"/>
          <p:nvPr/>
        </p:nvSpPr>
        <p:spPr>
          <a:xfrm>
            <a:off x="967665" y="1571348"/>
            <a:ext cx="520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First Sort competitors from lowest to highest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6AC1DD-7A7D-4405-95CB-B1F253B06661}"/>
              </a:ext>
            </a:extLst>
          </p:cNvPr>
          <p:cNvSpPr txBox="1"/>
          <p:nvPr/>
        </p:nvSpPr>
        <p:spPr>
          <a:xfrm>
            <a:off x="7128768" y="1571348"/>
            <a:ext cx="4634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Display descriptive statistics of the dataframe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8D124E-3E62-4E35-BAB1-B90CB6BB0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027" y="2233698"/>
            <a:ext cx="3152775" cy="35623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C09363-345B-4E0F-92B7-497E7D91D527}"/>
              </a:ext>
            </a:extLst>
          </p:cNvPr>
          <p:cNvSpPr txBox="1"/>
          <p:nvPr/>
        </p:nvSpPr>
        <p:spPr>
          <a:xfrm>
            <a:off x="417249" y="1571348"/>
            <a:ext cx="4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D9126D-9EFC-4CF4-AF7F-0785828C9EFA}"/>
              </a:ext>
            </a:extLst>
          </p:cNvPr>
          <p:cNvSpPr txBox="1"/>
          <p:nvPr/>
        </p:nvSpPr>
        <p:spPr>
          <a:xfrm>
            <a:off x="6660964" y="1587367"/>
            <a:ext cx="542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2)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394FA189-BB25-4802-9521-F4F1DC3455BB}"/>
              </a:ext>
            </a:extLst>
          </p:cNvPr>
          <p:cNvSpPr/>
          <p:nvPr/>
        </p:nvSpPr>
        <p:spPr>
          <a:xfrm>
            <a:off x="9253281" y="4376691"/>
            <a:ext cx="523783" cy="213064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63EA7705-D9A9-4E20-9F00-AAC21D27F766}"/>
              </a:ext>
            </a:extLst>
          </p:cNvPr>
          <p:cNvSpPr/>
          <p:nvPr/>
        </p:nvSpPr>
        <p:spPr>
          <a:xfrm>
            <a:off x="9253281" y="4963821"/>
            <a:ext cx="523783" cy="22908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2D4836-136E-4AA7-8179-803733930556}"/>
              </a:ext>
            </a:extLst>
          </p:cNvPr>
          <p:cNvSpPr txBox="1"/>
          <p:nvPr/>
        </p:nvSpPr>
        <p:spPr>
          <a:xfrm>
            <a:off x="9873802" y="4299734"/>
            <a:ext cx="18092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Lower quartile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5C30CF-9CFD-417B-928B-BA9E5BE05CEF}"/>
              </a:ext>
            </a:extLst>
          </p:cNvPr>
          <p:cNvSpPr txBox="1"/>
          <p:nvPr/>
        </p:nvSpPr>
        <p:spPr>
          <a:xfrm>
            <a:off x="9873803" y="4963821"/>
            <a:ext cx="18092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Upper quartile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46C00E-7387-40EE-9209-C74BC12C4837}"/>
              </a:ext>
            </a:extLst>
          </p:cNvPr>
          <p:cNvSpPr txBox="1"/>
          <p:nvPr/>
        </p:nvSpPr>
        <p:spPr>
          <a:xfrm>
            <a:off x="8407153" y="4376691"/>
            <a:ext cx="656948" cy="213064"/>
          </a:xfrm>
          <a:prstGeom prst="rect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79D3E9-66E8-42A3-8829-C4F374351310}"/>
              </a:ext>
            </a:extLst>
          </p:cNvPr>
          <p:cNvSpPr txBox="1"/>
          <p:nvPr/>
        </p:nvSpPr>
        <p:spPr>
          <a:xfrm>
            <a:off x="8407153" y="4963821"/>
            <a:ext cx="656948" cy="213064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57070"/>
      </p:ext>
    </p:extLst>
  </p:cSld>
  <p:clrMapOvr>
    <a:masterClrMapping/>
  </p:clrMapOvr>
  <p:transition spd="med" advTm="40041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4560-4106-43BA-832F-4199C44D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474" y="492711"/>
            <a:ext cx="7605111" cy="520381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Step 7: Calculate fourth spreads, UCL, LCL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CDDEE2-54BE-4F4C-B68E-133022F00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101" y="1447245"/>
            <a:ext cx="4793420" cy="29740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B1EA56-07C1-430C-9316-56D3D546701A}"/>
              </a:ext>
            </a:extLst>
          </p:cNvPr>
          <p:cNvSpPr txBox="1"/>
          <p:nvPr/>
        </p:nvSpPr>
        <p:spPr>
          <a:xfrm>
            <a:off x="665827" y="1013092"/>
            <a:ext cx="185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Fourth Spread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7A9C94-DB24-42D1-B2AD-CC1303D03B86}"/>
              </a:ext>
            </a:extLst>
          </p:cNvPr>
          <p:cNvSpPr txBox="1"/>
          <p:nvPr/>
        </p:nvSpPr>
        <p:spPr>
          <a:xfrm>
            <a:off x="7617655" y="2934255"/>
            <a:ext cx="177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UCL &amp; LCL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57085A-0E23-4E7F-86C4-DA5DBE402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526" y="3565054"/>
            <a:ext cx="7436373" cy="287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10862"/>
      </p:ext>
    </p:extLst>
  </p:cSld>
  <p:clrMapOvr>
    <a:masterClrMapping/>
  </p:clrMapOvr>
  <p:transition spd="med" advTm="32676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6F192-1EE7-41BC-8617-74A1E7984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6639017" cy="490881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Step 8: Plot the Tukey Control Chart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FA7FB0C-52CA-44EC-A9FD-E1A99CDD5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464" y="3217916"/>
            <a:ext cx="4150403" cy="2417778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362A11-C7AC-49F4-84FF-F504A3E43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64" y="1269034"/>
            <a:ext cx="9324975" cy="16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94304"/>
      </p:ext>
    </p:extLst>
  </p:cSld>
  <p:clrMapOvr>
    <a:masterClrMapping/>
  </p:clrMapOvr>
  <p:transition spd="med" advTm="46565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5FBF6ED-DED4-40D7-8814-168CFB3CC797}"/>
              </a:ext>
            </a:extLst>
          </p:cNvPr>
          <p:cNvSpPr txBox="1"/>
          <p:nvPr/>
        </p:nvSpPr>
        <p:spPr>
          <a:xfrm>
            <a:off x="10631264" y="443883"/>
            <a:ext cx="1232391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FA7FB0C-52CA-44EC-A9FD-E1A99CDD5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884" y="435005"/>
            <a:ext cx="10199183" cy="59414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D9F07B-F56A-4C3C-9AA8-D010D259C61D}"/>
              </a:ext>
            </a:extLst>
          </p:cNvPr>
          <p:cNvSpPr txBox="1"/>
          <p:nvPr/>
        </p:nvSpPr>
        <p:spPr>
          <a:xfrm>
            <a:off x="9349760" y="1627312"/>
            <a:ext cx="2475298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The CABG mortality rate has been rising above the UCL since 2015.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It has been the highest in 2018.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Overall, the death rate for CABG patients at GWU is worse than the other competitor hospitals.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88064"/>
      </p:ext>
    </p:extLst>
  </p:cSld>
  <p:clrMapOvr>
    <a:masterClrMapping/>
  </p:clrMapOvr>
  <p:transition spd="med" advTm="46565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1CB1A6-4543-4F68-9CC1-4CEBDDCF868C}"/>
              </a:ext>
            </a:extLst>
          </p:cNvPr>
          <p:cNvSpPr txBox="1"/>
          <p:nvPr/>
        </p:nvSpPr>
        <p:spPr>
          <a:xfrm>
            <a:off x="4012706" y="2629594"/>
            <a:ext cx="5832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omic Sans MS" panose="030F0702030302020204" pitchFamily="66" charset="0"/>
              </a:rPr>
              <a:t>Thank you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84E8145-657F-48A6-B25A-028E37752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70651"/>
      </p:ext>
    </p:extLst>
  </p:cSld>
  <p:clrMapOvr>
    <a:masterClrMapping/>
  </p:clrMapOvr>
  <p:transition spd="med" advTm="1110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D5E47-FA6E-4E06-922A-222819AA0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821" y="1071536"/>
            <a:ext cx="4463988" cy="56476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Tukey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A2C56-138E-444F-9673-38BE98CE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146" y="2095129"/>
            <a:ext cx="10058400" cy="352265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Analyzes a single observation per time period.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affected by outliers , based on median distribution.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and fourths are calculated.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Upper fourth – 3</a:t>
            </a:r>
            <a:r>
              <a:rPr lang="en-US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quartile(75% data)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Lower fourth – 1</a:t>
            </a:r>
            <a:r>
              <a:rPr lang="en-US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quartile(25% data)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Fourth spread: Difference of upper fourth and lower fourth.</a:t>
            </a:r>
          </a:p>
        </p:txBody>
      </p:sp>
    </p:spTree>
    <p:extLst>
      <p:ext uri="{BB962C8B-B14F-4D97-AF65-F5344CB8AC3E}">
        <p14:creationId xmlns:p14="http://schemas.microsoft.com/office/powerpoint/2010/main" val="270486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26"/>
    </mc:Choice>
    <mc:Fallback xmlns="">
      <p:transition spd="slow" advTm="4772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DEACA-AD98-4BB5-92FF-61C47611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  <a:cs typeface="Arial" panose="020B0604020202020204" pitchFamily="34" charset="0"/>
              </a:rPr>
              <a:t>Question: 4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499BF-E800-4B15-AF9B-6D4295A2D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Analyze "Death rate for CABG surgery patients”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file is the "Complications and Deaths - Hospital" file or the “Readmissions and Deaths – Hospital” file.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his is measure code MORT_30_CABG.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Choose George Washington University Hospital. 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Choose for its competitors Medstar Washington, VHC, and INNOVA Fairfax.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denominator reports the number of cases.  The numerator reports the risk-adjusted mortality rate.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Compare the performance of the hospital to the competing hospitals Draw the observed rate at GWU.  The control limits should come from the experiences of its competitors, which is a weighted average of each of the competitor.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07319"/>
      </p:ext>
    </p:extLst>
  </p:cSld>
  <p:clrMapOvr>
    <a:masterClrMapping/>
  </p:clrMapOvr>
  <p:transition spd="med" advTm="48377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46E5E-FBE8-4B24-8F97-AC6390F3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07" y="522472"/>
            <a:ext cx="3856460" cy="62865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Comic Sans MS" panose="030F0702030302020204" pitchFamily="66" charset="0"/>
                <a:cs typeface="Arial" panose="020B0604020202020204" pitchFamily="34" charset="0"/>
              </a:rPr>
              <a:t>Data Source</a:t>
            </a:r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827F6FF-C7CA-4A97-B2B8-EDA7FE8B98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08862"/>
            <a:ext cx="5445300" cy="3603759"/>
          </a:xfrm>
        </p:spPr>
      </p:pic>
      <p:pic>
        <p:nvPicPr>
          <p:cNvPr id="7" name="Content Placeholder 6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6BB6DEC0-ACA9-4A1B-AED7-8A33F871DE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0" y="2467992"/>
            <a:ext cx="5270089" cy="1589103"/>
          </a:xfr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69EE2281-8A52-4A23-BB7B-50AB4CBB7D73}"/>
              </a:ext>
            </a:extLst>
          </p:cNvPr>
          <p:cNvSpPr/>
          <p:nvPr/>
        </p:nvSpPr>
        <p:spPr>
          <a:xfrm>
            <a:off x="2610035" y="1706177"/>
            <a:ext cx="390617" cy="62865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AD0BE0-3375-4243-81FA-FAF2B7C4876C}"/>
              </a:ext>
            </a:extLst>
          </p:cNvPr>
          <p:cNvSpPr txBox="1"/>
          <p:nvPr/>
        </p:nvSpPr>
        <p:spPr>
          <a:xfrm>
            <a:off x="2099568" y="1203680"/>
            <a:ext cx="167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CMS website</a:t>
            </a:r>
          </a:p>
        </p:txBody>
      </p:sp>
    </p:spTree>
    <p:extLst>
      <p:ext uri="{BB962C8B-B14F-4D97-AF65-F5344CB8AC3E}">
        <p14:creationId xmlns:p14="http://schemas.microsoft.com/office/powerpoint/2010/main" val="3059829610"/>
      </p:ext>
    </p:extLst>
  </p:cSld>
  <p:clrMapOvr>
    <a:masterClrMapping/>
  </p:clrMapOvr>
  <p:transition spd="med" advTm="33075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7986943-B522-495F-9203-B3A79F8E7D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69" y="949910"/>
            <a:ext cx="4090820" cy="3545017"/>
          </a:xfrm>
        </p:spPr>
      </p:pic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B7C6288-9B75-4102-8CAD-F070A9E496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3" y="1024829"/>
            <a:ext cx="4409097" cy="33951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2624D8-3144-47BC-8556-152942536473}"/>
              </a:ext>
            </a:extLst>
          </p:cNvPr>
          <p:cNvSpPr/>
          <p:nvPr/>
        </p:nvSpPr>
        <p:spPr>
          <a:xfrm>
            <a:off x="1533689" y="452761"/>
            <a:ext cx="2182427" cy="4971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2015 and 2016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7B452-A74B-49A5-81A8-C14089B2E926}"/>
              </a:ext>
            </a:extLst>
          </p:cNvPr>
          <p:cNvSpPr/>
          <p:nvPr/>
        </p:nvSpPr>
        <p:spPr>
          <a:xfrm>
            <a:off x="7572652" y="390616"/>
            <a:ext cx="2462076" cy="497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2017,2018,2019,2020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F309A2-C077-49AC-990E-0EEAE18CC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519" y="4557071"/>
            <a:ext cx="5634326" cy="18313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43B405-A3AC-4E5F-80F0-9411A6648BFB}"/>
              </a:ext>
            </a:extLst>
          </p:cNvPr>
          <p:cNvSpPr txBox="1"/>
          <p:nvPr/>
        </p:nvSpPr>
        <p:spPr>
          <a:xfrm>
            <a:off x="1258481" y="5236059"/>
            <a:ext cx="1626762" cy="3746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Saved Data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AD2C23-7AAF-40B1-A612-46F13075AC01}"/>
              </a:ext>
            </a:extLst>
          </p:cNvPr>
          <p:cNvCxnSpPr/>
          <p:nvPr/>
        </p:nvCxnSpPr>
        <p:spPr>
          <a:xfrm>
            <a:off x="3027285" y="5442012"/>
            <a:ext cx="9942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180568"/>
      </p:ext>
    </p:extLst>
  </p:cSld>
  <p:clrMapOvr>
    <a:masterClrMapping/>
  </p:clrMapOvr>
  <p:transition spd="med" advTm="25415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EF3B6-2206-4A5E-A316-35171EA74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4" y="537820"/>
            <a:ext cx="8372475" cy="63375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Importing the libraries and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B30F41-9F6C-4916-8532-10D301064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1334056"/>
            <a:ext cx="9782175" cy="2374226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1387FEC-62C4-4823-BD89-8A6C370C9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130" y="3557362"/>
            <a:ext cx="8110770" cy="28287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884112-480C-4C6F-A5AB-A71E516E81AC}"/>
              </a:ext>
            </a:extLst>
          </p:cNvPr>
          <p:cNvSpPr/>
          <p:nvPr/>
        </p:nvSpPr>
        <p:spPr>
          <a:xfrm>
            <a:off x="674703" y="4465468"/>
            <a:ext cx="2388093" cy="6924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Check the data</a:t>
            </a:r>
          </a:p>
        </p:txBody>
      </p:sp>
    </p:spTree>
    <p:extLst>
      <p:ext uri="{BB962C8B-B14F-4D97-AF65-F5344CB8AC3E}">
        <p14:creationId xmlns:p14="http://schemas.microsoft.com/office/powerpoint/2010/main" val="2471039270"/>
      </p:ext>
    </p:extLst>
  </p:cSld>
  <p:clrMapOvr>
    <a:masterClrMapping/>
  </p:clrMapOvr>
  <p:transition spd="med" advTm="42061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7211-5B17-4E2F-AB77-8418C746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5129814" cy="57660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Check the data (contd)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8155E-8F4E-4A61-9AC3-232A906CF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94" y="1826904"/>
            <a:ext cx="10429945" cy="355296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C8B7BB-25F1-4E9B-9043-71BF08B09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15" y="1478131"/>
            <a:ext cx="10494885" cy="45853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62695"/>
      </p:ext>
    </p:extLst>
  </p:cSld>
  <p:clrMapOvr>
    <a:masterClrMapping/>
  </p:clrMapOvr>
  <p:transition spd="med" advTm="30753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E665A-362C-4839-AB69-6A5B2A2C4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437" y="822623"/>
            <a:ext cx="7877176" cy="83109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Step1: Filter the dataset to include only Measure ID – “MORT_30_CABG”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5EB8E-2A2F-4CA7-B573-464FB8873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437" y="1988029"/>
            <a:ext cx="8545761" cy="39735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35DD0C-6181-43F1-B333-51AAC2908495}"/>
              </a:ext>
            </a:extLst>
          </p:cNvPr>
          <p:cNvSpPr txBox="1"/>
          <p:nvPr/>
        </p:nvSpPr>
        <p:spPr>
          <a:xfrm>
            <a:off x="7022238" y="3354870"/>
            <a:ext cx="861133" cy="2606675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68456"/>
      </p:ext>
    </p:extLst>
  </p:cSld>
  <p:clrMapOvr>
    <a:masterClrMapping/>
  </p:clrMapOvr>
  <p:transition spd="med" advTm="31101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A8323-FD3B-4901-9F66-672E1E4A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8458940" cy="83997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Step 2: Select only the required columns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9F70BB-CCB8-4EFB-BAB5-73AB8FE05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828" y="1482571"/>
            <a:ext cx="8167114" cy="31783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F9FBA7-3949-4D1A-8146-BCDE61478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3" y="4781550"/>
            <a:ext cx="9353026" cy="1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9159"/>
      </p:ext>
    </p:extLst>
  </p:cSld>
  <p:clrMapOvr>
    <a:masterClrMapping/>
  </p:clrMapOvr>
  <p:transition spd="med" advTm="26805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846</TotalTime>
  <Words>417</Words>
  <Application>Microsoft Office PowerPoint</Application>
  <PresentationFormat>Widescreen</PresentationFormat>
  <Paragraphs>73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Century Gothic</vt:lpstr>
      <vt:lpstr>Comic Sans MS</vt:lpstr>
      <vt:lpstr>Goudy Old Style</vt:lpstr>
      <vt:lpstr>Helvetica Neue</vt:lpstr>
      <vt:lpstr>Wingdings</vt:lpstr>
      <vt:lpstr>Savon</vt:lpstr>
      <vt:lpstr>HAP 725 TEACH ONE TUKEY  CHARTS (Q4)</vt:lpstr>
      <vt:lpstr>Tukey Charts</vt:lpstr>
      <vt:lpstr>Question: 4</vt:lpstr>
      <vt:lpstr>Data Source</vt:lpstr>
      <vt:lpstr>PowerPoint Presentation</vt:lpstr>
      <vt:lpstr>Importing the libraries and data</vt:lpstr>
      <vt:lpstr>Check the data (contd)</vt:lpstr>
      <vt:lpstr>Step1: Filter the dataset to include only Measure ID – “MORT_30_CABG”</vt:lpstr>
      <vt:lpstr>Step 2: Select only the required columns</vt:lpstr>
      <vt:lpstr>Step 3: Filter dataframe containing George Washington Hosp and the other competitors</vt:lpstr>
      <vt:lpstr>Step 4: Calculate average score of competitors</vt:lpstr>
      <vt:lpstr>Step 5: Create a table that contains GWU vs competitors </vt:lpstr>
      <vt:lpstr>Step 6: Determine the lower and upper quartiles  of competitors </vt:lpstr>
      <vt:lpstr>Step 7: Calculate fourth spreads, UCL, LCL</vt:lpstr>
      <vt:lpstr>Step 8: Plot the Tukey Control Chart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 725 TEACH ONE TUKEY  CHARTS (Q4)</dc:title>
  <dc:creator>Rachel Prasanth</dc:creator>
  <cp:lastModifiedBy>Farrokh Alemi</cp:lastModifiedBy>
  <cp:revision>24</cp:revision>
  <dcterms:created xsi:type="dcterms:W3CDTF">2021-10-15T16:44:25Z</dcterms:created>
  <dcterms:modified xsi:type="dcterms:W3CDTF">2021-10-16T21:21:11Z</dcterms:modified>
</cp:coreProperties>
</file>