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7" r:id="rId2"/>
    <p:sldId id="258" r:id="rId3"/>
    <p:sldId id="277" r:id="rId4"/>
    <p:sldId id="259" r:id="rId5"/>
    <p:sldId id="268" r:id="rId6"/>
    <p:sldId id="269" r:id="rId7"/>
    <p:sldId id="270" r:id="rId8"/>
    <p:sldId id="271" r:id="rId9"/>
    <p:sldId id="272" r:id="rId10"/>
    <p:sldId id="273" r:id="rId11"/>
    <p:sldId id="274" r:id="rId12"/>
    <p:sldId id="275" r:id="rId13"/>
    <p:sldId id="27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5" autoAdjust="0"/>
    <p:restoredTop sz="94660"/>
  </p:normalViewPr>
  <p:slideViewPr>
    <p:cSldViewPr snapToGrid="0">
      <p:cViewPr varScale="1">
        <p:scale>
          <a:sx n="65" d="100"/>
          <a:sy n="65" d="100"/>
        </p:scale>
        <p:origin x="7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ltLang="zh-TW"/>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ltLang="zh-TW"/>
              <a:t>Click to edit Master subtitle style</a:t>
            </a:r>
            <a:endParaRPr lang="en-US" dirty="0"/>
          </a:p>
        </p:txBody>
      </p:sp>
      <p:sp>
        <p:nvSpPr>
          <p:cNvPr id="4" name="Date Placeholder 3"/>
          <p:cNvSpPr>
            <a:spLocks noGrp="1"/>
          </p:cNvSpPr>
          <p:nvPr>
            <p:ph type="dt" sz="half" idx="10"/>
          </p:nvPr>
        </p:nvSpPr>
        <p:spPr/>
        <p:txBody>
          <a:bodyPr/>
          <a:lstStyle/>
          <a:p>
            <a:fld id="{A4C0E4E6-7EBE-454A-BF6B-5B52F946E2C4}" type="datetimeFigureOut">
              <a:rPr lang="zh-TW" altLang="en-US" smtClean="0"/>
              <a:t>2020/11/3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9F26B5B-5903-41F6-859C-41331373CD88}"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8730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dirty="0"/>
          </a:p>
        </p:txBody>
      </p:sp>
      <p:sp>
        <p:nvSpPr>
          <p:cNvPr id="4" name="Date Placeholder 3"/>
          <p:cNvSpPr>
            <a:spLocks noGrp="1"/>
          </p:cNvSpPr>
          <p:nvPr>
            <p:ph type="dt" sz="half" idx="10"/>
          </p:nvPr>
        </p:nvSpPr>
        <p:spPr/>
        <p:txBody>
          <a:bodyPr/>
          <a:lstStyle/>
          <a:p>
            <a:fld id="{A4C0E4E6-7EBE-454A-BF6B-5B52F946E2C4}" type="datetimeFigureOut">
              <a:rPr lang="zh-TW" altLang="en-US" smtClean="0"/>
              <a:t>2020/11/3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9F26B5B-5903-41F6-859C-41331373CD88}" type="slidenum">
              <a:rPr lang="zh-TW" altLang="en-US" smtClean="0"/>
              <a:t>‹#›</a:t>
            </a:fld>
            <a:endParaRPr lang="zh-TW" altLang="en-US"/>
          </a:p>
        </p:txBody>
      </p:sp>
    </p:spTree>
    <p:extLst>
      <p:ext uri="{BB962C8B-B14F-4D97-AF65-F5344CB8AC3E}">
        <p14:creationId xmlns:p14="http://schemas.microsoft.com/office/powerpoint/2010/main" val="3299517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ltLang="zh-TW"/>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dirty="0"/>
          </a:p>
        </p:txBody>
      </p:sp>
      <p:sp>
        <p:nvSpPr>
          <p:cNvPr id="4" name="Date Placeholder 3"/>
          <p:cNvSpPr>
            <a:spLocks noGrp="1"/>
          </p:cNvSpPr>
          <p:nvPr>
            <p:ph type="dt" sz="half" idx="10"/>
          </p:nvPr>
        </p:nvSpPr>
        <p:spPr/>
        <p:txBody>
          <a:bodyPr/>
          <a:lstStyle/>
          <a:p>
            <a:fld id="{A4C0E4E6-7EBE-454A-BF6B-5B52F946E2C4}" type="datetimeFigureOut">
              <a:rPr lang="zh-TW" altLang="en-US" smtClean="0"/>
              <a:t>2020/11/3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9F26B5B-5903-41F6-859C-41331373CD88}" type="slidenum">
              <a:rPr lang="zh-TW" altLang="en-US" smtClean="0"/>
              <a:t>‹#›</a:t>
            </a:fld>
            <a:endParaRPr lang="zh-TW" altLang="en-US"/>
          </a:p>
        </p:txBody>
      </p:sp>
    </p:spTree>
    <p:extLst>
      <p:ext uri="{BB962C8B-B14F-4D97-AF65-F5344CB8AC3E}">
        <p14:creationId xmlns:p14="http://schemas.microsoft.com/office/powerpoint/2010/main" val="4017466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ltLang="zh-TW"/>
              <a:t>Click to edit Master title style</a:t>
            </a:r>
            <a:endParaRPr lang="en-US" dirty="0"/>
          </a:p>
        </p:txBody>
      </p:sp>
      <p:sp>
        <p:nvSpPr>
          <p:cNvPr id="3" name="Content Placeholder 2"/>
          <p:cNvSpPr>
            <a:spLocks noGrp="1"/>
          </p:cNvSpPr>
          <p:nvPr>
            <p:ph idx="1"/>
          </p:nvPr>
        </p:nvSpPr>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dirty="0"/>
          </a:p>
        </p:txBody>
      </p:sp>
      <p:sp>
        <p:nvSpPr>
          <p:cNvPr id="4" name="Date Placeholder 3"/>
          <p:cNvSpPr>
            <a:spLocks noGrp="1"/>
          </p:cNvSpPr>
          <p:nvPr>
            <p:ph type="dt" sz="half" idx="10"/>
          </p:nvPr>
        </p:nvSpPr>
        <p:spPr/>
        <p:txBody>
          <a:bodyPr/>
          <a:lstStyle/>
          <a:p>
            <a:fld id="{A4C0E4E6-7EBE-454A-BF6B-5B52F946E2C4}" type="datetimeFigureOut">
              <a:rPr lang="zh-TW" altLang="en-US" smtClean="0"/>
              <a:t>2020/11/3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9F26B5B-5903-41F6-859C-41331373CD88}" type="slidenum">
              <a:rPr lang="zh-TW" altLang="en-US" smtClean="0"/>
              <a:t>‹#›</a:t>
            </a:fld>
            <a:endParaRPr lang="zh-TW" altLang="en-US"/>
          </a:p>
        </p:txBody>
      </p:sp>
    </p:spTree>
    <p:extLst>
      <p:ext uri="{BB962C8B-B14F-4D97-AF65-F5344CB8AC3E}">
        <p14:creationId xmlns:p14="http://schemas.microsoft.com/office/powerpoint/2010/main" val="422232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ltLang="zh-TW"/>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a:t>Click to edit Master text styles</a:t>
            </a:r>
          </a:p>
        </p:txBody>
      </p:sp>
      <p:sp>
        <p:nvSpPr>
          <p:cNvPr id="4" name="Date Placeholder 3"/>
          <p:cNvSpPr>
            <a:spLocks noGrp="1"/>
          </p:cNvSpPr>
          <p:nvPr>
            <p:ph type="dt" sz="half" idx="10"/>
          </p:nvPr>
        </p:nvSpPr>
        <p:spPr/>
        <p:txBody>
          <a:bodyPr/>
          <a:lstStyle/>
          <a:p>
            <a:fld id="{A4C0E4E6-7EBE-454A-BF6B-5B52F946E2C4}" type="datetimeFigureOut">
              <a:rPr lang="zh-TW" altLang="en-US" smtClean="0"/>
              <a:t>2020/11/3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9F26B5B-5903-41F6-859C-41331373CD88}"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722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ltLang="zh-TW"/>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dirty="0"/>
          </a:p>
        </p:txBody>
      </p:sp>
      <p:sp>
        <p:nvSpPr>
          <p:cNvPr id="5" name="Date Placeholder 4"/>
          <p:cNvSpPr>
            <a:spLocks noGrp="1"/>
          </p:cNvSpPr>
          <p:nvPr>
            <p:ph type="dt" sz="half" idx="10"/>
          </p:nvPr>
        </p:nvSpPr>
        <p:spPr/>
        <p:txBody>
          <a:bodyPr/>
          <a:lstStyle/>
          <a:p>
            <a:fld id="{A4C0E4E6-7EBE-454A-BF6B-5B52F946E2C4}" type="datetimeFigureOut">
              <a:rPr lang="zh-TW" altLang="en-US" smtClean="0"/>
              <a:t>2020/11/3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59F26B5B-5903-41F6-859C-41331373CD88}" type="slidenum">
              <a:rPr lang="zh-TW" altLang="en-US" smtClean="0"/>
              <a:t>‹#›</a:t>
            </a:fld>
            <a:endParaRPr lang="zh-TW" altLang="en-US"/>
          </a:p>
        </p:txBody>
      </p:sp>
    </p:spTree>
    <p:extLst>
      <p:ext uri="{BB962C8B-B14F-4D97-AF65-F5344CB8AC3E}">
        <p14:creationId xmlns:p14="http://schemas.microsoft.com/office/powerpoint/2010/main" val="494434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ltLang="zh-TW"/>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dirty="0"/>
          </a:p>
        </p:txBody>
      </p:sp>
      <p:sp>
        <p:nvSpPr>
          <p:cNvPr id="7" name="Date Placeholder 6"/>
          <p:cNvSpPr>
            <a:spLocks noGrp="1"/>
          </p:cNvSpPr>
          <p:nvPr>
            <p:ph type="dt" sz="half" idx="10"/>
          </p:nvPr>
        </p:nvSpPr>
        <p:spPr/>
        <p:txBody>
          <a:bodyPr/>
          <a:lstStyle/>
          <a:p>
            <a:fld id="{A4C0E4E6-7EBE-454A-BF6B-5B52F946E2C4}" type="datetimeFigureOut">
              <a:rPr lang="zh-TW" altLang="en-US" smtClean="0"/>
              <a:t>2020/11/3</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59F26B5B-5903-41F6-859C-41331373CD88}" type="slidenum">
              <a:rPr lang="zh-TW" altLang="en-US" smtClean="0"/>
              <a:t>‹#›</a:t>
            </a:fld>
            <a:endParaRPr lang="zh-TW" altLang="en-US"/>
          </a:p>
        </p:txBody>
      </p:sp>
    </p:spTree>
    <p:extLst>
      <p:ext uri="{BB962C8B-B14F-4D97-AF65-F5344CB8AC3E}">
        <p14:creationId xmlns:p14="http://schemas.microsoft.com/office/powerpoint/2010/main" val="278506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en-US" dirty="0"/>
          </a:p>
        </p:txBody>
      </p:sp>
      <p:sp>
        <p:nvSpPr>
          <p:cNvPr id="3" name="Date Placeholder 2"/>
          <p:cNvSpPr>
            <a:spLocks noGrp="1"/>
          </p:cNvSpPr>
          <p:nvPr>
            <p:ph type="dt" sz="half" idx="10"/>
          </p:nvPr>
        </p:nvSpPr>
        <p:spPr/>
        <p:txBody>
          <a:bodyPr/>
          <a:lstStyle/>
          <a:p>
            <a:fld id="{A4C0E4E6-7EBE-454A-BF6B-5B52F946E2C4}" type="datetimeFigureOut">
              <a:rPr lang="zh-TW" altLang="en-US" smtClean="0"/>
              <a:t>2020/11/3</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59F26B5B-5903-41F6-859C-41331373CD88}" type="slidenum">
              <a:rPr lang="zh-TW" altLang="en-US" smtClean="0"/>
              <a:t>‹#›</a:t>
            </a:fld>
            <a:endParaRPr lang="zh-TW" altLang="en-US"/>
          </a:p>
        </p:txBody>
      </p:sp>
    </p:spTree>
    <p:extLst>
      <p:ext uri="{BB962C8B-B14F-4D97-AF65-F5344CB8AC3E}">
        <p14:creationId xmlns:p14="http://schemas.microsoft.com/office/powerpoint/2010/main" val="623497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4C0E4E6-7EBE-454A-BF6B-5B52F946E2C4}" type="datetimeFigureOut">
              <a:rPr lang="zh-TW" altLang="en-US" smtClean="0"/>
              <a:t>2020/11/3</a:t>
            </a:fld>
            <a:endParaRPr lang="zh-TW"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TW" altLang="en-US"/>
          </a:p>
        </p:txBody>
      </p:sp>
      <p:sp>
        <p:nvSpPr>
          <p:cNvPr id="9" name="Slide Number Placeholder 8"/>
          <p:cNvSpPr>
            <a:spLocks noGrp="1"/>
          </p:cNvSpPr>
          <p:nvPr>
            <p:ph type="sldNum" sz="quarter" idx="12"/>
          </p:nvPr>
        </p:nvSpPr>
        <p:spPr/>
        <p:txBody>
          <a:bodyPr/>
          <a:lstStyle/>
          <a:p>
            <a:fld id="{59F26B5B-5903-41F6-859C-41331373CD88}" type="slidenum">
              <a:rPr lang="zh-TW" altLang="en-US" smtClean="0"/>
              <a:t>‹#›</a:t>
            </a:fld>
            <a:endParaRPr lang="zh-TW" altLang="en-US"/>
          </a:p>
        </p:txBody>
      </p:sp>
    </p:spTree>
    <p:extLst>
      <p:ext uri="{BB962C8B-B14F-4D97-AF65-F5344CB8AC3E}">
        <p14:creationId xmlns:p14="http://schemas.microsoft.com/office/powerpoint/2010/main" val="2081567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ltLang="zh-TW"/>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4C0E4E6-7EBE-454A-BF6B-5B52F946E2C4}" type="datetimeFigureOut">
              <a:rPr lang="zh-TW" altLang="en-US" smtClean="0"/>
              <a:t>2020/11/3</a:t>
            </a:fld>
            <a:endParaRPr lang="zh-TW"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TW"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9F26B5B-5903-41F6-859C-41331373CD88}" type="slidenum">
              <a:rPr lang="zh-TW" altLang="en-US" smtClean="0"/>
              <a:t>‹#›</a:t>
            </a:fld>
            <a:endParaRPr lang="zh-TW" altLang="en-US"/>
          </a:p>
        </p:txBody>
      </p:sp>
    </p:spTree>
    <p:extLst>
      <p:ext uri="{BB962C8B-B14F-4D97-AF65-F5344CB8AC3E}">
        <p14:creationId xmlns:p14="http://schemas.microsoft.com/office/powerpoint/2010/main" val="3648920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ltLang="zh-TW"/>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TW"/>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a:t>Click to edit Master text styles</a:t>
            </a:r>
          </a:p>
        </p:txBody>
      </p:sp>
      <p:sp>
        <p:nvSpPr>
          <p:cNvPr id="5" name="Date Placeholder 4"/>
          <p:cNvSpPr>
            <a:spLocks noGrp="1"/>
          </p:cNvSpPr>
          <p:nvPr>
            <p:ph type="dt" sz="half" idx="10"/>
          </p:nvPr>
        </p:nvSpPr>
        <p:spPr/>
        <p:txBody>
          <a:bodyPr/>
          <a:lstStyle/>
          <a:p>
            <a:fld id="{A4C0E4E6-7EBE-454A-BF6B-5B52F946E2C4}" type="datetimeFigureOut">
              <a:rPr lang="zh-TW" altLang="en-US" smtClean="0"/>
              <a:t>2020/11/3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59F26B5B-5903-41F6-859C-41331373CD88}" type="slidenum">
              <a:rPr lang="zh-TW" altLang="en-US" smtClean="0"/>
              <a:t>‹#›</a:t>
            </a:fld>
            <a:endParaRPr lang="zh-TW" altLang="en-US"/>
          </a:p>
        </p:txBody>
      </p:sp>
    </p:spTree>
    <p:extLst>
      <p:ext uri="{BB962C8B-B14F-4D97-AF65-F5344CB8AC3E}">
        <p14:creationId xmlns:p14="http://schemas.microsoft.com/office/powerpoint/2010/main" val="1523941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ltLang="zh-TW"/>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4C0E4E6-7EBE-454A-BF6B-5B52F946E2C4}" type="datetimeFigureOut">
              <a:rPr lang="zh-TW" altLang="en-US" smtClean="0"/>
              <a:t>2020/11/3</a:t>
            </a:fld>
            <a:endParaRPr lang="zh-TW"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TW"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9F26B5B-5903-41F6-859C-41331373CD88}" type="slidenum">
              <a:rPr lang="zh-TW" altLang="en-US" smtClean="0"/>
              <a:t>‹#›</a:t>
            </a:fld>
            <a:endParaRPr lang="zh-TW"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7771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7.xml"/><Relationship Id="rId5" Type="http://schemas.openxmlformats.org/officeDocument/2006/relationships/image" Target="../media/image27.png"/><Relationship Id="rId4" Type="http://schemas.openxmlformats.org/officeDocument/2006/relationships/image" Target="../media/image26.png"/></Relationships>
</file>

<file path=ppt/slides/_rels/slide1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 Id="rId5" Type="http://schemas.openxmlformats.org/officeDocument/2006/relationships/image" Target="../media/image21.png"/><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D68DA-43BA-4508-8DE2-BA9BB7B2FA5B}"/>
              </a:ext>
            </a:extLst>
          </p:cNvPr>
          <p:cNvSpPr>
            <a:spLocks noGrp="1"/>
          </p:cNvSpPr>
          <p:nvPr>
            <p:ph type="ctrTitle"/>
          </p:nvPr>
        </p:nvSpPr>
        <p:spPr>
          <a:xfrm>
            <a:off x="1066800" y="758952"/>
            <a:ext cx="10058400" cy="3562325"/>
          </a:xfrm>
        </p:spPr>
        <p:txBody>
          <a:bodyPr>
            <a:normAutofit/>
          </a:bodyPr>
          <a:lstStyle/>
          <a:p>
            <a:pPr algn="ctr"/>
            <a:r>
              <a:rPr lang="en-US" sz="6600" b="1" dirty="0"/>
              <a:t>HAP 725</a:t>
            </a:r>
            <a:br>
              <a:rPr lang="en-US" sz="6600" b="1" dirty="0"/>
            </a:br>
            <a:r>
              <a:rPr lang="en-US" sz="6600" b="1" dirty="0"/>
              <a:t> Teach One</a:t>
            </a:r>
            <a:br>
              <a:rPr lang="en-US" sz="6600" b="1" dirty="0"/>
            </a:br>
            <a:r>
              <a:rPr lang="en-US" sz="6600" b="1" dirty="0"/>
              <a:t>Week 7 Question 4</a:t>
            </a:r>
          </a:p>
        </p:txBody>
      </p:sp>
      <p:sp>
        <p:nvSpPr>
          <p:cNvPr id="3" name="Subtitle 2">
            <a:extLst>
              <a:ext uri="{FF2B5EF4-FFF2-40B4-BE49-F238E27FC236}">
                <a16:creationId xmlns:a16="http://schemas.microsoft.com/office/drawing/2014/main" id="{A8E9CFF2-3777-4FF4-A759-8491175B0B7C}"/>
              </a:ext>
            </a:extLst>
          </p:cNvPr>
          <p:cNvSpPr>
            <a:spLocks noGrp="1"/>
          </p:cNvSpPr>
          <p:nvPr>
            <p:ph type="subTitle" idx="1"/>
          </p:nvPr>
        </p:nvSpPr>
        <p:spPr>
          <a:xfrm>
            <a:off x="1097280" y="4468761"/>
            <a:ext cx="10058400" cy="1630287"/>
          </a:xfrm>
        </p:spPr>
        <p:txBody>
          <a:bodyPr>
            <a:normAutofit/>
          </a:bodyPr>
          <a:lstStyle/>
          <a:p>
            <a:pPr algn="ctr">
              <a:spcAft>
                <a:spcPts val="0"/>
              </a:spcAft>
            </a:pPr>
            <a:r>
              <a:rPr lang="en-US" altLang="zh-TW" sz="2800" b="1" dirty="0">
                <a:solidFill>
                  <a:schemeClr val="tx1">
                    <a:lumMod val="85000"/>
                    <a:lumOff val="15000"/>
                  </a:schemeClr>
                </a:solidFill>
              </a:rPr>
              <a:t>Fall 2020</a:t>
            </a:r>
            <a:endParaRPr lang="en-US" sz="2800" b="1" dirty="0">
              <a:solidFill>
                <a:schemeClr val="tx1">
                  <a:lumMod val="85000"/>
                  <a:lumOff val="15000"/>
                </a:schemeClr>
              </a:solidFill>
            </a:endParaRPr>
          </a:p>
          <a:p>
            <a:pPr algn="ctr">
              <a:spcAft>
                <a:spcPts val="0"/>
              </a:spcAft>
            </a:pPr>
            <a:r>
              <a:rPr lang="en-US" sz="2800" b="1" dirty="0">
                <a:solidFill>
                  <a:schemeClr val="tx1">
                    <a:lumMod val="85000"/>
                    <a:lumOff val="15000"/>
                  </a:schemeClr>
                </a:solidFill>
              </a:rPr>
              <a:t>Prof. Farrokh Alemi</a:t>
            </a:r>
          </a:p>
          <a:p>
            <a:pPr algn="ctr">
              <a:spcAft>
                <a:spcPts val="0"/>
              </a:spcAft>
            </a:pPr>
            <a:r>
              <a:rPr lang="en-US" sz="2800" b="1" dirty="0">
                <a:solidFill>
                  <a:schemeClr val="tx1">
                    <a:lumMod val="85000"/>
                    <a:lumOff val="15000"/>
                  </a:schemeClr>
                </a:solidFill>
              </a:rPr>
              <a:t>YA TING, YANG</a:t>
            </a:r>
          </a:p>
        </p:txBody>
      </p:sp>
    </p:spTree>
    <p:extLst>
      <p:ext uri="{BB962C8B-B14F-4D97-AF65-F5344CB8AC3E}">
        <p14:creationId xmlns:p14="http://schemas.microsoft.com/office/powerpoint/2010/main" val="4043737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CAC2B9-ABE3-4C38-923F-FF63F23373FB}"/>
              </a:ext>
            </a:extLst>
          </p:cNvPr>
          <p:cNvSpPr txBox="1"/>
          <p:nvPr/>
        </p:nvSpPr>
        <p:spPr>
          <a:xfrm>
            <a:off x="595617" y="512367"/>
            <a:ext cx="10834383" cy="461665"/>
          </a:xfrm>
          <a:prstGeom prst="rect">
            <a:avLst/>
          </a:prstGeom>
          <a:noFill/>
        </p:spPr>
        <p:txBody>
          <a:bodyPr wrap="square" rtlCol="0">
            <a:spAutoFit/>
          </a:bodyPr>
          <a:lstStyle/>
          <a:p>
            <a:r>
              <a:rPr lang="en-US" sz="2400" b="1" dirty="0"/>
              <a:t>STEP 6:</a:t>
            </a:r>
            <a:r>
              <a:rPr lang="en-US" altLang="zh-TW" sz="2400" b="1" dirty="0"/>
              <a:t>calculate the estimate of mortality for people with toileting disability</a:t>
            </a:r>
            <a:endParaRPr lang="en-US" sz="2400" b="1" dirty="0"/>
          </a:p>
        </p:txBody>
      </p:sp>
      <p:pic>
        <p:nvPicPr>
          <p:cNvPr id="6" name="Picture 5">
            <a:extLst>
              <a:ext uri="{FF2B5EF4-FFF2-40B4-BE49-F238E27FC236}">
                <a16:creationId xmlns:a16="http://schemas.microsoft.com/office/drawing/2014/main" id="{1C8A8626-CA71-45C3-AF28-EA506A5C7667}"/>
              </a:ext>
            </a:extLst>
          </p:cNvPr>
          <p:cNvPicPr>
            <a:picLocks noChangeAspect="1"/>
          </p:cNvPicPr>
          <p:nvPr/>
        </p:nvPicPr>
        <p:blipFill>
          <a:blip r:embed="rId2"/>
          <a:stretch>
            <a:fillRect/>
          </a:stretch>
        </p:blipFill>
        <p:spPr>
          <a:xfrm>
            <a:off x="2253037" y="1242608"/>
            <a:ext cx="8767069" cy="3196657"/>
          </a:xfrm>
          <a:prstGeom prst="rect">
            <a:avLst/>
          </a:prstGeom>
        </p:spPr>
      </p:pic>
      <p:pic>
        <p:nvPicPr>
          <p:cNvPr id="8" name="Picture 7">
            <a:extLst>
              <a:ext uri="{FF2B5EF4-FFF2-40B4-BE49-F238E27FC236}">
                <a16:creationId xmlns:a16="http://schemas.microsoft.com/office/drawing/2014/main" id="{8BE5F9E2-7CDE-40B0-8F38-6C15E7E934EE}"/>
              </a:ext>
            </a:extLst>
          </p:cNvPr>
          <p:cNvPicPr>
            <a:picLocks noChangeAspect="1"/>
          </p:cNvPicPr>
          <p:nvPr/>
        </p:nvPicPr>
        <p:blipFill>
          <a:blip r:embed="rId3"/>
          <a:stretch>
            <a:fillRect/>
          </a:stretch>
        </p:blipFill>
        <p:spPr>
          <a:xfrm>
            <a:off x="2253037" y="4623585"/>
            <a:ext cx="6728730" cy="991807"/>
          </a:xfrm>
          <a:prstGeom prst="rect">
            <a:avLst/>
          </a:prstGeom>
        </p:spPr>
      </p:pic>
    </p:spTree>
    <p:extLst>
      <p:ext uri="{BB962C8B-B14F-4D97-AF65-F5344CB8AC3E}">
        <p14:creationId xmlns:p14="http://schemas.microsoft.com/office/powerpoint/2010/main" val="3152109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11A122B-BA12-41B6-9439-59DA58F45933}"/>
              </a:ext>
            </a:extLst>
          </p:cNvPr>
          <p:cNvSpPr txBox="1"/>
          <p:nvPr/>
        </p:nvSpPr>
        <p:spPr>
          <a:xfrm>
            <a:off x="7492181" y="4546240"/>
            <a:ext cx="4699819" cy="341632"/>
          </a:xfrm>
          <a:prstGeom prst="rect">
            <a:avLst/>
          </a:prstGeom>
          <a:noFill/>
        </p:spPr>
        <p:txBody>
          <a:bodyPr wrap="square">
            <a:spAutoFit/>
          </a:bodyPr>
          <a:lstStyle/>
          <a:p>
            <a:pPr>
              <a:lnSpc>
                <a:spcPct val="90000"/>
              </a:lnSpc>
              <a:spcBef>
                <a:spcPct val="0"/>
              </a:spcBef>
              <a:spcAft>
                <a:spcPts val="600"/>
              </a:spcAft>
            </a:pPr>
            <a:r>
              <a:rPr lang="en-US" altLang="zh-TW" sz="1800" spc="-50" dirty="0">
                <a:solidFill>
                  <a:schemeClr val="tx1">
                    <a:lumMod val="85000"/>
                    <a:lumOff val="15000"/>
                  </a:schemeClr>
                </a:solidFill>
                <a:ea typeface="+mj-ea"/>
                <a:cs typeface="+mj-cs"/>
              </a:rPr>
              <a:t>Your data frame will be 19 columns and 831 rows.</a:t>
            </a:r>
          </a:p>
        </p:txBody>
      </p:sp>
      <p:sp>
        <p:nvSpPr>
          <p:cNvPr id="9" name="TextBox 8">
            <a:extLst>
              <a:ext uri="{FF2B5EF4-FFF2-40B4-BE49-F238E27FC236}">
                <a16:creationId xmlns:a16="http://schemas.microsoft.com/office/drawing/2014/main" id="{2EDC9E06-3248-4EA9-B26E-DAA452482A9B}"/>
              </a:ext>
            </a:extLst>
          </p:cNvPr>
          <p:cNvSpPr txBox="1"/>
          <p:nvPr/>
        </p:nvSpPr>
        <p:spPr>
          <a:xfrm>
            <a:off x="595617" y="512367"/>
            <a:ext cx="10568911" cy="461665"/>
          </a:xfrm>
          <a:prstGeom prst="rect">
            <a:avLst/>
          </a:prstGeom>
          <a:noFill/>
        </p:spPr>
        <p:txBody>
          <a:bodyPr wrap="square" rtlCol="0">
            <a:spAutoFit/>
          </a:bodyPr>
          <a:lstStyle/>
          <a:p>
            <a:r>
              <a:rPr lang="en-US" sz="2400" b="1" dirty="0"/>
              <a:t>Partial outcome of step 6</a:t>
            </a:r>
          </a:p>
        </p:txBody>
      </p:sp>
      <p:pic>
        <p:nvPicPr>
          <p:cNvPr id="4" name="Picture 3">
            <a:extLst>
              <a:ext uri="{FF2B5EF4-FFF2-40B4-BE49-F238E27FC236}">
                <a16:creationId xmlns:a16="http://schemas.microsoft.com/office/drawing/2014/main" id="{941F02B9-CBBC-4277-81DD-1BD8557B2A3D}"/>
              </a:ext>
            </a:extLst>
          </p:cNvPr>
          <p:cNvPicPr>
            <a:picLocks noChangeAspect="1"/>
          </p:cNvPicPr>
          <p:nvPr/>
        </p:nvPicPr>
        <p:blipFill>
          <a:blip r:embed="rId2"/>
          <a:stretch>
            <a:fillRect/>
          </a:stretch>
        </p:blipFill>
        <p:spPr>
          <a:xfrm>
            <a:off x="614827" y="1009538"/>
            <a:ext cx="6502607" cy="3536702"/>
          </a:xfrm>
          <a:prstGeom prst="rect">
            <a:avLst/>
          </a:prstGeom>
        </p:spPr>
      </p:pic>
      <p:pic>
        <p:nvPicPr>
          <p:cNvPr id="8" name="Picture 7">
            <a:extLst>
              <a:ext uri="{FF2B5EF4-FFF2-40B4-BE49-F238E27FC236}">
                <a16:creationId xmlns:a16="http://schemas.microsoft.com/office/drawing/2014/main" id="{91AF8F41-DF92-4669-A7DE-705CA7885AE9}"/>
              </a:ext>
            </a:extLst>
          </p:cNvPr>
          <p:cNvPicPr>
            <a:picLocks noChangeAspect="1"/>
          </p:cNvPicPr>
          <p:nvPr/>
        </p:nvPicPr>
        <p:blipFill>
          <a:blip r:embed="rId3"/>
          <a:stretch>
            <a:fillRect/>
          </a:stretch>
        </p:blipFill>
        <p:spPr>
          <a:xfrm>
            <a:off x="9602911" y="1342094"/>
            <a:ext cx="1809202" cy="3130529"/>
          </a:xfrm>
          <a:prstGeom prst="rect">
            <a:avLst/>
          </a:prstGeom>
        </p:spPr>
      </p:pic>
      <p:pic>
        <p:nvPicPr>
          <p:cNvPr id="12" name="Picture 11">
            <a:extLst>
              <a:ext uri="{FF2B5EF4-FFF2-40B4-BE49-F238E27FC236}">
                <a16:creationId xmlns:a16="http://schemas.microsoft.com/office/drawing/2014/main" id="{CCA80108-D925-4481-8E36-40EA2696E39D}"/>
              </a:ext>
            </a:extLst>
          </p:cNvPr>
          <p:cNvPicPr>
            <a:picLocks noChangeAspect="1"/>
          </p:cNvPicPr>
          <p:nvPr/>
        </p:nvPicPr>
        <p:blipFill>
          <a:blip r:embed="rId4"/>
          <a:stretch>
            <a:fillRect/>
          </a:stretch>
        </p:blipFill>
        <p:spPr>
          <a:xfrm>
            <a:off x="7500557" y="1342094"/>
            <a:ext cx="1561617" cy="2998305"/>
          </a:xfrm>
          <a:prstGeom prst="rect">
            <a:avLst/>
          </a:prstGeom>
        </p:spPr>
      </p:pic>
      <p:pic>
        <p:nvPicPr>
          <p:cNvPr id="14" name="Picture 13">
            <a:extLst>
              <a:ext uri="{FF2B5EF4-FFF2-40B4-BE49-F238E27FC236}">
                <a16:creationId xmlns:a16="http://schemas.microsoft.com/office/drawing/2014/main" id="{51898CC1-B9EC-4327-984A-E3D5BFFB231C}"/>
              </a:ext>
            </a:extLst>
          </p:cNvPr>
          <p:cNvPicPr>
            <a:picLocks noChangeAspect="1"/>
          </p:cNvPicPr>
          <p:nvPr/>
        </p:nvPicPr>
        <p:blipFill>
          <a:blip r:embed="rId5"/>
          <a:stretch>
            <a:fillRect/>
          </a:stretch>
        </p:blipFill>
        <p:spPr>
          <a:xfrm>
            <a:off x="638594" y="5093713"/>
            <a:ext cx="6853587" cy="1034173"/>
          </a:xfrm>
          <a:prstGeom prst="rect">
            <a:avLst/>
          </a:prstGeom>
        </p:spPr>
      </p:pic>
    </p:spTree>
    <p:extLst>
      <p:ext uri="{BB962C8B-B14F-4D97-AF65-F5344CB8AC3E}">
        <p14:creationId xmlns:p14="http://schemas.microsoft.com/office/powerpoint/2010/main" val="1068649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CAC2B9-ABE3-4C38-923F-FF63F23373FB}"/>
              </a:ext>
            </a:extLst>
          </p:cNvPr>
          <p:cNvSpPr txBox="1"/>
          <p:nvPr/>
        </p:nvSpPr>
        <p:spPr>
          <a:xfrm>
            <a:off x="595617" y="512367"/>
            <a:ext cx="10834383" cy="461665"/>
          </a:xfrm>
          <a:prstGeom prst="rect">
            <a:avLst/>
          </a:prstGeom>
          <a:noFill/>
        </p:spPr>
        <p:txBody>
          <a:bodyPr wrap="square" rtlCol="0">
            <a:spAutoFit/>
          </a:bodyPr>
          <a:lstStyle/>
          <a:p>
            <a:r>
              <a:rPr lang="en-US" sz="2400" b="1" dirty="0"/>
              <a:t>STEP 7: calculate the final estimate mortality from previous estimate </a:t>
            </a:r>
            <a:r>
              <a:rPr lang="en-US" altLang="zh-TW" sz="2400" b="1" dirty="0"/>
              <a:t>mortality</a:t>
            </a:r>
            <a:endParaRPr lang="en-US" sz="2400" b="1" dirty="0"/>
          </a:p>
        </p:txBody>
      </p:sp>
      <p:pic>
        <p:nvPicPr>
          <p:cNvPr id="4" name="Picture 3">
            <a:extLst>
              <a:ext uri="{FF2B5EF4-FFF2-40B4-BE49-F238E27FC236}">
                <a16:creationId xmlns:a16="http://schemas.microsoft.com/office/drawing/2014/main" id="{0399ED63-3703-4EE3-B60E-A88A29AF6861}"/>
              </a:ext>
            </a:extLst>
          </p:cNvPr>
          <p:cNvPicPr>
            <a:picLocks noChangeAspect="1"/>
          </p:cNvPicPr>
          <p:nvPr/>
        </p:nvPicPr>
        <p:blipFill>
          <a:blip r:embed="rId2"/>
          <a:stretch>
            <a:fillRect/>
          </a:stretch>
        </p:blipFill>
        <p:spPr>
          <a:xfrm>
            <a:off x="1370215" y="1536836"/>
            <a:ext cx="9115887" cy="1276672"/>
          </a:xfrm>
          <a:prstGeom prst="rect">
            <a:avLst/>
          </a:prstGeom>
        </p:spPr>
      </p:pic>
      <p:pic>
        <p:nvPicPr>
          <p:cNvPr id="7" name="Picture 6">
            <a:extLst>
              <a:ext uri="{FF2B5EF4-FFF2-40B4-BE49-F238E27FC236}">
                <a16:creationId xmlns:a16="http://schemas.microsoft.com/office/drawing/2014/main" id="{E8AA6605-E0FF-4334-AAF2-45F5C3338265}"/>
              </a:ext>
            </a:extLst>
          </p:cNvPr>
          <p:cNvPicPr>
            <a:picLocks noChangeAspect="1"/>
          </p:cNvPicPr>
          <p:nvPr/>
        </p:nvPicPr>
        <p:blipFill>
          <a:blip r:embed="rId3"/>
          <a:stretch>
            <a:fillRect/>
          </a:stretch>
        </p:blipFill>
        <p:spPr>
          <a:xfrm>
            <a:off x="1370215" y="3862856"/>
            <a:ext cx="10243623" cy="1255670"/>
          </a:xfrm>
          <a:prstGeom prst="rect">
            <a:avLst/>
          </a:prstGeom>
        </p:spPr>
      </p:pic>
    </p:spTree>
    <p:extLst>
      <p:ext uri="{BB962C8B-B14F-4D97-AF65-F5344CB8AC3E}">
        <p14:creationId xmlns:p14="http://schemas.microsoft.com/office/powerpoint/2010/main" val="3596520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786A3-3EAC-4C8F-9AA2-B2D5E5C887AB}"/>
              </a:ext>
            </a:extLst>
          </p:cNvPr>
          <p:cNvSpPr>
            <a:spLocks noGrp="1"/>
          </p:cNvSpPr>
          <p:nvPr>
            <p:ph type="title"/>
          </p:nvPr>
        </p:nvSpPr>
        <p:spPr/>
        <p:txBody>
          <a:bodyPr>
            <a:normAutofit/>
          </a:bodyPr>
          <a:lstStyle/>
          <a:p>
            <a:pPr algn="ctr"/>
            <a:r>
              <a:rPr lang="en-US" altLang="zh-TW" sz="11500" b="1" dirty="0"/>
              <a:t>Thank you </a:t>
            </a:r>
            <a:endParaRPr lang="zh-TW" altLang="en-US" sz="11500" b="1" dirty="0"/>
          </a:p>
        </p:txBody>
      </p:sp>
    </p:spTree>
    <p:extLst>
      <p:ext uri="{BB962C8B-B14F-4D97-AF65-F5344CB8AC3E}">
        <p14:creationId xmlns:p14="http://schemas.microsoft.com/office/powerpoint/2010/main" val="53295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2EA78-AEB3-469B-9025-3B17201A457B}"/>
              </a:ext>
            </a:extLst>
          </p:cNvPr>
          <p:cNvSpPr>
            <a:spLocks noGrp="1"/>
          </p:cNvSpPr>
          <p:nvPr>
            <p:ph type="ctrTitle" idx="4294967295"/>
          </p:nvPr>
        </p:nvSpPr>
        <p:spPr>
          <a:xfrm>
            <a:off x="485613" y="1460091"/>
            <a:ext cx="11220773" cy="3478368"/>
          </a:xfrm>
        </p:spPr>
        <p:txBody>
          <a:bodyPr vert="horz" lIns="91440" tIns="45720" rIns="91440" bIns="45720" rtlCol="0" anchor="b">
            <a:noAutofit/>
          </a:bodyPr>
          <a:lstStyle/>
          <a:p>
            <a:pPr lvl="0"/>
            <a:r>
              <a:rPr lang="en-US" altLang="zh-TW" sz="2800" b="1" i="0" dirty="0">
                <a:solidFill>
                  <a:srgbClr val="000000"/>
                </a:solidFill>
                <a:effectLst/>
                <a:latin typeface="+mn-lt"/>
              </a:rPr>
              <a:t>Question 4</a:t>
            </a:r>
            <a:r>
              <a:rPr lang="en-US" altLang="zh-TW" sz="2800" b="0" i="0" dirty="0">
                <a:solidFill>
                  <a:srgbClr val="000000"/>
                </a:solidFill>
                <a:effectLst/>
                <a:latin typeface="+mn-lt"/>
              </a:rPr>
              <a:t>:  Use the procedure described for outcomes in synthetic cases, to estimate mortality rate for 80 years residents with walking and toileting disabilities but no other disabilities.  Note that we want to rely on at least 30 cases in making this estimate.  In the database there are not 30 cases with these two disabilities and 80 years of age.  Therefore, we would like you to estimate the survival days using synthetic case outcomes. You can create a synthetic case from 80-year-old who are unable to walk and residents who are unable to toilet.  Alternatively you can select a different set of residents, such as 80-year-old who are unable to toilet and residents who are unable to walk.</a:t>
            </a:r>
            <a:endParaRPr lang="en-US" sz="2800" b="1" i="1" dirty="0">
              <a:solidFill>
                <a:schemeClr val="tx1">
                  <a:lumMod val="85000"/>
                  <a:lumOff val="15000"/>
                </a:schemeClr>
              </a:solidFill>
              <a:highlight>
                <a:srgbClr val="FFFF00"/>
              </a:highlight>
              <a:latin typeface="+mn-lt"/>
            </a:endParaRPr>
          </a:p>
        </p:txBody>
      </p:sp>
    </p:spTree>
    <p:extLst>
      <p:ext uri="{BB962C8B-B14F-4D97-AF65-F5344CB8AC3E}">
        <p14:creationId xmlns:p14="http://schemas.microsoft.com/office/powerpoint/2010/main" val="191714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3F588F-B40E-45E2-ACC3-E55B537E7A13}"/>
              </a:ext>
            </a:extLst>
          </p:cNvPr>
          <p:cNvPicPr>
            <a:picLocks noChangeAspect="1"/>
          </p:cNvPicPr>
          <p:nvPr/>
        </p:nvPicPr>
        <p:blipFill rotWithShape="1">
          <a:blip r:embed="rId2"/>
          <a:srcRect t="27119" b="8249"/>
          <a:stretch/>
        </p:blipFill>
        <p:spPr>
          <a:xfrm>
            <a:off x="1073558" y="1603044"/>
            <a:ext cx="10044883" cy="3651911"/>
          </a:xfrm>
          <a:prstGeom prst="rect">
            <a:avLst/>
          </a:prstGeom>
        </p:spPr>
      </p:pic>
      <p:sp>
        <p:nvSpPr>
          <p:cNvPr id="5" name="TextBox 4">
            <a:extLst>
              <a:ext uri="{FF2B5EF4-FFF2-40B4-BE49-F238E27FC236}">
                <a16:creationId xmlns:a16="http://schemas.microsoft.com/office/drawing/2014/main" id="{BC53C73B-B1BE-4B3C-9CCE-B03DB07B3679}"/>
              </a:ext>
            </a:extLst>
          </p:cNvPr>
          <p:cNvSpPr txBox="1"/>
          <p:nvPr/>
        </p:nvSpPr>
        <p:spPr>
          <a:xfrm>
            <a:off x="595618" y="512367"/>
            <a:ext cx="6090407" cy="461665"/>
          </a:xfrm>
          <a:prstGeom prst="rect">
            <a:avLst/>
          </a:prstGeom>
          <a:noFill/>
        </p:spPr>
        <p:txBody>
          <a:bodyPr wrap="square" rtlCol="0">
            <a:spAutoFit/>
          </a:bodyPr>
          <a:lstStyle/>
          <a:p>
            <a:r>
              <a:rPr lang="en-US" sz="2400" b="1" dirty="0"/>
              <a:t>STEP 1: read</a:t>
            </a:r>
            <a:r>
              <a:rPr lang="en-US" altLang="zh-TW" sz="2400" b="1" dirty="0"/>
              <a:t> the data file and </a:t>
            </a:r>
            <a:r>
              <a:rPr lang="en-US" sz="2400" b="1" dirty="0"/>
              <a:t>Import Data</a:t>
            </a:r>
          </a:p>
        </p:txBody>
      </p:sp>
    </p:spTree>
    <p:extLst>
      <p:ext uri="{BB962C8B-B14F-4D97-AF65-F5344CB8AC3E}">
        <p14:creationId xmlns:p14="http://schemas.microsoft.com/office/powerpoint/2010/main" val="1237858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CAC2B9-ABE3-4C38-923F-FF63F23373FB}"/>
              </a:ext>
            </a:extLst>
          </p:cNvPr>
          <p:cNvSpPr txBox="1"/>
          <p:nvPr/>
        </p:nvSpPr>
        <p:spPr>
          <a:xfrm>
            <a:off x="595618" y="512367"/>
            <a:ext cx="6090407" cy="461665"/>
          </a:xfrm>
          <a:prstGeom prst="rect">
            <a:avLst/>
          </a:prstGeom>
          <a:noFill/>
        </p:spPr>
        <p:txBody>
          <a:bodyPr wrap="square" rtlCol="0">
            <a:spAutoFit/>
          </a:bodyPr>
          <a:lstStyle/>
          <a:p>
            <a:r>
              <a:rPr lang="en-US" sz="2400" b="1" dirty="0"/>
              <a:t>STEP 1: </a:t>
            </a:r>
            <a:r>
              <a:rPr lang="en-US" altLang="zh-TW" sz="2400" b="1" dirty="0"/>
              <a:t>: read the data file and Import Data</a:t>
            </a:r>
            <a:endParaRPr lang="en-US" sz="2400" b="1" dirty="0"/>
          </a:p>
        </p:txBody>
      </p:sp>
      <p:pic>
        <p:nvPicPr>
          <p:cNvPr id="5" name="Picture 4">
            <a:extLst>
              <a:ext uri="{FF2B5EF4-FFF2-40B4-BE49-F238E27FC236}">
                <a16:creationId xmlns:a16="http://schemas.microsoft.com/office/drawing/2014/main" id="{BCE33CC6-F447-46B1-B23A-6E447E5BB791}"/>
              </a:ext>
            </a:extLst>
          </p:cNvPr>
          <p:cNvPicPr>
            <a:picLocks noChangeAspect="1"/>
          </p:cNvPicPr>
          <p:nvPr/>
        </p:nvPicPr>
        <p:blipFill>
          <a:blip r:embed="rId2"/>
          <a:stretch>
            <a:fillRect/>
          </a:stretch>
        </p:blipFill>
        <p:spPr>
          <a:xfrm>
            <a:off x="1903465" y="1203674"/>
            <a:ext cx="7898302" cy="975852"/>
          </a:xfrm>
          <a:prstGeom prst="rect">
            <a:avLst/>
          </a:prstGeom>
        </p:spPr>
      </p:pic>
      <p:pic>
        <p:nvPicPr>
          <p:cNvPr id="9" name="Picture 8">
            <a:extLst>
              <a:ext uri="{FF2B5EF4-FFF2-40B4-BE49-F238E27FC236}">
                <a16:creationId xmlns:a16="http://schemas.microsoft.com/office/drawing/2014/main" id="{D37B9E5C-E898-4738-9373-CB2965A38E09}"/>
              </a:ext>
            </a:extLst>
          </p:cNvPr>
          <p:cNvPicPr>
            <a:picLocks noChangeAspect="1"/>
          </p:cNvPicPr>
          <p:nvPr/>
        </p:nvPicPr>
        <p:blipFill>
          <a:blip r:embed="rId3"/>
          <a:stretch>
            <a:fillRect/>
          </a:stretch>
        </p:blipFill>
        <p:spPr>
          <a:xfrm>
            <a:off x="1903465" y="2409168"/>
            <a:ext cx="5448300" cy="3333750"/>
          </a:xfrm>
          <a:prstGeom prst="rect">
            <a:avLst/>
          </a:prstGeom>
        </p:spPr>
      </p:pic>
      <p:pic>
        <p:nvPicPr>
          <p:cNvPr id="11" name="Picture 10">
            <a:extLst>
              <a:ext uri="{FF2B5EF4-FFF2-40B4-BE49-F238E27FC236}">
                <a16:creationId xmlns:a16="http://schemas.microsoft.com/office/drawing/2014/main" id="{6980F8DC-AF02-4133-9C71-638BEBD13BDE}"/>
              </a:ext>
            </a:extLst>
          </p:cNvPr>
          <p:cNvPicPr>
            <a:picLocks noChangeAspect="1"/>
          </p:cNvPicPr>
          <p:nvPr/>
        </p:nvPicPr>
        <p:blipFill rotWithShape="1">
          <a:blip r:embed="rId4"/>
          <a:srcRect t="2473"/>
          <a:stretch/>
        </p:blipFill>
        <p:spPr>
          <a:xfrm>
            <a:off x="7572917" y="2635235"/>
            <a:ext cx="2228850" cy="3019091"/>
          </a:xfrm>
          <a:prstGeom prst="rect">
            <a:avLst/>
          </a:prstGeom>
        </p:spPr>
      </p:pic>
      <p:sp>
        <p:nvSpPr>
          <p:cNvPr id="13" name="TextBox 12">
            <a:extLst>
              <a:ext uri="{FF2B5EF4-FFF2-40B4-BE49-F238E27FC236}">
                <a16:creationId xmlns:a16="http://schemas.microsoft.com/office/drawing/2014/main" id="{30E1F13D-47A3-4662-856D-8E23ECE02BCE}"/>
              </a:ext>
            </a:extLst>
          </p:cNvPr>
          <p:cNvSpPr txBox="1"/>
          <p:nvPr/>
        </p:nvSpPr>
        <p:spPr>
          <a:xfrm>
            <a:off x="1842166" y="5856995"/>
            <a:ext cx="8020899" cy="341632"/>
          </a:xfrm>
          <a:prstGeom prst="rect">
            <a:avLst/>
          </a:prstGeom>
          <a:noFill/>
        </p:spPr>
        <p:txBody>
          <a:bodyPr wrap="square">
            <a:spAutoFit/>
          </a:bodyPr>
          <a:lstStyle/>
          <a:p>
            <a:pPr>
              <a:lnSpc>
                <a:spcPct val="90000"/>
              </a:lnSpc>
              <a:spcBef>
                <a:spcPct val="0"/>
              </a:spcBef>
              <a:spcAft>
                <a:spcPts val="600"/>
              </a:spcAft>
            </a:pPr>
            <a:r>
              <a:rPr lang="en-US" altLang="zh-TW" sz="1800" spc="-50" dirty="0">
                <a:solidFill>
                  <a:schemeClr val="tx1">
                    <a:lumMod val="85000"/>
                    <a:lumOff val="15000"/>
                  </a:schemeClr>
                </a:solidFill>
                <a:ea typeface="+mj-ea"/>
                <a:cs typeface="+mj-cs"/>
              </a:rPr>
              <a:t>Your data frame will be 19 columns and </a:t>
            </a:r>
            <a:r>
              <a:rPr lang="en-US" altLang="zh-TW" spc="-50" dirty="0">
                <a:solidFill>
                  <a:schemeClr val="tx1">
                    <a:lumMod val="85000"/>
                    <a:lumOff val="15000"/>
                  </a:schemeClr>
                </a:solidFill>
                <a:ea typeface="+mj-ea"/>
                <a:cs typeface="+mj-cs"/>
              </a:rPr>
              <a:t>1306212</a:t>
            </a:r>
            <a:r>
              <a:rPr lang="en-US" altLang="zh-TW" sz="1800" spc="-50" dirty="0">
                <a:solidFill>
                  <a:schemeClr val="tx1">
                    <a:lumMod val="85000"/>
                    <a:lumOff val="15000"/>
                  </a:schemeClr>
                </a:solidFill>
                <a:ea typeface="+mj-ea"/>
                <a:cs typeface="+mj-cs"/>
              </a:rPr>
              <a:t> rows.</a:t>
            </a:r>
          </a:p>
        </p:txBody>
      </p:sp>
    </p:spTree>
    <p:extLst>
      <p:ext uri="{BB962C8B-B14F-4D97-AF65-F5344CB8AC3E}">
        <p14:creationId xmlns:p14="http://schemas.microsoft.com/office/powerpoint/2010/main" val="1744392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CAC2B9-ABE3-4C38-923F-FF63F23373FB}"/>
              </a:ext>
            </a:extLst>
          </p:cNvPr>
          <p:cNvSpPr txBox="1"/>
          <p:nvPr/>
        </p:nvSpPr>
        <p:spPr>
          <a:xfrm>
            <a:off x="595618" y="512367"/>
            <a:ext cx="6090407" cy="461665"/>
          </a:xfrm>
          <a:prstGeom prst="rect">
            <a:avLst/>
          </a:prstGeom>
          <a:noFill/>
        </p:spPr>
        <p:txBody>
          <a:bodyPr wrap="square" rtlCol="0">
            <a:spAutoFit/>
          </a:bodyPr>
          <a:lstStyle/>
          <a:p>
            <a:r>
              <a:rPr lang="en-US" sz="2400" b="1" dirty="0"/>
              <a:t>STEP 2: Add header name of csv file</a:t>
            </a:r>
          </a:p>
        </p:txBody>
      </p:sp>
      <p:pic>
        <p:nvPicPr>
          <p:cNvPr id="10" name="Picture 9">
            <a:extLst>
              <a:ext uri="{FF2B5EF4-FFF2-40B4-BE49-F238E27FC236}">
                <a16:creationId xmlns:a16="http://schemas.microsoft.com/office/drawing/2014/main" id="{BCD5CA41-6C94-421D-848C-8542BAE76292}"/>
              </a:ext>
            </a:extLst>
          </p:cNvPr>
          <p:cNvPicPr>
            <a:picLocks noChangeAspect="1"/>
          </p:cNvPicPr>
          <p:nvPr/>
        </p:nvPicPr>
        <p:blipFill>
          <a:blip r:embed="rId2"/>
          <a:stretch>
            <a:fillRect/>
          </a:stretch>
        </p:blipFill>
        <p:spPr>
          <a:xfrm>
            <a:off x="595618" y="1074282"/>
            <a:ext cx="7624959" cy="1648640"/>
          </a:xfrm>
          <a:prstGeom prst="rect">
            <a:avLst/>
          </a:prstGeom>
        </p:spPr>
      </p:pic>
      <p:pic>
        <p:nvPicPr>
          <p:cNvPr id="14" name="Picture 13">
            <a:extLst>
              <a:ext uri="{FF2B5EF4-FFF2-40B4-BE49-F238E27FC236}">
                <a16:creationId xmlns:a16="http://schemas.microsoft.com/office/drawing/2014/main" id="{FF9B34E4-6385-4E07-B33A-C0B10C89033B}"/>
              </a:ext>
            </a:extLst>
          </p:cNvPr>
          <p:cNvPicPr>
            <a:picLocks noChangeAspect="1"/>
          </p:cNvPicPr>
          <p:nvPr/>
        </p:nvPicPr>
        <p:blipFill>
          <a:blip r:embed="rId3"/>
          <a:stretch>
            <a:fillRect/>
          </a:stretch>
        </p:blipFill>
        <p:spPr>
          <a:xfrm>
            <a:off x="595618" y="2823172"/>
            <a:ext cx="6657572" cy="2936798"/>
          </a:xfrm>
          <a:prstGeom prst="rect">
            <a:avLst/>
          </a:prstGeom>
        </p:spPr>
      </p:pic>
      <p:pic>
        <p:nvPicPr>
          <p:cNvPr id="16" name="Picture 15">
            <a:extLst>
              <a:ext uri="{FF2B5EF4-FFF2-40B4-BE49-F238E27FC236}">
                <a16:creationId xmlns:a16="http://schemas.microsoft.com/office/drawing/2014/main" id="{D6610661-A649-496F-9D0C-CAD87D6480A1}"/>
              </a:ext>
            </a:extLst>
          </p:cNvPr>
          <p:cNvPicPr>
            <a:picLocks noChangeAspect="1"/>
          </p:cNvPicPr>
          <p:nvPr/>
        </p:nvPicPr>
        <p:blipFill>
          <a:blip r:embed="rId4"/>
          <a:stretch>
            <a:fillRect/>
          </a:stretch>
        </p:blipFill>
        <p:spPr>
          <a:xfrm>
            <a:off x="8388942" y="1262062"/>
            <a:ext cx="3648075" cy="4333875"/>
          </a:xfrm>
          <a:prstGeom prst="rect">
            <a:avLst/>
          </a:prstGeom>
        </p:spPr>
      </p:pic>
    </p:spTree>
    <p:extLst>
      <p:ext uri="{BB962C8B-B14F-4D97-AF65-F5344CB8AC3E}">
        <p14:creationId xmlns:p14="http://schemas.microsoft.com/office/powerpoint/2010/main" val="1499510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CAC2B9-ABE3-4C38-923F-FF63F23373FB}"/>
              </a:ext>
            </a:extLst>
          </p:cNvPr>
          <p:cNvSpPr txBox="1"/>
          <p:nvPr/>
        </p:nvSpPr>
        <p:spPr>
          <a:xfrm>
            <a:off x="595618" y="512367"/>
            <a:ext cx="8020899" cy="461665"/>
          </a:xfrm>
          <a:prstGeom prst="rect">
            <a:avLst/>
          </a:prstGeom>
          <a:noFill/>
        </p:spPr>
        <p:txBody>
          <a:bodyPr wrap="square" rtlCol="0">
            <a:spAutoFit/>
          </a:bodyPr>
          <a:lstStyle/>
          <a:p>
            <a:r>
              <a:rPr lang="en-US" sz="2400" b="1" dirty="0"/>
              <a:t>STEP 3: clean data with Dead6Months is not null</a:t>
            </a:r>
          </a:p>
        </p:txBody>
      </p:sp>
      <p:pic>
        <p:nvPicPr>
          <p:cNvPr id="4" name="Picture 3">
            <a:extLst>
              <a:ext uri="{FF2B5EF4-FFF2-40B4-BE49-F238E27FC236}">
                <a16:creationId xmlns:a16="http://schemas.microsoft.com/office/drawing/2014/main" id="{D2890A00-094D-4C70-A0A1-4EA376355B5D}"/>
              </a:ext>
            </a:extLst>
          </p:cNvPr>
          <p:cNvPicPr>
            <a:picLocks noChangeAspect="1"/>
          </p:cNvPicPr>
          <p:nvPr/>
        </p:nvPicPr>
        <p:blipFill>
          <a:blip r:embed="rId2"/>
          <a:stretch>
            <a:fillRect/>
          </a:stretch>
        </p:blipFill>
        <p:spPr>
          <a:xfrm>
            <a:off x="2710016" y="1130708"/>
            <a:ext cx="5938923" cy="1155292"/>
          </a:xfrm>
          <a:prstGeom prst="rect">
            <a:avLst/>
          </a:prstGeom>
        </p:spPr>
      </p:pic>
      <p:pic>
        <p:nvPicPr>
          <p:cNvPr id="6" name="Picture 5">
            <a:extLst>
              <a:ext uri="{FF2B5EF4-FFF2-40B4-BE49-F238E27FC236}">
                <a16:creationId xmlns:a16="http://schemas.microsoft.com/office/drawing/2014/main" id="{DD1C7189-50EB-4DD8-9068-15DCF7C91793}"/>
              </a:ext>
            </a:extLst>
          </p:cNvPr>
          <p:cNvPicPr>
            <a:picLocks noChangeAspect="1"/>
          </p:cNvPicPr>
          <p:nvPr/>
        </p:nvPicPr>
        <p:blipFill>
          <a:blip r:embed="rId3"/>
          <a:stretch>
            <a:fillRect/>
          </a:stretch>
        </p:blipFill>
        <p:spPr>
          <a:xfrm>
            <a:off x="7488494" y="2479547"/>
            <a:ext cx="2097958" cy="3451141"/>
          </a:xfrm>
          <a:prstGeom prst="rect">
            <a:avLst/>
          </a:prstGeom>
        </p:spPr>
      </p:pic>
      <p:sp>
        <p:nvSpPr>
          <p:cNvPr id="7" name="TextBox 6">
            <a:extLst>
              <a:ext uri="{FF2B5EF4-FFF2-40B4-BE49-F238E27FC236}">
                <a16:creationId xmlns:a16="http://schemas.microsoft.com/office/drawing/2014/main" id="{F7A736D2-9EBD-4AB8-888E-59135A735C8A}"/>
              </a:ext>
            </a:extLst>
          </p:cNvPr>
          <p:cNvSpPr txBox="1"/>
          <p:nvPr/>
        </p:nvSpPr>
        <p:spPr>
          <a:xfrm>
            <a:off x="1842166" y="5856995"/>
            <a:ext cx="8020899" cy="341632"/>
          </a:xfrm>
          <a:prstGeom prst="rect">
            <a:avLst/>
          </a:prstGeom>
          <a:noFill/>
        </p:spPr>
        <p:txBody>
          <a:bodyPr wrap="square">
            <a:spAutoFit/>
          </a:bodyPr>
          <a:lstStyle/>
          <a:p>
            <a:pPr>
              <a:lnSpc>
                <a:spcPct val="90000"/>
              </a:lnSpc>
              <a:spcBef>
                <a:spcPct val="0"/>
              </a:spcBef>
              <a:spcAft>
                <a:spcPts val="600"/>
              </a:spcAft>
            </a:pPr>
            <a:r>
              <a:rPr lang="en-US" altLang="zh-TW" sz="1800" spc="-50" dirty="0">
                <a:solidFill>
                  <a:schemeClr val="tx1">
                    <a:lumMod val="85000"/>
                    <a:lumOff val="15000"/>
                  </a:schemeClr>
                </a:solidFill>
                <a:ea typeface="+mj-ea"/>
                <a:cs typeface="+mj-cs"/>
              </a:rPr>
              <a:t>Your data frame will be 19 columns and 1105296 rows.</a:t>
            </a:r>
          </a:p>
        </p:txBody>
      </p:sp>
      <p:pic>
        <p:nvPicPr>
          <p:cNvPr id="11" name="Picture 10">
            <a:extLst>
              <a:ext uri="{FF2B5EF4-FFF2-40B4-BE49-F238E27FC236}">
                <a16:creationId xmlns:a16="http://schemas.microsoft.com/office/drawing/2014/main" id="{0CD566F1-B324-409A-9474-C951EF564ACA}"/>
              </a:ext>
            </a:extLst>
          </p:cNvPr>
          <p:cNvPicPr>
            <a:picLocks noChangeAspect="1"/>
          </p:cNvPicPr>
          <p:nvPr/>
        </p:nvPicPr>
        <p:blipFill>
          <a:blip r:embed="rId4"/>
          <a:stretch>
            <a:fillRect/>
          </a:stretch>
        </p:blipFill>
        <p:spPr>
          <a:xfrm>
            <a:off x="1842166" y="2479547"/>
            <a:ext cx="5495925" cy="3247745"/>
          </a:xfrm>
          <a:prstGeom prst="rect">
            <a:avLst/>
          </a:prstGeom>
        </p:spPr>
      </p:pic>
    </p:spTree>
    <p:extLst>
      <p:ext uri="{BB962C8B-B14F-4D97-AF65-F5344CB8AC3E}">
        <p14:creationId xmlns:p14="http://schemas.microsoft.com/office/powerpoint/2010/main" val="3076994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CAC2B9-ABE3-4C38-923F-FF63F23373FB}"/>
              </a:ext>
            </a:extLst>
          </p:cNvPr>
          <p:cNvSpPr txBox="1"/>
          <p:nvPr/>
        </p:nvSpPr>
        <p:spPr>
          <a:xfrm>
            <a:off x="595617" y="512367"/>
            <a:ext cx="10568911" cy="830997"/>
          </a:xfrm>
          <a:prstGeom prst="rect">
            <a:avLst/>
          </a:prstGeom>
          <a:noFill/>
        </p:spPr>
        <p:txBody>
          <a:bodyPr wrap="square" rtlCol="0">
            <a:spAutoFit/>
          </a:bodyPr>
          <a:lstStyle/>
          <a:p>
            <a:r>
              <a:rPr lang="en-US" sz="2400" b="1" dirty="0"/>
              <a:t>STEP 4: calculate the estimate of mortality for 80 years old resident with toileting disability and walking disability</a:t>
            </a:r>
          </a:p>
        </p:txBody>
      </p:sp>
      <p:sp>
        <p:nvSpPr>
          <p:cNvPr id="7" name="TextBox 6">
            <a:extLst>
              <a:ext uri="{FF2B5EF4-FFF2-40B4-BE49-F238E27FC236}">
                <a16:creationId xmlns:a16="http://schemas.microsoft.com/office/drawing/2014/main" id="{F7A736D2-9EBD-4AB8-888E-59135A735C8A}"/>
              </a:ext>
            </a:extLst>
          </p:cNvPr>
          <p:cNvSpPr txBox="1"/>
          <p:nvPr/>
        </p:nvSpPr>
        <p:spPr>
          <a:xfrm>
            <a:off x="6296179" y="5443976"/>
            <a:ext cx="5045331" cy="341632"/>
          </a:xfrm>
          <a:prstGeom prst="rect">
            <a:avLst/>
          </a:prstGeom>
          <a:noFill/>
        </p:spPr>
        <p:txBody>
          <a:bodyPr wrap="square">
            <a:spAutoFit/>
          </a:bodyPr>
          <a:lstStyle/>
          <a:p>
            <a:pPr>
              <a:lnSpc>
                <a:spcPct val="90000"/>
              </a:lnSpc>
              <a:spcBef>
                <a:spcPct val="0"/>
              </a:spcBef>
              <a:spcAft>
                <a:spcPts val="600"/>
              </a:spcAft>
            </a:pPr>
            <a:r>
              <a:rPr lang="en-US" altLang="zh-TW" sz="1800" spc="-50" dirty="0">
                <a:solidFill>
                  <a:schemeClr val="tx1">
                    <a:lumMod val="85000"/>
                    <a:lumOff val="15000"/>
                  </a:schemeClr>
                </a:solidFill>
                <a:ea typeface="+mj-ea"/>
                <a:cs typeface="+mj-cs"/>
              </a:rPr>
              <a:t>Your data frame will be 19 columns and 12 rows.</a:t>
            </a:r>
          </a:p>
        </p:txBody>
      </p:sp>
      <p:pic>
        <p:nvPicPr>
          <p:cNvPr id="5" name="Picture 4">
            <a:extLst>
              <a:ext uri="{FF2B5EF4-FFF2-40B4-BE49-F238E27FC236}">
                <a16:creationId xmlns:a16="http://schemas.microsoft.com/office/drawing/2014/main" id="{7886102D-E372-4C73-9FA4-9FB247604C5F}"/>
              </a:ext>
            </a:extLst>
          </p:cNvPr>
          <p:cNvPicPr>
            <a:picLocks noChangeAspect="1"/>
          </p:cNvPicPr>
          <p:nvPr/>
        </p:nvPicPr>
        <p:blipFill>
          <a:blip r:embed="rId2"/>
          <a:stretch>
            <a:fillRect/>
          </a:stretch>
        </p:blipFill>
        <p:spPr>
          <a:xfrm>
            <a:off x="292971" y="1936417"/>
            <a:ext cx="4877359" cy="3063286"/>
          </a:xfrm>
          <a:prstGeom prst="rect">
            <a:avLst/>
          </a:prstGeom>
        </p:spPr>
      </p:pic>
      <p:grpSp>
        <p:nvGrpSpPr>
          <p:cNvPr id="15" name="Group 14">
            <a:extLst>
              <a:ext uri="{FF2B5EF4-FFF2-40B4-BE49-F238E27FC236}">
                <a16:creationId xmlns:a16="http://schemas.microsoft.com/office/drawing/2014/main" id="{8DA8A198-6D04-4623-BEBB-CDBF7A04DF71}"/>
              </a:ext>
            </a:extLst>
          </p:cNvPr>
          <p:cNvGrpSpPr/>
          <p:nvPr/>
        </p:nvGrpSpPr>
        <p:grpSpPr>
          <a:xfrm>
            <a:off x="5417575" y="1320903"/>
            <a:ext cx="6243791" cy="3857625"/>
            <a:chOff x="5373329" y="1188167"/>
            <a:chExt cx="6243791" cy="3857625"/>
          </a:xfrm>
        </p:grpSpPr>
        <p:pic>
          <p:nvPicPr>
            <p:cNvPr id="9" name="Picture 8">
              <a:extLst>
                <a:ext uri="{FF2B5EF4-FFF2-40B4-BE49-F238E27FC236}">
                  <a16:creationId xmlns:a16="http://schemas.microsoft.com/office/drawing/2014/main" id="{8DB78904-DB1D-4F5A-A342-C0C607FA8955}"/>
                </a:ext>
              </a:extLst>
            </p:cNvPr>
            <p:cNvPicPr>
              <a:picLocks noChangeAspect="1"/>
            </p:cNvPicPr>
            <p:nvPr/>
          </p:nvPicPr>
          <p:blipFill>
            <a:blip r:embed="rId3"/>
            <a:stretch>
              <a:fillRect/>
            </a:stretch>
          </p:blipFill>
          <p:spPr>
            <a:xfrm>
              <a:off x="5373329" y="1188167"/>
              <a:ext cx="5343525" cy="1885950"/>
            </a:xfrm>
            <a:prstGeom prst="rect">
              <a:avLst/>
            </a:prstGeom>
          </p:spPr>
        </p:pic>
        <p:pic>
          <p:nvPicPr>
            <p:cNvPr id="12" name="Picture 11">
              <a:extLst>
                <a:ext uri="{FF2B5EF4-FFF2-40B4-BE49-F238E27FC236}">
                  <a16:creationId xmlns:a16="http://schemas.microsoft.com/office/drawing/2014/main" id="{5850A892-A776-4166-8C38-64351045598B}"/>
                </a:ext>
              </a:extLst>
            </p:cNvPr>
            <p:cNvPicPr>
              <a:picLocks noChangeAspect="1"/>
            </p:cNvPicPr>
            <p:nvPr/>
          </p:nvPicPr>
          <p:blipFill>
            <a:blip r:embed="rId4"/>
            <a:stretch>
              <a:fillRect/>
            </a:stretch>
          </p:blipFill>
          <p:spPr>
            <a:xfrm>
              <a:off x="5373329" y="3074117"/>
              <a:ext cx="4752975" cy="1971675"/>
            </a:xfrm>
            <a:prstGeom prst="rect">
              <a:avLst/>
            </a:prstGeom>
          </p:spPr>
        </p:pic>
        <p:pic>
          <p:nvPicPr>
            <p:cNvPr id="14" name="Picture 13">
              <a:extLst>
                <a:ext uri="{FF2B5EF4-FFF2-40B4-BE49-F238E27FC236}">
                  <a16:creationId xmlns:a16="http://schemas.microsoft.com/office/drawing/2014/main" id="{65CE5CA1-C616-4EB5-ACFE-3EC58A0069BF}"/>
                </a:ext>
              </a:extLst>
            </p:cNvPr>
            <p:cNvPicPr>
              <a:picLocks noChangeAspect="1"/>
            </p:cNvPicPr>
            <p:nvPr/>
          </p:nvPicPr>
          <p:blipFill>
            <a:blip r:embed="rId5"/>
            <a:stretch>
              <a:fillRect/>
            </a:stretch>
          </p:blipFill>
          <p:spPr>
            <a:xfrm>
              <a:off x="10131220" y="3078419"/>
              <a:ext cx="1485900" cy="1933575"/>
            </a:xfrm>
            <a:prstGeom prst="rect">
              <a:avLst/>
            </a:prstGeom>
          </p:spPr>
        </p:pic>
      </p:grpSp>
    </p:spTree>
    <p:extLst>
      <p:ext uri="{BB962C8B-B14F-4D97-AF65-F5344CB8AC3E}">
        <p14:creationId xmlns:p14="http://schemas.microsoft.com/office/powerpoint/2010/main" val="3443764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CAC2B9-ABE3-4C38-923F-FF63F23373FB}"/>
              </a:ext>
            </a:extLst>
          </p:cNvPr>
          <p:cNvSpPr txBox="1"/>
          <p:nvPr/>
        </p:nvSpPr>
        <p:spPr>
          <a:xfrm>
            <a:off x="206478" y="512367"/>
            <a:ext cx="11665974" cy="461665"/>
          </a:xfrm>
          <a:prstGeom prst="rect">
            <a:avLst/>
          </a:prstGeom>
          <a:noFill/>
        </p:spPr>
        <p:txBody>
          <a:bodyPr wrap="square" rtlCol="0">
            <a:spAutoFit/>
          </a:bodyPr>
          <a:lstStyle/>
          <a:p>
            <a:r>
              <a:rPr lang="en-US" altLang="zh-TW" sz="2400" b="1" dirty="0"/>
              <a:t>STEP 5: calculate the estimate of mortality for 80 years old resident with walking disability</a:t>
            </a:r>
          </a:p>
        </p:txBody>
      </p:sp>
      <p:pic>
        <p:nvPicPr>
          <p:cNvPr id="11" name="Picture 10">
            <a:extLst>
              <a:ext uri="{FF2B5EF4-FFF2-40B4-BE49-F238E27FC236}">
                <a16:creationId xmlns:a16="http://schemas.microsoft.com/office/drawing/2014/main" id="{FCABFE65-7607-4DCB-87E1-A1F5C3AD8800}"/>
              </a:ext>
            </a:extLst>
          </p:cNvPr>
          <p:cNvPicPr>
            <a:picLocks noChangeAspect="1"/>
          </p:cNvPicPr>
          <p:nvPr/>
        </p:nvPicPr>
        <p:blipFill>
          <a:blip r:embed="rId2"/>
          <a:stretch>
            <a:fillRect/>
          </a:stretch>
        </p:blipFill>
        <p:spPr>
          <a:xfrm>
            <a:off x="2572091" y="1274127"/>
            <a:ext cx="7519765" cy="3342118"/>
          </a:xfrm>
          <a:prstGeom prst="rect">
            <a:avLst/>
          </a:prstGeom>
        </p:spPr>
      </p:pic>
      <p:pic>
        <p:nvPicPr>
          <p:cNvPr id="13" name="Picture 12">
            <a:extLst>
              <a:ext uri="{FF2B5EF4-FFF2-40B4-BE49-F238E27FC236}">
                <a16:creationId xmlns:a16="http://schemas.microsoft.com/office/drawing/2014/main" id="{A9E6AF2A-C168-4953-9369-4262F134D575}"/>
              </a:ext>
            </a:extLst>
          </p:cNvPr>
          <p:cNvPicPr>
            <a:picLocks noChangeAspect="1"/>
          </p:cNvPicPr>
          <p:nvPr/>
        </p:nvPicPr>
        <p:blipFill>
          <a:blip r:embed="rId3"/>
          <a:stretch>
            <a:fillRect/>
          </a:stretch>
        </p:blipFill>
        <p:spPr>
          <a:xfrm>
            <a:off x="2557343" y="4768856"/>
            <a:ext cx="6778386" cy="1147111"/>
          </a:xfrm>
          <a:prstGeom prst="rect">
            <a:avLst/>
          </a:prstGeom>
        </p:spPr>
      </p:pic>
    </p:spTree>
    <p:extLst>
      <p:ext uri="{BB962C8B-B14F-4D97-AF65-F5344CB8AC3E}">
        <p14:creationId xmlns:p14="http://schemas.microsoft.com/office/powerpoint/2010/main" val="1436562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5709BA4-E086-4CFE-8260-D73489113C52}"/>
              </a:ext>
            </a:extLst>
          </p:cNvPr>
          <p:cNvPicPr>
            <a:picLocks noChangeAspect="1"/>
          </p:cNvPicPr>
          <p:nvPr/>
        </p:nvPicPr>
        <p:blipFill>
          <a:blip r:embed="rId2"/>
          <a:stretch>
            <a:fillRect/>
          </a:stretch>
        </p:blipFill>
        <p:spPr>
          <a:xfrm>
            <a:off x="579487" y="1146166"/>
            <a:ext cx="7030682" cy="3046629"/>
          </a:xfrm>
          <a:prstGeom prst="rect">
            <a:avLst/>
          </a:prstGeom>
        </p:spPr>
      </p:pic>
      <p:pic>
        <p:nvPicPr>
          <p:cNvPr id="5" name="Picture 4">
            <a:extLst>
              <a:ext uri="{FF2B5EF4-FFF2-40B4-BE49-F238E27FC236}">
                <a16:creationId xmlns:a16="http://schemas.microsoft.com/office/drawing/2014/main" id="{388DB046-E51E-4940-AB6E-861A946E314D}"/>
              </a:ext>
            </a:extLst>
          </p:cNvPr>
          <p:cNvPicPr>
            <a:picLocks noChangeAspect="1"/>
          </p:cNvPicPr>
          <p:nvPr/>
        </p:nvPicPr>
        <p:blipFill>
          <a:blip r:embed="rId3"/>
          <a:stretch>
            <a:fillRect/>
          </a:stretch>
        </p:blipFill>
        <p:spPr>
          <a:xfrm>
            <a:off x="9668835" y="1146166"/>
            <a:ext cx="1805410" cy="3046629"/>
          </a:xfrm>
          <a:prstGeom prst="rect">
            <a:avLst/>
          </a:prstGeom>
        </p:spPr>
      </p:pic>
      <p:sp>
        <p:nvSpPr>
          <p:cNvPr id="7" name="TextBox 6">
            <a:extLst>
              <a:ext uri="{FF2B5EF4-FFF2-40B4-BE49-F238E27FC236}">
                <a16:creationId xmlns:a16="http://schemas.microsoft.com/office/drawing/2014/main" id="{411A122B-BA12-41B6-9439-59DA58F45933}"/>
              </a:ext>
            </a:extLst>
          </p:cNvPr>
          <p:cNvSpPr txBox="1"/>
          <p:nvPr/>
        </p:nvSpPr>
        <p:spPr>
          <a:xfrm>
            <a:off x="7610168" y="4697751"/>
            <a:ext cx="4699819" cy="341632"/>
          </a:xfrm>
          <a:prstGeom prst="rect">
            <a:avLst/>
          </a:prstGeom>
          <a:noFill/>
        </p:spPr>
        <p:txBody>
          <a:bodyPr wrap="square">
            <a:spAutoFit/>
          </a:bodyPr>
          <a:lstStyle/>
          <a:p>
            <a:pPr>
              <a:lnSpc>
                <a:spcPct val="90000"/>
              </a:lnSpc>
              <a:spcBef>
                <a:spcPct val="0"/>
              </a:spcBef>
              <a:spcAft>
                <a:spcPts val="600"/>
              </a:spcAft>
            </a:pPr>
            <a:r>
              <a:rPr lang="en-US" altLang="zh-TW" sz="1800" spc="-50" dirty="0">
                <a:solidFill>
                  <a:schemeClr val="tx1">
                    <a:lumMod val="85000"/>
                    <a:lumOff val="15000"/>
                  </a:schemeClr>
                </a:solidFill>
                <a:ea typeface="+mj-ea"/>
                <a:cs typeface="+mj-cs"/>
              </a:rPr>
              <a:t>Your data frame will be 19 columns and </a:t>
            </a:r>
            <a:r>
              <a:rPr lang="en-US" altLang="zh-TW" spc="-50" dirty="0">
                <a:solidFill>
                  <a:schemeClr val="tx1">
                    <a:lumMod val="85000"/>
                    <a:lumOff val="15000"/>
                  </a:schemeClr>
                </a:solidFill>
                <a:ea typeface="+mj-ea"/>
                <a:cs typeface="+mj-cs"/>
              </a:rPr>
              <a:t>1030</a:t>
            </a:r>
            <a:r>
              <a:rPr lang="en-US" altLang="zh-TW" sz="1800" spc="-50" dirty="0">
                <a:solidFill>
                  <a:schemeClr val="tx1">
                    <a:lumMod val="85000"/>
                    <a:lumOff val="15000"/>
                  </a:schemeClr>
                </a:solidFill>
                <a:ea typeface="+mj-ea"/>
                <a:cs typeface="+mj-cs"/>
              </a:rPr>
              <a:t> rows.</a:t>
            </a:r>
          </a:p>
        </p:txBody>
      </p:sp>
      <p:sp>
        <p:nvSpPr>
          <p:cNvPr id="9" name="TextBox 8">
            <a:extLst>
              <a:ext uri="{FF2B5EF4-FFF2-40B4-BE49-F238E27FC236}">
                <a16:creationId xmlns:a16="http://schemas.microsoft.com/office/drawing/2014/main" id="{2EDC9E06-3248-4EA9-B26E-DAA452482A9B}"/>
              </a:ext>
            </a:extLst>
          </p:cNvPr>
          <p:cNvSpPr txBox="1"/>
          <p:nvPr/>
        </p:nvSpPr>
        <p:spPr>
          <a:xfrm>
            <a:off x="595617" y="512367"/>
            <a:ext cx="10568911" cy="461665"/>
          </a:xfrm>
          <a:prstGeom prst="rect">
            <a:avLst/>
          </a:prstGeom>
          <a:noFill/>
        </p:spPr>
        <p:txBody>
          <a:bodyPr wrap="square" rtlCol="0">
            <a:spAutoFit/>
          </a:bodyPr>
          <a:lstStyle/>
          <a:p>
            <a:r>
              <a:rPr lang="en-US" sz="2400" b="1" dirty="0"/>
              <a:t>Partial outcome of step 5</a:t>
            </a:r>
          </a:p>
        </p:txBody>
      </p:sp>
      <p:pic>
        <p:nvPicPr>
          <p:cNvPr id="11" name="Picture 10">
            <a:extLst>
              <a:ext uri="{FF2B5EF4-FFF2-40B4-BE49-F238E27FC236}">
                <a16:creationId xmlns:a16="http://schemas.microsoft.com/office/drawing/2014/main" id="{C5832E92-D33F-4AEB-AD25-8B814D337E5F}"/>
              </a:ext>
            </a:extLst>
          </p:cNvPr>
          <p:cNvPicPr>
            <a:picLocks noChangeAspect="1"/>
          </p:cNvPicPr>
          <p:nvPr/>
        </p:nvPicPr>
        <p:blipFill>
          <a:blip r:embed="rId4"/>
          <a:stretch>
            <a:fillRect/>
          </a:stretch>
        </p:blipFill>
        <p:spPr>
          <a:xfrm>
            <a:off x="579486" y="5100496"/>
            <a:ext cx="6327657" cy="906305"/>
          </a:xfrm>
          <a:prstGeom prst="rect">
            <a:avLst/>
          </a:prstGeom>
        </p:spPr>
      </p:pic>
      <p:pic>
        <p:nvPicPr>
          <p:cNvPr id="13" name="Picture 12">
            <a:extLst>
              <a:ext uri="{FF2B5EF4-FFF2-40B4-BE49-F238E27FC236}">
                <a16:creationId xmlns:a16="http://schemas.microsoft.com/office/drawing/2014/main" id="{F025ECA8-004D-4BAC-B134-23690B82AB0E}"/>
              </a:ext>
            </a:extLst>
          </p:cNvPr>
          <p:cNvPicPr>
            <a:picLocks noChangeAspect="1"/>
          </p:cNvPicPr>
          <p:nvPr/>
        </p:nvPicPr>
        <p:blipFill>
          <a:blip r:embed="rId5"/>
          <a:stretch>
            <a:fillRect/>
          </a:stretch>
        </p:blipFill>
        <p:spPr>
          <a:xfrm>
            <a:off x="7770646" y="1219431"/>
            <a:ext cx="1737711" cy="2900098"/>
          </a:xfrm>
          <a:prstGeom prst="rect">
            <a:avLst/>
          </a:prstGeom>
        </p:spPr>
      </p:pic>
    </p:spTree>
    <p:extLst>
      <p:ext uri="{BB962C8B-B14F-4D97-AF65-F5344CB8AC3E}">
        <p14:creationId xmlns:p14="http://schemas.microsoft.com/office/powerpoint/2010/main" val="288065675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110</TotalTime>
  <Words>316</Words>
  <Application>Microsoft Office PowerPoint</Application>
  <PresentationFormat>Widescreen</PresentationFormat>
  <Paragraphs>21</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Calibri</vt:lpstr>
      <vt:lpstr>Calibri Light</vt:lpstr>
      <vt:lpstr>Retrospect</vt:lpstr>
      <vt:lpstr>HAP 725  Teach One Week 7 Question 4</vt:lpstr>
      <vt:lpstr>Question 4:  Use the procedure described for outcomes in synthetic cases, to estimate mortality rate for 80 years residents with walking and toileting disabilities but no other disabilities.  Note that we want to rely on at least 30 cases in making this estimate.  In the database there are not 30 cases with these two disabilities and 80 years of age.  Therefore, we would like you to estimate the survival days using synthetic case outcomes. You can create a synthetic case from 80-year-old who are unable to walk and residents who are unable to toilet.  Alternatively you can select a different set of residents, such as 80-year-old who are unable to toilet and residents who are unable to walk.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HAP 725  Teach One Week 7 Question 5</dc:title>
  <dc:creator>yyang32</dc:creator>
  <cp:lastModifiedBy>yyang32</cp:lastModifiedBy>
  <cp:revision>13</cp:revision>
  <dcterms:created xsi:type="dcterms:W3CDTF">2020-11-01T23:22:18Z</dcterms:created>
  <dcterms:modified xsi:type="dcterms:W3CDTF">2020-11-04T02:04:37Z</dcterms:modified>
</cp:coreProperties>
</file>