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68" r:id="rId2"/>
    <p:sldId id="269" r:id="rId3"/>
    <p:sldId id="27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33"/>
    <a:srgbClr val="00673B"/>
    <a:srgbClr val="C58942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7904" autoAdjust="0"/>
  </p:normalViewPr>
  <p:slideViewPr>
    <p:cSldViewPr snapToGrid="0" snapToObjects="1">
      <p:cViewPr varScale="1">
        <p:scale>
          <a:sx n="49" d="100"/>
          <a:sy n="49" d="100"/>
        </p:scale>
        <p:origin x="15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Based in part on Amin S. Control charts 101: a guide to health care applications.  Qual </a:t>
            </a:r>
            <a:r>
              <a:rPr lang="en-US" altLang="en-US" sz="1200" dirty="0" err="1">
                <a:solidFill>
                  <a:schemeClr val="bg1"/>
                </a:solidFill>
              </a:rPr>
              <a:t>Manag</a:t>
            </a:r>
            <a:r>
              <a:rPr lang="en-US" altLang="en-US" sz="1200" dirty="0">
                <a:solidFill>
                  <a:schemeClr val="bg1"/>
                </a:solidFill>
              </a:rPr>
              <a:t> Health Care 2001 Spring;9(3):1-27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This lecture should help the user select the appropriate type of chart and understand the common rules of interpretation.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2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 the late 1920’s, Walter Shewhart, a statistician at the AT&amp;T Bell Laboratories, developed the control chart and its associated rules of interpretation.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0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One or more data points above an UCL or below a LCL mark statistically significant changes in the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Generally 25 data points judged sufficient</a:t>
            </a:r>
          </a:p>
          <a:p>
            <a:pPr lvl="1"/>
            <a:r>
              <a:rPr lang="en-US" altLang="en-US" sz="2400" dirty="0"/>
              <a:t>Use smaller time periods to have more data points</a:t>
            </a:r>
          </a:p>
          <a:p>
            <a:pPr lvl="1"/>
            <a:r>
              <a:rPr lang="en-US" altLang="en-US" sz="2400" dirty="0"/>
              <a:t>Fewer cases may be used as approximation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bg1"/>
                </a:solidFill>
              </a:rPr>
              <a:t>The idea is to improve not to prove a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/>
                </a:solidFill>
              </a:rPr>
              <a:t>point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67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>
                <a:solidFill>
                  <a:schemeClr val="tx2"/>
                </a:solidFill>
              </a:rPr>
              <a:t>If case mix changes over time, use risk adjusted control charts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 userDrawn="1"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80" r:id="rId7"/>
    <p:sldLayoutId id="214748368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1" y="536575"/>
            <a:ext cx="6247170" cy="2409825"/>
          </a:xfrm>
        </p:spPr>
        <p:txBody>
          <a:bodyPr/>
          <a:lstStyle/>
          <a:p>
            <a:r>
              <a:rPr lang="en-US" sz="4800" dirty="0"/>
              <a:t>Introduction to Control Charts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3200" dirty="0"/>
              <a:t>By Farrokh Alemi Ph.D.</a:t>
            </a:r>
          </a:p>
          <a:p>
            <a:r>
              <a:rPr lang="en-US" sz="3200" dirty="0"/>
              <a:t>Sandy Amin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D4E727-25E0-4970-A263-BB1D09393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Examples of Measures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B7E5F-3AA4-4367-A13C-B03B80BA8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800" y="838199"/>
            <a:ext cx="10363200" cy="5484779"/>
          </a:xfrm>
        </p:spPr>
        <p:txBody>
          <a:bodyPr/>
          <a:lstStyle/>
          <a:p>
            <a:pPr algn="ctr"/>
            <a:r>
              <a:rPr lang="en-US" altLang="en-US" sz="3200" dirty="0"/>
              <a:t>Rates and discrete events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Number of employee accidents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Number of patient falls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Nosocomial infection rates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Percent of patients in restraints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Medication error rate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Adverse event rate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C-Section rates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Number of dietary tray errors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Numbers of delinquent medical records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Percent of patients with insurance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Percent of patients who rated the facility as excellent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Telephone abandonment rates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Pressure ulcer rates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Employee injuries rates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Percent of records that contains appropriate 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5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C30F80-4F2A-47A1-B376-21AA41DE5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Which Chart is Right?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9478E-730E-40DD-AA90-0977848E11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3600" dirty="0"/>
              <a:t>If continuous variable</a:t>
            </a:r>
          </a:p>
          <a:p>
            <a:pPr lvl="1"/>
            <a:r>
              <a:rPr lang="en-US" altLang="en-US" sz="2800" dirty="0"/>
              <a:t>If one data point per time period</a:t>
            </a:r>
          </a:p>
          <a:p>
            <a:pPr lvl="2"/>
            <a:r>
              <a:rPr lang="en-US" altLang="en-US" sz="2800" dirty="0"/>
              <a:t>If outliers likely: </a:t>
            </a:r>
            <a:r>
              <a:rPr lang="en-US" altLang="en-US" sz="2800" b="1" dirty="0"/>
              <a:t>Tukey chart</a:t>
            </a:r>
          </a:p>
          <a:p>
            <a:pPr lvl="2"/>
            <a:r>
              <a:rPr lang="en-US" altLang="en-US" sz="2800" dirty="0"/>
              <a:t>If outliers not likely: </a:t>
            </a:r>
            <a:r>
              <a:rPr lang="en-US" altLang="en-US" sz="2800" b="1" dirty="0" err="1"/>
              <a:t>XmR</a:t>
            </a:r>
            <a:r>
              <a:rPr lang="en-US" altLang="en-US" sz="2800" b="1" dirty="0"/>
              <a:t> chart</a:t>
            </a:r>
          </a:p>
          <a:p>
            <a:pPr lvl="1"/>
            <a:r>
              <a:rPr lang="en-US" altLang="en-US" sz="2800" dirty="0"/>
              <a:t>If multiple data points per time period: </a:t>
            </a:r>
            <a:r>
              <a:rPr lang="en-US" altLang="en-US" sz="2800" b="1" dirty="0" err="1"/>
              <a:t>Xbar</a:t>
            </a:r>
            <a:r>
              <a:rPr lang="en-US" altLang="en-US" sz="2800" b="1" dirty="0"/>
              <a:t> chart</a:t>
            </a:r>
            <a:endParaRPr lang="en-US" altLang="en-US" sz="2800" dirty="0"/>
          </a:p>
          <a:p>
            <a:r>
              <a:rPr lang="en-US" altLang="en-US" sz="3600" dirty="0"/>
              <a:t>If discrete event</a:t>
            </a:r>
          </a:p>
          <a:p>
            <a:pPr lvl="1"/>
            <a:r>
              <a:rPr lang="en-US" altLang="en-US" sz="2800" dirty="0"/>
              <a:t>If event is rare: </a:t>
            </a:r>
            <a:r>
              <a:rPr lang="en-US" altLang="en-US" sz="2800" b="1" dirty="0"/>
              <a:t>Time-in-between chart</a:t>
            </a:r>
          </a:p>
          <a:p>
            <a:pPr lvl="1"/>
            <a:r>
              <a:rPr lang="en-US" altLang="en-US" sz="2800" dirty="0"/>
              <a:t>If event is not rare: </a:t>
            </a:r>
            <a:r>
              <a:rPr lang="en-US" altLang="en-US" sz="2800" b="1" dirty="0"/>
              <a:t>P-chart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2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37261-32A1-4313-8C67-55F070827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Risk Adjustment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7BBD6-6E08-4C60-B5D9-AC6E3F33EE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3200" dirty="0"/>
              <a:t>When case mix changes over time, use risk adjusted control charts</a:t>
            </a:r>
          </a:p>
          <a:p>
            <a:pPr lvl="1"/>
            <a:r>
              <a:rPr lang="en-US" altLang="en-US" sz="2400" dirty="0"/>
              <a:t>Instead of comparing to historical patterns, new observations are compared to expectations</a:t>
            </a:r>
          </a:p>
          <a:p>
            <a:r>
              <a:rPr lang="en-US" altLang="en-US" sz="3200" dirty="0"/>
              <a:t>Risk adjusted control charts are calculated by applying the formulas for control limits to the difference of observed and expected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7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1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5342DB-3428-4589-BA4E-FF221CBD9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Purpose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75DAE-BFF7-499A-83E9-46591950DF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>
                <a:latin typeface="New times roman"/>
              </a:rPr>
              <a:t>Provide an overview of control chart applications for common healthcare data.  </a:t>
            </a:r>
          </a:p>
          <a:p>
            <a:r>
              <a:rPr lang="en-US" altLang="en-US" sz="2800" dirty="0"/>
              <a:t>We assume: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User has a basic understanding of process variation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User  has knowledge of simple statistics (i.e. measures of central tendency).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latin typeface="New times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8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D1F69-848B-4C75-8C08-6C4A26D62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What is a control chart?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80A79-5215-4B99-AA8E-2B1D1F784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3200" dirty="0"/>
              <a:t>A graphical display of data over time that can differentiate common cause variation from special cause variation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E76686-135C-402F-A3A1-C094F2923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Components of Control Chart</a:t>
            </a:r>
            <a:endParaRPr lang="en-US" dirty="0"/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81F508D1-50E5-47AC-BF67-5178D2F62B45}"/>
              </a:ext>
            </a:extLst>
          </p:cNvPr>
          <p:cNvGrpSpPr>
            <a:grpSpLocks/>
          </p:cNvGrpSpPr>
          <p:nvPr/>
        </p:nvGrpSpPr>
        <p:grpSpPr bwMode="auto">
          <a:xfrm>
            <a:off x="1550740" y="1007486"/>
            <a:ext cx="8879191" cy="5197475"/>
            <a:chOff x="192" y="1200"/>
            <a:chExt cx="5184" cy="2900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54084621-4C59-4245-9761-CFA7BAAF4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5184" cy="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1E7F7E9-881B-4965-9012-2BE84AEC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58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/>
                <a:t>UCL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7688D231-F8C7-4CE7-94B8-2748AFD8D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/>
                <a:t>LCL</a:t>
              </a:r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292540E1-FA2C-49D6-83D4-22098A50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112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dirty="0">
                  <a:solidFill>
                    <a:schemeClr val="bg1"/>
                  </a:solidFill>
                </a:rPr>
                <a:t>Observations</a:t>
              </a:r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285561F6-26AB-4BC8-85D7-8249125CC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256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44ABC7C0-AD7E-47D6-9FAD-330382B35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064"/>
              <a:ext cx="144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96693895-CF88-493E-83D0-F392B36F5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1872"/>
              <a:ext cx="480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BF677D16-B53A-4273-B148-F8199FC01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2304"/>
              <a:ext cx="96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83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9C9FC9-0038-441E-8439-669EB1A1C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Interpretation of Control Charts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38DDE-2799-4CDE-BAE1-0FD75ABAB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Points between control limits are due to random chance variation</a:t>
            </a:r>
          </a:p>
          <a:p>
            <a:endParaRPr lang="en-US" dirty="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1844AD20-A5EF-4AE4-8385-B59396CE0094}"/>
              </a:ext>
            </a:extLst>
          </p:cNvPr>
          <p:cNvGrpSpPr>
            <a:grpSpLocks/>
          </p:cNvGrpSpPr>
          <p:nvPr/>
        </p:nvGrpSpPr>
        <p:grpSpPr bwMode="auto">
          <a:xfrm>
            <a:off x="2795038" y="1574514"/>
            <a:ext cx="6601923" cy="4673886"/>
            <a:chOff x="3063" y="1797"/>
            <a:chExt cx="2274" cy="1272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6C01AD05-7DCC-4686-B73A-366911D50C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" y="1797"/>
              <a:ext cx="2274" cy="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3658B6D8-F714-411C-BF65-F1B5FB965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592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401C2342-4AFC-4C3F-99D9-22F87E530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20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42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E4958E-54A3-4450-AC77-789978E60F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Suggested Number of Data Points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B5F61-EA16-4637-9329-7F6EED15E5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More data points means more delay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Fewer data points means less precision, wider limits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A tradeoff needs to be made between more delay and less precision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B9B4AA-394E-4940-B3F1-BC713112C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Freezing &amp; revising control limits</a:t>
            </a:r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923A953-FB61-4A2C-9510-8F34D7F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1" y="1540211"/>
            <a:ext cx="5309680" cy="29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FC4580C2-03E6-4999-BBA1-531FE95C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4400" y="1591924"/>
            <a:ext cx="5172581" cy="291834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1731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C7D214-7ABE-4998-8D72-B63E472AD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Selecting Appropriate Chart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97D24-86B9-4F6B-AA5C-C08D171FC2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 err="1"/>
              <a:t>XmR</a:t>
            </a:r>
            <a:endParaRPr lang="en-US" alt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/>
              <a:t>X-bar                  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/>
              <a:t>Tukey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/>
              <a:t>Time-in-between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/>
              <a:t>P-chart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/>
              <a:t>Risk adjusted P-chart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/>
              <a:t>Risk adjusted X-bar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1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88CD10-DAC8-4407-9BA8-3119538C9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Examples of Measures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0E436-FE52-46CA-B487-0074DCDF1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800" y="838199"/>
            <a:ext cx="10363200" cy="5368047"/>
          </a:xfrm>
        </p:spPr>
        <p:txBody>
          <a:bodyPr/>
          <a:lstStyle/>
          <a:p>
            <a:pPr algn="ctr"/>
            <a:r>
              <a:rPr lang="en-US" altLang="en-US" sz="3200" dirty="0"/>
              <a:t>Continuous variables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Length of stay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Average length of stay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Average age of a specific patient population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Process turn around time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Staff salaries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Severity of medication errors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Individual patient’s weights, blood sugars, cholesterol levels, temperatures, or blood pressures over time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Patient Satisfaction Average Scores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Infectious waste poundage generated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Electrical usage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Wait times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Accounts receivable balances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Time in restraints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Time before hanging up the phone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SF – 36 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25454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72BD410A-365D-4D07-B3B5-D7DC155FA58D}" vid="{DD8B9ADD-25EE-4729-84EC-D9CE57766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</TotalTime>
  <Words>547</Words>
  <Application>Microsoft Office PowerPoint</Application>
  <PresentationFormat>Widescreen</PresentationFormat>
  <Paragraphs>95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New times roman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ffazelya</dc:creator>
  <cp:lastModifiedBy>ffazelya</cp:lastModifiedBy>
  <cp:revision>6</cp:revision>
  <dcterms:created xsi:type="dcterms:W3CDTF">2019-01-28T02:06:43Z</dcterms:created>
  <dcterms:modified xsi:type="dcterms:W3CDTF">2019-01-28T02:17:26Z</dcterms:modified>
</cp:coreProperties>
</file>