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4"/>
  </p:notesMasterIdLst>
  <p:sldIdLst>
    <p:sldId id="268" r:id="rId2"/>
    <p:sldId id="260" r:id="rId3"/>
    <p:sldId id="287" r:id="rId4"/>
    <p:sldId id="276" r:id="rId5"/>
    <p:sldId id="297" r:id="rId6"/>
    <p:sldId id="298" r:id="rId7"/>
    <p:sldId id="299" r:id="rId8"/>
    <p:sldId id="292" r:id="rId9"/>
    <p:sldId id="300" r:id="rId10"/>
    <p:sldId id="301" r:id="rId11"/>
    <p:sldId id="302" r:id="rId12"/>
    <p:sldId id="303" r:id="rId13"/>
    <p:sldId id="304" r:id="rId14"/>
    <p:sldId id="305" r:id="rId15"/>
    <p:sldId id="307" r:id="rId16"/>
    <p:sldId id="293" r:id="rId17"/>
    <p:sldId id="294" r:id="rId18"/>
    <p:sldId id="306" r:id="rId19"/>
    <p:sldId id="308" r:id="rId20"/>
    <p:sldId id="295" r:id="rId21"/>
    <p:sldId id="296" r:id="rId22"/>
    <p:sldId id="26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fazelya" initials="f" lastIdx="0" clrIdx="0">
    <p:extLst>
      <p:ext uri="{19B8F6BF-5375-455C-9EA6-DF929625EA0E}">
        <p15:presenceInfo xmlns:p15="http://schemas.microsoft.com/office/powerpoint/2012/main" userId="ffazely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33"/>
    <a:srgbClr val="00673B"/>
    <a:srgbClr val="C58942"/>
    <a:srgbClr val="00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2412" autoAdjust="0"/>
  </p:normalViewPr>
  <p:slideViewPr>
    <p:cSldViewPr snapToGrid="0" snapToObjects="1">
      <p:cViewPr varScale="1">
        <p:scale>
          <a:sx n="32" d="100"/>
          <a:sy n="32" d="100"/>
        </p:scale>
        <p:origin x="1482" y="42"/>
      </p:cViewPr>
      <p:guideLst/>
    </p:cSldViewPr>
  </p:slideViewPr>
  <p:notesTextViewPr>
    <p:cViewPr>
      <p:scale>
        <a:sx n="1" d="1"/>
        <a:sy n="1" d="1"/>
      </p:scale>
      <p:origin x="0" y="0"/>
    </p:cViewPr>
  </p:notesTextViewPr>
  <p:sorterViewPr>
    <p:cViewPr>
      <p:scale>
        <a:sx n="100" d="100"/>
        <a:sy n="100" d="100"/>
      </p:scale>
      <p:origin x="0" y="-57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11A40-E5A1-4AC3-BB8C-E70DC803907B}" type="datetimeFigureOut">
              <a:rPr lang="en-US" smtClean="0"/>
              <a:t>4/16/2019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CA3DE-F054-4279-AD1E-75CF0FCB9BEE}" type="slidenum">
              <a:rPr lang="en-US" smtClean="0"/>
              <a:t>‹#›</a:t>
            </a:fld>
            <a:endParaRPr lang="en-US" dirty="0"/>
          </a:p>
        </p:txBody>
      </p:sp>
    </p:spTree>
    <p:extLst>
      <p:ext uri="{BB962C8B-B14F-4D97-AF65-F5344CB8AC3E}">
        <p14:creationId xmlns:p14="http://schemas.microsoft.com/office/powerpoint/2010/main" val="163785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discuss </a:t>
            </a:r>
            <a:r>
              <a:rPr lang="en-US" dirty="0" smtClean="0"/>
              <a:t>how leaders of organization can prepare the</a:t>
            </a:r>
            <a:r>
              <a:rPr lang="en-US" baseline="0" dirty="0" smtClean="0"/>
              <a:t> organization for </a:t>
            </a:r>
            <a:r>
              <a:rPr lang="en-US" dirty="0" smtClean="0"/>
              <a:t>process </a:t>
            </a:r>
            <a:r>
              <a:rPr lang="en-US" dirty="0" smtClean="0"/>
              <a:t>improvement.  These slides were organized by Dr. Alemi.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1</a:t>
            </a:fld>
            <a:endParaRPr lang="en-US" dirty="0"/>
          </a:p>
        </p:txBody>
      </p:sp>
    </p:spTree>
    <p:extLst>
      <p:ext uri="{BB962C8B-B14F-4D97-AF65-F5344CB8AC3E}">
        <p14:creationId xmlns:p14="http://schemas.microsoft.com/office/powerpoint/2010/main" val="204885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altLang="en-US" dirty="0" smtClean="0"/>
              <a:t>Process </a:t>
            </a:r>
            <a:r>
              <a:rPr lang="en-US" altLang="en-US" dirty="0" smtClean="0"/>
              <a:t>improvement </a:t>
            </a:r>
            <a:r>
              <a:rPr lang="en-US" altLang="en-US" dirty="0" smtClean="0"/>
              <a:t>is about changing systems </a:t>
            </a:r>
            <a:r>
              <a:rPr lang="en-US" altLang="en-US" dirty="0" smtClean="0"/>
              <a:t>and </a:t>
            </a:r>
            <a:r>
              <a:rPr lang="en-US" altLang="en-US" dirty="0" smtClean="0"/>
              <a:t>processes in the organization and not about encouraging</a:t>
            </a:r>
            <a:r>
              <a:rPr lang="en-US" altLang="en-US" baseline="0" dirty="0" smtClean="0"/>
              <a:t> employees to be more productive</a:t>
            </a:r>
            <a:r>
              <a:rPr lang="en-US" altLang="en-US" dirty="0" smtClean="0"/>
              <a:t>. </a:t>
            </a:r>
            <a:r>
              <a:rPr lang="en-US" altLang="en-US" dirty="0" smtClean="0"/>
              <a:t>Thus, </a:t>
            </a:r>
            <a:r>
              <a:rPr lang="en-US" altLang="en-US" dirty="0" smtClean="0"/>
              <a:t>process improvement cannot and should not fire people, no matter how terrible their performance is. </a:t>
            </a:r>
            <a:r>
              <a:rPr lang="en-US" altLang="en-US" dirty="0" smtClean="0"/>
              <a:t>It cannot be used to focus training resources on a few individuals. </a:t>
            </a:r>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t>10</a:t>
            </a:fld>
            <a:endParaRPr lang="en-US" dirty="0"/>
          </a:p>
        </p:txBody>
      </p:sp>
    </p:spTree>
    <p:extLst>
      <p:ext uri="{BB962C8B-B14F-4D97-AF65-F5344CB8AC3E}">
        <p14:creationId xmlns:p14="http://schemas.microsoft.com/office/powerpoint/2010/main" val="2307038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purpose of process improvement is not to find the bad apples and toss them but to improve every apple in the basket, the good and the bad. This improvement is expected to occur not through changing personnel, but through re-designing delivery systems. </a:t>
            </a:r>
          </a:p>
          <a:p>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t>11</a:t>
            </a:fld>
            <a:endParaRPr lang="en-US" dirty="0"/>
          </a:p>
        </p:txBody>
      </p:sp>
    </p:spTree>
    <p:extLst>
      <p:ext uri="{BB962C8B-B14F-4D97-AF65-F5344CB8AC3E}">
        <p14:creationId xmlns:p14="http://schemas.microsoft.com/office/powerpoint/2010/main" val="319243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Process improvement flourishes in a culture where people are not blamed for the</a:t>
            </a:r>
            <a:r>
              <a:rPr lang="en-US" altLang="en-US" baseline="0" dirty="0" smtClean="0"/>
              <a:t> outcomes, even if it is their fault. </a:t>
            </a:r>
            <a:r>
              <a:rPr lang="en-US" altLang="en-US" dirty="0" smtClean="0"/>
              <a:t>Think </a:t>
            </a:r>
            <a:r>
              <a:rPr lang="en-US" altLang="en-US" dirty="0" smtClean="0"/>
              <a:t>for a second how difficult it is to see a mess and not blame people involved.  Then you can see what a big shift in culture is necessary.  </a:t>
            </a:r>
            <a:r>
              <a:rPr lang="en-US" altLang="en-US" dirty="0" smtClean="0"/>
              <a:t>Process improvement relies </a:t>
            </a:r>
            <a:r>
              <a:rPr lang="en-US" altLang="en-US" dirty="0" smtClean="0"/>
              <a:t>on system thinking, it works by modifying care processes and not asking employees to work harder or better</a:t>
            </a:r>
            <a:r>
              <a:rPr lang="en-US" altLang="en-US" dirty="0" smtClean="0"/>
              <a:t>.  </a:t>
            </a:r>
            <a:endParaRPr lang="en-US" altLang="en-US" dirty="0" smtClean="0"/>
          </a:p>
          <a:p>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t>12</a:t>
            </a:fld>
            <a:endParaRPr lang="en-US" dirty="0"/>
          </a:p>
        </p:txBody>
      </p:sp>
    </p:spTree>
    <p:extLst>
      <p:ext uri="{BB962C8B-B14F-4D97-AF65-F5344CB8AC3E}">
        <p14:creationId xmlns:p14="http://schemas.microsoft.com/office/powerpoint/2010/main" val="2059358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Some </a:t>
            </a:r>
            <a:r>
              <a:rPr lang="en-US" altLang="en-US" dirty="0" smtClean="0"/>
              <a:t>variations in outcomes occur by chance. Occasionally, even the best clinicians have unexpected adverse outcomes. The focus </a:t>
            </a:r>
            <a:r>
              <a:rPr lang="en-US" altLang="en-US" dirty="0" smtClean="0"/>
              <a:t>of process improvement should </a:t>
            </a:r>
            <a:r>
              <a:rPr lang="en-US" altLang="en-US" dirty="0" smtClean="0"/>
              <a:t>not be on these occasional unexpected events but on whether a pattern exists. Data can help us examine patterns of outcomes. Analysis can help us understand whether the observed outcomes are due </a:t>
            </a:r>
            <a:r>
              <a:rPr lang="en-US" altLang="en-US" dirty="0" smtClean="0"/>
              <a:t>to </a:t>
            </a:r>
            <a:r>
              <a:rPr lang="en-US" altLang="en-US" dirty="0" smtClean="0"/>
              <a:t>random chance. </a:t>
            </a:r>
            <a:r>
              <a:rPr lang="en-US" altLang="en-US" dirty="0" smtClean="0"/>
              <a:t> Process improvement needs a culture where employees rely on data to decide</a:t>
            </a:r>
            <a:r>
              <a:rPr lang="en-US" altLang="en-US" baseline="0" dirty="0" smtClean="0"/>
              <a:t> on key issues. </a:t>
            </a:r>
            <a:r>
              <a:rPr lang="en-US" altLang="en-US" dirty="0" smtClean="0"/>
              <a:t>When </a:t>
            </a:r>
            <a:r>
              <a:rPr lang="en-US" altLang="en-US" dirty="0" smtClean="0"/>
              <a:t>a claim is made that the problem is solved, </a:t>
            </a:r>
            <a:r>
              <a:rPr lang="en-US" altLang="en-US" dirty="0" smtClean="0"/>
              <a:t>process improvement needs </a:t>
            </a:r>
            <a:r>
              <a:rPr lang="en-US" altLang="en-US" dirty="0" smtClean="0"/>
              <a:t>data. You must observe the process before and after implementing your solution to show that indeed you have solved the problem. </a:t>
            </a:r>
            <a:r>
              <a:rPr lang="en-US" altLang="en-US" dirty="0" smtClean="0"/>
              <a:t>In process improvement, everyone must </a:t>
            </a:r>
            <a:r>
              <a:rPr lang="en-US" altLang="en-US" dirty="0" smtClean="0"/>
              <a:t>prove </a:t>
            </a:r>
            <a:r>
              <a:rPr lang="en-US" altLang="en-US" dirty="0" smtClean="0"/>
              <a:t>their point</a:t>
            </a:r>
            <a:r>
              <a:rPr lang="en-US" altLang="en-US" dirty="0" smtClean="0"/>
              <a:t>. </a:t>
            </a:r>
            <a:r>
              <a:rPr lang="en-US" altLang="en-US" dirty="0" smtClean="0"/>
              <a:t>Everyone must rely on data to back their arguments and ideas.  This calls for a culture in which employees value</a:t>
            </a:r>
            <a:r>
              <a:rPr lang="en-US" altLang="en-US" baseline="0" dirty="0" smtClean="0"/>
              <a:t> data.  </a:t>
            </a:r>
            <a:endParaRPr lang="en-US" altLang="en-US" dirty="0" smtClean="0"/>
          </a:p>
          <a:p>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t>13</a:t>
            </a:fld>
            <a:endParaRPr lang="en-US" dirty="0"/>
          </a:p>
        </p:txBody>
      </p:sp>
    </p:spTree>
    <p:extLst>
      <p:ext uri="{BB962C8B-B14F-4D97-AF65-F5344CB8AC3E}">
        <p14:creationId xmlns:p14="http://schemas.microsoft.com/office/powerpoint/2010/main" val="934916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a:t>
            </a:r>
            <a:r>
              <a:rPr lang="en-US" dirty="0" smtClean="0"/>
              <a:t>takes a team to put man on the moon. Team work is necessary for completing complex tasks. Changing organizations, even simple changes, are difficult to accomplish and require team work. Working with teams means that you will take time to socialize with each other, to bring each other up to par concerning the process improvement project, to accept solutions that may not agree with your intuitions. Change by fiat, change because I told you so, will not work. </a:t>
            </a:r>
            <a:r>
              <a:rPr lang="en-US" dirty="0" smtClean="0"/>
              <a:t>Process improvement needs a culture of team work.  Team </a:t>
            </a:r>
            <a:r>
              <a:rPr lang="en-US" dirty="0" smtClean="0"/>
              <a:t>work means team members can participate in selecting what to work on, in gathering </a:t>
            </a:r>
            <a:r>
              <a:rPr lang="en-US" dirty="0" smtClean="0"/>
              <a:t>data, </a:t>
            </a:r>
            <a:r>
              <a:rPr lang="en-US" dirty="0" smtClean="0"/>
              <a:t>and in suggesting solutions.  </a:t>
            </a:r>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t>14</a:t>
            </a:fld>
            <a:endParaRPr lang="en-US" dirty="0"/>
          </a:p>
        </p:txBody>
      </p:sp>
    </p:spTree>
    <p:extLst>
      <p:ext uri="{BB962C8B-B14F-4D97-AF65-F5344CB8AC3E}">
        <p14:creationId xmlns:p14="http://schemas.microsoft.com/office/powerpoint/2010/main" val="1833039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Teams </a:t>
            </a:r>
            <a:r>
              <a:rPr lang="en-US" dirty="0" smtClean="0"/>
              <a:t>maybe more effective than individuals because the more the number of people involved, the higher the pool of ideas available for decision making. When interdisciplinary teams are involved, more perspectives and experiences are brought to bear on the problem. Communication among the team members is a microcosms of what is needed for an organization-wide change. More hands on deck. Teams can do more because they have more people in them. It is also important in implementing the team's decision afterwards. Each team member becomes an agent for change. </a:t>
            </a:r>
            <a:r>
              <a:rPr lang="en-US" dirty="0" smtClean="0"/>
              <a:t>Team’s decisions are more likely to be adopted</a:t>
            </a:r>
            <a:r>
              <a:rPr lang="en-US" baseline="0" dirty="0" smtClean="0"/>
              <a:t> than individual’s ideas.  </a:t>
            </a:r>
            <a:endParaRPr lang="en-US" dirty="0" smtClean="0"/>
          </a:p>
          <a:p>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t>15</a:t>
            </a:fld>
            <a:endParaRPr lang="en-US" dirty="0"/>
          </a:p>
        </p:txBody>
      </p:sp>
    </p:spTree>
    <p:extLst>
      <p:ext uri="{BB962C8B-B14F-4D97-AF65-F5344CB8AC3E}">
        <p14:creationId xmlns:p14="http://schemas.microsoft.com/office/powerpoint/2010/main" val="3655040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step 3 organizational leaders should allocate resources for starting a quality unit</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16</a:t>
            </a:fld>
            <a:endParaRPr lang="en-US" dirty="0"/>
          </a:p>
        </p:txBody>
      </p:sp>
    </p:spTree>
    <p:extLst>
      <p:ext uri="{BB962C8B-B14F-4D97-AF65-F5344CB8AC3E}">
        <p14:creationId xmlns:p14="http://schemas.microsoft.com/office/powerpoint/2010/main" val="3143472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often means that a department or a unit is created</a:t>
            </a:r>
            <a:r>
              <a:rPr lang="en-US" baseline="0" dirty="0" smtClean="0"/>
              <a:t> and funded to assist in bringing about change.</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17</a:t>
            </a:fld>
            <a:endParaRPr lang="en-US" dirty="0"/>
          </a:p>
        </p:txBody>
      </p:sp>
    </p:spTree>
    <p:extLst>
      <p:ext uri="{BB962C8B-B14F-4D97-AF65-F5344CB8AC3E}">
        <p14:creationId xmlns:p14="http://schemas.microsoft.com/office/powerpoint/2010/main" val="2415763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If </a:t>
            </a:r>
            <a:r>
              <a:rPr lang="en-US" altLang="en-US" dirty="0" smtClean="0"/>
              <a:t>most employees are asked to volunteer their time, then why should the organization pay for a resource center and its staff? In </a:t>
            </a:r>
            <a:r>
              <a:rPr lang="en-US" altLang="en-US" dirty="0" smtClean="0"/>
              <a:t>process improvement employees </a:t>
            </a:r>
            <a:r>
              <a:rPr lang="en-US" altLang="en-US" dirty="0" smtClean="0"/>
              <a:t>are organized in problem solving teams. These are autonomous self-governing teams. These teams design studies, collect information, and report their findings. In order to facilitate the team meetings, the data collection, the data analysis and the preparation of story boards, a facilitator </a:t>
            </a:r>
            <a:r>
              <a:rPr lang="en-US" altLang="en-US" dirty="0" smtClean="0"/>
              <a:t>helps </a:t>
            </a:r>
            <a:r>
              <a:rPr lang="en-US" altLang="en-US" dirty="0" smtClean="0"/>
              <a:t>each team. The role of a facilitator is to help the team to achieve its goals, not to actively participate in the team's deliberation. While most employees participate without pay, the facilitator needs to be paid. He or she is not </a:t>
            </a:r>
            <a:r>
              <a:rPr lang="en-US" altLang="en-US" dirty="0" smtClean="0"/>
              <a:t>doing </a:t>
            </a:r>
            <a:r>
              <a:rPr lang="en-US" altLang="en-US" dirty="0" smtClean="0"/>
              <a:t>anything else at the company. If </a:t>
            </a:r>
            <a:r>
              <a:rPr lang="en-US" altLang="en-US" dirty="0" smtClean="0"/>
              <a:t>not for</a:t>
            </a:r>
            <a:r>
              <a:rPr lang="en-US" altLang="en-US" baseline="0" dirty="0" smtClean="0"/>
              <a:t> </a:t>
            </a:r>
            <a:r>
              <a:rPr lang="en-US" altLang="en-US" dirty="0" smtClean="0"/>
              <a:t>this </a:t>
            </a:r>
            <a:r>
              <a:rPr lang="en-US" altLang="en-US" dirty="0" smtClean="0"/>
              <a:t>task, the facilitator would not </a:t>
            </a:r>
            <a:r>
              <a:rPr lang="en-US" altLang="en-US" dirty="0" smtClean="0"/>
              <a:t>have been hired</a:t>
            </a:r>
            <a:r>
              <a:rPr lang="en-US" altLang="en-US"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18</a:t>
            </a:fld>
            <a:endParaRPr lang="en-US" dirty="0"/>
          </a:p>
        </p:txBody>
      </p:sp>
    </p:spTree>
    <p:extLst>
      <p:ext uri="{BB962C8B-B14F-4D97-AF65-F5344CB8AC3E}">
        <p14:creationId xmlns:p14="http://schemas.microsoft.com/office/powerpoint/2010/main" val="3982599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quality improvement unit </a:t>
            </a:r>
            <a:r>
              <a:rPr lang="en-US" altLang="en-US" dirty="0" smtClean="0"/>
              <a:t>would have responsibilities for assigning teams.  If it did not have resources, it would not be able to do this crucial task.  Then improvement efforts will not be coordinated to make a large sustained impact.  Projects will be chosen in an ad hoc fashion and organizational objectives may not be followed</a:t>
            </a:r>
            <a:r>
              <a:rPr lang="en-US" altLang="en-US" dirty="0" smtClean="0"/>
              <a:t>.  Limited results will be obtained from the process improvement teams because these teams have not been focused on problems that matter for the survival and growth of the organization.</a:t>
            </a:r>
            <a:r>
              <a:rPr lang="en-US" altLang="en-US" baseline="0" dirty="0" smtClean="0"/>
              <a:t>  </a:t>
            </a:r>
            <a:endParaRPr lang="en-US" alt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19</a:t>
            </a:fld>
            <a:endParaRPr lang="en-US" dirty="0"/>
          </a:p>
        </p:txBody>
      </p:sp>
    </p:spTree>
    <p:extLst>
      <p:ext uri="{BB962C8B-B14F-4D97-AF65-F5344CB8AC3E}">
        <p14:creationId xmlns:p14="http://schemas.microsoft.com/office/powerpoint/2010/main" val="2584856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seems reasonable to think that organizations differ in their readiness for change. But how do we know if an organization is ready? What if it is not; what do </a:t>
            </a:r>
            <a:r>
              <a:rPr lang="en-US" sz="1200" kern="1200" dirty="0" smtClean="0">
                <a:solidFill>
                  <a:schemeClr val="tx1"/>
                </a:solidFill>
                <a:effectLst/>
                <a:latin typeface="+mn-lt"/>
                <a:ea typeface="+mn-ea"/>
                <a:cs typeface="+mn-cs"/>
              </a:rPr>
              <a:t>leaders of organization have to do before the organization is ready for process improvement? We identify steps</a:t>
            </a:r>
            <a:r>
              <a:rPr lang="en-US" sz="1200" kern="1200" baseline="0" dirty="0" smtClean="0">
                <a:solidFill>
                  <a:schemeClr val="tx1"/>
                </a:solidFill>
                <a:effectLst/>
                <a:latin typeface="+mn-lt"/>
                <a:ea typeface="+mn-ea"/>
                <a:cs typeface="+mn-cs"/>
              </a:rPr>
              <a:t> that organizational leaders should follow to start process improvement efforts.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t>2</a:t>
            </a:fld>
            <a:endParaRPr lang="en-US" dirty="0"/>
          </a:p>
        </p:txBody>
      </p:sp>
    </p:spTree>
    <p:extLst>
      <p:ext uri="{BB962C8B-B14F-4D97-AF65-F5344CB8AC3E}">
        <p14:creationId xmlns:p14="http://schemas.microsoft.com/office/powerpoint/2010/main" val="3760737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Steps 5 through 9 in process improvement cover</a:t>
            </a:r>
            <a:r>
              <a:rPr lang="en-US" baseline="0" dirty="0" smtClean="0"/>
              <a:t> responsibilities of improvement teams and not organizational leaders, so we will discuss these in a separate set of slides.  Leaders of organization need to be aware of these efforts but the real work is done by members of improvement teams.</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20</a:t>
            </a:fld>
            <a:endParaRPr lang="en-US" dirty="0"/>
          </a:p>
        </p:txBody>
      </p:sp>
    </p:spTree>
    <p:extLst>
      <p:ext uri="{BB962C8B-B14F-4D97-AF65-F5344CB8AC3E}">
        <p14:creationId xmlns:p14="http://schemas.microsoft.com/office/powerpoint/2010/main" val="611903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responsibility of the organizational leaders is to take successful</a:t>
            </a:r>
            <a:r>
              <a:rPr lang="en-US" baseline="0" dirty="0" smtClean="0"/>
              <a:t> improvement efforts and spread the solutions to the rest of the organization, often by talking of their success, by simply celebrating successful solutions in one part of the organization, or sometimes by mandating the change.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21</a:t>
            </a:fld>
            <a:endParaRPr lang="en-US" dirty="0"/>
          </a:p>
        </p:txBody>
      </p:sp>
    </p:spTree>
    <p:extLst>
      <p:ext uri="{BB962C8B-B14F-4D97-AF65-F5344CB8AC3E}">
        <p14:creationId xmlns:p14="http://schemas.microsoft.com/office/powerpoint/2010/main" val="1640871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step 1 Leaders of the organization need to set </a:t>
            </a:r>
            <a:r>
              <a:rPr lang="en-US" dirty="0" smtClean="0"/>
              <a:t>mandate for </a:t>
            </a:r>
            <a:r>
              <a:rPr lang="en-US" dirty="0" smtClean="0"/>
              <a:t>change</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3</a:t>
            </a:fld>
            <a:endParaRPr lang="en-US" dirty="0"/>
          </a:p>
        </p:txBody>
      </p:sp>
    </p:spTree>
    <p:extLst>
      <p:ext uri="{BB962C8B-B14F-4D97-AF65-F5344CB8AC3E}">
        <p14:creationId xmlns:p14="http://schemas.microsoft.com/office/powerpoint/2010/main" val="1468967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a:t>
            </a:r>
            <a:r>
              <a:rPr lang="en-US" dirty="0"/>
              <a:t>is difficult. Without top management support change is not likely to succeed</a:t>
            </a:r>
            <a:r>
              <a:rPr lang="en-US" dirty="0" smtClean="0"/>
              <a:t>.  Process improvement starts when organizational leaders make it a priority.  </a:t>
            </a:r>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t>4</a:t>
            </a:fld>
            <a:endParaRPr lang="en-US" dirty="0"/>
          </a:p>
        </p:txBody>
      </p:sp>
    </p:spTree>
    <p:extLst>
      <p:ext uri="{BB962C8B-B14F-4D97-AF65-F5344CB8AC3E}">
        <p14:creationId xmlns:p14="http://schemas.microsoft.com/office/powerpoint/2010/main" val="3850081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a:t>
            </a:r>
            <a:r>
              <a:rPr lang="en-US" dirty="0"/>
              <a:t>need to motivate the change by  highlighting the discrepancies between now and the future.   </a:t>
            </a:r>
          </a:p>
        </p:txBody>
      </p:sp>
      <p:sp>
        <p:nvSpPr>
          <p:cNvPr id="4" name="Slide Number Placeholder 3"/>
          <p:cNvSpPr>
            <a:spLocks noGrp="1"/>
          </p:cNvSpPr>
          <p:nvPr>
            <p:ph type="sldNum" sz="quarter" idx="5"/>
          </p:nvPr>
        </p:nvSpPr>
        <p:spPr/>
        <p:txBody>
          <a:bodyPr/>
          <a:lstStyle/>
          <a:p>
            <a:fld id="{BC9CA3DE-F054-4279-AD1E-75CF0FCB9BEE}" type="slidenum">
              <a:rPr lang="en-US" smtClean="0"/>
              <a:t>5</a:t>
            </a:fld>
            <a:endParaRPr lang="en-US" dirty="0"/>
          </a:p>
        </p:txBody>
      </p:sp>
    </p:spTree>
    <p:extLst>
      <p:ext uri="{BB962C8B-B14F-4D97-AF65-F5344CB8AC3E}">
        <p14:creationId xmlns:p14="http://schemas.microsoft.com/office/powerpoint/2010/main" val="3750390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Organizational leaders should </a:t>
            </a:r>
            <a:r>
              <a:rPr lang="en-US" dirty="0"/>
              <a:t>overcome resistance for change by involving people in the change, by dealing with the emotions concerning the change, and by clear communications.  </a:t>
            </a:r>
          </a:p>
        </p:txBody>
      </p:sp>
      <p:sp>
        <p:nvSpPr>
          <p:cNvPr id="4" name="Slide Number Placeholder 3"/>
          <p:cNvSpPr>
            <a:spLocks noGrp="1"/>
          </p:cNvSpPr>
          <p:nvPr>
            <p:ph type="sldNum" sz="quarter" idx="5"/>
          </p:nvPr>
        </p:nvSpPr>
        <p:spPr/>
        <p:txBody>
          <a:bodyPr/>
          <a:lstStyle/>
          <a:p>
            <a:fld id="{BC9CA3DE-F054-4279-AD1E-75CF0FCB9BEE}" type="slidenum">
              <a:rPr lang="en-US" smtClean="0"/>
              <a:t>6</a:t>
            </a:fld>
            <a:endParaRPr lang="en-US" dirty="0"/>
          </a:p>
        </p:txBody>
      </p:sp>
    </p:spTree>
    <p:extLst>
      <p:ext uri="{BB962C8B-B14F-4D97-AF65-F5344CB8AC3E}">
        <p14:creationId xmlns:p14="http://schemas.microsoft.com/office/powerpoint/2010/main" val="3111613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a:t>
            </a:r>
            <a:r>
              <a:rPr lang="en-US" dirty="0"/>
              <a:t>should create a vision. Top management should also work to develop political support.  They should identify key stakeholders that may be affected by the change and influence them to work for the common good.  </a:t>
            </a:r>
          </a:p>
        </p:txBody>
      </p:sp>
      <p:sp>
        <p:nvSpPr>
          <p:cNvPr id="4" name="Slide Number Placeholder 3"/>
          <p:cNvSpPr>
            <a:spLocks noGrp="1"/>
          </p:cNvSpPr>
          <p:nvPr>
            <p:ph type="sldNum" sz="quarter" idx="5"/>
          </p:nvPr>
        </p:nvSpPr>
        <p:spPr/>
        <p:txBody>
          <a:bodyPr/>
          <a:lstStyle/>
          <a:p>
            <a:fld id="{BC9CA3DE-F054-4279-AD1E-75CF0FCB9BEE}" type="slidenum">
              <a:rPr lang="en-US" smtClean="0"/>
              <a:t>7</a:t>
            </a:fld>
            <a:endParaRPr lang="en-US" dirty="0"/>
          </a:p>
        </p:txBody>
      </p:sp>
    </p:spTree>
    <p:extLst>
      <p:ext uri="{BB962C8B-B14F-4D97-AF65-F5344CB8AC3E}">
        <p14:creationId xmlns:p14="http://schemas.microsoft.com/office/powerpoint/2010/main" val="1785168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step 2 organizational leaders should create a culture that is conducive to change</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8</a:t>
            </a:fld>
            <a:endParaRPr lang="en-US" dirty="0"/>
          </a:p>
        </p:txBody>
      </p:sp>
    </p:spTree>
    <p:extLst>
      <p:ext uri="{BB962C8B-B14F-4D97-AF65-F5344CB8AC3E}">
        <p14:creationId xmlns:p14="http://schemas.microsoft.com/office/powerpoint/2010/main" val="904280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long ago there was a pervasive feeling among health care managers and clinicians that patients are not aware what is the best quality of health care services. In this sense, asking from the patient about quality was considered inappropriate. Instead, judgments of quality were left to the clinicians, hence the creation and promotion of peer review organizations. But </a:t>
            </a:r>
            <a:r>
              <a:rPr lang="en-US" dirty="0" smtClean="0"/>
              <a:t>process improvement requires </a:t>
            </a:r>
            <a:r>
              <a:rPr lang="en-US" dirty="0" smtClean="0"/>
              <a:t>a focus on the patient experiences. While the patient may not know the latest medical advances, the patient does know about his/her own experiences. The patient is aware of his life style objectives. The patient is aware of his functional capabilities. In this context, medical services are evaluated by the patient through how they affect his/her day to day life. Although they may not understand the medical aspect of the health services, patients can judge the effect of these services on their health status. </a:t>
            </a:r>
          </a:p>
          <a:p>
            <a:endParaRPr lang="en-US" dirty="0" smtClean="0"/>
          </a:p>
          <a:p>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t>9</a:t>
            </a:fld>
            <a:endParaRPr lang="en-US" dirty="0"/>
          </a:p>
        </p:txBody>
      </p:sp>
    </p:spTree>
    <p:extLst>
      <p:ext uri="{BB962C8B-B14F-4D97-AF65-F5344CB8AC3E}">
        <p14:creationId xmlns:p14="http://schemas.microsoft.com/office/powerpoint/2010/main" val="19654778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9008919-68F2-482F-A03E-DE1EFBAE2574}"/>
              </a:ext>
            </a:extLst>
          </p:cNvPr>
          <p:cNvSpPr/>
          <p:nvPr userDrawn="1"/>
        </p:nvSpPr>
        <p:spPr>
          <a:xfrm>
            <a:off x="8935656" y="5231757"/>
            <a:ext cx="3256344" cy="1626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8" descr="GMUgreengold.eps">
            <a:extLst>
              <a:ext uri="{FF2B5EF4-FFF2-40B4-BE49-F238E27FC236}">
                <a16:creationId xmlns:a16="http://schemas.microsoft.com/office/drawing/2014/main" xmlns="" id="{CDBFBABF-9963-4FA6-9F42-C471F9F704B4}"/>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71077" y="5334000"/>
            <a:ext cx="2075688"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4">
            <a:extLst>
              <a:ext uri="{FF2B5EF4-FFF2-40B4-BE49-F238E27FC236}">
                <a16:creationId xmlns:a16="http://schemas.microsoft.com/office/drawing/2014/main" xmlns="" id="{81D61894-07CA-4A1C-82D6-ED7F312F69BF}"/>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
        <p:nvSpPr>
          <p:cNvPr id="12" name="Text Placeholder 11"/>
          <p:cNvSpPr>
            <a:spLocks noGrp="1"/>
          </p:cNvSpPr>
          <p:nvPr>
            <p:ph type="body" sz="quarter" idx="10" hasCustomPrompt="1"/>
          </p:nvPr>
        </p:nvSpPr>
        <p:spPr>
          <a:xfrm>
            <a:off x="823331" y="536575"/>
            <a:ext cx="4648200" cy="2409825"/>
          </a:xfrm>
        </p:spPr>
        <p:txBody>
          <a:bodyPr/>
          <a:lstStyle>
            <a:lvl1pPr>
              <a:defRPr sz="4000" baseline="0">
                <a:ln>
                  <a:noFill/>
                </a:ln>
                <a:solidFill>
                  <a:schemeClr val="bg1"/>
                </a:solidFill>
              </a:defRPr>
            </a:lvl1pPr>
            <a:lvl2pPr>
              <a:defRPr sz="3200">
                <a:ln>
                  <a:noFill/>
                </a:ln>
                <a:solidFill>
                  <a:schemeClr val="bg1"/>
                </a:solidFill>
              </a:defRPr>
            </a:lvl2pPr>
            <a:lvl3pPr>
              <a:defRPr sz="3200">
                <a:ln>
                  <a:noFill/>
                </a:ln>
                <a:solidFill>
                  <a:schemeClr val="bg1"/>
                </a:solidFill>
              </a:defRPr>
            </a:lvl3pPr>
            <a:lvl4pPr>
              <a:defRPr sz="3200">
                <a:ln>
                  <a:noFill/>
                </a:ln>
                <a:solidFill>
                  <a:schemeClr val="bg1"/>
                </a:solidFill>
              </a:defRPr>
            </a:lvl4pPr>
            <a:lvl5pPr>
              <a:defRPr sz="3200">
                <a:ln>
                  <a:noFill/>
                </a:ln>
                <a:solidFill>
                  <a:schemeClr val="bg1"/>
                </a:solidFill>
              </a:defRPr>
            </a:lvl5pPr>
          </a:lstStyle>
          <a:p>
            <a:pPr lvl="0"/>
            <a:r>
              <a:rPr lang="en-US" dirty="0"/>
              <a:t>Click to edit title text</a:t>
            </a:r>
          </a:p>
        </p:txBody>
      </p:sp>
      <p:sp>
        <p:nvSpPr>
          <p:cNvPr id="15" name="Text Placeholder 14"/>
          <p:cNvSpPr>
            <a:spLocks noGrp="1"/>
          </p:cNvSpPr>
          <p:nvPr>
            <p:ph type="body" sz="quarter" idx="11" hasCustomPrompt="1"/>
          </p:nvPr>
        </p:nvSpPr>
        <p:spPr>
          <a:xfrm>
            <a:off x="823913" y="3287713"/>
            <a:ext cx="4648200" cy="1362075"/>
          </a:xfrm>
        </p:spPr>
        <p:txBody>
          <a:bodyPr/>
          <a:lstStyle>
            <a:lvl1pPr>
              <a:defRPr sz="2400">
                <a:solidFill>
                  <a:srgbClr val="FFCC33"/>
                </a:solidFill>
              </a:defRPr>
            </a:lvl1pPr>
          </a:lstStyle>
          <a:p>
            <a:pPr lvl="0"/>
            <a:r>
              <a:rPr lang="en-US" dirty="0"/>
              <a:t>Click to edit </a:t>
            </a:r>
            <a:r>
              <a:rPr lang="en-US" dirty="0" err="1"/>
              <a:t>subheader</a:t>
            </a:r>
            <a:r>
              <a:rPr lang="en-US" dirty="0"/>
              <a:t> text</a:t>
            </a:r>
          </a:p>
        </p:txBody>
      </p:sp>
    </p:spTree>
    <p:extLst>
      <p:ext uri="{BB962C8B-B14F-4D97-AF65-F5344CB8AC3E}">
        <p14:creationId xmlns:p14="http://schemas.microsoft.com/office/powerpoint/2010/main" val="149390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amp;W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8" name="Rectangle 34">
            <a:extLst>
              <a:ext uri="{FF2B5EF4-FFF2-40B4-BE49-F238E27FC236}">
                <a16:creationId xmlns:a16="http://schemas.microsoft.com/office/drawing/2014/main" xmlns="" id="{20FB55CB-28CF-4BA5-A14C-68AAF2C69257}"/>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tudents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8" name="Rectangle 34">
            <a:extLst>
              <a:ext uri="{FF2B5EF4-FFF2-40B4-BE49-F238E27FC236}">
                <a16:creationId xmlns:a16="http://schemas.microsoft.com/office/drawing/2014/main" xmlns="" id="{E5CF39DD-EB27-458E-B080-C2C095C05281}"/>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838200"/>
            <a:ext cx="4876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838200"/>
            <a:ext cx="5003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dirty="0" smtClean="0">
                <a:solidFill>
                  <a:schemeClr val="tx2"/>
                </a:solidFill>
              </a:defRPr>
            </a:lvl1pPr>
          </a:lstStyle>
          <a:p>
            <a:pPr marL="0" lvl="0" indent="0">
              <a:spcBef>
                <a:spcPts val="0"/>
              </a:spcBef>
            </a:pPr>
            <a:r>
              <a:rPr lang="en-US"/>
              <a:t>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Graphic, Caption">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12800" y="4343400"/>
            <a:ext cx="10363200" cy="1981200"/>
          </a:xfrm>
        </p:spPr>
        <p:txBody>
          <a:bodyPr numCol="3"/>
          <a:lstStyle>
            <a:lvl1pPr>
              <a:defRPr baseline="0">
                <a:solidFill>
                  <a:schemeClr val="tx2"/>
                </a:solidFill>
              </a:defRPr>
            </a:lvl1pPr>
            <a:lvl2pPr marL="0" indent="0">
              <a:defRPr>
                <a:solidFill>
                  <a:schemeClr val="tx2"/>
                </a:solidFill>
              </a:defRPr>
            </a:lvl2pPr>
          </a:lstStyle>
          <a:p>
            <a:pPr lvl="0"/>
            <a:r>
              <a:rPr lang="en-US"/>
              <a:t>Edit Master text styles</a:t>
            </a:r>
          </a:p>
          <a:p>
            <a:pPr lvl="1"/>
            <a:r>
              <a:rPr lang="en-US"/>
              <a:t>Second level</a:t>
            </a:r>
          </a:p>
        </p:txBody>
      </p:sp>
      <p:sp>
        <p:nvSpPr>
          <p:cNvPr id="12" name="Picture Placeholder 11"/>
          <p:cNvSpPr>
            <a:spLocks noGrp="1"/>
          </p:cNvSpPr>
          <p:nvPr>
            <p:ph type="pic" sz="quarter" idx="14"/>
          </p:nvPr>
        </p:nvSpPr>
        <p:spPr>
          <a:xfrm>
            <a:off x="812800" y="838200"/>
            <a:ext cx="10363200" cy="3200400"/>
          </a:xfrm>
        </p:spPr>
        <p:txBody>
          <a:bodyPr/>
          <a:lstStyle>
            <a:lvl1pPr>
              <a:defRPr>
                <a:solidFill>
                  <a:schemeClr val="tx2"/>
                </a:solidFill>
              </a:defRPr>
            </a:lvl1pPr>
          </a:lstStyle>
          <a:p>
            <a:r>
              <a:rPr lang="en-US" dirty="0"/>
              <a:t>Click icon to add picture</a:t>
            </a:r>
          </a:p>
        </p:txBody>
      </p:sp>
      <p:sp>
        <p:nvSpPr>
          <p:cNvPr id="5" name="Rectangle 8"/>
          <p:cNvSpPr>
            <a:spLocks noGrp="1"/>
          </p:cNvSpPr>
          <p:nvPr>
            <p:ph type="body" sz="quarter" idx="15"/>
          </p:nvPr>
        </p:nvSpPr>
        <p:spPr>
          <a:xfrm>
            <a:off x="812800" y="381000"/>
            <a:ext cx="10363200" cy="228600"/>
          </a:xfrm>
          <a:solidFill>
            <a:schemeClr val="bg1">
              <a:lumMod val="85000"/>
            </a:schemeClr>
          </a:solidFill>
        </p:spPr>
        <p:txBody>
          <a:bodyPr tIns="0" bIns="0" anchor="t" anchorCtr="0"/>
          <a:lstStyle>
            <a:lvl1pPr marL="0" indent="0">
              <a:spcBef>
                <a:spcPts val="0"/>
              </a:spcBef>
              <a:defRPr sz="1400" b="1" i="0" cap="all" spc="120">
                <a:solidFill>
                  <a:schemeClr val="tx2"/>
                </a:solidFill>
              </a:defRPr>
            </a:lvl1pPr>
            <a:extLst/>
          </a:lstStyle>
          <a:p>
            <a:pPr lvl="0"/>
            <a:r>
              <a:rPr lang="en-US"/>
              <a:t>Edit Master text styles</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ing w/single col text">
    <p:spTree>
      <p:nvGrpSpPr>
        <p:cNvPr id="1" name=""/>
        <p:cNvGrpSpPr/>
        <p:nvPr/>
      </p:nvGrpSpPr>
      <p:grpSpPr>
        <a:xfrm>
          <a:off x="0" y="0"/>
          <a:ext cx="0" cy="0"/>
          <a:chOff x="0" y="0"/>
          <a:chExt cx="0" cy="0"/>
        </a:xfrm>
      </p:grpSpPr>
      <p:sp>
        <p:nvSpPr>
          <p:cNvPr id="1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smtClean="0">
                <a:solidFill>
                  <a:schemeClr val="tx2"/>
                </a:solidFill>
              </a:defRPr>
            </a:lvl1pPr>
          </a:lstStyle>
          <a:p>
            <a:pPr marL="0" lvl="0" indent="0">
              <a:spcBef>
                <a:spcPts val="0"/>
              </a:spcBef>
            </a:pPr>
            <a:r>
              <a:rPr lang="en-US"/>
              <a:t>Edit Master text styles</a:t>
            </a:r>
          </a:p>
        </p:txBody>
      </p:sp>
      <p:sp>
        <p:nvSpPr>
          <p:cNvPr id="3" name="Text Placeholder 2"/>
          <p:cNvSpPr>
            <a:spLocks noGrp="1"/>
          </p:cNvSpPr>
          <p:nvPr>
            <p:ph type="body" sz="quarter" idx="14"/>
          </p:nvPr>
        </p:nvSpPr>
        <p:spPr>
          <a:xfrm>
            <a:off x="812800" y="838200"/>
            <a:ext cx="10363200" cy="518160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a:t>Edit Master text styles</a:t>
            </a:r>
          </a:p>
          <a:p>
            <a:pPr lvl="1"/>
            <a:r>
              <a:rPr lang="en-US"/>
              <a:t>Second level</a:t>
            </a:r>
          </a:p>
          <a:p>
            <a:pPr lvl="2"/>
            <a:r>
              <a:rPr lang="en-US"/>
              <a:t>Third level</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812800" y="533400"/>
            <a:ext cx="10363200" cy="5715000"/>
          </a:xfrm>
        </p:spPr>
        <p:txBody>
          <a:bodyPr/>
          <a:lstStyle>
            <a:lvl1pPr>
              <a:defRPr>
                <a:solidFill>
                  <a:schemeClr val="tx2"/>
                </a:solidFill>
              </a:defRPr>
            </a:lvl1pPr>
          </a:lstStyle>
          <a:p>
            <a:r>
              <a:rPr lang="en-US" dirty="0"/>
              <a:t>Click icon to add chart</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3"/>
          <p:cNvSpPr>
            <a:spLocks noGrp="1"/>
          </p:cNvSpPr>
          <p:nvPr>
            <p:ph type="ctrTitle"/>
          </p:nvPr>
        </p:nvSpPr>
        <p:spPr>
          <a:xfrm>
            <a:off x="304800" y="5334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11785600" y="0"/>
            <a:ext cx="406400" cy="6858000"/>
          </a:xfrm>
          <a:prstGeom prst="rect">
            <a:avLst/>
          </a:prstGeom>
          <a:solidFill>
            <a:schemeClr val="bg1">
              <a:lumMod val="8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027" name="Rectangle 3"/>
          <p:cNvSpPr>
            <a:spLocks noGrp="1"/>
          </p:cNvSpPr>
          <p:nvPr>
            <p:ph type="body" idx="1"/>
          </p:nvPr>
        </p:nvSpPr>
        <p:spPr bwMode="auto">
          <a:xfrm>
            <a:off x="508000" y="381000"/>
            <a:ext cx="10668000" cy="58674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10"/>
          <p:cNvSpPr/>
          <p:nvPr/>
        </p:nvSpPr>
        <p:spPr>
          <a:xfrm>
            <a:off x="0" y="0"/>
            <a:ext cx="1016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3" name="Rectangle 34"/>
          <p:cNvSpPr txBox="1">
            <a:spLocks/>
          </p:cNvSpPr>
          <p:nvPr/>
        </p:nvSpPr>
        <p:spPr>
          <a:xfrm>
            <a:off x="9028252" y="6477000"/>
            <a:ext cx="2147747"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r" fontAlgn="auto">
              <a:spcBef>
                <a:spcPts val="0"/>
              </a:spcBef>
              <a:spcAft>
                <a:spcPts val="0"/>
              </a:spcAft>
              <a:defRPr/>
            </a:pPr>
            <a:r>
              <a:rPr lang="en-US" sz="900" kern="0" spc="150" dirty="0">
                <a:solidFill>
                  <a:srgbClr val="000000"/>
                </a:solidFill>
              </a:rPr>
              <a:t>GEORGE MASON UNIVERSITY</a:t>
            </a:r>
          </a:p>
        </p:txBody>
      </p:sp>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Rectangle 34">
            <a:extLst>
              <a:ext uri="{FF2B5EF4-FFF2-40B4-BE49-F238E27FC236}">
                <a16:creationId xmlns:a16="http://schemas.microsoft.com/office/drawing/2014/main" xmlns="" id="{894A7767-E094-483E-9582-5A512B559400}"/>
              </a:ext>
            </a:extLst>
          </p:cNvPr>
          <p:cNvSpPr txBox="1">
            <a:spLocks/>
          </p:cNvSpPr>
          <p:nvPr userDrawn="1"/>
        </p:nvSpPr>
        <p:spPr>
          <a:xfrm>
            <a:off x="754292" y="6477000"/>
            <a:ext cx="2324583"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900" kern="0" spc="150" dirty="0">
                <a:solidFill>
                  <a:srgbClr val="000000"/>
                </a:solidFill>
              </a:rPr>
              <a:t>Health Informatics Program</a:t>
            </a:r>
          </a:p>
        </p:txBody>
      </p:sp>
    </p:spTree>
    <p:extLst>
      <p:ext uri="{BB962C8B-B14F-4D97-AF65-F5344CB8AC3E}">
        <p14:creationId xmlns:p14="http://schemas.microsoft.com/office/powerpoint/2010/main" val="1472503480"/>
      </p:ext>
    </p:extLst>
  </p:cSld>
  <p:clrMap bg1="lt1" tx1="dk1" bg2="lt2" tx2="dk2" accent1="accent1" accent2="accent2" accent3="accent3" accent4="accent4" accent5="accent5" accent6="accent6" hlink="hlink" folHlink="folHlink"/>
  <p:sldLayoutIdLst>
    <p:sldLayoutId id="2147483685" r:id="rId1"/>
    <p:sldLayoutId id="2147483673" r:id="rId2"/>
    <p:sldLayoutId id="2147483674" r:id="rId3"/>
    <p:sldLayoutId id="2147483676" r:id="rId4"/>
    <p:sldLayoutId id="2147483677" r:id="rId5"/>
    <p:sldLayoutId id="2147483678" r:id="rId6"/>
    <p:sldLayoutId id="2147483680" r:id="rId7"/>
    <p:sldLayoutId id="2147483681" r:id="rId8"/>
  </p:sldLayoutIdLst>
  <p:txStyles>
    <p:titleStyle>
      <a:lvl1pPr algn="l" rtl="0" eaLnBrk="1" fontAlgn="base" hangingPunct="1">
        <a:spcBef>
          <a:spcPct val="0"/>
        </a:spcBef>
        <a:spcAft>
          <a:spcPct val="0"/>
        </a:spcAft>
        <a:defRPr sz="2400" cap="small">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p:titleStyle>
    <p:bodyStyle>
      <a:lvl1pPr marL="342900" indent="-342900" algn="l" rtl="0" eaLnBrk="1" fontAlgn="base" hangingPunct="1">
        <a:spcBef>
          <a:spcPct val="20000"/>
        </a:spcBef>
        <a:spcAft>
          <a:spcPct val="0"/>
        </a:spcAft>
        <a:defRPr sz="18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chemeClr val="tx2"/>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chemeClr val="tx2"/>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3330" y="536575"/>
            <a:ext cx="10419633" cy="2409825"/>
          </a:xfrm>
        </p:spPr>
        <p:txBody>
          <a:bodyPr/>
          <a:lstStyle/>
          <a:p>
            <a:r>
              <a:rPr lang="en-US" altLang="en-US" sz="4800" dirty="0" smtClean="0"/>
              <a:t>Leader’s Role in Process Improvement</a:t>
            </a:r>
            <a:endParaRPr lang="en-US" sz="4800" dirty="0"/>
          </a:p>
        </p:txBody>
      </p:sp>
      <p:sp>
        <p:nvSpPr>
          <p:cNvPr id="4" name="Text Placeholder 3"/>
          <p:cNvSpPr>
            <a:spLocks noGrp="1"/>
          </p:cNvSpPr>
          <p:nvPr>
            <p:ph type="body" sz="quarter" idx="11"/>
          </p:nvPr>
        </p:nvSpPr>
        <p:spPr>
          <a:xfrm>
            <a:off x="823912" y="3287713"/>
            <a:ext cx="6246589" cy="1362075"/>
          </a:xfrm>
        </p:spPr>
        <p:txBody>
          <a:bodyPr/>
          <a:lstStyle/>
          <a:p>
            <a:r>
              <a:rPr lang="en-US" sz="2000" dirty="0"/>
              <a:t>Farrokh Alemi, Ph.D</a:t>
            </a:r>
            <a:r>
              <a:rPr lang="en-US" sz="2000" dirty="0" smtClean="0"/>
              <a:t>.</a:t>
            </a:r>
            <a:endParaRPr lang="en-US" sz="2000" dirty="0"/>
          </a:p>
        </p:txBody>
      </p:sp>
    </p:spTree>
    <p:extLst>
      <p:ext uri="{BB962C8B-B14F-4D97-AF65-F5344CB8AC3E}">
        <p14:creationId xmlns:p14="http://schemas.microsoft.com/office/powerpoint/2010/main" val="118482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2. Set Culture</a:t>
            </a:r>
            <a:endParaRPr lang="en-US" sz="7200" dirty="0"/>
          </a:p>
        </p:txBody>
      </p:sp>
      <p:sp>
        <p:nvSpPr>
          <p:cNvPr id="7" name="Rectangle 6"/>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rgbClr val="C00000"/>
                </a:solidFill>
              </a:rPr>
              <a:t>System Change</a:t>
            </a:r>
            <a:endParaRPr lang="en-US" sz="6000" dirty="0">
              <a:solidFill>
                <a:srgbClr val="C00000"/>
              </a:solidFill>
            </a:endParaRPr>
          </a:p>
        </p:txBody>
      </p:sp>
    </p:spTree>
    <p:extLst>
      <p:ext uri="{BB962C8B-B14F-4D97-AF65-F5344CB8AC3E}">
        <p14:creationId xmlns:p14="http://schemas.microsoft.com/office/powerpoint/2010/main" val="3524116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2. Set Culture</a:t>
            </a:r>
            <a:endParaRPr lang="en-US" sz="7200" dirty="0"/>
          </a:p>
        </p:txBody>
      </p:sp>
      <p:sp>
        <p:nvSpPr>
          <p:cNvPr id="7" name="Rectangle 6"/>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rgbClr val="C00000"/>
                </a:solidFill>
              </a:rPr>
              <a:t>Not More Effort</a:t>
            </a:r>
            <a:endParaRPr lang="en-US" sz="6000" dirty="0">
              <a:solidFill>
                <a:srgbClr val="C00000"/>
              </a:solidFill>
            </a:endParaRPr>
          </a:p>
        </p:txBody>
      </p:sp>
    </p:spTree>
    <p:extLst>
      <p:ext uri="{BB962C8B-B14F-4D97-AF65-F5344CB8AC3E}">
        <p14:creationId xmlns:p14="http://schemas.microsoft.com/office/powerpoint/2010/main" val="4162067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2. Set Culture</a:t>
            </a:r>
            <a:endParaRPr lang="en-US" sz="7200" dirty="0"/>
          </a:p>
        </p:txBody>
      </p:sp>
      <p:sp>
        <p:nvSpPr>
          <p:cNvPr id="7" name="Rectangle 6"/>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rgbClr val="C00000"/>
                </a:solidFill>
              </a:rPr>
              <a:t>No Blame</a:t>
            </a:r>
            <a:endParaRPr lang="en-US" sz="6000" dirty="0">
              <a:solidFill>
                <a:srgbClr val="C00000"/>
              </a:solidFill>
            </a:endParaRPr>
          </a:p>
        </p:txBody>
      </p:sp>
    </p:spTree>
    <p:extLst>
      <p:ext uri="{BB962C8B-B14F-4D97-AF65-F5344CB8AC3E}">
        <p14:creationId xmlns:p14="http://schemas.microsoft.com/office/powerpoint/2010/main" val="438203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2. Set Culture</a:t>
            </a:r>
            <a:endParaRPr lang="en-US" sz="7200" dirty="0"/>
          </a:p>
        </p:txBody>
      </p:sp>
      <p:sp>
        <p:nvSpPr>
          <p:cNvPr id="7" name="Rectangle 6"/>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rgbClr val="C00000"/>
                </a:solidFill>
              </a:rPr>
              <a:t>Data Decides</a:t>
            </a:r>
            <a:endParaRPr lang="en-US" sz="6000" dirty="0">
              <a:solidFill>
                <a:srgbClr val="C00000"/>
              </a:solidFill>
            </a:endParaRPr>
          </a:p>
        </p:txBody>
      </p:sp>
    </p:spTree>
    <p:extLst>
      <p:ext uri="{BB962C8B-B14F-4D97-AF65-F5344CB8AC3E}">
        <p14:creationId xmlns:p14="http://schemas.microsoft.com/office/powerpoint/2010/main" val="3293848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2. Set Culture</a:t>
            </a:r>
            <a:endParaRPr lang="en-US" sz="7200" dirty="0"/>
          </a:p>
        </p:txBody>
      </p:sp>
      <p:sp>
        <p:nvSpPr>
          <p:cNvPr id="7" name="Rectangle 6"/>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rgbClr val="C00000"/>
                </a:solidFill>
              </a:rPr>
              <a:t>Rely on Teams</a:t>
            </a:r>
            <a:endParaRPr lang="en-US" sz="6000" dirty="0">
              <a:solidFill>
                <a:srgbClr val="C00000"/>
              </a:solidFill>
            </a:endParaRPr>
          </a:p>
        </p:txBody>
      </p:sp>
    </p:spTree>
    <p:extLst>
      <p:ext uri="{BB962C8B-B14F-4D97-AF65-F5344CB8AC3E}">
        <p14:creationId xmlns:p14="http://schemas.microsoft.com/office/powerpoint/2010/main" val="4282988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2. Set Culture</a:t>
            </a:r>
            <a:endParaRPr lang="en-US" sz="7200" dirty="0"/>
          </a:p>
        </p:txBody>
      </p:sp>
      <p:sp>
        <p:nvSpPr>
          <p:cNvPr id="7" name="Rectangle 6"/>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rgbClr val="C00000"/>
                </a:solidFill>
              </a:rPr>
              <a:t>Teams Not Heroes</a:t>
            </a:r>
            <a:endParaRPr lang="en-US" sz="5400" dirty="0">
              <a:solidFill>
                <a:srgbClr val="C00000"/>
              </a:solidFill>
            </a:endParaRPr>
          </a:p>
        </p:txBody>
      </p:sp>
    </p:spTree>
    <p:extLst>
      <p:ext uri="{BB962C8B-B14F-4D97-AF65-F5344CB8AC3E}">
        <p14:creationId xmlns:p14="http://schemas.microsoft.com/office/powerpoint/2010/main" val="3689343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Step 3</a:t>
            </a:r>
            <a:endParaRPr lang="en-US" sz="7200" dirty="0"/>
          </a:p>
        </p:txBody>
      </p:sp>
      <p:sp>
        <p:nvSpPr>
          <p:cNvPr id="8" name="Rectangle 7"/>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srgbClr val="C00000"/>
                </a:solidFill>
              </a:rPr>
              <a:t>Give Resources</a:t>
            </a:r>
            <a:endParaRPr lang="en-US" sz="6600" dirty="0">
              <a:solidFill>
                <a:srgbClr val="C00000"/>
              </a:solidFill>
            </a:endParaRPr>
          </a:p>
        </p:txBody>
      </p:sp>
    </p:spTree>
    <p:extLst>
      <p:ext uri="{BB962C8B-B14F-4D97-AF65-F5344CB8AC3E}">
        <p14:creationId xmlns:p14="http://schemas.microsoft.com/office/powerpoint/2010/main" val="2702691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Step 4</a:t>
            </a:r>
            <a:endParaRPr lang="en-US" sz="7200" dirty="0"/>
          </a:p>
        </p:txBody>
      </p:sp>
      <p:sp>
        <p:nvSpPr>
          <p:cNvPr id="8" name="Rectangle 7"/>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srgbClr val="C00000"/>
                </a:solidFill>
              </a:rPr>
              <a:t>Organize Unit</a:t>
            </a:r>
            <a:endParaRPr lang="en-US" sz="6600" dirty="0">
              <a:solidFill>
                <a:srgbClr val="C00000"/>
              </a:solidFill>
            </a:endParaRPr>
          </a:p>
        </p:txBody>
      </p:sp>
    </p:spTree>
    <p:extLst>
      <p:ext uri="{BB962C8B-B14F-4D97-AF65-F5344CB8AC3E}">
        <p14:creationId xmlns:p14="http://schemas.microsoft.com/office/powerpoint/2010/main" val="1505019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3. or 4. Resources</a:t>
            </a:r>
            <a:endParaRPr lang="en-US" sz="5400" b="1" dirty="0"/>
          </a:p>
        </p:txBody>
      </p:sp>
      <p:sp>
        <p:nvSpPr>
          <p:cNvPr id="8" name="Rectangle 7"/>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C00000"/>
                </a:solidFill>
              </a:rPr>
              <a:t>Built on Volunteers</a:t>
            </a:r>
            <a:endParaRPr lang="en-US" sz="4800" b="1" dirty="0">
              <a:solidFill>
                <a:srgbClr val="C00000"/>
              </a:solidFill>
            </a:endParaRPr>
          </a:p>
        </p:txBody>
      </p:sp>
    </p:spTree>
    <p:extLst>
      <p:ext uri="{BB962C8B-B14F-4D97-AF65-F5344CB8AC3E}">
        <p14:creationId xmlns:p14="http://schemas.microsoft.com/office/powerpoint/2010/main" val="2750010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3. </a:t>
            </a:r>
            <a:r>
              <a:rPr lang="en-US" sz="5400" b="1" dirty="0" smtClean="0"/>
              <a:t>Or 4. Resources</a:t>
            </a:r>
            <a:endParaRPr lang="en-US" sz="5400" b="1" dirty="0"/>
          </a:p>
        </p:txBody>
      </p:sp>
      <p:sp>
        <p:nvSpPr>
          <p:cNvPr id="8" name="Rectangle 7"/>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C00000"/>
                </a:solidFill>
              </a:rPr>
              <a:t>Select Right Problems</a:t>
            </a:r>
            <a:endParaRPr lang="en-US" sz="4400" b="1" dirty="0">
              <a:solidFill>
                <a:srgbClr val="C00000"/>
              </a:solidFill>
            </a:endParaRPr>
          </a:p>
        </p:txBody>
      </p:sp>
    </p:spTree>
    <p:extLst>
      <p:ext uri="{BB962C8B-B14F-4D97-AF65-F5344CB8AC3E}">
        <p14:creationId xmlns:p14="http://schemas.microsoft.com/office/powerpoint/2010/main" val="4136974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Ready, Set</a:t>
            </a:r>
            <a:endParaRPr lang="en-US" sz="7200" dirty="0"/>
          </a:p>
        </p:txBody>
      </p:sp>
      <p:sp>
        <p:nvSpPr>
          <p:cNvPr id="8" name="Rectangle 7"/>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rgbClr val="C00000"/>
                </a:solidFill>
              </a:rPr>
              <a:t>Change</a:t>
            </a:r>
            <a:endParaRPr lang="en-US" sz="7200" dirty="0">
              <a:solidFill>
                <a:srgbClr val="C00000"/>
              </a:solidFill>
            </a:endParaRPr>
          </a:p>
        </p:txBody>
      </p:sp>
    </p:spTree>
    <p:extLst>
      <p:ext uri="{BB962C8B-B14F-4D97-AF65-F5344CB8AC3E}">
        <p14:creationId xmlns:p14="http://schemas.microsoft.com/office/powerpoint/2010/main" val="772531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Step 5-9</a:t>
            </a:r>
            <a:endParaRPr lang="en-US" sz="7200" dirty="0"/>
          </a:p>
        </p:txBody>
      </p:sp>
      <p:sp>
        <p:nvSpPr>
          <p:cNvPr id="8" name="Rectangle 7"/>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srgbClr val="C00000"/>
                </a:solidFill>
              </a:rPr>
              <a:t>Assign Teams</a:t>
            </a:r>
            <a:endParaRPr lang="en-US" sz="6600" dirty="0">
              <a:solidFill>
                <a:srgbClr val="C00000"/>
              </a:solidFill>
            </a:endParaRPr>
          </a:p>
        </p:txBody>
      </p:sp>
    </p:spTree>
    <p:extLst>
      <p:ext uri="{BB962C8B-B14F-4D97-AF65-F5344CB8AC3E}">
        <p14:creationId xmlns:p14="http://schemas.microsoft.com/office/powerpoint/2010/main" val="3354667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Step 10</a:t>
            </a:r>
            <a:endParaRPr lang="en-US" sz="7200" dirty="0"/>
          </a:p>
        </p:txBody>
      </p:sp>
      <p:sp>
        <p:nvSpPr>
          <p:cNvPr id="8" name="Rectangle 7"/>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C00000"/>
                </a:solidFill>
              </a:rPr>
              <a:t>Spread Improvement</a:t>
            </a:r>
            <a:endParaRPr lang="en-US" sz="4400" b="1" dirty="0">
              <a:solidFill>
                <a:srgbClr val="C00000"/>
              </a:solidFill>
            </a:endParaRPr>
          </a:p>
        </p:txBody>
      </p:sp>
    </p:spTree>
    <p:extLst>
      <p:ext uri="{BB962C8B-B14F-4D97-AF65-F5344CB8AC3E}">
        <p14:creationId xmlns:p14="http://schemas.microsoft.com/office/powerpoint/2010/main" val="3954087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6B55C31-5AFE-46CC-8A69-584E79E3866E}"/>
              </a:ext>
            </a:extLst>
          </p:cNvPr>
          <p:cNvSpPr/>
          <p:nvPr/>
        </p:nvSpPr>
        <p:spPr>
          <a:xfrm>
            <a:off x="304800" y="1860025"/>
            <a:ext cx="11125200" cy="3139321"/>
          </a:xfrm>
          <a:prstGeom prst="rect">
            <a:avLst/>
          </a:prstGeom>
        </p:spPr>
        <p:txBody>
          <a:bodyPr wrap="square">
            <a:spAutoFit/>
          </a:bodyPr>
          <a:lstStyle/>
          <a:p>
            <a:r>
              <a:rPr lang="en-US" altLang="en-US" sz="6600" dirty="0" smtClean="0">
                <a:solidFill>
                  <a:schemeClr val="tx2"/>
                </a:solidFill>
              </a:rPr>
              <a:t>Effective </a:t>
            </a:r>
            <a:r>
              <a:rPr lang="en-US" altLang="en-US" sz="6600" dirty="0">
                <a:solidFill>
                  <a:schemeClr val="tx2"/>
                </a:solidFill>
              </a:rPr>
              <a:t>change starts from top and needs a supportive environment</a:t>
            </a:r>
            <a:endParaRPr lang="en-US" sz="6600" dirty="0">
              <a:solidFill>
                <a:schemeClr val="tx2"/>
              </a:solidFill>
            </a:endParaRPr>
          </a:p>
        </p:txBody>
      </p:sp>
    </p:spTree>
    <p:extLst>
      <p:ext uri="{BB962C8B-B14F-4D97-AF65-F5344CB8AC3E}">
        <p14:creationId xmlns:p14="http://schemas.microsoft.com/office/powerpoint/2010/main" val="1172319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Step 1</a:t>
            </a:r>
            <a:endParaRPr lang="en-US" sz="7200" dirty="0"/>
          </a:p>
        </p:txBody>
      </p:sp>
      <p:sp>
        <p:nvSpPr>
          <p:cNvPr id="8" name="Rectangle 7"/>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rgbClr val="C00000"/>
                </a:solidFill>
              </a:rPr>
              <a:t>Mandate</a:t>
            </a:r>
            <a:endParaRPr lang="en-US" sz="7200" dirty="0">
              <a:solidFill>
                <a:srgbClr val="C00000"/>
              </a:solidFill>
            </a:endParaRPr>
          </a:p>
        </p:txBody>
      </p:sp>
    </p:spTree>
    <p:extLst>
      <p:ext uri="{BB962C8B-B14F-4D97-AF65-F5344CB8AC3E}">
        <p14:creationId xmlns:p14="http://schemas.microsoft.com/office/powerpoint/2010/main" val="804603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1. Mandate</a:t>
            </a:r>
            <a:endParaRPr lang="en-US" sz="7200" dirty="0"/>
          </a:p>
        </p:txBody>
      </p:sp>
      <p:sp>
        <p:nvSpPr>
          <p:cNvPr id="7" name="Rectangle 6"/>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srgbClr val="C00000"/>
                </a:solidFill>
              </a:rPr>
              <a:t>Start from Top</a:t>
            </a:r>
            <a:endParaRPr lang="en-US" sz="6600" dirty="0">
              <a:solidFill>
                <a:srgbClr val="C00000"/>
              </a:solidFill>
            </a:endParaRPr>
          </a:p>
        </p:txBody>
      </p:sp>
    </p:spTree>
    <p:extLst>
      <p:ext uri="{BB962C8B-B14F-4D97-AF65-F5344CB8AC3E}">
        <p14:creationId xmlns:p14="http://schemas.microsoft.com/office/powerpoint/2010/main" val="3359106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1. Mandate</a:t>
            </a:r>
            <a:endParaRPr lang="en-US" sz="7200" dirty="0"/>
          </a:p>
        </p:txBody>
      </p:sp>
      <p:sp>
        <p:nvSpPr>
          <p:cNvPr id="7" name="Rectangle 6"/>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srgbClr val="C00000"/>
                </a:solidFill>
              </a:rPr>
              <a:t>Talk about Gap</a:t>
            </a:r>
            <a:endParaRPr lang="en-US" sz="6600" dirty="0">
              <a:solidFill>
                <a:srgbClr val="C00000"/>
              </a:solidFill>
            </a:endParaRPr>
          </a:p>
        </p:txBody>
      </p:sp>
    </p:spTree>
    <p:extLst>
      <p:ext uri="{BB962C8B-B14F-4D97-AF65-F5344CB8AC3E}">
        <p14:creationId xmlns:p14="http://schemas.microsoft.com/office/powerpoint/2010/main" val="2976959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1. Mandate</a:t>
            </a:r>
            <a:endParaRPr lang="en-US" sz="7200" dirty="0"/>
          </a:p>
        </p:txBody>
      </p:sp>
      <p:sp>
        <p:nvSpPr>
          <p:cNvPr id="7" name="Rectangle 6"/>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srgbClr val="C00000"/>
                </a:solidFill>
              </a:rPr>
              <a:t>Engage Others</a:t>
            </a:r>
            <a:endParaRPr lang="en-US" sz="6600" dirty="0">
              <a:solidFill>
                <a:srgbClr val="C00000"/>
              </a:solidFill>
            </a:endParaRPr>
          </a:p>
        </p:txBody>
      </p:sp>
    </p:spTree>
    <p:extLst>
      <p:ext uri="{BB962C8B-B14F-4D97-AF65-F5344CB8AC3E}">
        <p14:creationId xmlns:p14="http://schemas.microsoft.com/office/powerpoint/2010/main" val="1457438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1. Mandate</a:t>
            </a:r>
            <a:endParaRPr lang="en-US" sz="7200" dirty="0"/>
          </a:p>
        </p:txBody>
      </p:sp>
      <p:sp>
        <p:nvSpPr>
          <p:cNvPr id="7" name="Rectangle 6"/>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rgbClr val="C00000"/>
                </a:solidFill>
              </a:rPr>
              <a:t>Vision &amp; Support</a:t>
            </a:r>
            <a:endParaRPr lang="en-US" sz="6000" dirty="0">
              <a:solidFill>
                <a:srgbClr val="C00000"/>
              </a:solidFill>
            </a:endParaRPr>
          </a:p>
        </p:txBody>
      </p:sp>
    </p:spTree>
    <p:extLst>
      <p:ext uri="{BB962C8B-B14F-4D97-AF65-F5344CB8AC3E}">
        <p14:creationId xmlns:p14="http://schemas.microsoft.com/office/powerpoint/2010/main" val="1378909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Step 2</a:t>
            </a:r>
            <a:endParaRPr lang="en-US" sz="7200" dirty="0"/>
          </a:p>
        </p:txBody>
      </p:sp>
      <p:sp>
        <p:nvSpPr>
          <p:cNvPr id="8" name="Rectangle 7"/>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rgbClr val="C00000"/>
                </a:solidFill>
              </a:rPr>
              <a:t>Set Culture</a:t>
            </a:r>
            <a:endParaRPr lang="en-US" sz="7200" dirty="0">
              <a:solidFill>
                <a:srgbClr val="C00000"/>
              </a:solidFill>
            </a:endParaRPr>
          </a:p>
        </p:txBody>
      </p:sp>
    </p:spTree>
    <p:extLst>
      <p:ext uri="{BB962C8B-B14F-4D97-AF65-F5344CB8AC3E}">
        <p14:creationId xmlns:p14="http://schemas.microsoft.com/office/powerpoint/2010/main" val="1069816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2. Set Culture</a:t>
            </a:r>
            <a:endParaRPr lang="en-US" sz="7200" dirty="0"/>
          </a:p>
        </p:txBody>
      </p:sp>
      <p:sp>
        <p:nvSpPr>
          <p:cNvPr id="7" name="Rectangle 6"/>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rgbClr val="C00000"/>
                </a:solidFill>
              </a:rPr>
              <a:t>Patient Knows</a:t>
            </a:r>
            <a:endParaRPr lang="en-US" sz="6000" dirty="0">
              <a:solidFill>
                <a:srgbClr val="C00000"/>
              </a:solidFill>
            </a:endParaRPr>
          </a:p>
        </p:txBody>
      </p:sp>
    </p:spTree>
    <p:extLst>
      <p:ext uri="{BB962C8B-B14F-4D97-AF65-F5344CB8AC3E}">
        <p14:creationId xmlns:p14="http://schemas.microsoft.com/office/powerpoint/2010/main" val="2253709931"/>
      </p:ext>
    </p:extLst>
  </p:cSld>
  <p:clrMapOvr>
    <a:masterClrMapping/>
  </p:clrMapOvr>
</p:sld>
</file>

<file path=ppt/theme/theme1.xml><?xml version="1.0" encoding="utf-8"?>
<a:theme xmlns:a="http://schemas.openxmlformats.org/drawingml/2006/main" name="George Mason University 2.0">
  <a:themeElements>
    <a:clrScheme name="George Mason University">
      <a:dk1>
        <a:srgbClr val="006633"/>
      </a:dk1>
      <a:lt1>
        <a:srgbClr val="FFFFFF"/>
      </a:lt1>
      <a:dk2>
        <a:srgbClr val="000000"/>
      </a:dk2>
      <a:lt2>
        <a:srgbClr val="FFCC33"/>
      </a:lt2>
      <a:accent1>
        <a:srgbClr val="00909E"/>
      </a:accent1>
      <a:accent2>
        <a:srgbClr val="415195"/>
      </a:accent2>
      <a:accent3>
        <a:srgbClr val="81902B"/>
      </a:accent3>
      <a:accent4>
        <a:srgbClr val="F7931E"/>
      </a:accent4>
      <a:accent5>
        <a:srgbClr val="AC1D37"/>
      </a:accent5>
      <a:accent6>
        <a:srgbClr val="D8D8C1"/>
      </a:accent6>
      <a:hlink>
        <a:srgbClr val="00909E"/>
      </a:hlink>
      <a:folHlink>
        <a:srgbClr val="41519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extLst>
    <a:ext uri="{05A4C25C-085E-4340-85A3-A5531E510DB2}">
      <thm15:themeFamily xmlns:thm15="http://schemas.microsoft.com/office/thememl/2012/main" name="template" id="{72BD410A-365D-4D07-B3B5-D7DC155FA58D}" vid="{DD8B9ADD-25EE-4729-84EC-D9CE577660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Template>
  <TotalTime>1541</TotalTime>
  <Words>1465</Words>
  <Application>Microsoft Office PowerPoint</Application>
  <PresentationFormat>Widescreen</PresentationFormat>
  <Paragraphs>86</Paragraphs>
  <Slides>22</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ＭＳ Ｐゴシック</vt:lpstr>
      <vt:lpstr>Calibri</vt:lpstr>
      <vt:lpstr>George Mason University 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Farhat Fazelyar</dc:creator>
  <cp:lastModifiedBy>Farrokh Alemi</cp:lastModifiedBy>
  <cp:revision>44</cp:revision>
  <dcterms:created xsi:type="dcterms:W3CDTF">2018-09-25T23:11:23Z</dcterms:created>
  <dcterms:modified xsi:type="dcterms:W3CDTF">2019-04-16T13:38:48Z</dcterms:modified>
</cp:coreProperties>
</file>