
<file path=[Content_Types].xml><?xml version="1.0" encoding="utf-8"?>
<Types xmlns="http://schemas.openxmlformats.org/package/2006/content-types">
  <Default Extension="png" ContentType="image/png"/>
  <Default Extension="emf" ContentType="image/x-emf"/>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2"/>
  </p:notesMasterIdLst>
  <p:sldIdLst>
    <p:sldId id="268" r:id="rId2"/>
    <p:sldId id="310" r:id="rId3"/>
    <p:sldId id="311" r:id="rId4"/>
    <p:sldId id="320" r:id="rId5"/>
    <p:sldId id="321" r:id="rId6"/>
    <p:sldId id="322" r:id="rId7"/>
    <p:sldId id="323" r:id="rId8"/>
    <p:sldId id="325" r:id="rId9"/>
    <p:sldId id="324" r:id="rId10"/>
    <p:sldId id="326" r:id="rId11"/>
    <p:sldId id="327" r:id="rId12"/>
    <p:sldId id="328" r:id="rId13"/>
    <p:sldId id="329" r:id="rId14"/>
    <p:sldId id="330" r:id="rId15"/>
    <p:sldId id="331" r:id="rId16"/>
    <p:sldId id="332" r:id="rId17"/>
    <p:sldId id="333" r:id="rId18"/>
    <p:sldId id="334" r:id="rId19"/>
    <p:sldId id="335" r:id="rId20"/>
    <p:sldId id="2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fazelya" initials="f" lastIdx="0" clrIdx="0">
    <p:extLst>
      <p:ext uri="{19B8F6BF-5375-455C-9EA6-DF929625EA0E}">
        <p15:presenceInfo xmlns:p15="http://schemas.microsoft.com/office/powerpoint/2012/main" userId="ffazely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33"/>
    <a:srgbClr val="00673B"/>
    <a:srgbClr val="C58942"/>
    <a:srgbClr val="00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702" autoAdjust="0"/>
  </p:normalViewPr>
  <p:slideViewPr>
    <p:cSldViewPr snapToGrid="0" snapToObjects="1">
      <p:cViewPr varScale="1">
        <p:scale>
          <a:sx n="75" d="100"/>
          <a:sy n="75" d="100"/>
        </p:scale>
        <p:origin x="726" y="72"/>
      </p:cViewPr>
      <p:guideLst/>
    </p:cSldViewPr>
  </p:slideViewPr>
  <p:notesTextViewPr>
    <p:cViewPr>
      <p:scale>
        <a:sx n="1" d="1"/>
        <a:sy n="1" d="1"/>
      </p:scale>
      <p:origin x="0" y="0"/>
    </p:cViewPr>
  </p:notesTextViewPr>
  <p:sorterViewPr>
    <p:cViewPr>
      <p:scale>
        <a:sx n="100" d="100"/>
        <a:sy n="100" d="100"/>
      </p:scale>
      <p:origin x="0" y="-57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t>4/16/2019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t>‹#›</a:t>
            </a:fld>
            <a:endParaRPr lang="en-US" dirty="0"/>
          </a:p>
        </p:txBody>
      </p:sp>
    </p:spTree>
    <p:extLst>
      <p:ext uri="{BB962C8B-B14F-4D97-AF65-F5344CB8AC3E}">
        <p14:creationId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discuss </a:t>
            </a:r>
            <a:r>
              <a:rPr lang="en-US" dirty="0" smtClean="0"/>
              <a:t>how leaders of organization can prepare the</a:t>
            </a:r>
            <a:r>
              <a:rPr lang="en-US" baseline="0" dirty="0" smtClean="0"/>
              <a:t> organization for </a:t>
            </a:r>
            <a:r>
              <a:rPr lang="en-US" dirty="0" smtClean="0"/>
              <a:t>process improvement.  These slides were organized by Dr. Alemi.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a:t>
            </a:fld>
            <a:endParaRPr lang="en-US" dirty="0"/>
          </a:p>
        </p:txBody>
      </p:sp>
    </p:spTree>
    <p:extLst>
      <p:ext uri="{BB962C8B-B14F-4D97-AF65-F5344CB8AC3E}">
        <p14:creationId xmlns:p14="http://schemas.microsoft.com/office/powerpoint/2010/main" val="20488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FE59E198-DC60-4627-AD6A-02C7A1FD1CB1}" type="slidenum">
              <a:rPr lang="en-US" altLang="en-US"/>
              <a:pPr/>
              <a:t>10</a:t>
            </a:fld>
            <a:endParaRPr lang="en-US" altLang="en-US"/>
          </a:p>
        </p:txBody>
      </p:sp>
      <p:sp>
        <p:nvSpPr>
          <p:cNvPr id="446466" name="Rectangle 2"/>
          <p:cNvSpPr>
            <a:spLocks noChangeArrowheads="1"/>
          </p:cNvSpPr>
          <p:nvPr>
            <p:ph type="sldImg"/>
          </p:nvPr>
        </p:nvSpPr>
        <p:spPr>
          <a:ln/>
        </p:spPr>
      </p:sp>
      <p:sp>
        <p:nvSpPr>
          <p:cNvPr id="446467" name="Rectangle 3"/>
          <p:cNvSpPr>
            <a:spLocks noGrp="1" noChangeArrowheads="1"/>
          </p:cNvSpPr>
          <p:nvPr>
            <p:ph type="body" idx="1"/>
          </p:nvPr>
        </p:nvSpPr>
        <p:spPr/>
        <p:txBody>
          <a:bodyPr/>
          <a:lstStyle/>
          <a:p>
            <a:r>
              <a:rPr lang="en-US" altLang="en-US" dirty="0" smtClean="0"/>
              <a:t>The first step in understanding the problem is flow-charting the process. Flow-charting documents the process. This is useful for communicating the team's understanding to others. Flowcharting also creates a shared understanding of the process among the team members. </a:t>
            </a:r>
          </a:p>
          <a:p>
            <a:pPr marL="228600" indent="-228600"/>
            <a:endParaRPr lang="en-US" altLang="en-US" dirty="0"/>
          </a:p>
        </p:txBody>
      </p:sp>
    </p:spTree>
    <p:extLst>
      <p:ext uri="{BB962C8B-B14F-4D97-AF65-F5344CB8AC3E}">
        <p14:creationId xmlns:p14="http://schemas.microsoft.com/office/powerpoint/2010/main" val="556795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FE59E198-DC60-4627-AD6A-02C7A1FD1CB1}" type="slidenum">
              <a:rPr lang="en-US" altLang="en-US"/>
              <a:pPr/>
              <a:t>11</a:t>
            </a:fld>
            <a:endParaRPr lang="en-US" altLang="en-US"/>
          </a:p>
        </p:txBody>
      </p:sp>
      <p:sp>
        <p:nvSpPr>
          <p:cNvPr id="446466" name="Rectangle 2"/>
          <p:cNvSpPr>
            <a:spLocks noChangeArrowheads="1"/>
          </p:cNvSpPr>
          <p:nvPr>
            <p:ph type="sldImg"/>
          </p:nvPr>
        </p:nvSpPr>
        <p:spPr>
          <a:ln/>
        </p:spPr>
      </p:sp>
      <p:sp>
        <p:nvSpPr>
          <p:cNvPr id="446467" name="Rectangle 3"/>
          <p:cNvSpPr>
            <a:spLocks noGrp="1" noChangeArrowheads="1"/>
          </p:cNvSpPr>
          <p:nvPr>
            <p:ph type="body" idx="1"/>
          </p:nvPr>
        </p:nvSpPr>
        <p:spPr/>
        <p:txBody>
          <a:bodyPr/>
          <a:lstStyle/>
          <a:p>
            <a:r>
              <a:rPr lang="en-US" altLang="en-US" dirty="0" smtClean="0"/>
              <a:t>One important purpose of flow charting is to fight the common tendency among team members to jump to solutions before the problem is well understood.  Flow charting delays the brainstorming and evaluation of solutions.</a:t>
            </a:r>
            <a:r>
              <a:rPr lang="en-US" altLang="en-US" baseline="0" dirty="0" smtClean="0"/>
              <a:t>  </a:t>
            </a:r>
            <a:endParaRPr lang="en-US" altLang="en-US" dirty="0"/>
          </a:p>
        </p:txBody>
      </p:sp>
    </p:spTree>
    <p:extLst>
      <p:ext uri="{BB962C8B-B14F-4D97-AF65-F5344CB8AC3E}">
        <p14:creationId xmlns:p14="http://schemas.microsoft.com/office/powerpoint/2010/main" val="4030012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FE59E198-DC60-4627-AD6A-02C7A1FD1CB1}" type="slidenum">
              <a:rPr lang="en-US" altLang="en-US"/>
              <a:pPr/>
              <a:t>12</a:t>
            </a:fld>
            <a:endParaRPr lang="en-US" altLang="en-US"/>
          </a:p>
        </p:txBody>
      </p:sp>
      <p:sp>
        <p:nvSpPr>
          <p:cNvPr id="446466" name="Rectangle 2"/>
          <p:cNvSpPr>
            <a:spLocks noChangeArrowheads="1"/>
          </p:cNvSpPr>
          <p:nvPr>
            <p:ph type="sldImg"/>
          </p:nvPr>
        </p:nvSpPr>
        <p:spPr>
          <a:ln/>
        </p:spPr>
      </p:sp>
      <p:sp>
        <p:nvSpPr>
          <p:cNvPr id="446467" name="Rectangle 3"/>
          <p:cNvSpPr>
            <a:spLocks noGrp="1" noChangeArrowheads="1"/>
          </p:cNvSpPr>
          <p:nvPr>
            <p:ph type="body" idx="1"/>
          </p:nvPr>
        </p:nvSpPr>
        <p:spPr/>
        <p:txBody>
          <a:bodyPr/>
          <a:lstStyle/>
          <a:p>
            <a:r>
              <a:rPr lang="en-US" altLang="en-US" dirty="0" smtClean="0"/>
              <a:t>Often team members are surprised at how much more goes into a process besides what they knew.  </a:t>
            </a:r>
            <a:endParaRPr lang="en-US" altLang="en-US" dirty="0" smtClean="0"/>
          </a:p>
        </p:txBody>
      </p:sp>
    </p:spTree>
    <p:extLst>
      <p:ext uri="{BB962C8B-B14F-4D97-AF65-F5344CB8AC3E}">
        <p14:creationId xmlns:p14="http://schemas.microsoft.com/office/powerpoint/2010/main" val="268122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FE59E198-DC60-4627-AD6A-02C7A1FD1CB1}" type="slidenum">
              <a:rPr lang="en-US" altLang="en-US"/>
              <a:pPr/>
              <a:t>13</a:t>
            </a:fld>
            <a:endParaRPr lang="en-US" altLang="en-US"/>
          </a:p>
        </p:txBody>
      </p:sp>
      <p:sp>
        <p:nvSpPr>
          <p:cNvPr id="446466" name="Rectangle 2"/>
          <p:cNvSpPr>
            <a:spLocks noChangeArrowheads="1"/>
          </p:cNvSpPr>
          <p:nvPr>
            <p:ph type="sldImg"/>
          </p:nvPr>
        </p:nvSpPr>
        <p:spPr>
          <a:ln/>
        </p:spPr>
      </p:sp>
      <p:sp>
        <p:nvSpPr>
          <p:cNvPr id="446467" name="Rectangle 3"/>
          <p:cNvSpPr>
            <a:spLocks noGrp="1" noChangeArrowheads="1"/>
          </p:cNvSpPr>
          <p:nvPr>
            <p:ph type="body" idx="1"/>
          </p:nvPr>
        </p:nvSpPr>
        <p:spPr/>
        <p:txBody>
          <a:bodyPr/>
          <a:lstStyle/>
          <a:p>
            <a:r>
              <a:rPr lang="en-US" altLang="en-US" dirty="0" smtClean="0"/>
              <a:t>Flow charting is a visual step that when communicated through story boards reassures employees that the team understood the process. </a:t>
            </a:r>
          </a:p>
          <a:p>
            <a:endParaRPr lang="en-US" altLang="en-US" dirty="0" smtClean="0"/>
          </a:p>
        </p:txBody>
      </p:sp>
    </p:spTree>
    <p:extLst>
      <p:ext uri="{BB962C8B-B14F-4D97-AF65-F5344CB8AC3E}">
        <p14:creationId xmlns:p14="http://schemas.microsoft.com/office/powerpoint/2010/main" val="927350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FE59E198-DC60-4627-AD6A-02C7A1FD1CB1}" type="slidenum">
              <a:rPr lang="en-US" altLang="en-US"/>
              <a:pPr/>
              <a:t>14</a:t>
            </a:fld>
            <a:endParaRPr lang="en-US" altLang="en-US"/>
          </a:p>
        </p:txBody>
      </p:sp>
      <p:sp>
        <p:nvSpPr>
          <p:cNvPr id="446466" name="Rectangle 2"/>
          <p:cNvSpPr>
            <a:spLocks noChangeArrowheads="1"/>
          </p:cNvSpPr>
          <p:nvPr>
            <p:ph type="sldImg"/>
          </p:nvPr>
        </p:nvSpPr>
        <p:spPr>
          <a:ln/>
        </p:spPr>
      </p:sp>
      <p:sp>
        <p:nvSpPr>
          <p:cNvPr id="446467"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There should be an organized approach for collecting ideas, listing them and evaluating them. Often people express an idea and evaluate it immediately afterwards. Research shows that brainstorming ideas before evaluating them is more productive: more ideas are expressed and better ideas are expressed. </a:t>
            </a:r>
            <a:endParaRPr lang="en-US" altLang="en-US" dirty="0" smtClean="0"/>
          </a:p>
        </p:txBody>
      </p:sp>
    </p:spTree>
    <p:extLst>
      <p:ext uri="{BB962C8B-B14F-4D97-AF65-F5344CB8AC3E}">
        <p14:creationId xmlns:p14="http://schemas.microsoft.com/office/powerpoint/2010/main" val="4253378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FE59E198-DC60-4627-AD6A-02C7A1FD1CB1}" type="slidenum">
              <a:rPr lang="en-US" altLang="en-US"/>
              <a:pPr/>
              <a:t>15</a:t>
            </a:fld>
            <a:endParaRPr lang="en-US" altLang="en-US"/>
          </a:p>
        </p:txBody>
      </p:sp>
      <p:sp>
        <p:nvSpPr>
          <p:cNvPr id="446466" name="Rectangle 2"/>
          <p:cNvSpPr>
            <a:spLocks noChangeArrowheads="1"/>
          </p:cNvSpPr>
          <p:nvPr>
            <p:ph type="sldImg"/>
          </p:nvPr>
        </p:nvSpPr>
        <p:spPr>
          <a:ln/>
        </p:spPr>
      </p:sp>
      <p:sp>
        <p:nvSpPr>
          <p:cNvPr id="446467"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In brainstorming the facilitator goes around the room and ask each person to suggest an idea.  Once a large set has been collected, then the group discusses the criteria that might be used to evaluate the ideas.  They rate, discuss and rate the ideas again.</a:t>
            </a:r>
          </a:p>
          <a:p>
            <a:endParaRPr lang="en-US" altLang="en-US" dirty="0" smtClean="0"/>
          </a:p>
        </p:txBody>
      </p:sp>
    </p:spTree>
    <p:extLst>
      <p:ext uri="{BB962C8B-B14F-4D97-AF65-F5344CB8AC3E}">
        <p14:creationId xmlns:p14="http://schemas.microsoft.com/office/powerpoint/2010/main" val="4264210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FE59E198-DC60-4627-AD6A-02C7A1FD1CB1}" type="slidenum">
              <a:rPr lang="en-US" altLang="en-US"/>
              <a:pPr/>
              <a:t>16</a:t>
            </a:fld>
            <a:endParaRPr lang="en-US" altLang="en-US"/>
          </a:p>
        </p:txBody>
      </p:sp>
      <p:sp>
        <p:nvSpPr>
          <p:cNvPr id="446466" name="Rectangle 2"/>
          <p:cNvSpPr>
            <a:spLocks noChangeArrowheads="1"/>
          </p:cNvSpPr>
          <p:nvPr>
            <p:ph type="sldImg"/>
          </p:nvPr>
        </p:nvSpPr>
        <p:spPr>
          <a:ln/>
        </p:spPr>
      </p:sp>
      <p:sp>
        <p:nvSpPr>
          <p:cNvPr id="446467" name="Rectangle 3"/>
          <p:cNvSpPr>
            <a:spLocks noGrp="1" noChangeArrowheads="1"/>
          </p:cNvSpPr>
          <p:nvPr>
            <p:ph type="body" idx="1"/>
          </p:nvPr>
        </p:nvSpPr>
        <p:spPr/>
        <p:txBody>
          <a:bodyPr/>
          <a:lstStyle/>
          <a:p>
            <a:r>
              <a:rPr lang="en-US" altLang="en-US" dirty="0" smtClean="0"/>
              <a:t>Many proposals fail to solve the problem at hand. It is important to gather data concerning how the intervention has solved the problem. Such data can be used to alert the team that a successful solution has been found. Data is needed because intuitions could be misleading.  Data are also needed to show and tell.  Data  needs to be collected over time to make sure that the process is improving over time.  These type of data are usually displayed using control charts. If the data does not show that the problem has been solved, the team needs to continue examining other solutions. Pilot testing and gathering data on improvement is also useful for helping other employees believe in the team's recommendations. Learning organizations need to allow for testing new ideas, even if these ideas are subsequently discarded. </a:t>
            </a:r>
          </a:p>
          <a:p>
            <a:endParaRPr lang="en-US" altLang="en-US" dirty="0" smtClean="0"/>
          </a:p>
        </p:txBody>
      </p:sp>
    </p:spTree>
    <p:extLst>
      <p:ext uri="{BB962C8B-B14F-4D97-AF65-F5344CB8AC3E}">
        <p14:creationId xmlns:p14="http://schemas.microsoft.com/office/powerpoint/2010/main" val="2757490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FE59E198-DC60-4627-AD6A-02C7A1FD1CB1}" type="slidenum">
              <a:rPr lang="en-US" altLang="en-US"/>
              <a:pPr/>
              <a:t>17</a:t>
            </a:fld>
            <a:endParaRPr lang="en-US" altLang="en-US"/>
          </a:p>
        </p:txBody>
      </p:sp>
      <p:sp>
        <p:nvSpPr>
          <p:cNvPr id="446466" name="Rectangle 2"/>
          <p:cNvSpPr>
            <a:spLocks noChangeArrowheads="1"/>
          </p:cNvSpPr>
          <p:nvPr>
            <p:ph type="sldImg"/>
          </p:nvPr>
        </p:nvSpPr>
        <p:spPr>
          <a:ln/>
        </p:spPr>
      </p:sp>
      <p:sp>
        <p:nvSpPr>
          <p:cNvPr id="446467" name="Rectangle 3"/>
          <p:cNvSpPr>
            <a:spLocks noGrp="1" noChangeArrowheads="1"/>
          </p:cNvSpPr>
          <p:nvPr>
            <p:ph type="body" idx="1"/>
          </p:nvPr>
        </p:nvSpPr>
        <p:spPr/>
        <p:txBody>
          <a:bodyPr/>
          <a:lstStyle/>
          <a:p>
            <a:r>
              <a:rPr lang="en-US" altLang="en-US" dirty="0" smtClean="0"/>
              <a:t>Effective change requires clear communications. One way to communicate effectively to large number of employees is through mass media. Internal marketing efforts are an example of using mass media to change employee behavior and to improve adoption of new innovations. In these efforts a central theme is used to sell larger more complex issues. In addition, various media are used to reach as many employees as possible. Effective use of media could include newsletters, video tapes, e-mail, voice mail, written letters, and other communications. One of the methods that we discuss in depth in this section is the bulletin story board. Even though we discuss this approach in depth, it certainly is not the only medium available for communicating the results of the tests.</a:t>
            </a:r>
            <a:endParaRPr lang="en-US" altLang="en-US" dirty="0" smtClean="0"/>
          </a:p>
        </p:txBody>
      </p:sp>
    </p:spTree>
    <p:extLst>
      <p:ext uri="{BB962C8B-B14F-4D97-AF65-F5344CB8AC3E}">
        <p14:creationId xmlns:p14="http://schemas.microsoft.com/office/powerpoint/2010/main" val="70439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FE59E198-DC60-4627-AD6A-02C7A1FD1CB1}" type="slidenum">
              <a:rPr lang="en-US" altLang="en-US"/>
              <a:pPr/>
              <a:t>18</a:t>
            </a:fld>
            <a:endParaRPr lang="en-US" altLang="en-US"/>
          </a:p>
        </p:txBody>
      </p:sp>
      <p:sp>
        <p:nvSpPr>
          <p:cNvPr id="446466" name="Rectangle 2"/>
          <p:cNvSpPr>
            <a:spLocks noChangeArrowheads="1"/>
          </p:cNvSpPr>
          <p:nvPr>
            <p:ph type="sldImg"/>
          </p:nvPr>
        </p:nvSpPr>
        <p:spPr>
          <a:ln/>
        </p:spPr>
      </p:sp>
      <p:sp>
        <p:nvSpPr>
          <p:cNvPr id="446467" name="Rectangle 3"/>
          <p:cNvSpPr>
            <a:spLocks noGrp="1" noChangeArrowheads="1"/>
          </p:cNvSpPr>
          <p:nvPr>
            <p:ph type="body" idx="1"/>
          </p:nvPr>
        </p:nvSpPr>
        <p:spPr/>
        <p:txBody>
          <a:bodyPr/>
          <a:lstStyle/>
          <a:p>
            <a:r>
              <a:rPr lang="en-US" altLang="en-US" dirty="0" smtClean="0"/>
              <a:t>In organizing a storyboard it is important to break the presentation into smaller units, distribute the story publicly and add to the story as the team progresses.  The key objective an unfolding story is to actively get feedback from people not in the team.</a:t>
            </a:r>
          </a:p>
          <a:p>
            <a:endParaRPr lang="en-US" altLang="en-US" dirty="0" smtClean="0"/>
          </a:p>
          <a:p>
            <a:endParaRPr lang="en-US" altLang="en-US" dirty="0" smtClean="0"/>
          </a:p>
        </p:txBody>
      </p:sp>
    </p:spTree>
    <p:extLst>
      <p:ext uri="{BB962C8B-B14F-4D97-AF65-F5344CB8AC3E}">
        <p14:creationId xmlns:p14="http://schemas.microsoft.com/office/powerpoint/2010/main" val="1747177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FE59E198-DC60-4627-AD6A-02C7A1FD1CB1}" type="slidenum">
              <a:rPr lang="en-US" altLang="en-US"/>
              <a:pPr/>
              <a:t>19</a:t>
            </a:fld>
            <a:endParaRPr lang="en-US" altLang="en-US"/>
          </a:p>
        </p:txBody>
      </p:sp>
      <p:sp>
        <p:nvSpPr>
          <p:cNvPr id="446466" name="Rectangle 2"/>
          <p:cNvSpPr>
            <a:spLocks noChangeArrowheads="1"/>
          </p:cNvSpPr>
          <p:nvPr>
            <p:ph type="sldImg"/>
          </p:nvPr>
        </p:nvSpPr>
        <p:spPr>
          <a:ln/>
        </p:spPr>
      </p:sp>
      <p:sp>
        <p:nvSpPr>
          <p:cNvPr id="446467" name="Rectangle 3"/>
          <p:cNvSpPr>
            <a:spLocks noGrp="1" noChangeArrowheads="1"/>
          </p:cNvSpPr>
          <p:nvPr>
            <p:ph type="body" idx="1"/>
          </p:nvPr>
        </p:nvSpPr>
        <p:spPr/>
        <p:txBody>
          <a:bodyPr/>
          <a:lstStyle/>
          <a:p>
            <a:r>
              <a:rPr lang="en-US" altLang="en-US" dirty="0" smtClean="0"/>
              <a:t>Organization leaders and team members work together to spread successful improvements from one unit to other units.  They work on barriers to adoption.  It is not enough to argue the pros and cons of an action.  You need to address the emotional content of change, how people would feel afterwards.  You need to put in place strategies that go beyond self-interest and focus on perception of the new process.</a:t>
            </a:r>
          </a:p>
          <a:p>
            <a:endParaRPr lang="en-US" altLang="en-US" dirty="0" smtClean="0"/>
          </a:p>
          <a:p>
            <a:endParaRPr lang="en-US" altLang="en-US" dirty="0" smtClean="0"/>
          </a:p>
        </p:txBody>
      </p:sp>
    </p:spTree>
    <p:extLst>
      <p:ext uri="{BB962C8B-B14F-4D97-AF65-F5344CB8AC3E}">
        <p14:creationId xmlns:p14="http://schemas.microsoft.com/office/powerpoint/2010/main" val="1401471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033B67D1-11C9-4861-ADD5-104AEDE77134}" type="slidenum">
              <a:rPr lang="en-US" altLang="en-US"/>
              <a:pPr/>
              <a:t>2</a:t>
            </a:fld>
            <a:endParaRPr lang="en-US" altLang="en-US"/>
          </a:p>
        </p:txBody>
      </p:sp>
      <p:sp>
        <p:nvSpPr>
          <p:cNvPr id="435202" name="Rectangle 2"/>
          <p:cNvSpPr>
            <a:spLocks noChangeArrowheads="1"/>
          </p:cNvSpPr>
          <p:nvPr>
            <p:ph type="sldImg"/>
          </p:nvPr>
        </p:nvSpPr>
        <p:spPr>
          <a:ln/>
        </p:spPr>
      </p:sp>
      <p:sp>
        <p:nvSpPr>
          <p:cNvPr id="435203" name="Rectangle 3"/>
          <p:cNvSpPr>
            <a:spLocks noGrp="1" noChangeArrowheads="1"/>
          </p:cNvSpPr>
          <p:nvPr>
            <p:ph type="body" idx="1"/>
          </p:nvPr>
        </p:nvSpPr>
        <p:spPr/>
        <p:txBody>
          <a:bodyPr/>
          <a:lstStyle/>
          <a:p>
            <a:r>
              <a:rPr lang="en-US" altLang="en-US" dirty="0"/>
              <a:t>Last time we </a:t>
            </a:r>
            <a:r>
              <a:rPr lang="en-US" altLang="en-US" dirty="0" smtClean="0"/>
              <a:t>covered </a:t>
            </a:r>
            <a:r>
              <a:rPr lang="en-US" altLang="en-US" dirty="0"/>
              <a:t>the </a:t>
            </a:r>
            <a:r>
              <a:rPr lang="en-US" altLang="en-US" dirty="0" smtClean="0"/>
              <a:t>steps that organizational leaders need to take</a:t>
            </a:r>
            <a:r>
              <a:rPr lang="en-US" altLang="en-US" baseline="0" dirty="0" smtClean="0"/>
              <a:t> to create a conducive environment for process improvement</a:t>
            </a:r>
            <a:r>
              <a:rPr lang="en-US" altLang="en-US" dirty="0" smtClean="0"/>
              <a:t>.  </a:t>
            </a:r>
            <a:r>
              <a:rPr lang="en-US" altLang="en-US" dirty="0"/>
              <a:t>This time we cover the remaining steps.  </a:t>
            </a:r>
            <a:r>
              <a:rPr lang="en-US" altLang="en-US" dirty="0" smtClean="0"/>
              <a:t>We focus</a:t>
            </a:r>
            <a:r>
              <a:rPr lang="en-US" altLang="en-US" baseline="0" dirty="0" smtClean="0"/>
              <a:t> on steps 5 through 10, steps that process improvement teams take to change the organization for the better.  </a:t>
            </a:r>
            <a:endParaRPr lang="en-US" altLang="en-US" dirty="0"/>
          </a:p>
        </p:txBody>
      </p:sp>
    </p:spTree>
    <p:extLst>
      <p:ext uri="{BB962C8B-B14F-4D97-AF65-F5344CB8AC3E}">
        <p14:creationId xmlns:p14="http://schemas.microsoft.com/office/powerpoint/2010/main" val="2362026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FE59E198-DC60-4627-AD6A-02C7A1FD1CB1}" type="slidenum">
              <a:rPr lang="en-US" altLang="en-US"/>
              <a:pPr/>
              <a:t>3</a:t>
            </a:fld>
            <a:endParaRPr lang="en-US" altLang="en-US"/>
          </a:p>
        </p:txBody>
      </p:sp>
      <p:sp>
        <p:nvSpPr>
          <p:cNvPr id="446466" name="Rectangle 2"/>
          <p:cNvSpPr>
            <a:spLocks noChangeArrowheads="1"/>
          </p:cNvSpPr>
          <p:nvPr>
            <p:ph type="sldImg"/>
          </p:nvPr>
        </p:nvSpPr>
        <p:spPr>
          <a:ln/>
        </p:spPr>
      </p:sp>
      <p:sp>
        <p:nvSpPr>
          <p:cNvPr id="446467" name="Rectangle 3"/>
          <p:cNvSpPr>
            <a:spLocks noGrp="1" noChangeArrowheads="1"/>
          </p:cNvSpPr>
          <p:nvPr>
            <p:ph type="body" idx="1"/>
          </p:nvPr>
        </p:nvSpPr>
        <p:spPr/>
        <p:txBody>
          <a:bodyPr/>
          <a:lstStyle/>
          <a:p>
            <a:pPr marL="228600" indent="-228600"/>
            <a:r>
              <a:rPr lang="en-US" altLang="en-US" dirty="0" smtClean="0"/>
              <a:t>Lets start with a review of the last step taken</a:t>
            </a:r>
            <a:r>
              <a:rPr lang="en-US" altLang="en-US" baseline="0" dirty="0" smtClean="0"/>
              <a:t> by organizational leaders</a:t>
            </a:r>
            <a:r>
              <a:rPr lang="en-US" altLang="en-US" dirty="0" smtClean="0"/>
              <a:t>.  In step 4 the organizational unit responsible for quality improvement assigns an important problem to the improvement team.  They invite an interdisciplinary team to address the problem and schedule the first meeting of the team.   </a:t>
            </a:r>
            <a:endParaRPr lang="en-US" altLang="en-US" dirty="0"/>
          </a:p>
        </p:txBody>
      </p:sp>
    </p:spTree>
    <p:extLst>
      <p:ext uri="{BB962C8B-B14F-4D97-AF65-F5344CB8AC3E}">
        <p14:creationId xmlns:p14="http://schemas.microsoft.com/office/powerpoint/2010/main" val="1959337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FE59E198-DC60-4627-AD6A-02C7A1FD1CB1}" type="slidenum">
              <a:rPr lang="en-US" altLang="en-US"/>
              <a:pPr/>
              <a:t>4</a:t>
            </a:fld>
            <a:endParaRPr lang="en-US" altLang="en-US"/>
          </a:p>
        </p:txBody>
      </p:sp>
      <p:sp>
        <p:nvSpPr>
          <p:cNvPr id="446466" name="Rectangle 2"/>
          <p:cNvSpPr>
            <a:spLocks noChangeArrowheads="1"/>
          </p:cNvSpPr>
          <p:nvPr>
            <p:ph type="sldImg"/>
          </p:nvPr>
        </p:nvSpPr>
        <p:spPr>
          <a:ln/>
        </p:spPr>
      </p:sp>
      <p:sp>
        <p:nvSpPr>
          <p:cNvPr id="446467" name="Rectangle 3"/>
          <p:cNvSpPr>
            <a:spLocks noGrp="1" noChangeArrowheads="1"/>
          </p:cNvSpPr>
          <p:nvPr>
            <p:ph type="body" idx="1"/>
          </p:nvPr>
        </p:nvSpPr>
        <p:spPr/>
        <p:txBody>
          <a:bodyPr/>
          <a:lstStyle/>
          <a:p>
            <a:pPr marL="228600" indent="-228600"/>
            <a:r>
              <a:rPr lang="en-US" altLang="en-US" dirty="0" smtClean="0"/>
              <a:t>They state the problem without suggesting a solution.  </a:t>
            </a:r>
            <a:endParaRPr lang="en-US" altLang="en-US" dirty="0"/>
          </a:p>
        </p:txBody>
      </p:sp>
    </p:spTree>
    <p:extLst>
      <p:ext uri="{BB962C8B-B14F-4D97-AF65-F5344CB8AC3E}">
        <p14:creationId xmlns:p14="http://schemas.microsoft.com/office/powerpoint/2010/main" val="2555961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FE59E198-DC60-4627-AD6A-02C7A1FD1CB1}" type="slidenum">
              <a:rPr lang="en-US" altLang="en-US"/>
              <a:pPr/>
              <a:t>5</a:t>
            </a:fld>
            <a:endParaRPr lang="en-US" altLang="en-US"/>
          </a:p>
        </p:txBody>
      </p:sp>
      <p:sp>
        <p:nvSpPr>
          <p:cNvPr id="446466" name="Rectangle 2"/>
          <p:cNvSpPr>
            <a:spLocks noChangeArrowheads="1"/>
          </p:cNvSpPr>
          <p:nvPr>
            <p:ph type="sldImg"/>
          </p:nvPr>
        </p:nvSpPr>
        <p:spPr>
          <a:ln/>
        </p:spPr>
      </p:sp>
      <p:sp>
        <p:nvSpPr>
          <p:cNvPr id="446467" name="Rectangle 3"/>
          <p:cNvSpPr>
            <a:spLocks noGrp="1" noChangeArrowheads="1"/>
          </p:cNvSpPr>
          <p:nvPr>
            <p:ph type="body" idx="1"/>
          </p:nvPr>
        </p:nvSpPr>
        <p:spPr/>
        <p:txBody>
          <a:bodyPr/>
          <a:lstStyle/>
          <a:p>
            <a:pPr marL="228600" indent="-228600"/>
            <a:r>
              <a:rPr lang="en-US" altLang="en-US" dirty="0" smtClean="0"/>
              <a:t>They provide benchmark data on patient experiences, </a:t>
            </a:r>
            <a:endParaRPr lang="en-US" altLang="en-US" dirty="0"/>
          </a:p>
        </p:txBody>
      </p:sp>
    </p:spTree>
    <p:extLst>
      <p:ext uri="{BB962C8B-B14F-4D97-AF65-F5344CB8AC3E}">
        <p14:creationId xmlns:p14="http://schemas.microsoft.com/office/powerpoint/2010/main" val="3571145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FE59E198-DC60-4627-AD6A-02C7A1FD1CB1}" type="slidenum">
              <a:rPr lang="en-US" altLang="en-US"/>
              <a:pPr/>
              <a:t>6</a:t>
            </a:fld>
            <a:endParaRPr lang="en-US" altLang="en-US"/>
          </a:p>
        </p:txBody>
      </p:sp>
      <p:sp>
        <p:nvSpPr>
          <p:cNvPr id="446466" name="Rectangle 2"/>
          <p:cNvSpPr>
            <a:spLocks noChangeArrowheads="1"/>
          </p:cNvSpPr>
          <p:nvPr>
            <p:ph type="sldImg"/>
          </p:nvPr>
        </p:nvSpPr>
        <p:spPr>
          <a:ln/>
        </p:spPr>
      </p:sp>
      <p:sp>
        <p:nvSpPr>
          <p:cNvPr id="446467" name="Rectangle 3"/>
          <p:cNvSpPr>
            <a:spLocks noGrp="1" noChangeArrowheads="1"/>
          </p:cNvSpPr>
          <p:nvPr>
            <p:ph type="body" idx="1"/>
          </p:nvPr>
        </p:nvSpPr>
        <p:spPr/>
        <p:txBody>
          <a:bodyPr/>
          <a:lstStyle/>
          <a:p>
            <a:pPr marL="228600" indent="-228600"/>
            <a:r>
              <a:rPr lang="en-US" altLang="en-US" dirty="0" smtClean="0"/>
              <a:t>blame no group for the events</a:t>
            </a:r>
            <a:endParaRPr lang="en-US" altLang="en-US" dirty="0"/>
          </a:p>
        </p:txBody>
      </p:sp>
    </p:spTree>
    <p:extLst>
      <p:ext uri="{BB962C8B-B14F-4D97-AF65-F5344CB8AC3E}">
        <p14:creationId xmlns:p14="http://schemas.microsoft.com/office/powerpoint/2010/main" val="52001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FE59E198-DC60-4627-AD6A-02C7A1FD1CB1}" type="slidenum">
              <a:rPr lang="en-US" altLang="en-US"/>
              <a:pPr/>
              <a:t>7</a:t>
            </a:fld>
            <a:endParaRPr lang="en-US" altLang="en-US"/>
          </a:p>
        </p:txBody>
      </p:sp>
      <p:sp>
        <p:nvSpPr>
          <p:cNvPr id="446466" name="Rectangle 2"/>
          <p:cNvSpPr>
            <a:spLocks noChangeArrowheads="1"/>
          </p:cNvSpPr>
          <p:nvPr>
            <p:ph type="sldImg"/>
          </p:nvPr>
        </p:nvSpPr>
        <p:spPr>
          <a:ln/>
        </p:spPr>
      </p:sp>
      <p:sp>
        <p:nvSpPr>
          <p:cNvPr id="446467" name="Rectangle 3"/>
          <p:cNvSpPr>
            <a:spLocks noGrp="1" noChangeArrowheads="1"/>
          </p:cNvSpPr>
          <p:nvPr>
            <p:ph type="body" idx="1"/>
          </p:nvPr>
        </p:nvSpPr>
        <p:spPr/>
        <p:txBody>
          <a:bodyPr/>
          <a:lstStyle/>
          <a:p>
            <a:pPr marL="228600" indent="-228600"/>
            <a:r>
              <a:rPr lang="en-US" altLang="en-US" dirty="0" smtClean="0"/>
              <a:t>define the problem both as a gap and an opportunity.  </a:t>
            </a:r>
            <a:endParaRPr lang="en-US" altLang="en-US" dirty="0"/>
          </a:p>
        </p:txBody>
      </p:sp>
    </p:spTree>
    <p:extLst>
      <p:ext uri="{BB962C8B-B14F-4D97-AF65-F5344CB8AC3E}">
        <p14:creationId xmlns:p14="http://schemas.microsoft.com/office/powerpoint/2010/main" val="1499376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FE59E198-DC60-4627-AD6A-02C7A1FD1CB1}" type="slidenum">
              <a:rPr lang="en-US" altLang="en-US"/>
              <a:pPr/>
              <a:t>8</a:t>
            </a:fld>
            <a:endParaRPr lang="en-US" altLang="en-US"/>
          </a:p>
        </p:txBody>
      </p:sp>
      <p:sp>
        <p:nvSpPr>
          <p:cNvPr id="446466" name="Rectangle 2"/>
          <p:cNvSpPr>
            <a:spLocks noChangeArrowheads="1"/>
          </p:cNvSpPr>
          <p:nvPr>
            <p:ph type="sldImg"/>
          </p:nvPr>
        </p:nvSpPr>
        <p:spPr>
          <a:ln/>
        </p:spPr>
      </p:sp>
      <p:sp>
        <p:nvSpPr>
          <p:cNvPr id="446467" name="Rectangle 3"/>
          <p:cNvSpPr>
            <a:spLocks noGrp="1" noChangeArrowheads="1"/>
          </p:cNvSpPr>
          <p:nvPr>
            <p:ph type="body" idx="1"/>
          </p:nvPr>
        </p:nvSpPr>
        <p:spPr/>
        <p:txBody>
          <a:bodyPr/>
          <a:lstStyle/>
          <a:p>
            <a:pPr marL="228600" indent="-228600"/>
            <a:r>
              <a:rPr lang="en-US" altLang="en-US" dirty="0" smtClean="0"/>
              <a:t>Now it is the responsibility of the improvement team to make progress and we will describe the steps in their efforts in the remainder of these slides </a:t>
            </a:r>
            <a:endParaRPr lang="en-US" altLang="en-US" dirty="0"/>
          </a:p>
        </p:txBody>
      </p:sp>
    </p:spTree>
    <p:extLst>
      <p:ext uri="{BB962C8B-B14F-4D97-AF65-F5344CB8AC3E}">
        <p14:creationId xmlns:p14="http://schemas.microsoft.com/office/powerpoint/2010/main" val="493900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5"/>
          </p:nvPr>
        </p:nvSpPr>
        <p:spPr>
          <a:ln/>
        </p:spPr>
        <p:txBody>
          <a:bodyPr/>
          <a:lstStyle/>
          <a:p>
            <a:fld id="{FE59E198-DC60-4627-AD6A-02C7A1FD1CB1}" type="slidenum">
              <a:rPr lang="en-US" altLang="en-US"/>
              <a:pPr/>
              <a:t>9</a:t>
            </a:fld>
            <a:endParaRPr lang="en-US" altLang="en-US"/>
          </a:p>
        </p:txBody>
      </p:sp>
      <p:sp>
        <p:nvSpPr>
          <p:cNvPr id="446466" name="Rectangle 2"/>
          <p:cNvSpPr>
            <a:spLocks noChangeArrowheads="1"/>
          </p:cNvSpPr>
          <p:nvPr>
            <p:ph type="sldImg"/>
          </p:nvPr>
        </p:nvSpPr>
        <p:spPr>
          <a:ln/>
        </p:spPr>
      </p:sp>
      <p:sp>
        <p:nvSpPr>
          <p:cNvPr id="446467" name="Rectangle 3"/>
          <p:cNvSpPr>
            <a:spLocks noGrp="1" noChangeArrowheads="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altLang="en-US" dirty="0" smtClean="0"/>
              <a:t>The quality team puts together a team to address the problem.  It is important to rely on process owners, these are people directly involved in the process that we are trying to improve.  Keep in mind that the team should be interdisciplinary.  Include physicians, nurses, other clinicians and managers.  Make sure that management is included otherwise important system perspectives would be lost.  Each team is expected to organize their own meetings.  For each meeting they are expected to have a timekeeper, agenda and end the meeting with an evaluation.  </a:t>
            </a:r>
          </a:p>
          <a:p>
            <a:pPr marL="228600" indent="-228600"/>
            <a:endParaRPr lang="en-US" altLang="en-US" dirty="0"/>
          </a:p>
        </p:txBody>
      </p:sp>
    </p:spTree>
    <p:extLst>
      <p:ext uri="{BB962C8B-B14F-4D97-AF65-F5344CB8AC3E}">
        <p14:creationId xmlns:p14="http://schemas.microsoft.com/office/powerpoint/2010/main" val="723169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8" descr="GMUgreengold.eps">
            <a:extLst>
              <a:ext uri="{FF2B5EF4-FFF2-40B4-BE49-F238E27FC236}">
                <a16:creationId xmlns="" xmlns:a16="http://schemas.microsoft.com/office/drawing/2014/main"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34">
            <a:extLst>
              <a:ext uri="{FF2B5EF4-FFF2-40B4-BE49-F238E27FC236}">
                <a16:creationId xmlns="" xmlns:a16="http://schemas.microsoft.com/office/drawing/2014/main"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a:t>Click to edit title text</a:t>
            </a:r>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a:t>Click to edit </a:t>
            </a:r>
            <a:r>
              <a:rPr lang="en-US" dirty="0" err="1"/>
              <a:t>subheader</a:t>
            </a:r>
            <a:r>
              <a:rPr lang="en-US" dirty="0"/>
              <a:t> text</a:t>
            </a:r>
          </a:p>
        </p:txBody>
      </p:sp>
    </p:spTree>
    <p:extLst>
      <p:ext uri="{BB962C8B-B14F-4D97-AF65-F5344CB8AC3E}">
        <p14:creationId xmlns:p14="http://schemas.microsoft.com/office/powerpoint/2010/main" val="14939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117600" y="5943600"/>
            <a:ext cx="2540000" cy="304800"/>
          </a:xfrm>
          <a:prstGeom prst="rect">
            <a:avLst/>
          </a:prstGeom>
        </p:spPr>
        <p:txBody>
          <a:bodyPr/>
          <a:lstStyle>
            <a:lvl1pPr>
              <a:defRPr/>
            </a:lvl1pPr>
          </a:lstStyle>
          <a:p>
            <a:fld id="{15CABCDF-D4E9-49D3-B59D-2134EDE2FB1E}" type="datetime1">
              <a:rPr lang="en-US" altLang="en-US"/>
              <a:pPr/>
              <a:t>4/16/2019</a:t>
            </a:fld>
            <a:endParaRPr lang="en-US" altLang="en-US"/>
          </a:p>
        </p:txBody>
      </p:sp>
      <p:sp>
        <p:nvSpPr>
          <p:cNvPr id="5" name="Footer Placeholder 4"/>
          <p:cNvSpPr>
            <a:spLocks noGrp="1"/>
          </p:cNvSpPr>
          <p:nvPr>
            <p:ph type="ftr" sz="quarter" idx="11"/>
          </p:nvPr>
        </p:nvSpPr>
        <p:spPr>
          <a:xfrm>
            <a:off x="1117600" y="6248400"/>
            <a:ext cx="3860800" cy="457200"/>
          </a:xfrm>
          <a:prstGeom prst="rect">
            <a:avLst/>
          </a:prstGeom>
        </p:spPr>
        <p:txBody>
          <a:bodyPr/>
          <a:lstStyle>
            <a:lvl1pPr>
              <a:defRPr/>
            </a:lvl1pPr>
          </a:lstStyle>
          <a:p>
            <a:endParaRPr lang="en-US" altLang="en-US"/>
          </a:p>
        </p:txBody>
      </p:sp>
      <p:sp>
        <p:nvSpPr>
          <p:cNvPr id="6" name="Slide Number Placeholder 5"/>
          <p:cNvSpPr>
            <a:spLocks noGrp="1"/>
          </p:cNvSpPr>
          <p:nvPr>
            <p:ph type="sldNum" sz="quarter" idx="12"/>
          </p:nvPr>
        </p:nvSpPr>
        <p:spPr>
          <a:xfrm>
            <a:off x="4978400" y="6248400"/>
            <a:ext cx="2540000" cy="457200"/>
          </a:xfrm>
          <a:prstGeom prst="rect">
            <a:avLst/>
          </a:prstGeom>
        </p:spPr>
        <p:txBody>
          <a:bodyPr/>
          <a:lstStyle>
            <a:lvl1pPr>
              <a:defRPr/>
            </a:lvl1pPr>
          </a:lstStyle>
          <a:p>
            <a:fld id="{7921BDA2-F10C-4540-A987-D4A480E7AFFB}" type="slidenum">
              <a:rPr lang="en-US" altLang="en-US"/>
              <a:pPr/>
              <a:t>‹#›</a:t>
            </a:fld>
            <a:endParaRPr lang="en-US" altLang="en-US"/>
          </a:p>
        </p:txBody>
      </p:sp>
    </p:spTree>
    <p:extLst>
      <p:ext uri="{BB962C8B-B14F-4D97-AF65-F5344CB8AC3E}">
        <p14:creationId xmlns:p14="http://schemas.microsoft.com/office/powerpoint/2010/main" val="2952150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amp;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 xmlns:a16="http://schemas.microsoft.com/office/drawing/2014/main" id="{20FB55CB-28CF-4BA5-A14C-68AAF2C69257}"/>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tudent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 xmlns:a16="http://schemas.microsoft.com/office/drawing/2014/main" id="{E5CF39DD-EB27-458E-B080-C2C095C05281}"/>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838200"/>
            <a:ext cx="4876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838200"/>
            <a:ext cx="5003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dirty="0" smtClean="0">
                <a:solidFill>
                  <a:schemeClr val="tx2"/>
                </a:solidFill>
              </a:defRPr>
            </a:lvl1pPr>
          </a:lstStyle>
          <a:p>
            <a:pPr marL="0" lvl="0" indent="0">
              <a:spcBef>
                <a:spcPts val="0"/>
              </a:spcBef>
            </a:pPr>
            <a:r>
              <a:rPr lang="en-US"/>
              <a:t>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aphic, Caption">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12800" y="4343400"/>
            <a:ext cx="10363200" cy="1981200"/>
          </a:xfrm>
        </p:spPr>
        <p:txBody>
          <a:bodyPr numCol="3"/>
          <a:lstStyle>
            <a:lvl1pPr>
              <a:defRPr baseline="0">
                <a:solidFill>
                  <a:schemeClr val="tx2"/>
                </a:solidFill>
              </a:defRPr>
            </a:lvl1pPr>
            <a:lvl2pPr marL="0" indent="0">
              <a:defRPr>
                <a:solidFill>
                  <a:schemeClr val="tx2"/>
                </a:solidFill>
              </a:defRPr>
            </a:lvl2pPr>
          </a:lstStyle>
          <a:p>
            <a:pPr lvl="0"/>
            <a:r>
              <a:rPr lang="en-US"/>
              <a:t>Edit Master text styles</a:t>
            </a:r>
          </a:p>
          <a:p>
            <a:pPr lvl="1"/>
            <a:r>
              <a:rPr lang="en-US"/>
              <a:t>Second level</a:t>
            </a:r>
          </a:p>
        </p:txBody>
      </p:sp>
      <p:sp>
        <p:nvSpPr>
          <p:cNvPr id="12" name="Picture Placeholder 11"/>
          <p:cNvSpPr>
            <a:spLocks noGrp="1"/>
          </p:cNvSpPr>
          <p:nvPr>
            <p:ph type="pic" sz="quarter" idx="14"/>
          </p:nvPr>
        </p:nvSpPr>
        <p:spPr>
          <a:xfrm>
            <a:off x="812800" y="838200"/>
            <a:ext cx="10363200" cy="3200400"/>
          </a:xfrm>
        </p:spPr>
        <p:txBody>
          <a:bodyPr/>
          <a:lstStyle>
            <a:lvl1pPr>
              <a:defRPr>
                <a:solidFill>
                  <a:schemeClr val="tx2"/>
                </a:solidFill>
              </a:defRPr>
            </a:lvl1pPr>
          </a:lstStyle>
          <a:p>
            <a:r>
              <a:rPr lang="en-US" dirty="0"/>
              <a:t>Click icon to add picture</a:t>
            </a:r>
          </a:p>
        </p:txBody>
      </p:sp>
      <p:sp>
        <p:nvSpPr>
          <p:cNvPr id="5" name="Rectangle 8"/>
          <p:cNvSpPr>
            <a:spLocks noGrp="1"/>
          </p:cNvSpPr>
          <p:nvPr>
            <p:ph type="body" sz="quarter" idx="15"/>
          </p:nvPr>
        </p:nvSpPr>
        <p:spPr>
          <a:xfrm>
            <a:off x="812800" y="381000"/>
            <a:ext cx="10363200" cy="228600"/>
          </a:xfrm>
          <a:solidFill>
            <a:schemeClr val="bg1">
              <a:lumMod val="85000"/>
            </a:schemeClr>
          </a:solidFill>
        </p:spPr>
        <p:txBody>
          <a:bodyPr tIns="0" bIns="0" anchor="t" anchorCtr="0"/>
          <a:lstStyle>
            <a:lvl1pPr marL="0" indent="0">
              <a:spcBef>
                <a:spcPts val="0"/>
              </a:spcBef>
              <a:defRPr sz="1400" b="1" i="0" cap="all" spc="120">
                <a:solidFill>
                  <a:schemeClr val="tx2"/>
                </a:solidFill>
              </a:defRPr>
            </a:lvl1pPr>
            <a:extLst/>
          </a:lstStyle>
          <a:p>
            <a:pPr lvl="0"/>
            <a:r>
              <a:rPr lang="en-US"/>
              <a:t>Edit Master text styles</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smtClean="0">
                <a:solidFill>
                  <a:schemeClr val="tx2"/>
                </a:solidFill>
              </a:defRPr>
            </a:lvl1pPr>
          </a:lstStyle>
          <a:p>
            <a:pPr marL="0" lvl="0" indent="0">
              <a:spcBef>
                <a:spcPts val="0"/>
              </a:spcBef>
            </a:pPr>
            <a:r>
              <a:rPr lang="en-US"/>
              <a:t>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a:t>Edit Master text styles</a:t>
            </a:r>
          </a:p>
          <a:p>
            <a:pPr lvl="1"/>
            <a:r>
              <a:rPr lang="en-US"/>
              <a:t>Second level</a:t>
            </a:r>
          </a:p>
          <a:p>
            <a:pPr lvl="2"/>
            <a:r>
              <a:rPr lang="en-US"/>
              <a:t>Third level</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12800" y="533400"/>
            <a:ext cx="10363200" cy="5715000"/>
          </a:xfrm>
        </p:spPr>
        <p:txBody>
          <a:bodyPr/>
          <a:lstStyle>
            <a:lvl1pPr>
              <a:defRPr>
                <a:solidFill>
                  <a:schemeClr val="tx2"/>
                </a:solidFill>
              </a:defRPr>
            </a:lvl1pPr>
          </a:lstStyle>
          <a:p>
            <a:r>
              <a:rPr lang="en-US" dirty="0"/>
              <a:t>Click icon to add chart</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9753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19200" y="2286000"/>
            <a:ext cx="10058400" cy="3657600"/>
          </a:xfrm>
        </p:spPr>
        <p:txBody>
          <a:bodyPr/>
          <a:lstStyle/>
          <a:p>
            <a:endParaRPr lang="en-US"/>
          </a:p>
        </p:txBody>
      </p:sp>
      <p:sp>
        <p:nvSpPr>
          <p:cNvPr id="4" name="Date Placeholder 3"/>
          <p:cNvSpPr>
            <a:spLocks noGrp="1"/>
          </p:cNvSpPr>
          <p:nvPr>
            <p:ph type="dt" sz="half" idx="10"/>
          </p:nvPr>
        </p:nvSpPr>
        <p:spPr>
          <a:xfrm>
            <a:off x="1117600" y="5943600"/>
            <a:ext cx="2540000" cy="304800"/>
          </a:xfrm>
          <a:prstGeom prst="rect">
            <a:avLst/>
          </a:prstGeom>
        </p:spPr>
        <p:txBody>
          <a:bodyPr/>
          <a:lstStyle>
            <a:lvl1pPr>
              <a:defRPr/>
            </a:lvl1pPr>
          </a:lstStyle>
          <a:p>
            <a:fld id="{021A883B-6066-4324-8EF2-76FE63D305A8}" type="datetime1">
              <a:rPr lang="en-US" altLang="en-US"/>
              <a:pPr/>
              <a:t>4/16/2019</a:t>
            </a:fld>
            <a:endParaRPr lang="en-US" altLang="en-US"/>
          </a:p>
        </p:txBody>
      </p:sp>
      <p:sp>
        <p:nvSpPr>
          <p:cNvPr id="5" name="Footer Placeholder 4"/>
          <p:cNvSpPr>
            <a:spLocks noGrp="1"/>
          </p:cNvSpPr>
          <p:nvPr>
            <p:ph type="ftr" sz="quarter" idx="11"/>
          </p:nvPr>
        </p:nvSpPr>
        <p:spPr>
          <a:xfrm>
            <a:off x="1117600" y="6248400"/>
            <a:ext cx="3860800" cy="457200"/>
          </a:xfrm>
          <a:prstGeom prst="rect">
            <a:avLst/>
          </a:prstGeom>
        </p:spPr>
        <p:txBody>
          <a:bodyPr/>
          <a:lstStyle>
            <a:lvl1pPr>
              <a:defRPr/>
            </a:lvl1pPr>
          </a:lstStyle>
          <a:p>
            <a:endParaRPr lang="en-US" altLang="en-US"/>
          </a:p>
        </p:txBody>
      </p:sp>
      <p:sp>
        <p:nvSpPr>
          <p:cNvPr id="6" name="Slide Number Placeholder 5"/>
          <p:cNvSpPr>
            <a:spLocks noGrp="1"/>
          </p:cNvSpPr>
          <p:nvPr>
            <p:ph type="sldNum" sz="quarter" idx="12"/>
          </p:nvPr>
        </p:nvSpPr>
        <p:spPr>
          <a:xfrm>
            <a:off x="4978400" y="6248400"/>
            <a:ext cx="2540000" cy="457200"/>
          </a:xfrm>
          <a:prstGeom prst="rect">
            <a:avLst/>
          </a:prstGeom>
        </p:spPr>
        <p:txBody>
          <a:bodyPr/>
          <a:lstStyle>
            <a:lvl1pPr>
              <a:defRPr/>
            </a:lvl1pPr>
          </a:lstStyle>
          <a:p>
            <a:fld id="{F354F6D0-3E52-49E8-BB71-4A9E6C1C21C3}" type="slidenum">
              <a:rPr lang="en-US" altLang="en-US"/>
              <a:pPr/>
              <a:t>‹#›</a:t>
            </a:fld>
            <a:endParaRPr lang="en-US" altLang="en-US"/>
          </a:p>
        </p:txBody>
      </p:sp>
    </p:spTree>
    <p:extLst>
      <p:ext uri="{BB962C8B-B14F-4D97-AF65-F5344CB8AC3E}">
        <p14:creationId xmlns:p14="http://schemas.microsoft.com/office/powerpoint/2010/main" val="959809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3" name="Rectangle 34"/>
          <p:cNvSpPr txBox="1">
            <a:spLocks/>
          </p:cNvSpPr>
          <p:nvPr/>
        </p:nvSpPr>
        <p:spPr>
          <a:xfrm>
            <a:off x="9028252"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900" kern="0" spc="150" dirty="0">
                <a:solidFill>
                  <a:srgbClr val="000000"/>
                </a:solidFill>
              </a:rPr>
              <a:t>GEORGE MASON UNIVERSITY</a:t>
            </a:r>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Rectangle 34">
            <a:extLst>
              <a:ext uri="{FF2B5EF4-FFF2-40B4-BE49-F238E27FC236}">
                <a16:creationId xmlns="" xmlns:a16="http://schemas.microsoft.com/office/drawing/2014/main" id="{894A7767-E094-483E-9582-5A512B559400}"/>
              </a:ext>
            </a:extLst>
          </p:cNvPr>
          <p:cNvSpPr txBox="1">
            <a:spLocks/>
          </p:cNvSpPr>
          <p:nvPr userDrawn="1"/>
        </p:nvSpPr>
        <p:spPr>
          <a:xfrm>
            <a:off x="754292"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900" kern="0" spc="150" dirty="0">
                <a:solidFill>
                  <a:srgbClr val="000000"/>
                </a:solidFill>
              </a:rPr>
              <a:t>Health Informatics Program</a:t>
            </a:r>
          </a:p>
        </p:txBody>
      </p:sp>
    </p:spTree>
    <p:extLst>
      <p:ext uri="{BB962C8B-B14F-4D97-AF65-F5344CB8AC3E}">
        <p14:creationId xmlns:p14="http://schemas.microsoft.com/office/powerpoint/2010/main" val="1472503480"/>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76" r:id="rId4"/>
    <p:sldLayoutId id="2147483677" r:id="rId5"/>
    <p:sldLayoutId id="2147483678" r:id="rId6"/>
    <p:sldLayoutId id="2147483680" r:id="rId7"/>
    <p:sldLayoutId id="2147483681" r:id="rId8"/>
    <p:sldLayoutId id="2147483686" r:id="rId9"/>
    <p:sldLayoutId id="2147483687" r:id="rId10"/>
  </p:sldLayoutIdLst>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0" y="536575"/>
            <a:ext cx="10419633" cy="2409825"/>
          </a:xfrm>
        </p:spPr>
        <p:txBody>
          <a:bodyPr/>
          <a:lstStyle/>
          <a:p>
            <a:r>
              <a:rPr lang="en-US" altLang="en-US" sz="4800" dirty="0" smtClean="0"/>
              <a:t>PDCA Cycles</a:t>
            </a:r>
            <a:endParaRPr lang="en-US" sz="4800" dirty="0"/>
          </a:p>
        </p:txBody>
      </p:sp>
      <p:sp>
        <p:nvSpPr>
          <p:cNvPr id="4" name="Text Placeholder 3"/>
          <p:cNvSpPr>
            <a:spLocks noGrp="1"/>
          </p:cNvSpPr>
          <p:nvPr>
            <p:ph type="body" sz="quarter" idx="11"/>
          </p:nvPr>
        </p:nvSpPr>
        <p:spPr>
          <a:xfrm>
            <a:off x="823912" y="3287713"/>
            <a:ext cx="6246589" cy="1362075"/>
          </a:xfrm>
        </p:spPr>
        <p:txBody>
          <a:bodyPr/>
          <a:lstStyle/>
          <a:p>
            <a:r>
              <a:rPr lang="en-US" sz="2000" dirty="0"/>
              <a:t>Farrokh Alemi, Ph.D</a:t>
            </a:r>
            <a:r>
              <a:rPr lang="en-US" sz="2000" dirty="0" smtClean="0"/>
              <a:t>.</a:t>
            </a:r>
            <a:endParaRPr lang="en-US" sz="2000"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84826547"/>
      </p:ext>
    </p:extLst>
  </p:cSld>
  <p:clrMapOvr>
    <a:masterClrMapping/>
  </p:clrMapOvr>
  <mc:AlternateContent xmlns:mc="http://schemas.openxmlformats.org/markup-compatibility/2006" xmlns:p14="http://schemas.microsoft.com/office/powerpoint/2010/main">
    <mc:Choice Requires="p14">
      <p:transition spd="slow" p14:dur="2000" advTm="13110"/>
    </mc:Choice>
    <mc:Fallback xmlns="">
      <p:transition spd="slow" advTm="131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CD7010-5DA4-4EAA-8B04-486FD28A2AFF}" type="slidenum">
              <a:rPr lang="en-US" altLang="en-US"/>
              <a:pPr/>
              <a:t>10</a:t>
            </a:fld>
            <a:endParaRPr lang="en-US" altLang="en-US"/>
          </a:p>
        </p:txBody>
      </p:sp>
      <p:sp>
        <p:nvSpPr>
          <p:cNvPr id="7" name="Rectangle 6"/>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6. </a:t>
            </a:r>
            <a:r>
              <a:rPr lang="en-US" sz="4800" b="1" dirty="0" smtClean="0"/>
              <a:t>Describe Process</a:t>
            </a:r>
            <a:endParaRPr lang="en-US" sz="4800" b="1" dirty="0"/>
          </a:p>
        </p:txBody>
      </p:sp>
      <p:sp>
        <p:nvSpPr>
          <p:cNvPr id="8" name="Rectangle 7"/>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C00000"/>
                </a:solidFill>
              </a:rPr>
              <a:t>Process Flow Chart</a:t>
            </a:r>
            <a:endParaRPr lang="en-US" sz="4800" b="1" dirty="0">
              <a:solidFill>
                <a:srgbClr val="C00000"/>
              </a:solidFill>
            </a:endParaRPr>
          </a:p>
        </p:txBody>
      </p:sp>
    </p:spTree>
    <p:extLst>
      <p:ext uri="{BB962C8B-B14F-4D97-AF65-F5344CB8AC3E}">
        <p14:creationId xmlns:p14="http://schemas.microsoft.com/office/powerpoint/2010/main" val="2491801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CD7010-5DA4-4EAA-8B04-486FD28A2AFF}" type="slidenum">
              <a:rPr lang="en-US" altLang="en-US"/>
              <a:pPr/>
              <a:t>11</a:t>
            </a:fld>
            <a:endParaRPr lang="en-US" altLang="en-US"/>
          </a:p>
        </p:txBody>
      </p:sp>
      <p:sp>
        <p:nvSpPr>
          <p:cNvPr id="7" name="Rectangle 6"/>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6. </a:t>
            </a:r>
            <a:r>
              <a:rPr lang="en-US" sz="4800" b="1" dirty="0" smtClean="0"/>
              <a:t>Describe Process</a:t>
            </a:r>
            <a:endParaRPr lang="en-US" sz="4800" b="1" dirty="0"/>
          </a:p>
        </p:txBody>
      </p:sp>
      <p:sp>
        <p:nvSpPr>
          <p:cNvPr id="8" name="Rectangle 7"/>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C00000"/>
                </a:solidFill>
              </a:rPr>
              <a:t>No Jump to Solution</a:t>
            </a:r>
            <a:endParaRPr lang="en-US" sz="4800" b="1" dirty="0">
              <a:solidFill>
                <a:srgbClr val="C00000"/>
              </a:solidFill>
            </a:endParaRPr>
          </a:p>
        </p:txBody>
      </p:sp>
    </p:spTree>
    <p:extLst>
      <p:ext uri="{BB962C8B-B14F-4D97-AF65-F5344CB8AC3E}">
        <p14:creationId xmlns:p14="http://schemas.microsoft.com/office/powerpoint/2010/main" val="1378379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CD7010-5DA4-4EAA-8B04-486FD28A2AFF}" type="slidenum">
              <a:rPr lang="en-US" altLang="en-US"/>
              <a:pPr/>
              <a:t>12</a:t>
            </a:fld>
            <a:endParaRPr lang="en-US" altLang="en-US"/>
          </a:p>
        </p:txBody>
      </p:sp>
      <p:sp>
        <p:nvSpPr>
          <p:cNvPr id="7" name="Rectangle 6"/>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6. </a:t>
            </a:r>
            <a:r>
              <a:rPr lang="en-US" sz="4800" b="1" dirty="0" smtClean="0"/>
              <a:t>Describe Process</a:t>
            </a:r>
            <a:endParaRPr lang="en-US" sz="4800" b="1" dirty="0"/>
          </a:p>
        </p:txBody>
      </p:sp>
      <p:sp>
        <p:nvSpPr>
          <p:cNvPr id="8" name="Rectangle 7"/>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C00000"/>
                </a:solidFill>
              </a:rPr>
              <a:t>Really, you do that?</a:t>
            </a:r>
            <a:endParaRPr lang="en-US" sz="4400" b="1" dirty="0">
              <a:solidFill>
                <a:srgbClr val="C00000"/>
              </a:solidFill>
            </a:endParaRPr>
          </a:p>
        </p:txBody>
      </p:sp>
    </p:spTree>
    <p:extLst>
      <p:ext uri="{BB962C8B-B14F-4D97-AF65-F5344CB8AC3E}">
        <p14:creationId xmlns:p14="http://schemas.microsoft.com/office/powerpoint/2010/main" val="3965063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CD7010-5DA4-4EAA-8B04-486FD28A2AFF}" type="slidenum">
              <a:rPr lang="en-US" altLang="en-US"/>
              <a:pPr/>
              <a:t>13</a:t>
            </a:fld>
            <a:endParaRPr lang="en-US" altLang="en-US"/>
          </a:p>
        </p:txBody>
      </p:sp>
      <p:sp>
        <p:nvSpPr>
          <p:cNvPr id="7" name="Rectangle 6"/>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6. </a:t>
            </a:r>
            <a:r>
              <a:rPr lang="en-US" sz="4800" b="1" dirty="0" smtClean="0"/>
              <a:t>Describe Process</a:t>
            </a:r>
            <a:endParaRPr lang="en-US" sz="4800" b="1" dirty="0"/>
          </a:p>
        </p:txBody>
      </p:sp>
      <p:sp>
        <p:nvSpPr>
          <p:cNvPr id="8" name="Rectangle 7"/>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C00000"/>
                </a:solidFill>
              </a:rPr>
              <a:t>Include in Storyboard</a:t>
            </a:r>
            <a:endParaRPr lang="en-US" sz="4400" b="1" dirty="0">
              <a:solidFill>
                <a:srgbClr val="C00000"/>
              </a:solidFill>
            </a:endParaRPr>
          </a:p>
        </p:txBody>
      </p:sp>
    </p:spTree>
    <p:extLst>
      <p:ext uri="{BB962C8B-B14F-4D97-AF65-F5344CB8AC3E}">
        <p14:creationId xmlns:p14="http://schemas.microsoft.com/office/powerpoint/2010/main" val="1798068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CD7010-5DA4-4EAA-8B04-486FD28A2AFF}" type="slidenum">
              <a:rPr lang="en-US" altLang="en-US"/>
              <a:pPr/>
              <a:t>14</a:t>
            </a:fld>
            <a:endParaRPr lang="en-US" altLang="en-US"/>
          </a:p>
        </p:txBody>
      </p:sp>
      <p:sp>
        <p:nvSpPr>
          <p:cNvPr id="7" name="Rectangle 6"/>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7. </a:t>
            </a:r>
            <a:r>
              <a:rPr lang="en-US" sz="4800" b="1" dirty="0" smtClean="0"/>
              <a:t>Select Solution</a:t>
            </a:r>
            <a:endParaRPr lang="en-US" sz="4800" b="1" dirty="0"/>
          </a:p>
        </p:txBody>
      </p:sp>
      <p:sp>
        <p:nvSpPr>
          <p:cNvPr id="8" name="Rectangle 7"/>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C00000"/>
                </a:solidFill>
              </a:rPr>
              <a:t>Delay Evaluation</a:t>
            </a:r>
            <a:endParaRPr lang="en-US" sz="4400" b="1" dirty="0">
              <a:solidFill>
                <a:srgbClr val="C00000"/>
              </a:solidFill>
            </a:endParaRPr>
          </a:p>
        </p:txBody>
      </p:sp>
    </p:spTree>
    <p:extLst>
      <p:ext uri="{BB962C8B-B14F-4D97-AF65-F5344CB8AC3E}">
        <p14:creationId xmlns:p14="http://schemas.microsoft.com/office/powerpoint/2010/main" val="1758146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CD7010-5DA4-4EAA-8B04-486FD28A2AFF}" type="slidenum">
              <a:rPr lang="en-US" altLang="en-US"/>
              <a:pPr/>
              <a:t>15</a:t>
            </a:fld>
            <a:endParaRPr lang="en-US" altLang="en-US"/>
          </a:p>
        </p:txBody>
      </p:sp>
      <p:sp>
        <p:nvSpPr>
          <p:cNvPr id="7" name="Rectangle 6"/>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7. </a:t>
            </a:r>
            <a:r>
              <a:rPr lang="en-US" sz="4800" b="1" dirty="0" smtClean="0"/>
              <a:t>Select Solution</a:t>
            </a:r>
            <a:endParaRPr lang="en-US" sz="4800" b="1" dirty="0"/>
          </a:p>
        </p:txBody>
      </p:sp>
      <p:sp>
        <p:nvSpPr>
          <p:cNvPr id="8" name="Rectangle 7"/>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C00000"/>
                </a:solidFill>
              </a:rPr>
              <a:t>Brain Storming</a:t>
            </a:r>
            <a:endParaRPr lang="en-US" sz="4400" b="1" dirty="0">
              <a:solidFill>
                <a:srgbClr val="C00000"/>
              </a:solidFill>
            </a:endParaRPr>
          </a:p>
        </p:txBody>
      </p:sp>
    </p:spTree>
    <p:extLst>
      <p:ext uri="{BB962C8B-B14F-4D97-AF65-F5344CB8AC3E}">
        <p14:creationId xmlns:p14="http://schemas.microsoft.com/office/powerpoint/2010/main" val="3452049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CD7010-5DA4-4EAA-8B04-486FD28A2AFF}" type="slidenum">
              <a:rPr lang="en-US" altLang="en-US"/>
              <a:pPr/>
              <a:t>16</a:t>
            </a:fld>
            <a:endParaRPr lang="en-US" altLang="en-US"/>
          </a:p>
        </p:txBody>
      </p:sp>
      <p:sp>
        <p:nvSpPr>
          <p:cNvPr id="7" name="Rectangle 6"/>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8. </a:t>
            </a:r>
            <a:r>
              <a:rPr lang="en-US" sz="4800" b="1" dirty="0" smtClean="0"/>
              <a:t>Gather Data</a:t>
            </a:r>
            <a:endParaRPr lang="en-US" sz="4800" b="1" dirty="0"/>
          </a:p>
        </p:txBody>
      </p:sp>
      <p:sp>
        <p:nvSpPr>
          <p:cNvPr id="8" name="Rectangle 7"/>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C00000"/>
                </a:solidFill>
              </a:rPr>
              <a:t>Control Charts</a:t>
            </a:r>
            <a:endParaRPr lang="en-US" sz="4400" b="1" dirty="0">
              <a:solidFill>
                <a:srgbClr val="C00000"/>
              </a:solidFill>
            </a:endParaRPr>
          </a:p>
        </p:txBody>
      </p:sp>
    </p:spTree>
    <p:extLst>
      <p:ext uri="{BB962C8B-B14F-4D97-AF65-F5344CB8AC3E}">
        <p14:creationId xmlns:p14="http://schemas.microsoft.com/office/powerpoint/2010/main" val="3514153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CD7010-5DA4-4EAA-8B04-486FD28A2AFF}" type="slidenum">
              <a:rPr lang="en-US" altLang="en-US"/>
              <a:pPr/>
              <a:t>17</a:t>
            </a:fld>
            <a:endParaRPr lang="en-US" altLang="en-US"/>
          </a:p>
        </p:txBody>
      </p:sp>
      <p:sp>
        <p:nvSpPr>
          <p:cNvPr id="7" name="Rectangle 6"/>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9. Show &amp; Tell</a:t>
            </a:r>
            <a:endParaRPr lang="en-US" sz="4800" b="1" dirty="0"/>
          </a:p>
        </p:txBody>
      </p:sp>
      <p:sp>
        <p:nvSpPr>
          <p:cNvPr id="8" name="Rectangle 7"/>
          <p:cNvSpPr/>
          <p:nvPr/>
        </p:nvSpPr>
        <p:spPr>
          <a:xfrm>
            <a:off x="2828925" y="2724150"/>
            <a:ext cx="5486400" cy="17843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C00000"/>
                </a:solidFill>
              </a:rPr>
              <a:t>Mass Media &amp; Storyboards</a:t>
            </a:r>
            <a:endParaRPr lang="en-US" sz="4400" b="1" dirty="0">
              <a:solidFill>
                <a:srgbClr val="C00000"/>
              </a:solidFill>
            </a:endParaRPr>
          </a:p>
        </p:txBody>
      </p:sp>
    </p:spTree>
    <p:extLst>
      <p:ext uri="{BB962C8B-B14F-4D97-AF65-F5344CB8AC3E}">
        <p14:creationId xmlns:p14="http://schemas.microsoft.com/office/powerpoint/2010/main" val="1361563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CD7010-5DA4-4EAA-8B04-486FD28A2AFF}" type="slidenum">
              <a:rPr lang="en-US" altLang="en-US"/>
              <a:pPr/>
              <a:t>18</a:t>
            </a:fld>
            <a:endParaRPr lang="en-US" altLang="en-US"/>
          </a:p>
        </p:txBody>
      </p:sp>
      <p:sp>
        <p:nvSpPr>
          <p:cNvPr id="7" name="Rectangle 6"/>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9. Show &amp; Tell</a:t>
            </a:r>
            <a:endParaRPr lang="en-US" sz="4800" b="1" dirty="0"/>
          </a:p>
        </p:txBody>
      </p:sp>
      <p:sp>
        <p:nvSpPr>
          <p:cNvPr id="8" name="Rectangle 7"/>
          <p:cNvSpPr/>
          <p:nvPr/>
        </p:nvSpPr>
        <p:spPr>
          <a:xfrm>
            <a:off x="2828925" y="2724150"/>
            <a:ext cx="5486400" cy="17843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C00000"/>
                </a:solidFill>
              </a:rPr>
              <a:t>Unfolding Story</a:t>
            </a:r>
            <a:endParaRPr lang="en-US" sz="4400" b="1" dirty="0">
              <a:solidFill>
                <a:srgbClr val="C00000"/>
              </a:solidFill>
            </a:endParaRPr>
          </a:p>
        </p:txBody>
      </p:sp>
    </p:spTree>
    <p:extLst>
      <p:ext uri="{BB962C8B-B14F-4D97-AF65-F5344CB8AC3E}">
        <p14:creationId xmlns:p14="http://schemas.microsoft.com/office/powerpoint/2010/main" val="2883558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CD7010-5DA4-4EAA-8B04-486FD28A2AFF}" type="slidenum">
              <a:rPr lang="en-US" altLang="en-US"/>
              <a:pPr/>
              <a:t>19</a:t>
            </a:fld>
            <a:endParaRPr lang="en-US" altLang="en-US"/>
          </a:p>
        </p:txBody>
      </p:sp>
      <p:sp>
        <p:nvSpPr>
          <p:cNvPr id="7" name="Rectangle 6"/>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10. Spread Success</a:t>
            </a:r>
            <a:endParaRPr lang="en-US" sz="4800" b="1" dirty="0"/>
          </a:p>
        </p:txBody>
      </p:sp>
      <p:sp>
        <p:nvSpPr>
          <p:cNvPr id="8" name="Rectangle 7"/>
          <p:cNvSpPr/>
          <p:nvPr/>
        </p:nvSpPr>
        <p:spPr>
          <a:xfrm>
            <a:off x="2828925" y="2724150"/>
            <a:ext cx="5486400" cy="17843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C00000"/>
                </a:solidFill>
              </a:rPr>
              <a:t>Market th</a:t>
            </a:r>
            <a:r>
              <a:rPr lang="en-US" sz="4400" b="1" dirty="0" smtClean="0">
                <a:solidFill>
                  <a:srgbClr val="C00000"/>
                </a:solidFill>
              </a:rPr>
              <a:t>e Results</a:t>
            </a:r>
            <a:endParaRPr lang="en-US" sz="4400" b="1" dirty="0">
              <a:solidFill>
                <a:srgbClr val="C00000"/>
              </a:solidFill>
            </a:endParaRPr>
          </a:p>
        </p:txBody>
      </p:sp>
    </p:spTree>
    <p:extLst>
      <p:ext uri="{BB962C8B-B14F-4D97-AF65-F5344CB8AC3E}">
        <p14:creationId xmlns:p14="http://schemas.microsoft.com/office/powerpoint/2010/main" val="1310584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7FF58DF-4D4A-41C0-9D39-18762E9F019A}" type="slidenum">
              <a:rPr lang="en-US" altLang="en-US"/>
              <a:pPr/>
              <a:t>2</a:t>
            </a:fld>
            <a:endParaRPr lang="en-US" altLang="en-US"/>
          </a:p>
        </p:txBody>
      </p:sp>
      <p:sp>
        <p:nvSpPr>
          <p:cNvPr id="7" name="Rectangle 6"/>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1-4 Leaders</a:t>
            </a:r>
            <a:endParaRPr lang="en-US" sz="7200" dirty="0"/>
          </a:p>
        </p:txBody>
      </p:sp>
      <p:sp>
        <p:nvSpPr>
          <p:cNvPr id="8" name="Rectangle 7"/>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rgbClr val="C00000"/>
                </a:solidFill>
              </a:rPr>
              <a:t>5-10 Teams</a:t>
            </a:r>
            <a:endParaRPr lang="en-US" sz="7200" dirty="0">
              <a:solidFill>
                <a:srgbClr val="C00000"/>
              </a:solidFill>
            </a:endParaRPr>
          </a:p>
        </p:txBody>
      </p:sp>
    </p:spTree>
    <p:extLst>
      <p:ext uri="{BB962C8B-B14F-4D97-AF65-F5344CB8AC3E}">
        <p14:creationId xmlns:p14="http://schemas.microsoft.com/office/powerpoint/2010/main" val="1909647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B6B55C31-5AFE-46CC-8A69-584E79E3866E}"/>
              </a:ext>
            </a:extLst>
          </p:cNvPr>
          <p:cNvSpPr/>
          <p:nvPr/>
        </p:nvSpPr>
        <p:spPr>
          <a:xfrm>
            <a:off x="304800" y="1860025"/>
            <a:ext cx="11125200" cy="2123658"/>
          </a:xfrm>
          <a:prstGeom prst="rect">
            <a:avLst/>
          </a:prstGeom>
        </p:spPr>
        <p:txBody>
          <a:bodyPr wrap="square">
            <a:spAutoFit/>
          </a:bodyPr>
          <a:lstStyle/>
          <a:p>
            <a:r>
              <a:rPr lang="en-US" sz="6600" dirty="0" smtClean="0">
                <a:solidFill>
                  <a:schemeClr val="tx2"/>
                </a:solidFill>
              </a:rPr>
              <a:t>Teams Work on Cycles of Improvements</a:t>
            </a:r>
            <a:endParaRPr lang="en-US" sz="6600" dirty="0">
              <a:solidFill>
                <a:schemeClr val="tx2"/>
              </a:solidFill>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72319353"/>
      </p:ext>
    </p:extLst>
  </p:cSld>
  <p:clrMapOvr>
    <a:masterClrMapping/>
  </p:clrMapOvr>
  <mc:AlternateContent xmlns:mc="http://schemas.openxmlformats.org/markup-compatibility/2006" xmlns:p14="http://schemas.microsoft.com/office/powerpoint/2010/main">
    <mc:Choice Requires="p14">
      <p:transition spd="slow" p14:dur="2000" advTm="13156"/>
    </mc:Choice>
    <mc:Fallback xmlns="">
      <p:transition spd="slow" advTm="131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CD7010-5DA4-4EAA-8B04-486FD28A2AFF}" type="slidenum">
              <a:rPr lang="en-US" altLang="en-US"/>
              <a:pPr/>
              <a:t>3</a:t>
            </a:fld>
            <a:endParaRPr lang="en-US" altLang="en-US"/>
          </a:p>
        </p:txBody>
      </p:sp>
      <p:sp>
        <p:nvSpPr>
          <p:cNvPr id="7" name="Rectangle 6"/>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4. Define Problem</a:t>
            </a:r>
            <a:endParaRPr lang="en-US" sz="5400" dirty="0"/>
          </a:p>
        </p:txBody>
      </p:sp>
      <p:sp>
        <p:nvSpPr>
          <p:cNvPr id="8" name="Rectangle 7"/>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C00000"/>
                </a:solidFill>
              </a:rPr>
              <a:t>Central &amp; Important</a:t>
            </a:r>
            <a:endParaRPr lang="en-US" sz="4800" b="1" dirty="0">
              <a:solidFill>
                <a:srgbClr val="C00000"/>
              </a:solidFill>
            </a:endParaRPr>
          </a:p>
        </p:txBody>
      </p:sp>
    </p:spTree>
    <p:extLst>
      <p:ext uri="{BB962C8B-B14F-4D97-AF65-F5344CB8AC3E}">
        <p14:creationId xmlns:p14="http://schemas.microsoft.com/office/powerpoint/2010/main" val="1429128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CD7010-5DA4-4EAA-8B04-486FD28A2AFF}" type="slidenum">
              <a:rPr lang="en-US" altLang="en-US"/>
              <a:pPr/>
              <a:t>4</a:t>
            </a:fld>
            <a:endParaRPr lang="en-US" altLang="en-US"/>
          </a:p>
        </p:txBody>
      </p:sp>
      <p:sp>
        <p:nvSpPr>
          <p:cNvPr id="7" name="Rectangle 6"/>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4. Define Problem</a:t>
            </a:r>
            <a:endParaRPr lang="en-US" sz="5400" dirty="0"/>
          </a:p>
        </p:txBody>
      </p:sp>
      <p:sp>
        <p:nvSpPr>
          <p:cNvPr id="8" name="Rectangle 7"/>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C00000"/>
                </a:solidFill>
              </a:rPr>
              <a:t>No Solution</a:t>
            </a:r>
            <a:endParaRPr lang="en-US" sz="4800" b="1" dirty="0">
              <a:solidFill>
                <a:srgbClr val="C00000"/>
              </a:solidFill>
            </a:endParaRPr>
          </a:p>
        </p:txBody>
      </p:sp>
    </p:spTree>
    <p:extLst>
      <p:ext uri="{BB962C8B-B14F-4D97-AF65-F5344CB8AC3E}">
        <p14:creationId xmlns:p14="http://schemas.microsoft.com/office/powerpoint/2010/main" val="271710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CD7010-5DA4-4EAA-8B04-486FD28A2AFF}" type="slidenum">
              <a:rPr lang="en-US" altLang="en-US"/>
              <a:pPr/>
              <a:t>5</a:t>
            </a:fld>
            <a:endParaRPr lang="en-US" altLang="en-US"/>
          </a:p>
        </p:txBody>
      </p:sp>
      <p:sp>
        <p:nvSpPr>
          <p:cNvPr id="7" name="Rectangle 6"/>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4. Define Problem</a:t>
            </a:r>
            <a:endParaRPr lang="en-US" sz="5400" dirty="0"/>
          </a:p>
        </p:txBody>
      </p:sp>
      <p:sp>
        <p:nvSpPr>
          <p:cNvPr id="8" name="Rectangle 7"/>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C00000"/>
                </a:solidFill>
              </a:rPr>
              <a:t>Patient Experience</a:t>
            </a:r>
            <a:endParaRPr lang="en-US" sz="4800" b="1" dirty="0">
              <a:solidFill>
                <a:srgbClr val="C00000"/>
              </a:solidFill>
            </a:endParaRPr>
          </a:p>
        </p:txBody>
      </p:sp>
    </p:spTree>
    <p:extLst>
      <p:ext uri="{BB962C8B-B14F-4D97-AF65-F5344CB8AC3E}">
        <p14:creationId xmlns:p14="http://schemas.microsoft.com/office/powerpoint/2010/main" val="135180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CD7010-5DA4-4EAA-8B04-486FD28A2AFF}" type="slidenum">
              <a:rPr lang="en-US" altLang="en-US"/>
              <a:pPr/>
              <a:t>6</a:t>
            </a:fld>
            <a:endParaRPr lang="en-US" altLang="en-US"/>
          </a:p>
        </p:txBody>
      </p:sp>
      <p:sp>
        <p:nvSpPr>
          <p:cNvPr id="7" name="Rectangle 6"/>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4. Define Problem</a:t>
            </a:r>
            <a:endParaRPr lang="en-US" sz="5400" dirty="0"/>
          </a:p>
        </p:txBody>
      </p:sp>
      <p:sp>
        <p:nvSpPr>
          <p:cNvPr id="8" name="Rectangle 7"/>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C00000"/>
                </a:solidFill>
              </a:rPr>
              <a:t>No Blame</a:t>
            </a:r>
            <a:endParaRPr lang="en-US" sz="4800" b="1" dirty="0">
              <a:solidFill>
                <a:srgbClr val="C00000"/>
              </a:solidFill>
            </a:endParaRPr>
          </a:p>
        </p:txBody>
      </p:sp>
    </p:spTree>
    <p:extLst>
      <p:ext uri="{BB962C8B-B14F-4D97-AF65-F5344CB8AC3E}">
        <p14:creationId xmlns:p14="http://schemas.microsoft.com/office/powerpoint/2010/main" val="406354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CD7010-5DA4-4EAA-8B04-486FD28A2AFF}" type="slidenum">
              <a:rPr lang="en-US" altLang="en-US"/>
              <a:pPr/>
              <a:t>7</a:t>
            </a:fld>
            <a:endParaRPr lang="en-US" altLang="en-US"/>
          </a:p>
        </p:txBody>
      </p:sp>
      <p:sp>
        <p:nvSpPr>
          <p:cNvPr id="7" name="Rectangle 6"/>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4. Define Problem</a:t>
            </a:r>
            <a:endParaRPr lang="en-US" sz="5400" dirty="0"/>
          </a:p>
        </p:txBody>
      </p:sp>
      <p:sp>
        <p:nvSpPr>
          <p:cNvPr id="8" name="Rectangle 7"/>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C00000"/>
                </a:solidFill>
              </a:rPr>
              <a:t>Gap &amp; Opportunity</a:t>
            </a:r>
            <a:endParaRPr lang="en-US" sz="4800" b="1" dirty="0">
              <a:solidFill>
                <a:srgbClr val="C00000"/>
              </a:solidFill>
            </a:endParaRPr>
          </a:p>
        </p:txBody>
      </p:sp>
    </p:spTree>
    <p:extLst>
      <p:ext uri="{BB962C8B-B14F-4D97-AF65-F5344CB8AC3E}">
        <p14:creationId xmlns:p14="http://schemas.microsoft.com/office/powerpoint/2010/main" val="2814655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CD7010-5DA4-4EAA-8B04-486FD28A2AFF}" type="slidenum">
              <a:rPr lang="en-US" altLang="en-US"/>
              <a:pPr/>
              <a:t>8</a:t>
            </a:fld>
            <a:endParaRPr lang="en-US" altLang="en-US"/>
          </a:p>
        </p:txBody>
      </p:sp>
      <p:sp>
        <p:nvSpPr>
          <p:cNvPr id="7" name="Rectangle 6"/>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4. Define Problem</a:t>
            </a:r>
            <a:endParaRPr lang="en-US" sz="5400" dirty="0"/>
          </a:p>
        </p:txBody>
      </p:sp>
      <p:sp>
        <p:nvSpPr>
          <p:cNvPr id="8" name="Rectangle 7"/>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C00000"/>
                </a:solidFill>
              </a:rPr>
              <a:t>Gap &amp; Opportunity</a:t>
            </a:r>
            <a:endParaRPr lang="en-US" sz="4800" b="1" dirty="0">
              <a:solidFill>
                <a:srgbClr val="C00000"/>
              </a:solidFill>
            </a:endParaRPr>
          </a:p>
        </p:txBody>
      </p:sp>
      <p:sp>
        <p:nvSpPr>
          <p:cNvPr id="2" name="8-Point Star 1"/>
          <p:cNvSpPr/>
          <p:nvPr/>
        </p:nvSpPr>
        <p:spPr>
          <a:xfrm>
            <a:off x="8915400" y="3924300"/>
            <a:ext cx="2120900" cy="19050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Next?</a:t>
            </a:r>
            <a:endParaRPr lang="en-US" sz="3600" b="1" dirty="0"/>
          </a:p>
        </p:txBody>
      </p:sp>
    </p:spTree>
    <p:extLst>
      <p:ext uri="{BB962C8B-B14F-4D97-AF65-F5344CB8AC3E}">
        <p14:creationId xmlns:p14="http://schemas.microsoft.com/office/powerpoint/2010/main" val="3174049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CD7010-5DA4-4EAA-8B04-486FD28A2AFF}" type="slidenum">
              <a:rPr lang="en-US" altLang="en-US"/>
              <a:pPr/>
              <a:t>9</a:t>
            </a:fld>
            <a:endParaRPr lang="en-US" altLang="en-US"/>
          </a:p>
        </p:txBody>
      </p:sp>
      <p:sp>
        <p:nvSpPr>
          <p:cNvPr id="7" name="Rectangle 6"/>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5. </a:t>
            </a:r>
            <a:r>
              <a:rPr lang="en-US" sz="5400" dirty="0" smtClean="0"/>
              <a:t>Select Team</a:t>
            </a:r>
            <a:endParaRPr lang="en-US" sz="5400" dirty="0"/>
          </a:p>
        </p:txBody>
      </p:sp>
      <p:sp>
        <p:nvSpPr>
          <p:cNvPr id="8" name="Rectangle 7"/>
          <p:cNvSpPr/>
          <p:nvPr/>
        </p:nvSpPr>
        <p:spPr>
          <a:xfrm>
            <a:off x="2828925" y="2724150"/>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C00000"/>
                </a:solidFill>
              </a:rPr>
              <a:t>Process Owners</a:t>
            </a:r>
            <a:endParaRPr lang="en-US" sz="4800" b="1" dirty="0">
              <a:solidFill>
                <a:srgbClr val="C00000"/>
              </a:solidFill>
            </a:endParaRPr>
          </a:p>
        </p:txBody>
      </p:sp>
    </p:spTree>
    <p:extLst>
      <p:ext uri="{BB962C8B-B14F-4D97-AF65-F5344CB8AC3E}">
        <p14:creationId xmlns:p14="http://schemas.microsoft.com/office/powerpoint/2010/main" val="1894278219"/>
      </p:ext>
    </p:extLst>
  </p:cSld>
  <p:clrMapOvr>
    <a:masterClrMapping/>
  </p:clrMapOvr>
</p:sld>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template" id="{72BD410A-365D-4D07-B3B5-D7DC155FA58D}" vid="{DD8B9ADD-25EE-4729-84EC-D9CE577660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1831</TotalTime>
  <Words>1089</Words>
  <Application>Microsoft Office PowerPoint</Application>
  <PresentationFormat>Widescreen</PresentationFormat>
  <Paragraphs>96</Paragraphs>
  <Slides>20</Slides>
  <Notes>19</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ＭＳ Ｐゴシック</vt:lpstr>
      <vt:lpstr>Calibri</vt:lpstr>
      <vt:lpstr>George Mason University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Farhat Fazelyar</dc:creator>
  <cp:lastModifiedBy>Farrokh Alemi</cp:lastModifiedBy>
  <cp:revision>53</cp:revision>
  <dcterms:created xsi:type="dcterms:W3CDTF">2018-09-25T23:11:23Z</dcterms:created>
  <dcterms:modified xsi:type="dcterms:W3CDTF">2019-04-16T20:08:01Z</dcterms:modified>
</cp:coreProperties>
</file>