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66" r:id="rId5"/>
    <p:sldId id="326" r:id="rId6"/>
    <p:sldId id="327" r:id="rId7"/>
    <p:sldId id="329" r:id="rId8"/>
    <p:sldId id="330" r:id="rId9"/>
    <p:sldId id="331" r:id="rId10"/>
    <p:sldId id="332" r:id="rId11"/>
    <p:sldId id="333" r:id="rId12"/>
    <p:sldId id="334" r:id="rId13"/>
    <p:sldId id="335" r:id="rId14"/>
    <p:sldId id="33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10/15/2020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10/15/2020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10/15/2020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10/15/2020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10/15/2020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10/15/2020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10/15/2020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10/15/2020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10/15/2020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10/15/2020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dirty="0"/>
              <a:t>Teach one</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Suhashini Ramanathan</a:t>
            </a:r>
          </a:p>
          <a:p>
            <a:r>
              <a:rPr lang="en-US" dirty="0"/>
              <a:t>HAP 725</a:t>
            </a:r>
          </a:p>
          <a:p>
            <a:endParaRPr lang="en-US" dirty="0"/>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mc:AlternateContent xmlns:mc="http://schemas.openxmlformats.org/markup-compatibility/2006" xmlns:p14="http://schemas.microsoft.com/office/powerpoint/2010/main">
    <mc:Choice Requires="p14">
      <p:transition spd="slow" p14:dur="2000" advTm="7346"/>
    </mc:Choice>
    <mc:Fallback xmlns="">
      <p:transition spd="slow" advTm="734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E549-D550-479B-AD28-80C44935050D}"/>
              </a:ext>
            </a:extLst>
          </p:cNvPr>
          <p:cNvSpPr txBox="1">
            <a:spLocks/>
          </p:cNvSpPr>
          <p:nvPr/>
        </p:nvSpPr>
        <p:spPr>
          <a:xfrm>
            <a:off x="300326" y="226502"/>
            <a:ext cx="10058400" cy="739070"/>
          </a:xfrm>
          <a:prstGeom prst="rect">
            <a:avLst/>
          </a:prstGeom>
        </p:spPr>
        <p:txBody>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r>
              <a:rPr lang="en-US" sz="3200" dirty="0"/>
              <a:t>Revised LCL</a:t>
            </a:r>
          </a:p>
        </p:txBody>
      </p:sp>
      <p:sp>
        <p:nvSpPr>
          <p:cNvPr id="6" name="TextBox 5">
            <a:extLst>
              <a:ext uri="{FF2B5EF4-FFF2-40B4-BE49-F238E27FC236}">
                <a16:creationId xmlns:a16="http://schemas.microsoft.com/office/drawing/2014/main" id="{28863224-5BA6-43E1-99F1-5FA095B96C9D}"/>
              </a:ext>
            </a:extLst>
          </p:cNvPr>
          <p:cNvSpPr txBox="1"/>
          <p:nvPr/>
        </p:nvSpPr>
        <p:spPr>
          <a:xfrm>
            <a:off x="6753138" y="965572"/>
            <a:ext cx="5138536" cy="646331"/>
          </a:xfrm>
          <a:prstGeom prst="rect">
            <a:avLst/>
          </a:prstGeom>
          <a:noFill/>
        </p:spPr>
        <p:txBody>
          <a:bodyPr wrap="square" rtlCol="0">
            <a:spAutoFit/>
          </a:bodyPr>
          <a:lstStyle/>
          <a:p>
            <a:pPr marL="285750" indent="-285750">
              <a:buFont typeface="Arial" panose="020B0604020202020204" pitchFamily="34" charset="0"/>
              <a:buChar char="•"/>
            </a:pPr>
            <a:r>
              <a:rPr lang="en-US" dirty="0"/>
              <a:t>Identify the negative values of LCL and replace with Zero</a:t>
            </a:r>
          </a:p>
        </p:txBody>
      </p:sp>
      <p:pic>
        <p:nvPicPr>
          <p:cNvPr id="3" name="Picture 2">
            <a:extLst>
              <a:ext uri="{FF2B5EF4-FFF2-40B4-BE49-F238E27FC236}">
                <a16:creationId xmlns:a16="http://schemas.microsoft.com/office/drawing/2014/main" id="{9D7F275A-6D5D-4FE4-8C44-87ADE287E054}"/>
              </a:ext>
            </a:extLst>
          </p:cNvPr>
          <p:cNvPicPr>
            <a:picLocks noChangeAspect="1"/>
          </p:cNvPicPr>
          <p:nvPr/>
        </p:nvPicPr>
        <p:blipFill>
          <a:blip r:embed="rId2"/>
          <a:stretch>
            <a:fillRect/>
          </a:stretch>
        </p:blipFill>
        <p:spPr>
          <a:xfrm>
            <a:off x="300327" y="1000740"/>
            <a:ext cx="6438624" cy="3835028"/>
          </a:xfrm>
          <a:prstGeom prst="rect">
            <a:avLst/>
          </a:prstGeom>
        </p:spPr>
      </p:pic>
      <p:sp>
        <p:nvSpPr>
          <p:cNvPr id="5" name="Arrow: Right 4">
            <a:extLst>
              <a:ext uri="{FF2B5EF4-FFF2-40B4-BE49-F238E27FC236}">
                <a16:creationId xmlns:a16="http://schemas.microsoft.com/office/drawing/2014/main" id="{21A7EE92-C09C-4BB2-87FD-139C290EB2A3}"/>
              </a:ext>
            </a:extLst>
          </p:cNvPr>
          <p:cNvSpPr/>
          <p:nvPr/>
        </p:nvSpPr>
        <p:spPr>
          <a:xfrm>
            <a:off x="5692786" y="2332305"/>
            <a:ext cx="128954" cy="4571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Arrow: Right 7">
            <a:extLst>
              <a:ext uri="{FF2B5EF4-FFF2-40B4-BE49-F238E27FC236}">
                <a16:creationId xmlns:a16="http://schemas.microsoft.com/office/drawing/2014/main" id="{F7362B89-8DD3-438D-B41A-6CF31F853932}"/>
              </a:ext>
            </a:extLst>
          </p:cNvPr>
          <p:cNvSpPr/>
          <p:nvPr/>
        </p:nvSpPr>
        <p:spPr>
          <a:xfrm>
            <a:off x="5692786" y="2824674"/>
            <a:ext cx="128954" cy="4571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Arrow: Right 11">
            <a:extLst>
              <a:ext uri="{FF2B5EF4-FFF2-40B4-BE49-F238E27FC236}">
                <a16:creationId xmlns:a16="http://schemas.microsoft.com/office/drawing/2014/main" id="{12BDD58C-35D2-477E-AD10-63C7F9938B73}"/>
              </a:ext>
            </a:extLst>
          </p:cNvPr>
          <p:cNvSpPr/>
          <p:nvPr/>
        </p:nvSpPr>
        <p:spPr>
          <a:xfrm>
            <a:off x="5692786" y="3557366"/>
            <a:ext cx="128954" cy="4571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Arrow: Right 13">
            <a:extLst>
              <a:ext uri="{FF2B5EF4-FFF2-40B4-BE49-F238E27FC236}">
                <a16:creationId xmlns:a16="http://schemas.microsoft.com/office/drawing/2014/main" id="{CE57DB26-0006-4B6A-86EC-6289C18043A9}"/>
              </a:ext>
            </a:extLst>
          </p:cNvPr>
          <p:cNvSpPr/>
          <p:nvPr/>
        </p:nvSpPr>
        <p:spPr>
          <a:xfrm>
            <a:off x="5692786" y="3803551"/>
            <a:ext cx="128954" cy="4571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6" name="Arrow: Right 15">
            <a:extLst>
              <a:ext uri="{FF2B5EF4-FFF2-40B4-BE49-F238E27FC236}">
                <a16:creationId xmlns:a16="http://schemas.microsoft.com/office/drawing/2014/main" id="{B5C73097-286C-41F5-8B59-5847C0CC2F04}"/>
              </a:ext>
            </a:extLst>
          </p:cNvPr>
          <p:cNvSpPr/>
          <p:nvPr/>
        </p:nvSpPr>
        <p:spPr>
          <a:xfrm>
            <a:off x="5692786" y="4049736"/>
            <a:ext cx="128954" cy="4571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8" name="Arrow: Right 17">
            <a:extLst>
              <a:ext uri="{FF2B5EF4-FFF2-40B4-BE49-F238E27FC236}">
                <a16:creationId xmlns:a16="http://schemas.microsoft.com/office/drawing/2014/main" id="{10679F82-24FF-47CD-852F-387792C46576}"/>
              </a:ext>
            </a:extLst>
          </p:cNvPr>
          <p:cNvSpPr/>
          <p:nvPr/>
        </p:nvSpPr>
        <p:spPr>
          <a:xfrm>
            <a:off x="5692786" y="4290058"/>
            <a:ext cx="128954" cy="4571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0" name="Arrow: Right 19">
            <a:extLst>
              <a:ext uri="{FF2B5EF4-FFF2-40B4-BE49-F238E27FC236}">
                <a16:creationId xmlns:a16="http://schemas.microsoft.com/office/drawing/2014/main" id="{D988644B-CC37-46FB-B362-0BA2EF0BC425}"/>
              </a:ext>
            </a:extLst>
          </p:cNvPr>
          <p:cNvSpPr/>
          <p:nvPr/>
        </p:nvSpPr>
        <p:spPr>
          <a:xfrm>
            <a:off x="5692786" y="4530380"/>
            <a:ext cx="128954" cy="4571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03835730"/>
      </p:ext>
    </p:extLst>
  </p:cSld>
  <p:clrMapOvr>
    <a:masterClrMapping/>
  </p:clrMapOvr>
  <mc:AlternateContent xmlns:mc="http://schemas.openxmlformats.org/markup-compatibility/2006" xmlns:p14="http://schemas.microsoft.com/office/powerpoint/2010/main">
    <mc:Choice Requires="p14">
      <p:transition spd="slow" p14:dur="2000" advTm="13810"/>
    </mc:Choice>
    <mc:Fallback xmlns="">
      <p:transition spd="slow" advTm="1381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E549-D550-479B-AD28-80C44935050D}"/>
              </a:ext>
            </a:extLst>
          </p:cNvPr>
          <p:cNvSpPr txBox="1">
            <a:spLocks/>
          </p:cNvSpPr>
          <p:nvPr/>
        </p:nvSpPr>
        <p:spPr>
          <a:xfrm>
            <a:off x="300326" y="226502"/>
            <a:ext cx="10058400" cy="739070"/>
          </a:xfrm>
          <a:prstGeom prst="rect">
            <a:avLst/>
          </a:prstGeom>
        </p:spPr>
        <p:txBody>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r>
              <a:rPr lang="en-US" sz="3200" dirty="0"/>
              <a:t>P-Chart</a:t>
            </a:r>
          </a:p>
        </p:txBody>
      </p:sp>
      <p:pic>
        <p:nvPicPr>
          <p:cNvPr id="4" name="Picture 3">
            <a:extLst>
              <a:ext uri="{FF2B5EF4-FFF2-40B4-BE49-F238E27FC236}">
                <a16:creationId xmlns:a16="http://schemas.microsoft.com/office/drawing/2014/main" id="{0054B77A-4CE5-4EF0-B177-0AD4BCB01D7E}"/>
              </a:ext>
            </a:extLst>
          </p:cNvPr>
          <p:cNvPicPr>
            <a:picLocks noChangeAspect="1"/>
          </p:cNvPicPr>
          <p:nvPr/>
        </p:nvPicPr>
        <p:blipFill>
          <a:blip r:embed="rId2"/>
          <a:stretch>
            <a:fillRect/>
          </a:stretch>
        </p:blipFill>
        <p:spPr>
          <a:xfrm>
            <a:off x="300326" y="936272"/>
            <a:ext cx="10371570" cy="5200759"/>
          </a:xfrm>
          <a:prstGeom prst="rect">
            <a:avLst/>
          </a:prstGeom>
        </p:spPr>
      </p:pic>
    </p:spTree>
    <p:extLst>
      <p:ext uri="{BB962C8B-B14F-4D97-AF65-F5344CB8AC3E}">
        <p14:creationId xmlns:p14="http://schemas.microsoft.com/office/powerpoint/2010/main" val="3328509257"/>
      </p:ext>
    </p:extLst>
  </p:cSld>
  <p:clrMapOvr>
    <a:masterClrMapping/>
  </p:clrMapOvr>
  <mc:AlternateContent xmlns:mc="http://schemas.openxmlformats.org/markup-compatibility/2006" xmlns:p14="http://schemas.microsoft.com/office/powerpoint/2010/main">
    <mc:Choice Requires="p14">
      <p:transition spd="slow" p14:dur="2000" advTm="7024"/>
    </mc:Choice>
    <mc:Fallback xmlns="">
      <p:transition spd="slow" advTm="702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E0E6D7-58FA-42E0-97B1-E16FF5FBB474}"/>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B96F217D-655C-42E9-A8DD-DD7E47B1C88A}"/>
              </a:ext>
            </a:extLst>
          </p:cNvPr>
          <p:cNvSpPr>
            <a:spLocks noGrp="1"/>
          </p:cNvSpPr>
          <p:nvPr>
            <p:ph idx="1"/>
          </p:nvPr>
        </p:nvSpPr>
        <p:spPr/>
        <p:txBody>
          <a:bodyPr/>
          <a:lstStyle/>
          <a:p>
            <a:r>
              <a:rPr lang="en-US" dirty="0"/>
              <a:t>Healthcare organizations are often interested in assessing the impact of screening efforts in generating new referrals.  Patients may return to many different clinics and not just to the original screening clinic.  They may also return to a clinic months later and not immediately.  The attached data shows visits from pregnant mothers who received ultrasound tests.  Data are presented on date of visits and clinics that were visited.  </a:t>
            </a:r>
            <a:r>
              <a:rPr lang="en-US" dirty="0">
                <a:highlight>
                  <a:srgbClr val="00FFFF"/>
                </a:highlight>
              </a:rPr>
              <a:t>Re-organize the data </a:t>
            </a:r>
            <a:r>
              <a:rPr lang="en-US" dirty="0">
                <a:highlight>
                  <a:srgbClr val="FF00FF"/>
                </a:highlight>
              </a:rPr>
              <a:t>to count the number of referrals per month to neurology</a:t>
            </a:r>
            <a:r>
              <a:rPr lang="en-US" dirty="0"/>
              <a:t>. </a:t>
            </a:r>
            <a:r>
              <a:rPr lang="en-US" dirty="0">
                <a:highlight>
                  <a:srgbClr val="C0C0C0"/>
                </a:highlight>
              </a:rPr>
              <a:t>Construct a p- chart for the probability of a subsequent neurological visits in mothers who had an ultrasound screening</a:t>
            </a:r>
          </a:p>
        </p:txBody>
      </p:sp>
    </p:spTree>
    <p:extLst>
      <p:ext uri="{BB962C8B-B14F-4D97-AF65-F5344CB8AC3E}">
        <p14:creationId xmlns:p14="http://schemas.microsoft.com/office/powerpoint/2010/main" val="552444065"/>
      </p:ext>
    </p:extLst>
  </p:cSld>
  <p:clrMapOvr>
    <a:masterClrMapping/>
  </p:clrMapOvr>
  <mc:AlternateContent xmlns:mc="http://schemas.openxmlformats.org/markup-compatibility/2006" xmlns:p14="http://schemas.microsoft.com/office/powerpoint/2010/main">
    <mc:Choice Requires="p14">
      <p:transition spd="slow" p14:dur="2000" advTm="16979"/>
    </mc:Choice>
    <mc:Fallback xmlns="">
      <p:transition spd="slow" advTm="1697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E549-D550-479B-AD28-80C44935050D}"/>
              </a:ext>
            </a:extLst>
          </p:cNvPr>
          <p:cNvSpPr txBox="1">
            <a:spLocks/>
          </p:cNvSpPr>
          <p:nvPr/>
        </p:nvSpPr>
        <p:spPr>
          <a:xfrm>
            <a:off x="300326" y="226502"/>
            <a:ext cx="10058400" cy="739070"/>
          </a:xfrm>
          <a:prstGeom prst="rect">
            <a:avLst/>
          </a:prstGeom>
        </p:spPr>
        <p:txBody>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r>
              <a:rPr lang="en-US" sz="3200" dirty="0"/>
              <a:t>Import Data</a:t>
            </a:r>
          </a:p>
        </p:txBody>
      </p:sp>
      <p:sp>
        <p:nvSpPr>
          <p:cNvPr id="6" name="TextBox 5">
            <a:extLst>
              <a:ext uri="{FF2B5EF4-FFF2-40B4-BE49-F238E27FC236}">
                <a16:creationId xmlns:a16="http://schemas.microsoft.com/office/drawing/2014/main" id="{28863224-5BA6-43E1-99F1-5FA095B96C9D}"/>
              </a:ext>
            </a:extLst>
          </p:cNvPr>
          <p:cNvSpPr txBox="1"/>
          <p:nvPr/>
        </p:nvSpPr>
        <p:spPr>
          <a:xfrm>
            <a:off x="6753138" y="965572"/>
            <a:ext cx="513853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There are multiple Services recorded against a single row</a:t>
            </a:r>
          </a:p>
          <a:p>
            <a:pPr marL="285750" indent="-285750">
              <a:buFont typeface="Arial" panose="020B0604020202020204" pitchFamily="34" charset="0"/>
              <a:buChar char="•"/>
            </a:pPr>
            <a:r>
              <a:rPr lang="en-US" dirty="0"/>
              <a:t>Service and Date of Service is saved in one column</a:t>
            </a:r>
          </a:p>
        </p:txBody>
      </p:sp>
      <p:pic>
        <p:nvPicPr>
          <p:cNvPr id="9" name="Picture 8">
            <a:extLst>
              <a:ext uri="{FF2B5EF4-FFF2-40B4-BE49-F238E27FC236}">
                <a16:creationId xmlns:a16="http://schemas.microsoft.com/office/drawing/2014/main" id="{C8089584-20B1-48C4-B3D7-5C353E3BD92F}"/>
              </a:ext>
            </a:extLst>
          </p:cNvPr>
          <p:cNvPicPr>
            <a:picLocks noChangeAspect="1"/>
          </p:cNvPicPr>
          <p:nvPr/>
        </p:nvPicPr>
        <p:blipFill>
          <a:blip r:embed="rId2"/>
          <a:stretch>
            <a:fillRect/>
          </a:stretch>
        </p:blipFill>
        <p:spPr>
          <a:xfrm>
            <a:off x="300326" y="965572"/>
            <a:ext cx="6192114" cy="5125165"/>
          </a:xfrm>
          <a:prstGeom prst="rect">
            <a:avLst/>
          </a:prstGeom>
        </p:spPr>
      </p:pic>
      <p:sp>
        <p:nvSpPr>
          <p:cNvPr id="10" name="Rectangle 9">
            <a:extLst>
              <a:ext uri="{FF2B5EF4-FFF2-40B4-BE49-F238E27FC236}">
                <a16:creationId xmlns:a16="http://schemas.microsoft.com/office/drawing/2014/main" id="{8B1A992E-749F-4BD8-B55F-B2856729C5F4}"/>
              </a:ext>
            </a:extLst>
          </p:cNvPr>
          <p:cNvSpPr/>
          <p:nvPr/>
        </p:nvSpPr>
        <p:spPr>
          <a:xfrm>
            <a:off x="1635853" y="4999839"/>
            <a:ext cx="4395831" cy="2936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205883"/>
      </p:ext>
    </p:extLst>
  </p:cSld>
  <p:clrMapOvr>
    <a:masterClrMapping/>
  </p:clrMapOvr>
  <mc:AlternateContent xmlns:mc="http://schemas.openxmlformats.org/markup-compatibility/2006" xmlns:p14="http://schemas.microsoft.com/office/powerpoint/2010/main">
    <mc:Choice Requires="p14">
      <p:transition spd="slow" p14:dur="2000" advTm="15117"/>
    </mc:Choice>
    <mc:Fallback xmlns="">
      <p:transition spd="slow" advTm="1511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E549-D550-479B-AD28-80C44935050D}"/>
              </a:ext>
            </a:extLst>
          </p:cNvPr>
          <p:cNvSpPr txBox="1">
            <a:spLocks/>
          </p:cNvSpPr>
          <p:nvPr/>
        </p:nvSpPr>
        <p:spPr>
          <a:xfrm>
            <a:off x="300326" y="226502"/>
            <a:ext cx="10058400" cy="739070"/>
          </a:xfrm>
          <a:prstGeom prst="rect">
            <a:avLst/>
          </a:prstGeom>
        </p:spPr>
        <p:txBody>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r>
              <a:rPr lang="en-US" sz="3200" dirty="0"/>
              <a:t>Split Services into multiple Rows</a:t>
            </a:r>
          </a:p>
        </p:txBody>
      </p:sp>
      <p:sp>
        <p:nvSpPr>
          <p:cNvPr id="6" name="TextBox 5">
            <a:extLst>
              <a:ext uri="{FF2B5EF4-FFF2-40B4-BE49-F238E27FC236}">
                <a16:creationId xmlns:a16="http://schemas.microsoft.com/office/drawing/2014/main" id="{28863224-5BA6-43E1-99F1-5FA095B96C9D}"/>
              </a:ext>
            </a:extLst>
          </p:cNvPr>
          <p:cNvSpPr txBox="1"/>
          <p:nvPr/>
        </p:nvSpPr>
        <p:spPr>
          <a:xfrm>
            <a:off x="6753138" y="965572"/>
            <a:ext cx="5138536" cy="1477328"/>
          </a:xfrm>
          <a:prstGeom prst="rect">
            <a:avLst/>
          </a:prstGeom>
          <a:noFill/>
        </p:spPr>
        <p:txBody>
          <a:bodyPr wrap="square" rtlCol="0">
            <a:spAutoFit/>
          </a:bodyPr>
          <a:lstStyle/>
          <a:p>
            <a:pPr marL="285750" indent="-285750">
              <a:buFont typeface="Arial" panose="020B0604020202020204" pitchFamily="34" charset="0"/>
              <a:buChar char="•"/>
            </a:pPr>
            <a:r>
              <a:rPr lang="en-US" dirty="0"/>
              <a:t>Using inbuilt Pandas function Split and Stack, services within each row are split into multiple rows</a:t>
            </a:r>
          </a:p>
          <a:p>
            <a:pPr marL="285750" indent="-285750">
              <a:buFont typeface="Arial" panose="020B0604020202020204" pitchFamily="34" charset="0"/>
              <a:buChar char="•"/>
            </a:pPr>
            <a:r>
              <a:rPr lang="en-US" dirty="0"/>
              <a:t>Unique services are separated by a line break (“\n”) which can used in the split function</a:t>
            </a:r>
          </a:p>
        </p:txBody>
      </p:sp>
      <p:pic>
        <p:nvPicPr>
          <p:cNvPr id="8" name="Picture 7">
            <a:extLst>
              <a:ext uri="{FF2B5EF4-FFF2-40B4-BE49-F238E27FC236}">
                <a16:creationId xmlns:a16="http://schemas.microsoft.com/office/drawing/2014/main" id="{0F9CA3FC-7095-4BE6-8A81-F1AAA2183F19}"/>
              </a:ext>
            </a:extLst>
          </p:cNvPr>
          <p:cNvPicPr>
            <a:picLocks noChangeAspect="1"/>
          </p:cNvPicPr>
          <p:nvPr/>
        </p:nvPicPr>
        <p:blipFill>
          <a:blip r:embed="rId2"/>
          <a:stretch>
            <a:fillRect/>
          </a:stretch>
        </p:blipFill>
        <p:spPr>
          <a:xfrm>
            <a:off x="300326" y="870777"/>
            <a:ext cx="6451532" cy="5116446"/>
          </a:xfrm>
          <a:prstGeom prst="rect">
            <a:avLst/>
          </a:prstGeom>
        </p:spPr>
      </p:pic>
      <p:sp>
        <p:nvSpPr>
          <p:cNvPr id="9" name="Rectangle 8">
            <a:extLst>
              <a:ext uri="{FF2B5EF4-FFF2-40B4-BE49-F238E27FC236}">
                <a16:creationId xmlns:a16="http://schemas.microsoft.com/office/drawing/2014/main" id="{E1A7D8C9-75AB-457A-AAE0-D7165DAB030F}"/>
              </a:ext>
            </a:extLst>
          </p:cNvPr>
          <p:cNvSpPr/>
          <p:nvPr/>
        </p:nvSpPr>
        <p:spPr>
          <a:xfrm>
            <a:off x="956345" y="4320330"/>
            <a:ext cx="3405930" cy="46978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712480"/>
      </p:ext>
    </p:extLst>
  </p:cSld>
  <p:clrMapOvr>
    <a:masterClrMapping/>
  </p:clrMapOvr>
  <mc:AlternateContent xmlns:mc="http://schemas.openxmlformats.org/markup-compatibility/2006" xmlns:p14="http://schemas.microsoft.com/office/powerpoint/2010/main">
    <mc:Choice Requires="p14">
      <p:transition spd="slow" p14:dur="2000" advTm="10305"/>
    </mc:Choice>
    <mc:Fallback xmlns="">
      <p:transition spd="slow" advTm="1030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E549-D550-479B-AD28-80C44935050D}"/>
              </a:ext>
            </a:extLst>
          </p:cNvPr>
          <p:cNvSpPr txBox="1">
            <a:spLocks/>
          </p:cNvSpPr>
          <p:nvPr/>
        </p:nvSpPr>
        <p:spPr>
          <a:xfrm>
            <a:off x="300326" y="226502"/>
            <a:ext cx="10058400" cy="739070"/>
          </a:xfrm>
          <a:prstGeom prst="rect">
            <a:avLst/>
          </a:prstGeom>
        </p:spPr>
        <p:txBody>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r>
              <a:rPr lang="en-US" sz="3200" dirty="0"/>
              <a:t>Split Service and Service Date into separate columns</a:t>
            </a:r>
          </a:p>
        </p:txBody>
      </p:sp>
      <p:sp>
        <p:nvSpPr>
          <p:cNvPr id="6" name="TextBox 5">
            <a:extLst>
              <a:ext uri="{FF2B5EF4-FFF2-40B4-BE49-F238E27FC236}">
                <a16:creationId xmlns:a16="http://schemas.microsoft.com/office/drawing/2014/main" id="{28863224-5BA6-43E1-99F1-5FA095B96C9D}"/>
              </a:ext>
            </a:extLst>
          </p:cNvPr>
          <p:cNvSpPr txBox="1"/>
          <p:nvPr/>
        </p:nvSpPr>
        <p:spPr>
          <a:xfrm>
            <a:off x="6753138" y="965572"/>
            <a:ext cx="5138536" cy="2308324"/>
          </a:xfrm>
          <a:prstGeom prst="rect">
            <a:avLst/>
          </a:prstGeom>
          <a:noFill/>
        </p:spPr>
        <p:txBody>
          <a:bodyPr wrap="square" rtlCol="0">
            <a:spAutoFit/>
          </a:bodyPr>
          <a:lstStyle/>
          <a:p>
            <a:pPr marL="285750" indent="-285750">
              <a:buFont typeface="Arial" panose="020B0604020202020204" pitchFamily="34" charset="0"/>
              <a:buChar char="•"/>
            </a:pPr>
            <a:r>
              <a:rPr lang="en-US" dirty="0"/>
              <a:t>To identify Neurology referrals by month we will need to have the Service and Service Date as separate columns.</a:t>
            </a:r>
          </a:p>
          <a:p>
            <a:pPr marL="285750" indent="-285750">
              <a:buFont typeface="Arial" panose="020B0604020202020204" pitchFamily="34" charset="0"/>
              <a:buChar char="•"/>
            </a:pPr>
            <a:r>
              <a:rPr lang="en-US" dirty="0"/>
              <a:t>Based on the data we can see that the name and date values are separated by “ – “ (space before and after hyphen)</a:t>
            </a:r>
          </a:p>
          <a:p>
            <a:pPr marL="285750" indent="-285750">
              <a:buFont typeface="Arial" panose="020B0604020202020204" pitchFamily="34" charset="0"/>
              <a:buChar char="•"/>
            </a:pPr>
            <a:r>
              <a:rPr lang="en-US" dirty="0"/>
              <a:t>Use split function to create 2 new columns with the respective data</a:t>
            </a:r>
          </a:p>
        </p:txBody>
      </p:sp>
      <p:pic>
        <p:nvPicPr>
          <p:cNvPr id="3" name="Picture 2">
            <a:extLst>
              <a:ext uri="{FF2B5EF4-FFF2-40B4-BE49-F238E27FC236}">
                <a16:creationId xmlns:a16="http://schemas.microsoft.com/office/drawing/2014/main" id="{7C64FE32-8DB6-47E6-8474-6CE2025D2E38}"/>
              </a:ext>
            </a:extLst>
          </p:cNvPr>
          <p:cNvPicPr>
            <a:picLocks noChangeAspect="1"/>
          </p:cNvPicPr>
          <p:nvPr/>
        </p:nvPicPr>
        <p:blipFill>
          <a:blip r:embed="rId2"/>
          <a:stretch>
            <a:fillRect/>
          </a:stretch>
        </p:blipFill>
        <p:spPr>
          <a:xfrm>
            <a:off x="300326" y="2131643"/>
            <a:ext cx="6453171" cy="4034267"/>
          </a:xfrm>
          <a:prstGeom prst="rect">
            <a:avLst/>
          </a:prstGeom>
        </p:spPr>
      </p:pic>
      <p:pic>
        <p:nvPicPr>
          <p:cNvPr id="4" name="Picture 3">
            <a:extLst>
              <a:ext uri="{FF2B5EF4-FFF2-40B4-BE49-F238E27FC236}">
                <a16:creationId xmlns:a16="http://schemas.microsoft.com/office/drawing/2014/main" id="{9D5AC87E-661A-471D-8439-71CC6A405C5D}"/>
              </a:ext>
            </a:extLst>
          </p:cNvPr>
          <p:cNvPicPr>
            <a:picLocks noChangeAspect="1"/>
          </p:cNvPicPr>
          <p:nvPr/>
        </p:nvPicPr>
        <p:blipFill>
          <a:blip r:embed="rId3"/>
          <a:stretch>
            <a:fillRect/>
          </a:stretch>
        </p:blipFill>
        <p:spPr>
          <a:xfrm>
            <a:off x="1542594" y="1132656"/>
            <a:ext cx="3896269" cy="571580"/>
          </a:xfrm>
          <a:prstGeom prst="rect">
            <a:avLst/>
          </a:prstGeom>
        </p:spPr>
      </p:pic>
      <p:sp>
        <p:nvSpPr>
          <p:cNvPr id="5" name="Rectangle 4">
            <a:extLst>
              <a:ext uri="{FF2B5EF4-FFF2-40B4-BE49-F238E27FC236}">
                <a16:creationId xmlns:a16="http://schemas.microsoft.com/office/drawing/2014/main" id="{0250B4EE-B077-471E-9D2E-77A3EFCD1BAD}"/>
              </a:ext>
            </a:extLst>
          </p:cNvPr>
          <p:cNvSpPr/>
          <p:nvPr/>
        </p:nvSpPr>
        <p:spPr>
          <a:xfrm>
            <a:off x="3909270" y="1392979"/>
            <a:ext cx="1529594" cy="2936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375919"/>
      </p:ext>
    </p:extLst>
  </p:cSld>
  <p:clrMapOvr>
    <a:masterClrMapping/>
  </p:clrMapOvr>
  <mc:AlternateContent xmlns:mc="http://schemas.openxmlformats.org/markup-compatibility/2006" xmlns:p14="http://schemas.microsoft.com/office/powerpoint/2010/main">
    <mc:Choice Requires="p14">
      <p:transition spd="slow" p14:dur="2000" advTm="12926"/>
    </mc:Choice>
    <mc:Fallback xmlns="">
      <p:transition spd="slow" advTm="1292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E549-D550-479B-AD28-80C44935050D}"/>
              </a:ext>
            </a:extLst>
          </p:cNvPr>
          <p:cNvSpPr txBox="1">
            <a:spLocks/>
          </p:cNvSpPr>
          <p:nvPr/>
        </p:nvSpPr>
        <p:spPr>
          <a:xfrm>
            <a:off x="300326" y="226502"/>
            <a:ext cx="10058400" cy="739070"/>
          </a:xfrm>
          <a:prstGeom prst="rect">
            <a:avLst/>
          </a:prstGeom>
        </p:spPr>
        <p:txBody>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r>
              <a:rPr lang="en-US" sz="3200" dirty="0"/>
              <a:t>Identify the time period</a:t>
            </a:r>
          </a:p>
        </p:txBody>
      </p:sp>
      <p:sp>
        <p:nvSpPr>
          <p:cNvPr id="6" name="TextBox 5">
            <a:extLst>
              <a:ext uri="{FF2B5EF4-FFF2-40B4-BE49-F238E27FC236}">
                <a16:creationId xmlns:a16="http://schemas.microsoft.com/office/drawing/2014/main" id="{28863224-5BA6-43E1-99F1-5FA095B96C9D}"/>
              </a:ext>
            </a:extLst>
          </p:cNvPr>
          <p:cNvSpPr txBox="1"/>
          <p:nvPr/>
        </p:nvSpPr>
        <p:spPr>
          <a:xfrm>
            <a:off x="6753138" y="965572"/>
            <a:ext cx="5138536" cy="2585323"/>
          </a:xfrm>
          <a:prstGeom prst="rect">
            <a:avLst/>
          </a:prstGeom>
          <a:noFill/>
        </p:spPr>
        <p:txBody>
          <a:bodyPr wrap="square" rtlCol="0">
            <a:spAutoFit/>
          </a:bodyPr>
          <a:lstStyle/>
          <a:p>
            <a:pPr marL="285750" indent="-285750">
              <a:buFont typeface="Arial" panose="020B0604020202020204" pitchFamily="34" charset="0"/>
              <a:buChar char="•"/>
            </a:pPr>
            <a:r>
              <a:rPr lang="en-US" dirty="0"/>
              <a:t>With the Service date as a separate column, we can identify the unique combination of Year &amp; Month in the data set</a:t>
            </a:r>
          </a:p>
          <a:p>
            <a:pPr marL="285750" indent="-285750">
              <a:buFont typeface="Arial" panose="020B0604020202020204" pitchFamily="34" charset="0"/>
              <a:buChar char="•"/>
            </a:pPr>
            <a:r>
              <a:rPr lang="en-US" dirty="0"/>
              <a:t>Based on the results, we can see that there are 12 unique time periods starting from July 2016 to June 2017</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then assign the time period in sequence as a new column</a:t>
            </a:r>
          </a:p>
        </p:txBody>
      </p:sp>
      <p:pic>
        <p:nvPicPr>
          <p:cNvPr id="7" name="Picture 6">
            <a:extLst>
              <a:ext uri="{FF2B5EF4-FFF2-40B4-BE49-F238E27FC236}">
                <a16:creationId xmlns:a16="http://schemas.microsoft.com/office/drawing/2014/main" id="{A5D96DCA-664D-45FD-AB05-7E50E7EBF474}"/>
              </a:ext>
            </a:extLst>
          </p:cNvPr>
          <p:cNvPicPr>
            <a:picLocks noChangeAspect="1"/>
          </p:cNvPicPr>
          <p:nvPr/>
        </p:nvPicPr>
        <p:blipFill>
          <a:blip r:embed="rId2"/>
          <a:stretch>
            <a:fillRect/>
          </a:stretch>
        </p:blipFill>
        <p:spPr>
          <a:xfrm>
            <a:off x="300326" y="1094531"/>
            <a:ext cx="6452812" cy="1154047"/>
          </a:xfrm>
          <a:prstGeom prst="rect">
            <a:avLst/>
          </a:prstGeom>
        </p:spPr>
      </p:pic>
      <p:pic>
        <p:nvPicPr>
          <p:cNvPr id="10" name="Picture 9">
            <a:extLst>
              <a:ext uri="{FF2B5EF4-FFF2-40B4-BE49-F238E27FC236}">
                <a16:creationId xmlns:a16="http://schemas.microsoft.com/office/drawing/2014/main" id="{B2B81D64-FE2C-47F6-80CE-7B5A592105F6}"/>
              </a:ext>
            </a:extLst>
          </p:cNvPr>
          <p:cNvPicPr>
            <a:picLocks noChangeAspect="1"/>
          </p:cNvPicPr>
          <p:nvPr/>
        </p:nvPicPr>
        <p:blipFill>
          <a:blip r:embed="rId3"/>
          <a:stretch>
            <a:fillRect/>
          </a:stretch>
        </p:blipFill>
        <p:spPr>
          <a:xfrm>
            <a:off x="300326" y="2922659"/>
            <a:ext cx="6452930" cy="3173340"/>
          </a:xfrm>
          <a:prstGeom prst="rect">
            <a:avLst/>
          </a:prstGeom>
        </p:spPr>
      </p:pic>
    </p:spTree>
    <p:extLst>
      <p:ext uri="{BB962C8B-B14F-4D97-AF65-F5344CB8AC3E}">
        <p14:creationId xmlns:p14="http://schemas.microsoft.com/office/powerpoint/2010/main" val="3565136131"/>
      </p:ext>
    </p:extLst>
  </p:cSld>
  <p:clrMapOvr>
    <a:masterClrMapping/>
  </p:clrMapOvr>
  <mc:AlternateContent xmlns:mc="http://schemas.openxmlformats.org/markup-compatibility/2006" xmlns:p14="http://schemas.microsoft.com/office/powerpoint/2010/main">
    <mc:Choice Requires="p14">
      <p:transition spd="slow" p14:dur="2000" advTm="12528"/>
    </mc:Choice>
    <mc:Fallback xmlns="">
      <p:transition spd="slow" advTm="1252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E549-D550-479B-AD28-80C44935050D}"/>
              </a:ext>
            </a:extLst>
          </p:cNvPr>
          <p:cNvSpPr txBox="1">
            <a:spLocks/>
          </p:cNvSpPr>
          <p:nvPr/>
        </p:nvSpPr>
        <p:spPr>
          <a:xfrm>
            <a:off x="300326" y="226502"/>
            <a:ext cx="10058400" cy="739070"/>
          </a:xfrm>
          <a:prstGeom prst="rect">
            <a:avLst/>
          </a:prstGeom>
        </p:spPr>
        <p:txBody>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r>
              <a:rPr lang="en-US" sz="3200" dirty="0"/>
              <a:t>Calculate the No. of Screened and No. of Neurology Referrals</a:t>
            </a:r>
          </a:p>
        </p:txBody>
      </p:sp>
      <p:sp>
        <p:nvSpPr>
          <p:cNvPr id="6" name="TextBox 5">
            <a:extLst>
              <a:ext uri="{FF2B5EF4-FFF2-40B4-BE49-F238E27FC236}">
                <a16:creationId xmlns:a16="http://schemas.microsoft.com/office/drawing/2014/main" id="{28863224-5BA6-43E1-99F1-5FA095B96C9D}"/>
              </a:ext>
            </a:extLst>
          </p:cNvPr>
          <p:cNvSpPr txBox="1"/>
          <p:nvPr/>
        </p:nvSpPr>
        <p:spPr>
          <a:xfrm>
            <a:off x="6753138" y="965572"/>
            <a:ext cx="513853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Using the group by function you can calculate and assign the No. of patients Screened and No. patients referred to the Neurology department to separate data frames</a:t>
            </a:r>
          </a:p>
          <a:p>
            <a:pPr marL="285750" indent="-285750">
              <a:buFont typeface="Arial" panose="020B0604020202020204" pitchFamily="34" charset="0"/>
              <a:buChar char="•"/>
            </a:pPr>
            <a:r>
              <a:rPr lang="en-US" dirty="0"/>
              <a:t>Then, using the Merge function we can combine the data to the results data set</a:t>
            </a: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0E3D57C9-DFB4-484A-9E8D-505C15C5B26E}"/>
              </a:ext>
            </a:extLst>
          </p:cNvPr>
          <p:cNvPicPr>
            <a:picLocks noChangeAspect="1"/>
          </p:cNvPicPr>
          <p:nvPr/>
        </p:nvPicPr>
        <p:blipFill>
          <a:blip r:embed="rId2"/>
          <a:stretch>
            <a:fillRect/>
          </a:stretch>
        </p:blipFill>
        <p:spPr>
          <a:xfrm>
            <a:off x="300326" y="1109748"/>
            <a:ext cx="5409120" cy="2630341"/>
          </a:xfrm>
          <a:prstGeom prst="rect">
            <a:avLst/>
          </a:prstGeom>
        </p:spPr>
      </p:pic>
      <p:pic>
        <p:nvPicPr>
          <p:cNvPr id="9" name="Picture 8">
            <a:extLst>
              <a:ext uri="{FF2B5EF4-FFF2-40B4-BE49-F238E27FC236}">
                <a16:creationId xmlns:a16="http://schemas.microsoft.com/office/drawing/2014/main" id="{F7533130-461B-4DDA-86E9-105667D9B865}"/>
              </a:ext>
            </a:extLst>
          </p:cNvPr>
          <p:cNvPicPr>
            <a:picLocks noChangeAspect="1"/>
          </p:cNvPicPr>
          <p:nvPr/>
        </p:nvPicPr>
        <p:blipFill>
          <a:blip r:embed="rId3"/>
          <a:stretch>
            <a:fillRect/>
          </a:stretch>
        </p:blipFill>
        <p:spPr>
          <a:xfrm>
            <a:off x="300326" y="3884265"/>
            <a:ext cx="5631551" cy="2237469"/>
          </a:xfrm>
          <a:prstGeom prst="rect">
            <a:avLst/>
          </a:prstGeom>
        </p:spPr>
      </p:pic>
      <p:pic>
        <p:nvPicPr>
          <p:cNvPr id="25" name="Picture 24">
            <a:extLst>
              <a:ext uri="{FF2B5EF4-FFF2-40B4-BE49-F238E27FC236}">
                <a16:creationId xmlns:a16="http://schemas.microsoft.com/office/drawing/2014/main" id="{CCA325F0-1408-4421-9520-6FA4FB3C5E78}"/>
              </a:ext>
            </a:extLst>
          </p:cNvPr>
          <p:cNvPicPr>
            <a:picLocks noChangeAspect="1"/>
          </p:cNvPicPr>
          <p:nvPr/>
        </p:nvPicPr>
        <p:blipFill>
          <a:blip r:embed="rId4"/>
          <a:stretch>
            <a:fillRect/>
          </a:stretch>
        </p:blipFill>
        <p:spPr>
          <a:xfrm>
            <a:off x="6753138" y="2996898"/>
            <a:ext cx="5137604" cy="3071394"/>
          </a:xfrm>
          <a:prstGeom prst="rect">
            <a:avLst/>
          </a:prstGeom>
        </p:spPr>
      </p:pic>
    </p:spTree>
    <p:extLst>
      <p:ext uri="{BB962C8B-B14F-4D97-AF65-F5344CB8AC3E}">
        <p14:creationId xmlns:p14="http://schemas.microsoft.com/office/powerpoint/2010/main" val="2247368586"/>
      </p:ext>
    </p:extLst>
  </p:cSld>
  <p:clrMapOvr>
    <a:masterClrMapping/>
  </p:clrMapOvr>
  <mc:AlternateContent xmlns:mc="http://schemas.openxmlformats.org/markup-compatibility/2006" xmlns:p14="http://schemas.microsoft.com/office/powerpoint/2010/main">
    <mc:Choice Requires="p14">
      <p:transition spd="slow" p14:dur="2000" advTm="13318"/>
    </mc:Choice>
    <mc:Fallback xmlns="">
      <p:transition spd="slow" advTm="1331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E549-D550-479B-AD28-80C44935050D}"/>
              </a:ext>
            </a:extLst>
          </p:cNvPr>
          <p:cNvSpPr txBox="1">
            <a:spLocks/>
          </p:cNvSpPr>
          <p:nvPr/>
        </p:nvSpPr>
        <p:spPr>
          <a:xfrm>
            <a:off x="300326" y="226502"/>
            <a:ext cx="10058400" cy="739070"/>
          </a:xfrm>
          <a:prstGeom prst="rect">
            <a:avLst/>
          </a:prstGeom>
        </p:spPr>
        <p:txBody>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r>
              <a:rPr lang="en-US" sz="3200" dirty="0"/>
              <a:t>Calculate the Probability of Neurology Referrals &amp; P-Bar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8863224-5BA6-43E1-99F1-5FA095B96C9D}"/>
                  </a:ext>
                </a:extLst>
              </p:cNvPr>
              <p:cNvSpPr txBox="1"/>
              <p:nvPr/>
            </p:nvSpPr>
            <p:spPr>
              <a:xfrm>
                <a:off x="6424246" y="965572"/>
                <a:ext cx="5467428" cy="5014193"/>
              </a:xfrm>
              <a:prstGeom prst="rect">
                <a:avLst/>
              </a:prstGeom>
              <a:noFill/>
            </p:spPr>
            <p:txBody>
              <a:bodyPr wrap="square" rtlCol="0">
                <a:spAutoFit/>
              </a:bodyPr>
              <a:lstStyle/>
              <a:p>
                <a:pPr marL="285750" indent="-285750">
                  <a:buFont typeface="Arial" panose="020B0604020202020204" pitchFamily="34" charset="0"/>
                  <a:buChar char="•"/>
                </a:pPr>
                <a:r>
                  <a:rPr lang="en-US" dirty="0"/>
                  <a:t>Using the below formula we calculate the probability of Neurology Referrals for each time period.</a:t>
                </a:r>
              </a:p>
              <a:p>
                <a:endParaRPr lang="en-US" dirty="0"/>
              </a:p>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𝑃𝑟𝑜𝑏𝑎𝑏𝑙𝑖𝑡𝑦</m:t>
                      </m:r>
                      <m:r>
                        <a:rPr lang="en-US" sz="1200" b="0" i="1" smtClean="0">
                          <a:latin typeface="Cambria Math" panose="02040503050406030204" pitchFamily="18" charset="0"/>
                        </a:rPr>
                        <m:t> </m:t>
                      </m:r>
                      <m:r>
                        <a:rPr lang="en-US" sz="1200" b="0" i="1" smtClean="0">
                          <a:latin typeface="Cambria Math" panose="02040503050406030204" pitchFamily="18" charset="0"/>
                        </a:rPr>
                        <m:t>𝑜𝑓</m:t>
                      </m:r>
                      <m:r>
                        <a:rPr lang="en-US" sz="1200" b="0" i="1" smtClean="0">
                          <a:latin typeface="Cambria Math" panose="02040503050406030204" pitchFamily="18" charset="0"/>
                        </a:rPr>
                        <m:t> </m:t>
                      </m:r>
                      <m:r>
                        <a:rPr lang="en-US" sz="1200" b="0" i="1" smtClean="0">
                          <a:latin typeface="Cambria Math" panose="02040503050406030204" pitchFamily="18" charset="0"/>
                        </a:rPr>
                        <m:t>𝑁𝑒𝑢𝑟𝑜𝑙𝑜𝑔𝑦</m:t>
                      </m:r>
                      <m:r>
                        <a:rPr lang="en-US" sz="1200" b="0" i="1" smtClean="0">
                          <a:latin typeface="Cambria Math" panose="02040503050406030204" pitchFamily="18" charset="0"/>
                        </a:rPr>
                        <m:t> </m:t>
                      </m:r>
                      <m:r>
                        <a:rPr lang="en-US" sz="1200" b="0" i="1" smtClean="0">
                          <a:latin typeface="Cambria Math" panose="02040503050406030204" pitchFamily="18" charset="0"/>
                        </a:rPr>
                        <m:t>𝑅𝑒𝑓𝑒𝑟𝑟𝑎𝑙𝑠</m:t>
                      </m:r>
                      <m:r>
                        <a:rPr lang="en-US" sz="1200" i="1" smtClean="0">
                          <a:latin typeface="Cambria Math" panose="02040503050406030204" pitchFamily="18" charset="0"/>
                        </a:rPr>
                        <m:t>=</m:t>
                      </m:r>
                      <m:f>
                        <m:fPr>
                          <m:ctrlPr>
                            <a:rPr lang="en-US" sz="1200" i="1" smtClean="0">
                              <a:latin typeface="Cambria Math" panose="02040503050406030204" pitchFamily="18" charset="0"/>
                            </a:rPr>
                          </m:ctrlPr>
                        </m:fPr>
                        <m:num>
                          <m:r>
                            <a:rPr lang="en-US" sz="1200" b="0" i="1" smtClean="0">
                              <a:latin typeface="Cambria Math" panose="02040503050406030204" pitchFamily="18" charset="0"/>
                            </a:rPr>
                            <m:t>𝑁𝑜</m:t>
                          </m:r>
                          <m:r>
                            <a:rPr lang="en-US" sz="1200" b="0" i="1" smtClean="0">
                              <a:latin typeface="Cambria Math" panose="02040503050406030204" pitchFamily="18" charset="0"/>
                            </a:rPr>
                            <m:t>.  </m:t>
                          </m:r>
                          <m:r>
                            <a:rPr lang="en-US" sz="1200" b="0" i="1" smtClean="0">
                              <a:latin typeface="Cambria Math" panose="02040503050406030204" pitchFamily="18" charset="0"/>
                            </a:rPr>
                            <m:t>𝑜𝑓𝑁𝑒𝑢𝑟𝑜𝑙𝑜𝑔𝑦</m:t>
                          </m:r>
                          <m:r>
                            <a:rPr lang="en-US" sz="1200" b="0" i="1" smtClean="0">
                              <a:latin typeface="Cambria Math" panose="02040503050406030204" pitchFamily="18" charset="0"/>
                            </a:rPr>
                            <m:t> </m:t>
                          </m:r>
                          <m:r>
                            <a:rPr lang="en-US" sz="1200" b="0" i="1" smtClean="0">
                              <a:latin typeface="Cambria Math" panose="02040503050406030204" pitchFamily="18" charset="0"/>
                            </a:rPr>
                            <m:t>𝑅𝑒𝑓𝑒𝑟𝑟𝑎𝑙𝑠</m:t>
                          </m:r>
                        </m:num>
                        <m:den>
                          <m:r>
                            <a:rPr lang="en-US" sz="1200" b="0" i="1" smtClean="0">
                              <a:latin typeface="Cambria Math" panose="02040503050406030204" pitchFamily="18" charset="0"/>
                            </a:rPr>
                            <m:t>𝑁𝑜</m:t>
                          </m:r>
                          <m:r>
                            <a:rPr lang="en-US" sz="1200" b="0" i="1" smtClean="0">
                              <a:latin typeface="Cambria Math" panose="02040503050406030204" pitchFamily="18" charset="0"/>
                            </a:rPr>
                            <m:t>. </m:t>
                          </m:r>
                          <m:r>
                            <a:rPr lang="en-US" sz="1200" b="0" i="1" smtClean="0">
                              <a:latin typeface="Cambria Math" panose="02040503050406030204" pitchFamily="18" charset="0"/>
                            </a:rPr>
                            <m:t>𝑜𝑓</m:t>
                          </m:r>
                          <m:r>
                            <a:rPr lang="en-US" sz="1200" b="0" i="1" smtClean="0">
                              <a:latin typeface="Cambria Math" panose="02040503050406030204" pitchFamily="18" charset="0"/>
                            </a:rPr>
                            <m:t> </m:t>
                          </m:r>
                          <m:r>
                            <a:rPr lang="en-US" sz="1200" b="0" i="1" smtClean="0">
                              <a:latin typeface="Cambria Math" panose="02040503050406030204" pitchFamily="18" charset="0"/>
                            </a:rPr>
                            <m:t>𝑃𝑎𝑡𝑖𝑒𝑛𝑡𝑠</m:t>
                          </m:r>
                          <m:r>
                            <a:rPr lang="en-US" sz="1200" b="0" i="1" smtClean="0">
                              <a:latin typeface="Cambria Math" panose="02040503050406030204" pitchFamily="18" charset="0"/>
                            </a:rPr>
                            <m:t> </m:t>
                          </m:r>
                          <m:r>
                            <a:rPr lang="en-US" sz="1200" b="0" i="1" smtClean="0">
                              <a:latin typeface="Cambria Math" panose="02040503050406030204" pitchFamily="18" charset="0"/>
                            </a:rPr>
                            <m:t>𝑆𝑐𝑟𝑒𝑒𝑛𝑒𝑑</m:t>
                          </m:r>
                        </m:den>
                      </m:f>
                    </m:oMath>
                  </m:oMathPara>
                </a14:m>
                <a:endParaRPr lang="en-US" sz="1200"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P-Bar is calculated using below formula and assigned to a separate variable. We will use this in calculating the remaining columns</a:t>
                </a:r>
              </a:p>
              <a:p>
                <a:pPr marL="285750" indent="-285750">
                  <a:buFont typeface="Arial" panose="020B0604020202020204" pitchFamily="34" charset="0"/>
                  <a:buChar char="•"/>
                </a:pPr>
                <a:endParaRPr lang="en-US" dirty="0"/>
              </a:p>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𝑃</m:t>
                      </m:r>
                      <m:r>
                        <a:rPr lang="en-US" sz="1200" b="0" i="1" smtClean="0">
                          <a:latin typeface="Cambria Math" panose="02040503050406030204" pitchFamily="18" charset="0"/>
                        </a:rPr>
                        <m:t>−</m:t>
                      </m:r>
                      <m:r>
                        <a:rPr lang="en-US" sz="1200" b="0" i="1" smtClean="0">
                          <a:latin typeface="Cambria Math" panose="02040503050406030204" pitchFamily="18" charset="0"/>
                        </a:rPr>
                        <m:t>𝐵𝑎𝑟</m:t>
                      </m:r>
                      <m:r>
                        <a:rPr lang="en-US" sz="1200" i="1" smtClean="0">
                          <a:latin typeface="Cambria Math" panose="02040503050406030204" pitchFamily="18" charset="0"/>
                        </a:rPr>
                        <m:t>=</m:t>
                      </m:r>
                      <m:f>
                        <m:fPr>
                          <m:ctrlPr>
                            <a:rPr lang="en-US" sz="1200" i="1" smtClean="0">
                              <a:latin typeface="Cambria Math" panose="02040503050406030204" pitchFamily="18" charset="0"/>
                            </a:rPr>
                          </m:ctrlPr>
                        </m:fPr>
                        <m:num>
                          <m:r>
                            <a:rPr lang="en-US" sz="1200" b="0" i="1" smtClean="0">
                              <a:latin typeface="Cambria Math" panose="02040503050406030204" pitchFamily="18" charset="0"/>
                            </a:rPr>
                            <m:t>𝑇𝑜𝑡𝑎𝑙</m:t>
                          </m:r>
                          <m:r>
                            <a:rPr lang="en-US" sz="1200" b="0" i="1" smtClean="0">
                              <a:latin typeface="Cambria Math" panose="02040503050406030204" pitchFamily="18" charset="0"/>
                            </a:rPr>
                            <m:t> </m:t>
                          </m:r>
                          <m:r>
                            <a:rPr lang="en-US" sz="1200" b="0" i="1" smtClean="0">
                              <a:latin typeface="Cambria Math" panose="02040503050406030204" pitchFamily="18" charset="0"/>
                            </a:rPr>
                            <m:t>𝑁𝑜</m:t>
                          </m:r>
                          <m:r>
                            <a:rPr lang="en-US" sz="1200" b="0" i="1" smtClean="0">
                              <a:latin typeface="Cambria Math" panose="02040503050406030204" pitchFamily="18" charset="0"/>
                            </a:rPr>
                            <m:t>.  </m:t>
                          </m:r>
                          <m:r>
                            <a:rPr lang="en-US" sz="1200" b="0" i="1" smtClean="0">
                              <a:latin typeface="Cambria Math" panose="02040503050406030204" pitchFamily="18" charset="0"/>
                            </a:rPr>
                            <m:t>𝑜𝑓𝑁𝑒𝑢𝑟𝑜𝑙𝑜𝑔𝑦</m:t>
                          </m:r>
                          <m:r>
                            <a:rPr lang="en-US" sz="1200" b="0" i="1" smtClean="0">
                              <a:latin typeface="Cambria Math" panose="02040503050406030204" pitchFamily="18" charset="0"/>
                            </a:rPr>
                            <m:t> </m:t>
                          </m:r>
                          <m:r>
                            <a:rPr lang="en-US" sz="1200" b="0" i="1" smtClean="0">
                              <a:latin typeface="Cambria Math" panose="02040503050406030204" pitchFamily="18" charset="0"/>
                            </a:rPr>
                            <m:t>𝑅𝑒𝑓𝑒𝑟𝑟𝑎𝑙𝑠</m:t>
                          </m:r>
                        </m:num>
                        <m:den>
                          <m:r>
                            <a:rPr lang="en-US" sz="1200" b="0" i="1" smtClean="0">
                              <a:latin typeface="Cambria Math" panose="02040503050406030204" pitchFamily="18" charset="0"/>
                            </a:rPr>
                            <m:t>𝑇𝑜𝑡𝑎𝑙</m:t>
                          </m:r>
                          <m:r>
                            <a:rPr lang="en-US" sz="1200" b="0" i="1" smtClean="0">
                              <a:latin typeface="Cambria Math" panose="02040503050406030204" pitchFamily="18" charset="0"/>
                            </a:rPr>
                            <m:t> </m:t>
                          </m:r>
                          <m:r>
                            <a:rPr lang="en-US" sz="1200" b="0" i="1" smtClean="0">
                              <a:latin typeface="Cambria Math" panose="02040503050406030204" pitchFamily="18" charset="0"/>
                            </a:rPr>
                            <m:t>𝑁𝑜</m:t>
                          </m:r>
                          <m:r>
                            <a:rPr lang="en-US" sz="1200" b="0" i="1" smtClean="0">
                              <a:latin typeface="Cambria Math" panose="02040503050406030204" pitchFamily="18" charset="0"/>
                            </a:rPr>
                            <m:t>. </m:t>
                          </m:r>
                          <m:r>
                            <a:rPr lang="en-US" sz="1200" b="0" i="1" smtClean="0">
                              <a:latin typeface="Cambria Math" panose="02040503050406030204" pitchFamily="18" charset="0"/>
                            </a:rPr>
                            <m:t>𝑜𝑓</m:t>
                          </m:r>
                          <m:r>
                            <a:rPr lang="en-US" sz="1200" b="0" i="1" smtClean="0">
                              <a:latin typeface="Cambria Math" panose="02040503050406030204" pitchFamily="18" charset="0"/>
                            </a:rPr>
                            <m:t> </m:t>
                          </m:r>
                          <m:r>
                            <a:rPr lang="en-US" sz="1200" b="0" i="1" smtClean="0">
                              <a:latin typeface="Cambria Math" panose="02040503050406030204" pitchFamily="18" charset="0"/>
                            </a:rPr>
                            <m:t>𝑃𝑎𝑡𝑖𝑒𝑛𝑡𝑠</m:t>
                          </m:r>
                          <m:r>
                            <a:rPr lang="en-US" sz="1200" b="0" i="1" smtClean="0">
                              <a:latin typeface="Cambria Math" panose="02040503050406030204" pitchFamily="18" charset="0"/>
                            </a:rPr>
                            <m:t> </m:t>
                          </m:r>
                          <m:r>
                            <a:rPr lang="en-US" sz="1200" b="0" i="1" smtClean="0">
                              <a:latin typeface="Cambria Math" panose="02040503050406030204" pitchFamily="18" charset="0"/>
                            </a:rPr>
                            <m:t>𝑆𝑐𝑟𝑒𝑒𝑛𝑒𝑑</m:t>
                          </m:r>
                        </m:den>
                      </m:f>
                    </m:oMath>
                  </m:oMathPara>
                </a14:m>
                <a:endParaRPr lang="en-US" sz="1200" dirty="0"/>
              </a:p>
            </p:txBody>
          </p:sp>
        </mc:Choice>
        <mc:Fallback xmlns="">
          <p:sp>
            <p:nvSpPr>
              <p:cNvPr id="6" name="TextBox 5">
                <a:extLst>
                  <a:ext uri="{FF2B5EF4-FFF2-40B4-BE49-F238E27FC236}">
                    <a16:creationId xmlns:a16="http://schemas.microsoft.com/office/drawing/2014/main" id="{28863224-5BA6-43E1-99F1-5FA095B96C9D}"/>
                  </a:ext>
                </a:extLst>
              </p:cNvPr>
              <p:cNvSpPr txBox="1">
                <a:spLocks noRot="1" noChangeAspect="1" noMove="1" noResize="1" noEditPoints="1" noAdjustHandles="1" noChangeArrowheads="1" noChangeShapeType="1" noTextEdit="1"/>
              </p:cNvSpPr>
              <p:nvPr/>
            </p:nvSpPr>
            <p:spPr>
              <a:xfrm>
                <a:off x="6424246" y="965572"/>
                <a:ext cx="5467428" cy="5014193"/>
              </a:xfrm>
              <a:prstGeom prst="rect">
                <a:avLst/>
              </a:prstGeom>
              <a:blipFill>
                <a:blip r:embed="rId4"/>
                <a:stretch>
                  <a:fillRect l="-780" t="-486" r="-1338"/>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05F9D82F-2CB8-4AB9-8ECB-F3705F103BEB}"/>
              </a:ext>
            </a:extLst>
          </p:cNvPr>
          <p:cNvPicPr>
            <a:picLocks noChangeAspect="1"/>
          </p:cNvPicPr>
          <p:nvPr/>
        </p:nvPicPr>
        <p:blipFill>
          <a:blip r:embed="rId5"/>
          <a:stretch>
            <a:fillRect/>
          </a:stretch>
        </p:blipFill>
        <p:spPr>
          <a:xfrm>
            <a:off x="300327" y="965573"/>
            <a:ext cx="5467428" cy="3274490"/>
          </a:xfrm>
          <a:prstGeom prst="rect">
            <a:avLst/>
          </a:prstGeom>
        </p:spPr>
      </p:pic>
      <p:pic>
        <p:nvPicPr>
          <p:cNvPr id="4" name="Picture 3">
            <a:extLst>
              <a:ext uri="{FF2B5EF4-FFF2-40B4-BE49-F238E27FC236}">
                <a16:creationId xmlns:a16="http://schemas.microsoft.com/office/drawing/2014/main" id="{07EDEA63-BEBC-409F-80E7-EFDBDE3067EE}"/>
              </a:ext>
            </a:extLst>
          </p:cNvPr>
          <p:cNvPicPr>
            <a:picLocks noChangeAspect="1"/>
          </p:cNvPicPr>
          <p:nvPr/>
        </p:nvPicPr>
        <p:blipFill>
          <a:blip r:embed="rId6"/>
          <a:stretch>
            <a:fillRect/>
          </a:stretch>
        </p:blipFill>
        <p:spPr>
          <a:xfrm>
            <a:off x="300326" y="4486135"/>
            <a:ext cx="5317772" cy="1517299"/>
          </a:xfrm>
          <a:prstGeom prst="rect">
            <a:avLst/>
          </a:prstGeom>
        </p:spPr>
      </p:pic>
    </p:spTree>
    <p:extLst>
      <p:ext uri="{BB962C8B-B14F-4D97-AF65-F5344CB8AC3E}">
        <p14:creationId xmlns:p14="http://schemas.microsoft.com/office/powerpoint/2010/main" val="2403320260"/>
      </p:ext>
    </p:extLst>
  </p:cSld>
  <p:clrMapOvr>
    <a:masterClrMapping/>
  </p:clrMapOvr>
  <mc:AlternateContent xmlns:mc="http://schemas.openxmlformats.org/markup-compatibility/2006" xmlns:p14="http://schemas.microsoft.com/office/powerpoint/2010/main">
    <mc:Choice Requires="p14">
      <p:transition spd="slow" p14:dur="2000" advTm="22886"/>
    </mc:Choice>
    <mc:Fallback xmlns="">
      <p:transition spd="slow" advTm="2288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E549-D550-479B-AD28-80C44935050D}"/>
              </a:ext>
            </a:extLst>
          </p:cNvPr>
          <p:cNvSpPr txBox="1">
            <a:spLocks/>
          </p:cNvSpPr>
          <p:nvPr/>
        </p:nvSpPr>
        <p:spPr>
          <a:xfrm>
            <a:off x="300326" y="226502"/>
            <a:ext cx="10058400" cy="739070"/>
          </a:xfrm>
          <a:prstGeom prst="rect">
            <a:avLst/>
          </a:prstGeom>
        </p:spPr>
        <p:txBody>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r>
              <a:rPr lang="en-US" sz="3200" dirty="0"/>
              <a:t>Calculate the Std Dev , UCL &amp; LCL</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8863224-5BA6-43E1-99F1-5FA095B96C9D}"/>
                  </a:ext>
                </a:extLst>
              </p:cNvPr>
              <p:cNvSpPr txBox="1"/>
              <p:nvPr/>
            </p:nvSpPr>
            <p:spPr>
              <a:xfrm>
                <a:off x="6424246" y="965572"/>
                <a:ext cx="5467428" cy="2802819"/>
              </a:xfrm>
              <a:prstGeom prst="rect">
                <a:avLst/>
              </a:prstGeom>
              <a:noFill/>
            </p:spPr>
            <p:txBody>
              <a:bodyPr wrap="square" rtlCol="0">
                <a:spAutoFit/>
              </a:bodyPr>
              <a:lstStyle/>
              <a:p>
                <a:endParaRPr lang="en-US" sz="1200" b="0" i="1" dirty="0">
                  <a:latin typeface="Cambria Math" panose="02040503050406030204" pitchFamily="18" charset="0"/>
                </a:endParaRPr>
              </a:p>
              <a:p>
                <a:pPr marL="285750" indent="-285750">
                  <a:buFont typeface="Arial" panose="020B0604020202020204" pitchFamily="34" charset="0"/>
                  <a:buChar char="•"/>
                </a:pPr>
                <a:r>
                  <a:rPr lang="en-US" sz="1200" dirty="0"/>
                  <a:t>Use the below formulas to calculate the additional columns</a:t>
                </a:r>
              </a:p>
              <a:p>
                <a:endParaRPr lang="en-US" sz="1200" b="0" i="1" dirty="0">
                  <a:latin typeface="Cambria Math" panose="02040503050406030204" pitchFamily="18" charset="0"/>
                </a:endParaRPr>
              </a:p>
              <a:p>
                <a:endParaRPr lang="en-US" sz="12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𝑆𝑡𝑎𝑛𝑑𝑎𝑟𝑑</m:t>
                      </m:r>
                      <m:r>
                        <a:rPr lang="en-US" sz="1200" b="0" i="1" smtClean="0">
                          <a:latin typeface="Cambria Math" panose="02040503050406030204" pitchFamily="18" charset="0"/>
                        </a:rPr>
                        <m:t> </m:t>
                      </m:r>
                      <m:r>
                        <a:rPr lang="en-US" sz="1200" b="0" i="1" smtClean="0">
                          <a:latin typeface="Cambria Math" panose="02040503050406030204" pitchFamily="18" charset="0"/>
                        </a:rPr>
                        <m:t>𝐷𝑒𝑣𝑖𝑎𝑡𝑖𝑜𝑛</m:t>
                      </m:r>
                      <m:r>
                        <a:rPr lang="en-US" sz="1200" b="0" i="1" smtClean="0">
                          <a:latin typeface="Cambria Math" panose="02040503050406030204" pitchFamily="18" charset="0"/>
                        </a:rPr>
                        <m:t>= </m:t>
                      </m:r>
                      <m:rad>
                        <m:radPr>
                          <m:degHide m:val="on"/>
                          <m:ctrlPr>
                            <a:rPr lang="en-US" sz="1200" b="0" i="1" smtClean="0">
                              <a:latin typeface="Cambria Math" panose="02040503050406030204" pitchFamily="18" charset="0"/>
                            </a:rPr>
                          </m:ctrlPr>
                        </m:radPr>
                        <m:deg/>
                        <m:e>
                          <m:f>
                            <m:fPr>
                              <m:ctrlPr>
                                <a:rPr lang="en-US" sz="1200" b="0" i="1" smtClean="0">
                                  <a:latin typeface="Cambria Math" panose="02040503050406030204" pitchFamily="18" charset="0"/>
                                </a:rPr>
                              </m:ctrlPr>
                            </m:fPr>
                            <m:num>
                              <m:bar>
                                <m:barPr>
                                  <m:pos m:val="top"/>
                                  <m:ctrlPr>
                                    <a:rPr lang="en-US" sz="1200" i="1">
                                      <a:latin typeface="Cambria Math" panose="02040503050406030204" pitchFamily="18" charset="0"/>
                                    </a:rPr>
                                  </m:ctrlPr>
                                </m:barPr>
                                <m:e>
                                  <m:r>
                                    <a:rPr lang="en-US" sz="1200" i="1">
                                      <a:latin typeface="Cambria Math" panose="02040503050406030204" pitchFamily="18" charset="0"/>
                                    </a:rPr>
                                    <m:t>𝑃</m:t>
                                  </m:r>
                                </m:e>
                              </m:bar>
                              <m:r>
                                <a:rPr lang="en-US" sz="1200" i="1">
                                  <a:latin typeface="Cambria Math" panose="02040503050406030204" pitchFamily="18" charset="0"/>
                                </a:rPr>
                                <m:t>  </m:t>
                              </m:r>
                              <m:d>
                                <m:dPr>
                                  <m:ctrlPr>
                                    <a:rPr lang="en-US" sz="1200" i="1">
                                      <a:latin typeface="Cambria Math" panose="02040503050406030204" pitchFamily="18" charset="0"/>
                                    </a:rPr>
                                  </m:ctrlPr>
                                </m:dPr>
                                <m:e>
                                  <m:r>
                                    <a:rPr lang="en-US" sz="1200" i="1">
                                      <a:latin typeface="Cambria Math" panose="02040503050406030204" pitchFamily="18" charset="0"/>
                                    </a:rPr>
                                    <m:t>1 − </m:t>
                                  </m:r>
                                  <m:bar>
                                    <m:barPr>
                                      <m:pos m:val="top"/>
                                      <m:ctrlPr>
                                        <a:rPr lang="en-US" sz="1200" i="1">
                                          <a:latin typeface="Cambria Math" panose="02040503050406030204" pitchFamily="18" charset="0"/>
                                        </a:rPr>
                                      </m:ctrlPr>
                                    </m:barPr>
                                    <m:e>
                                      <m:r>
                                        <a:rPr lang="en-US" sz="1200" i="1">
                                          <a:latin typeface="Cambria Math" panose="02040503050406030204" pitchFamily="18" charset="0"/>
                                        </a:rPr>
                                        <m:t>𝑃</m:t>
                                      </m:r>
                                    </m:e>
                                  </m:bar>
                                  <m:r>
                                    <a:rPr lang="en-US" sz="1200" b="0" i="1" smtClean="0">
                                      <a:latin typeface="Cambria Math" panose="02040503050406030204" pitchFamily="18" charset="0"/>
                                    </a:rPr>
                                    <m:t> </m:t>
                                  </m:r>
                                </m:e>
                              </m:d>
                            </m:num>
                            <m:den>
                              <m:r>
                                <a:rPr lang="en-US" sz="1200" b="0" i="1" smtClean="0">
                                  <a:latin typeface="Cambria Math" panose="02040503050406030204" pitchFamily="18" charset="0"/>
                                </a:rPr>
                                <m:t>𝑁𝑜</m:t>
                              </m:r>
                              <m:r>
                                <a:rPr lang="en-US" sz="1200" b="0" i="1" smtClean="0">
                                  <a:latin typeface="Cambria Math" panose="02040503050406030204" pitchFamily="18" charset="0"/>
                                </a:rPr>
                                <m:t>.  </m:t>
                              </m:r>
                              <m:r>
                                <a:rPr lang="en-US" sz="1200" b="0" i="1" smtClean="0">
                                  <a:latin typeface="Cambria Math" panose="02040503050406030204" pitchFamily="18" charset="0"/>
                                </a:rPr>
                                <m:t>𝑜𝑓</m:t>
                              </m:r>
                              <m:r>
                                <a:rPr lang="en-US" sz="1200" b="0" i="1" smtClean="0">
                                  <a:latin typeface="Cambria Math" panose="02040503050406030204" pitchFamily="18" charset="0"/>
                                </a:rPr>
                                <m:t> </m:t>
                              </m:r>
                              <m:r>
                                <a:rPr lang="en-US" sz="1200" b="0" i="1" smtClean="0">
                                  <a:latin typeface="Cambria Math" panose="02040503050406030204" pitchFamily="18" charset="0"/>
                                </a:rPr>
                                <m:t>𝑝𝑎𝑡𝑖𝑒𝑛𝑡𝑠</m:t>
                              </m:r>
                              <m:r>
                                <a:rPr lang="en-US" sz="1200" b="0" i="1" smtClean="0">
                                  <a:latin typeface="Cambria Math" panose="02040503050406030204" pitchFamily="18" charset="0"/>
                                </a:rPr>
                                <m:t> </m:t>
                              </m:r>
                              <m:r>
                                <a:rPr lang="en-US" sz="1200" b="0" i="1" smtClean="0">
                                  <a:latin typeface="Cambria Math" panose="02040503050406030204" pitchFamily="18" charset="0"/>
                                </a:rPr>
                                <m:t>𝑆𝑐𝑟𝑒𝑒𝑛𝑒𝑑</m:t>
                              </m:r>
                            </m:den>
                          </m:f>
                        </m:e>
                      </m:rad>
                    </m:oMath>
                  </m:oMathPara>
                </a14:m>
                <a:endParaRPr lang="en-US" sz="1200" dirty="0"/>
              </a:p>
              <a:p>
                <a:endParaRPr lang="en-US" dirty="0"/>
              </a:p>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𝑈𝐶𝐿</m:t>
                      </m:r>
                      <m:r>
                        <a:rPr lang="en-US" sz="1200" b="0" i="1" smtClean="0">
                          <a:latin typeface="Cambria Math" panose="02040503050406030204" pitchFamily="18" charset="0"/>
                        </a:rPr>
                        <m:t>=</m:t>
                      </m:r>
                      <m:bar>
                        <m:barPr>
                          <m:pos m:val="top"/>
                          <m:ctrlPr>
                            <a:rPr lang="en-US" sz="1200" b="0" i="1" smtClean="0">
                              <a:latin typeface="Cambria Math" panose="02040503050406030204" pitchFamily="18" charset="0"/>
                            </a:rPr>
                          </m:ctrlPr>
                        </m:barPr>
                        <m:e>
                          <m:r>
                            <a:rPr lang="en-US" sz="1200" b="0" i="1" smtClean="0">
                              <a:latin typeface="Cambria Math" panose="02040503050406030204" pitchFamily="18" charset="0"/>
                            </a:rPr>
                            <m:t>𝑃</m:t>
                          </m:r>
                        </m:e>
                      </m:bar>
                      <m:r>
                        <a:rPr lang="en-US" sz="1200" b="0" i="1" smtClean="0">
                          <a:latin typeface="Cambria Math" panose="02040503050406030204" pitchFamily="18" charset="0"/>
                        </a:rPr>
                        <m:t>+1.96 ∗</m:t>
                      </m:r>
                      <m:r>
                        <a:rPr lang="en-US" sz="1200" b="0" i="1" smtClean="0">
                          <a:latin typeface="Cambria Math" panose="02040503050406030204" pitchFamily="18" charset="0"/>
                        </a:rPr>
                        <m:t>𝑆𝑡𝑎𝑛𝑑𝑎𝑟𝑑</m:t>
                      </m:r>
                      <m:r>
                        <a:rPr lang="en-US" sz="1200" b="0" i="1" smtClean="0">
                          <a:latin typeface="Cambria Math" panose="02040503050406030204" pitchFamily="18" charset="0"/>
                        </a:rPr>
                        <m:t> </m:t>
                      </m:r>
                      <m:r>
                        <a:rPr lang="en-US" sz="1200" b="0" i="1" smtClean="0">
                          <a:latin typeface="Cambria Math" panose="02040503050406030204" pitchFamily="18" charset="0"/>
                        </a:rPr>
                        <m:t>𝐷𝑒𝑣𝑖𝑎𝑡𝑖𝑜𝑛</m:t>
                      </m:r>
                    </m:oMath>
                  </m:oMathPara>
                </a14:m>
                <a:endParaRPr lang="en-US" sz="1200" dirty="0"/>
              </a:p>
              <a:p>
                <a:endParaRPr lang="en-US" sz="1200" dirty="0"/>
              </a:p>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𝐿𝐶𝐿</m:t>
                      </m:r>
                      <m:r>
                        <a:rPr lang="en-US" sz="1200" b="0" i="1" smtClean="0">
                          <a:latin typeface="Cambria Math" panose="02040503050406030204" pitchFamily="18" charset="0"/>
                        </a:rPr>
                        <m:t>=</m:t>
                      </m:r>
                      <m:bar>
                        <m:barPr>
                          <m:pos m:val="top"/>
                          <m:ctrlPr>
                            <a:rPr lang="en-US" sz="1200" i="1">
                              <a:latin typeface="Cambria Math" panose="02040503050406030204" pitchFamily="18" charset="0"/>
                            </a:rPr>
                          </m:ctrlPr>
                        </m:barPr>
                        <m:e>
                          <m:r>
                            <a:rPr lang="en-US" sz="1200" i="1">
                              <a:latin typeface="Cambria Math" panose="02040503050406030204" pitchFamily="18" charset="0"/>
                            </a:rPr>
                            <m:t>𝑃</m:t>
                          </m:r>
                        </m:e>
                      </m:bar>
                      <m:r>
                        <a:rPr lang="en-US" sz="1200" b="0" i="1" smtClean="0">
                          <a:latin typeface="Cambria Math" panose="02040503050406030204" pitchFamily="18" charset="0"/>
                        </a:rPr>
                        <m:t>−1.96 ∗</m:t>
                      </m:r>
                      <m:r>
                        <a:rPr lang="en-US" sz="1200" b="0" i="1" smtClean="0">
                          <a:latin typeface="Cambria Math" panose="02040503050406030204" pitchFamily="18" charset="0"/>
                        </a:rPr>
                        <m:t>𝑆𝑡𝑎𝑛𝑑𝑎𝑟𝑑</m:t>
                      </m:r>
                      <m:r>
                        <a:rPr lang="en-US" sz="1200" b="0" i="1" smtClean="0">
                          <a:latin typeface="Cambria Math" panose="02040503050406030204" pitchFamily="18" charset="0"/>
                        </a:rPr>
                        <m:t> </m:t>
                      </m:r>
                      <m:r>
                        <a:rPr lang="en-US" sz="1200" b="0" i="1" smtClean="0">
                          <a:latin typeface="Cambria Math" panose="02040503050406030204" pitchFamily="18" charset="0"/>
                        </a:rPr>
                        <m:t>𝐷𝑒𝑣𝑖𝑎𝑡𝑖𝑜𝑛</m:t>
                      </m:r>
                    </m:oMath>
                  </m:oMathPara>
                </a14:m>
                <a:endParaRPr lang="en-US" sz="1200" dirty="0"/>
              </a:p>
              <a:p>
                <a:endParaRPr lang="en-US" sz="1200" dirty="0"/>
              </a:p>
              <a:p>
                <a:endParaRPr lang="en-US" sz="1200" dirty="0"/>
              </a:p>
              <a:p>
                <a:endParaRPr lang="en-US" sz="1200" dirty="0"/>
              </a:p>
            </p:txBody>
          </p:sp>
        </mc:Choice>
        <mc:Fallback xmlns="">
          <p:sp>
            <p:nvSpPr>
              <p:cNvPr id="6" name="TextBox 5">
                <a:extLst>
                  <a:ext uri="{FF2B5EF4-FFF2-40B4-BE49-F238E27FC236}">
                    <a16:creationId xmlns:a16="http://schemas.microsoft.com/office/drawing/2014/main" id="{28863224-5BA6-43E1-99F1-5FA095B96C9D}"/>
                  </a:ext>
                </a:extLst>
              </p:cNvPr>
              <p:cNvSpPr txBox="1">
                <a:spLocks noRot="1" noChangeAspect="1" noMove="1" noResize="1" noEditPoints="1" noAdjustHandles="1" noChangeArrowheads="1" noChangeShapeType="1" noTextEdit="1"/>
              </p:cNvSpPr>
              <p:nvPr/>
            </p:nvSpPr>
            <p:spPr>
              <a:xfrm>
                <a:off x="6424246" y="965572"/>
                <a:ext cx="5467428" cy="2802819"/>
              </a:xfrm>
              <a:prstGeom prst="rect">
                <a:avLst/>
              </a:prstGeom>
              <a:blipFill>
                <a:blip r:embed="rId4"/>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E85BFA4F-C5EE-49BA-9853-83425D93BFEB}"/>
              </a:ext>
            </a:extLst>
          </p:cNvPr>
          <p:cNvPicPr>
            <a:picLocks noChangeAspect="1"/>
          </p:cNvPicPr>
          <p:nvPr/>
        </p:nvPicPr>
        <p:blipFill>
          <a:blip r:embed="rId5"/>
          <a:stretch>
            <a:fillRect/>
          </a:stretch>
        </p:blipFill>
        <p:spPr>
          <a:xfrm>
            <a:off x="300327" y="965573"/>
            <a:ext cx="6047878" cy="4040181"/>
          </a:xfrm>
          <a:prstGeom prst="rect">
            <a:avLst/>
          </a:prstGeom>
        </p:spPr>
      </p:pic>
    </p:spTree>
    <p:extLst>
      <p:ext uri="{BB962C8B-B14F-4D97-AF65-F5344CB8AC3E}">
        <p14:creationId xmlns:p14="http://schemas.microsoft.com/office/powerpoint/2010/main" val="2880056034"/>
      </p:ext>
    </p:extLst>
  </p:cSld>
  <p:clrMapOvr>
    <a:masterClrMapping/>
  </p:clrMapOvr>
  <mc:AlternateContent xmlns:mc="http://schemas.openxmlformats.org/markup-compatibility/2006" xmlns:p14="http://schemas.microsoft.com/office/powerpoint/2010/main">
    <mc:Choice Requires="p14">
      <p:transition spd="slow" p14:dur="2000" advTm="11472"/>
    </mc:Choice>
    <mc:Fallback xmlns="">
      <p:transition spd="slow" advTm="11472"/>
    </mc:Fallback>
  </mc:AlternateContent>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475</Words>
  <Application>Microsoft Office PowerPoint</Application>
  <PresentationFormat>Widescreen</PresentationFormat>
  <Paragraphs>52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Cambria Math</vt:lpstr>
      <vt:lpstr>Georgia Pro Cond Light</vt:lpstr>
      <vt:lpstr>Speak Pro</vt:lpstr>
      <vt:lpstr>RetrospectVTI</vt:lpstr>
      <vt:lpstr>Teach one</vt:lpstr>
      <vt:lpstr>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2020-09-30T23:46:32Z</dcterms:created>
  <dcterms:modified xsi:type="dcterms:W3CDTF">2020-10-15T18:53:53Z</dcterms:modified>
</cp:coreProperties>
</file>