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68" r:id="rId2"/>
    <p:sldId id="260" r:id="rId3"/>
    <p:sldId id="269" r:id="rId4"/>
    <p:sldId id="270" r:id="rId5"/>
    <p:sldId id="271" r:id="rId6"/>
    <p:sldId id="288" r:id="rId7"/>
    <p:sldId id="272" r:id="rId8"/>
    <p:sldId id="287" r:id="rId9"/>
    <p:sldId id="273" r:id="rId10"/>
    <p:sldId id="274" r:id="rId11"/>
    <p:sldId id="275" r:id="rId12"/>
    <p:sldId id="276" r:id="rId13"/>
    <p:sldId id="277" r:id="rId14"/>
    <p:sldId id="278" r:id="rId15"/>
    <p:sldId id="279" r:id="rId16"/>
    <p:sldId id="280" r:id="rId17"/>
    <p:sldId id="281" r:id="rId18"/>
    <p:sldId id="282" r:id="rId19"/>
    <p:sldId id="284" r:id="rId20"/>
    <p:sldId id="290" r:id="rId21"/>
    <p:sldId id="291"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fazelya" initials="f" lastIdx="0" clrIdx="0">
    <p:extLst>
      <p:ext uri="{19B8F6BF-5375-455C-9EA6-DF929625EA0E}">
        <p15:presenceInfo xmlns:p15="http://schemas.microsoft.com/office/powerpoint/2012/main" userId="ffazel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794" autoAdjust="0"/>
  </p:normalViewPr>
  <p:slideViewPr>
    <p:cSldViewPr snapToGrid="0" snapToObjects="1">
      <p:cViewPr varScale="1">
        <p:scale>
          <a:sx n="71" d="100"/>
          <a:sy n="71" d="100"/>
        </p:scale>
        <p:origin x="8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t>10/1/2018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discuss Quality Improvement. This brief presentation was organized by Dr. Alemi and narrated by Farhat Fazelyar</a:t>
            </a:r>
          </a:p>
        </p:txBody>
      </p:sp>
      <p:sp>
        <p:nvSpPr>
          <p:cNvPr id="4" name="Slide Number Placeholder 3"/>
          <p:cNvSpPr>
            <a:spLocks noGrp="1"/>
          </p:cNvSpPr>
          <p:nvPr>
            <p:ph type="sldNum" sz="quarter" idx="10"/>
          </p:nvPr>
        </p:nvSpPr>
        <p:spPr/>
        <p:txBody>
          <a:bodyPr/>
          <a:lstStyle/>
          <a:p>
            <a:fld id="{BC9CA3DE-F054-4279-AD1E-75CF0FCB9BEE}" type="slidenum">
              <a:rPr lang="en-US" smtClean="0"/>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is no guarantee in medicine. Some variations in outcomes occur by chance. Occasionally, even the best clinicians have unexpected adverse outcomes. The focus should not be on these occasional unexpected events but on whether a pattern exists. Data can help us examine patterns of outcomes. Analysis can help us understand whether the observed outcomes are due to our effort or to random chance. </a:t>
            </a:r>
          </a:p>
          <a:p>
            <a:endParaRPr lang="en-US" altLang="en-US" dirty="0"/>
          </a:p>
          <a:p>
            <a:r>
              <a:rPr lang="en-US" altLang="en-US" dirty="0"/>
              <a:t>When a claim is made that the problem is solved, you need data. You must observe the process before and after implementing your solution to show that indeed you have solved the problem. You must prove your point.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15</a:t>
            </a:fld>
            <a:endParaRPr lang="en-US" dirty="0"/>
          </a:p>
        </p:txBody>
      </p:sp>
    </p:spTree>
    <p:extLst>
      <p:ext uri="{BB962C8B-B14F-4D97-AF65-F5344CB8AC3E}">
        <p14:creationId xmlns:p14="http://schemas.microsoft.com/office/powerpoint/2010/main" val="297353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a village to raise a child. It takes a team to put man on the moon. Team work is necessary for completing complex tasks. Changing organizations, even simple changes, are difficult to accomplish and require team work. Working with teams means that you will take time to socialize with each other, to bring each other up to par concerning the process improvement project, to accept solutions that may not agree with your intuitions. Change by fiat, change because I told you so, will not work. Team work means team members can participate in selecting what to work on, in gathering data and in suggesting solutions.  Why should we work in teams?  Teams maybe more effective than individuals because the more the number of people involved, the higher the pool of ideas available for decision making. When interdisciplinary teams are involved, more perspectives and experiences are brought to bear on the problem. Communication among the team members is a microcosms of what is needed for an organization-wide change. More hands on deck. Teams can do more because they have more people in them. It is also important in implementing the team's decision afterwards. Each team member becomes an agent for change.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16</a:t>
            </a:fld>
            <a:endParaRPr lang="en-US" dirty="0"/>
          </a:p>
        </p:txBody>
      </p:sp>
    </p:spTree>
    <p:extLst>
      <p:ext uri="{BB962C8B-B14F-4D97-AF65-F5344CB8AC3E}">
        <p14:creationId xmlns:p14="http://schemas.microsoft.com/office/powerpoint/2010/main" val="144376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It is quite possible to conduct an organization-wide improvement without creating a new Department and a new expense for the organization. If most employees are asked to volunteer their time, then why should the organization pay for a resource center and its staff? In TQM employees are organized in problem solving teams. These are autonomous self-governing teams. These teams design studies, collect information, and report their findings. In order to facilitate the team meetings, the data collection, the data analysis and the preparation of story boards, a facilitator often helps each team. The role of a facilitator is to help the team to achieve its goals, not to actively participate in the team's deliberation. While most employees participate without pay, the facilitator needs to be paid. He or she is not paid to do anything else at the company. If the facilitator was not hired to do this task, the facilitator would not be hired. The QI unit would have responsibilities for assigning teams.  If it did not have resources, it would not be able to do this crucial task.  Then improvement efforts will not be coordinated to make a large sustained impact.  Projects will be chosen in an ad hoc fashion and organizational objectives may not be followed.</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17</a:t>
            </a:fld>
            <a:endParaRPr lang="en-US" dirty="0"/>
          </a:p>
        </p:txBody>
      </p:sp>
    </p:spTree>
    <p:extLst>
      <p:ext uri="{BB962C8B-B14F-4D97-AF65-F5344CB8AC3E}">
        <p14:creationId xmlns:p14="http://schemas.microsoft.com/office/powerpoint/2010/main" val="269521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t>QI units gather data, benchmark against peer organizations and assign teams to the identified problem.  The evidence they provide regarding extent of the problem is a key measure when it comes to finding if the team has solved the problem.  </a:t>
            </a:r>
          </a:p>
          <a:p>
            <a:pPr marL="228600" indent="-228600"/>
            <a:r>
              <a:rPr lang="en-US" altLang="en-US" dirty="0"/>
              <a:t>A key task of the QI unit is to state the problem that the team should work on.  In making this statement, the QI unit should observe the following guidelines:</a:t>
            </a:r>
          </a:p>
          <a:p>
            <a:pPr marL="228600" indent="-228600">
              <a:buFontTx/>
              <a:buAutoNum type="arabicParenBoth"/>
            </a:pPr>
            <a:r>
              <a:rPr lang="en-US" altLang="en-US" dirty="0"/>
              <a:t>The problem statement should not contain any solutions.  Including a solution undercuts the point of bringing a team together to solve the problem</a:t>
            </a:r>
          </a:p>
          <a:p>
            <a:pPr marL="228600" indent="-228600">
              <a:buFontTx/>
              <a:buAutoNum type="arabicParenBoth"/>
            </a:pPr>
            <a:r>
              <a:rPr lang="en-US" altLang="en-US" dirty="0"/>
              <a:t>The statement should not blame any group employees.  Doing so will make various people act defensively to avoid blame.</a:t>
            </a:r>
          </a:p>
          <a:p>
            <a:pPr marL="228600" indent="-228600">
              <a:buFontTx/>
              <a:buAutoNum type="arabicParenBoth"/>
            </a:pPr>
            <a:r>
              <a:rPr lang="en-US" altLang="en-US" dirty="0"/>
              <a:t>The statement should describe the customer's experience, in the customer’s voice, so that various inter-disciplinary team member can have a shared understanding.</a:t>
            </a:r>
          </a:p>
          <a:p>
            <a:pPr marL="228600" indent="-228600">
              <a:buFontTx/>
              <a:buAutoNum type="arabicParenBoth"/>
            </a:pPr>
            <a:r>
              <a:rPr lang="en-US" altLang="en-US" dirty="0"/>
              <a:t>The problem should be stated both as a gap and as an opportunity so that different types of ideas are triggered among the team members.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18</a:t>
            </a:fld>
            <a:endParaRPr lang="en-US" dirty="0"/>
          </a:p>
        </p:txBody>
      </p:sp>
    </p:spTree>
    <p:extLst>
      <p:ext uri="{BB962C8B-B14F-4D97-AF65-F5344CB8AC3E}">
        <p14:creationId xmlns:p14="http://schemas.microsoft.com/office/powerpoint/2010/main" val="1828391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try to restate the other two problems in a way that it meets all 4 conditions we mentioned earlier.</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21</a:t>
            </a:fld>
            <a:endParaRPr lang="en-US" dirty="0"/>
          </a:p>
        </p:txBody>
      </p:sp>
    </p:spTree>
    <p:extLst>
      <p:ext uri="{BB962C8B-B14F-4D97-AF65-F5344CB8AC3E}">
        <p14:creationId xmlns:p14="http://schemas.microsoft.com/office/powerpoint/2010/main" val="9985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seems reasonable to think that organizations differ in their readiness for change. But how do we know if an organization is ready? What if it is not; what do we do then? These two questions are the topics we are going to discuss </a:t>
            </a:r>
          </a:p>
          <a:p>
            <a:r>
              <a:rPr lang="en-US" dirty="0"/>
              <a:t> </a:t>
            </a:r>
          </a:p>
          <a:p>
            <a:endParaRPr lang="en-US" dirty="0"/>
          </a:p>
          <a:p>
            <a:r>
              <a:rPr lang="en-US" dirty="0"/>
              <a:t>There are two common fallacies that apply to management of change in organizations. These are fallacies because management is a science and a set of principles have been found to help the management of change.  In short, we know what we need to do to get from A to B.  You do not need to re-invent the wheel.  We know how to introduce change in organizations.  This course is about managing change in organizations and this lecture is about preparing organizations for change.  The course focuses on continuous quality improvement techniques.  Naturally, before we start you want to know what data we have that it works and that you can succeed using this approach. </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a:t>
            </a:fld>
            <a:endParaRPr lang="en-US" dirty="0"/>
          </a:p>
        </p:txBody>
      </p:sp>
    </p:spTree>
    <p:extLst>
      <p:ext uri="{BB962C8B-B14F-4D97-AF65-F5344CB8AC3E}">
        <p14:creationId xmlns:p14="http://schemas.microsoft.com/office/powerpoint/2010/main" val="376073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randomized controlled trail of 15 clinics 95 providers, 4995 patients, both C.Q.L and academic detailing when correctly implemented increased by 27% number of hypertensive increased by 17%  umber of hypertensive patients adequately controlled. By themselves or when inadequately implemented, CQL or academic detailing had no effect. </a:t>
            </a:r>
          </a:p>
        </p:txBody>
      </p:sp>
      <p:sp>
        <p:nvSpPr>
          <p:cNvPr id="4" name="Slide Number Placeholder 3"/>
          <p:cNvSpPr>
            <a:spLocks noGrp="1"/>
          </p:cNvSpPr>
          <p:nvPr>
            <p:ph type="sldNum" sz="quarter" idx="5"/>
          </p:nvPr>
        </p:nvSpPr>
        <p:spPr/>
        <p:txBody>
          <a:bodyPr/>
          <a:lstStyle/>
          <a:p>
            <a:fld id="{BC9CA3DE-F054-4279-AD1E-75CF0FCB9BEE}" type="slidenum">
              <a:rPr lang="en-US" smtClean="0"/>
              <a:t>3</a:t>
            </a:fld>
            <a:endParaRPr lang="en-US" dirty="0"/>
          </a:p>
        </p:txBody>
      </p:sp>
    </p:spTree>
    <p:extLst>
      <p:ext uri="{BB962C8B-B14F-4D97-AF65-F5344CB8AC3E}">
        <p14:creationId xmlns:p14="http://schemas.microsoft.com/office/powerpoint/2010/main" val="326198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4</a:t>
            </a:fld>
            <a:endParaRPr lang="en-US" dirty="0"/>
          </a:p>
        </p:txBody>
      </p:sp>
    </p:spTree>
    <p:extLst>
      <p:ext uri="{BB962C8B-B14F-4D97-AF65-F5344CB8AC3E}">
        <p14:creationId xmlns:p14="http://schemas.microsoft.com/office/powerpoint/2010/main" val="82873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own study of 92 improvement efforts, we found that improvement projects self-reported changes in a number of organizational variables. Two percent report reducing cost of services, 8% report increasing market share, 12% report increasing patient satisfaction with care, up to 13% report improved patient care outcomes and up to 30% of projects report improving employee work life.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6</a:t>
            </a:fld>
            <a:endParaRPr lang="en-US" dirty="0"/>
          </a:p>
        </p:txBody>
      </p:sp>
    </p:spTree>
    <p:extLst>
      <p:ext uri="{BB962C8B-B14F-4D97-AF65-F5344CB8AC3E}">
        <p14:creationId xmlns:p14="http://schemas.microsoft.com/office/powerpoint/2010/main" val="49218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focus on first 4 steps. Steps that help get an organization ready for change.</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11</a:t>
            </a:fld>
            <a:endParaRPr lang="en-US" dirty="0"/>
          </a:p>
        </p:txBody>
      </p:sp>
    </p:spTree>
    <p:extLst>
      <p:ext uri="{BB962C8B-B14F-4D97-AF65-F5344CB8AC3E}">
        <p14:creationId xmlns:p14="http://schemas.microsoft.com/office/powerpoint/2010/main" val="273186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is difficult. Without top management support change is not likely to succeed. Clinicians who want to bring about organizational changes should engage top management and managers who want to change practice patterns should engage clinicians.  </a:t>
            </a:r>
          </a:p>
          <a:p>
            <a:r>
              <a:rPr lang="en-US" dirty="0"/>
              <a:t>Both groups need each other. What should top management do to start the process.  They need to motivate the change by  highlighting the discrepancies between now and the future.   They should overcome resistance for change by involving people in the change, by dealing with the emotions concerning the change, and by clear communications.  </a:t>
            </a:r>
          </a:p>
          <a:p>
            <a:r>
              <a:rPr lang="en-US" dirty="0"/>
              <a:t>They should create a vision. Top management should also work to develop political support.  They should identify key stakeholders that may be affected by the change and influence them to work for the common good.  Top management should plan for key activities including the specification of sequence of activities to take place, and when will we know if we have succeeded.   After the effort starts, top management’s role continues in sustaining the momentum they have created.</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12</a:t>
            </a:fld>
            <a:endParaRPr lang="en-US" dirty="0"/>
          </a:p>
        </p:txBody>
      </p:sp>
    </p:spTree>
    <p:extLst>
      <p:ext uri="{BB962C8B-B14F-4D97-AF65-F5344CB8AC3E}">
        <p14:creationId xmlns:p14="http://schemas.microsoft.com/office/powerpoint/2010/main" val="385008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long ago there was a pervasive feeling among health care managers and clinicians that patients are not aware what is the best quality of health care services. In this sense, asking from the patient about quality was considered inappropriate. Instead, judgments of quality were left to the clinicians, hence the creation and promotion of peer review organizations. But TQM requires a focus on the patient experiences. While the patient may not know the latest medical advances, the patient does know about his/her own experiences. The patient is aware of his life style objectives. The patient is aware of his functional capabilities. In this context, medical services are evaluated by the patient through how they affect his/her day to day life. Although they may not understand the medical aspect of the health services, patients can judge the effect of these services on their health status.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13</a:t>
            </a:fld>
            <a:endParaRPr lang="en-US" dirty="0"/>
          </a:p>
        </p:txBody>
      </p:sp>
    </p:spTree>
    <p:extLst>
      <p:ext uri="{BB962C8B-B14F-4D97-AF65-F5344CB8AC3E}">
        <p14:creationId xmlns:p14="http://schemas.microsoft.com/office/powerpoint/2010/main" val="134327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People who apply CQI believe that problems in delivery of services is not as much a function of the people involved as it is a function of the systems and processes supporting health workers. Thus, CQI cannot be used to cut people's jobs. It cannot be used to focus training resources on a few individuals. The purpose of CQI is not to find the bad apples and toss them but to improve every apple in the basket, the good and the bad. This improvement is expected to occur not through changing personnel but through on-the-job training, re-designing delivery systems and improving management. </a:t>
            </a:r>
          </a:p>
          <a:p>
            <a:endParaRPr lang="en-US" altLang="en-US" dirty="0"/>
          </a:p>
          <a:p>
            <a:r>
              <a:rPr lang="en-US" altLang="en-US" dirty="0"/>
              <a:t>Think for a second how difficult it is to see a mess and not blame people involved.  Then you can see what a big shift in culture is necessary.  CQI relies on system thinking, it works by modifying care processes and not asking employees to work harder or better.</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14</a:t>
            </a:fld>
            <a:endParaRPr lang="en-US" dirty="0"/>
          </a:p>
        </p:txBody>
      </p:sp>
    </p:spTree>
    <p:extLst>
      <p:ext uri="{BB962C8B-B14F-4D97-AF65-F5344CB8AC3E}">
        <p14:creationId xmlns:p14="http://schemas.microsoft.com/office/powerpoint/2010/main" val="768962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a:t>Edit Master text styles</a:t>
            </a:r>
          </a:p>
          <a:p>
            <a:pPr lvl="1"/>
            <a:r>
              <a:rPr lang="en-US"/>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dirty="0"/>
              <a:t>Click icon to add picture</a:t>
            </a:r>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a:t>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a:t>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add chart</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34">
            <a:extLst>
              <a:ext uri="{FF2B5EF4-FFF2-40B4-BE49-F238E27FC236}">
                <a16:creationId xmlns:a16="http://schemas.microsoft.com/office/drawing/2014/main" xmlns=""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r>
              <a:rPr lang="en-US" altLang="en-US" sz="4800" dirty="0"/>
              <a:t>Quality Improvement</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000" dirty="0"/>
              <a:t>Farrokh Alemi, Ph.D.</a:t>
            </a:r>
          </a:p>
          <a:p>
            <a:r>
              <a:rPr lang="en-US" sz="2000" dirty="0"/>
              <a:t>Narrated by Farhat Fazelyar</a:t>
            </a:r>
          </a:p>
          <a:p>
            <a:endParaRPr lang="en-US" sz="3200" dirty="0"/>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14396EC-9984-4358-BD93-6C862015CC67}"/>
              </a:ext>
            </a:extLst>
          </p:cNvPr>
          <p:cNvSpPr>
            <a:spLocks noGrp="1"/>
          </p:cNvSpPr>
          <p:nvPr>
            <p:ph type="body" sz="quarter" idx="13"/>
          </p:nvPr>
        </p:nvSpPr>
        <p:spPr>
          <a:xfrm>
            <a:off x="812800" y="380999"/>
            <a:ext cx="10363200" cy="1137249"/>
          </a:xfrm>
        </p:spPr>
        <p:txBody>
          <a:bodyPr/>
          <a:lstStyle/>
          <a:p>
            <a:r>
              <a:rPr lang="en-US" sz="3600" dirty="0"/>
              <a:t>10 Steps to Improvement (Continued)</a:t>
            </a:r>
          </a:p>
        </p:txBody>
      </p:sp>
      <p:graphicFrame>
        <p:nvGraphicFramePr>
          <p:cNvPr id="4" name="Table Placeholder 3">
            <a:extLst>
              <a:ext uri="{FF2B5EF4-FFF2-40B4-BE49-F238E27FC236}">
                <a16:creationId xmlns:a16="http://schemas.microsoft.com/office/drawing/2014/main" xmlns="" id="{3B46FB17-E860-4957-B192-E72C26D16379}"/>
              </a:ext>
            </a:extLst>
          </p:cNvPr>
          <p:cNvGraphicFramePr>
            <a:graphicFrameLocks noGrp="1" noChangeAspect="1"/>
          </p:cNvGraphicFramePr>
          <p:nvPr>
            <p:ph type="tbl" idx="1"/>
            <p:extLst>
              <p:ext uri="{D42A27DB-BD31-4B8C-83A1-F6EECF244321}">
                <p14:modId xmlns:p14="http://schemas.microsoft.com/office/powerpoint/2010/main" val="3156162533"/>
              </p:ext>
            </p:extLst>
          </p:nvPr>
        </p:nvGraphicFramePr>
        <p:xfrm>
          <a:off x="675167" y="1959665"/>
          <a:ext cx="7569200" cy="4530725"/>
        </p:xfrm>
        <a:graphic>
          <a:graphicData uri="http://schemas.openxmlformats.org/presentationml/2006/ole">
            <mc:AlternateContent xmlns:mc="http://schemas.openxmlformats.org/markup-compatibility/2006">
              <mc:Choice xmlns:v="urn:schemas-microsoft-com:vml" Requires="v">
                <p:oleObj spid="_x0000_s4121" name="Document" r:id="rId3" imgW="7587720" imgH="4533840" progId="Word.Document.8">
                  <p:embed/>
                </p:oleObj>
              </mc:Choice>
              <mc:Fallback>
                <p:oleObj name="Document" r:id="rId3" imgW="7587720" imgH="4533840" progId="Word.Document.8">
                  <p:embed/>
                  <p:pic>
                    <p:nvPicPr>
                      <p:cNvPr id="395267" name="Object 3">
                        <a:extLst>
                          <a:ext uri="{FF2B5EF4-FFF2-40B4-BE49-F238E27FC236}">
                            <a16:creationId xmlns:a16="http://schemas.microsoft.com/office/drawing/2014/main" xmlns="" id="{4306103A-1ACE-41DF-B1DB-11AA5C2D7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67" y="1959665"/>
                        <a:ext cx="7569200" cy="4530725"/>
                      </a:xfrm>
                      <a:prstGeom prst="rect">
                        <a:avLst/>
                      </a:prstGeom>
                    </p:spPr>
                  </p:pic>
                </p:oleObj>
              </mc:Fallback>
            </mc:AlternateContent>
          </a:graphicData>
        </a:graphic>
      </p:graphicFrame>
    </p:spTree>
    <p:extLst>
      <p:ext uri="{BB962C8B-B14F-4D97-AF65-F5344CB8AC3E}">
        <p14:creationId xmlns:p14="http://schemas.microsoft.com/office/powerpoint/2010/main" val="273926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BE4D790-65F1-4876-A933-75E90D3D4161}"/>
              </a:ext>
            </a:extLst>
          </p:cNvPr>
          <p:cNvSpPr>
            <a:spLocks noGrp="1"/>
          </p:cNvSpPr>
          <p:nvPr>
            <p:ph type="body" sz="quarter" idx="14"/>
          </p:nvPr>
        </p:nvSpPr>
        <p:spPr>
          <a:xfrm>
            <a:off x="812800" y="500332"/>
            <a:ext cx="10363200" cy="5519467"/>
          </a:xfrm>
        </p:spPr>
        <p:txBody>
          <a:bodyPr/>
          <a:lstStyle/>
          <a:p>
            <a:pPr algn="ctr"/>
            <a:r>
              <a:rPr lang="en-US" sz="4400" dirty="0"/>
              <a:t>This lecture focuses on:</a:t>
            </a:r>
            <a:br>
              <a:rPr lang="en-US" sz="4400" dirty="0"/>
            </a:br>
            <a:r>
              <a:rPr lang="en-US" sz="4400" dirty="0"/>
              <a:t>Leading Change</a:t>
            </a:r>
          </a:p>
        </p:txBody>
      </p:sp>
    </p:spTree>
    <p:extLst>
      <p:ext uri="{BB962C8B-B14F-4D97-AF65-F5344CB8AC3E}">
        <p14:creationId xmlns:p14="http://schemas.microsoft.com/office/powerpoint/2010/main" val="318662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6BEAB91-4688-447F-86F4-7EAF7500030F}"/>
              </a:ext>
            </a:extLst>
          </p:cNvPr>
          <p:cNvSpPr>
            <a:spLocks noGrp="1"/>
          </p:cNvSpPr>
          <p:nvPr>
            <p:ph type="body" sz="quarter" idx="13"/>
          </p:nvPr>
        </p:nvSpPr>
        <p:spPr>
          <a:xfrm>
            <a:off x="812800" y="381000"/>
            <a:ext cx="10363200" cy="1275272"/>
          </a:xfrm>
        </p:spPr>
        <p:txBody>
          <a:bodyPr/>
          <a:lstStyle/>
          <a:p>
            <a:pPr algn="ctr"/>
            <a:r>
              <a:rPr lang="en-US" sz="2800" dirty="0"/>
              <a:t>Steps Taken by Leaders</a:t>
            </a:r>
            <a:br>
              <a:rPr lang="en-US" sz="2800" dirty="0"/>
            </a:br>
            <a:r>
              <a:rPr lang="en-US" sz="2800" dirty="0"/>
              <a:t>1. Set Mandate</a:t>
            </a:r>
          </a:p>
        </p:txBody>
      </p:sp>
      <p:sp>
        <p:nvSpPr>
          <p:cNvPr id="4" name="AutoShape 4">
            <a:extLst>
              <a:ext uri="{FF2B5EF4-FFF2-40B4-BE49-F238E27FC236}">
                <a16:creationId xmlns:a16="http://schemas.microsoft.com/office/drawing/2014/main" xmlns="" id="{67AA9A2F-5095-4AB3-8156-E859FAA2C867}"/>
              </a:ext>
            </a:extLst>
          </p:cNvPr>
          <p:cNvSpPr>
            <a:spLocks noChangeArrowheads="1"/>
          </p:cNvSpPr>
          <p:nvPr/>
        </p:nvSpPr>
        <p:spPr bwMode="auto">
          <a:xfrm>
            <a:off x="6221083" y="1885951"/>
            <a:ext cx="4643438" cy="4637058"/>
          </a:xfrm>
          <a:prstGeom prst="diamond">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a:lstStyle/>
          <a:p>
            <a:pPr algn="ctr">
              <a:buFontTx/>
              <a:buNone/>
            </a:pPr>
            <a:r>
              <a:rPr kumimoji="0" lang="en-US" altLang="en-US" sz="4800" u="sng" dirty="0">
                <a:solidFill>
                  <a:schemeClr val="accent2"/>
                </a:solidFill>
                <a:latin typeface="Garamond" panose="02020404030301010803" pitchFamily="18" charset="0"/>
              </a:rPr>
              <a:t>   Question?   </a:t>
            </a:r>
            <a:endParaRPr kumimoji="0" lang="en-US" altLang="en-US" sz="1800" dirty="0">
              <a:solidFill>
                <a:schemeClr val="bg1"/>
              </a:solidFill>
              <a:latin typeface="Garamond" panose="02020404030301010803" pitchFamily="18" charset="0"/>
            </a:endParaRPr>
          </a:p>
          <a:p>
            <a:pPr algn="ctr">
              <a:buFontTx/>
              <a:buNone/>
            </a:pPr>
            <a:r>
              <a:rPr kumimoji="0" lang="en-US" altLang="en-US" sz="2800" dirty="0">
                <a:solidFill>
                  <a:schemeClr val="accent2"/>
                </a:solidFill>
                <a:latin typeface="Garamond" panose="02020404030301010803" pitchFamily="18" charset="0"/>
              </a:rPr>
              <a:t>Does change need</a:t>
            </a:r>
          </a:p>
          <a:p>
            <a:pPr algn="ctr">
              <a:buFontTx/>
              <a:buNone/>
            </a:pPr>
            <a:r>
              <a:rPr kumimoji="0" lang="en-US" altLang="en-US" sz="2800" dirty="0">
                <a:solidFill>
                  <a:schemeClr val="accent2"/>
                </a:solidFill>
                <a:latin typeface="Garamond" panose="02020404030301010803" pitchFamily="18" charset="0"/>
              </a:rPr>
              <a:t> to start from top?</a:t>
            </a:r>
            <a:endParaRPr kumimoji="0" lang="en-US" altLang="en-US" sz="2400" dirty="0">
              <a:solidFill>
                <a:schemeClr val="accent2"/>
              </a:solidFill>
              <a:latin typeface="Garamond" panose="02020404030301010803" pitchFamily="18" charset="0"/>
            </a:endParaRPr>
          </a:p>
        </p:txBody>
      </p:sp>
      <p:sp>
        <p:nvSpPr>
          <p:cNvPr id="5" name="Rectangle 4">
            <a:extLst>
              <a:ext uri="{FF2B5EF4-FFF2-40B4-BE49-F238E27FC236}">
                <a16:creationId xmlns:a16="http://schemas.microsoft.com/office/drawing/2014/main" xmlns="" id="{94ADED3D-FA52-40CB-85D8-D68F38BF1E9D}"/>
              </a:ext>
            </a:extLst>
          </p:cNvPr>
          <p:cNvSpPr/>
          <p:nvPr/>
        </p:nvSpPr>
        <p:spPr>
          <a:xfrm>
            <a:off x="615351" y="2044005"/>
            <a:ext cx="6096000" cy="1938992"/>
          </a:xfrm>
          <a:prstGeom prst="rect">
            <a:avLst/>
          </a:prstGeom>
        </p:spPr>
        <p:txBody>
          <a:bodyPr wrap="square">
            <a:spAutoFit/>
          </a:bodyPr>
          <a:lstStyle/>
          <a:p>
            <a:r>
              <a:rPr lang="en-US" altLang="en-US" sz="4000" dirty="0">
                <a:solidFill>
                  <a:schemeClr val="tx2"/>
                </a:solidFill>
              </a:rPr>
              <a:t>Have a vision</a:t>
            </a:r>
          </a:p>
          <a:p>
            <a:r>
              <a:rPr lang="en-US" altLang="en-US" sz="4000" dirty="0">
                <a:solidFill>
                  <a:schemeClr val="tx2"/>
                </a:solidFill>
              </a:rPr>
              <a:t>Set example</a:t>
            </a:r>
          </a:p>
          <a:p>
            <a:r>
              <a:rPr lang="en-US" altLang="en-US" sz="4000" dirty="0">
                <a:solidFill>
                  <a:schemeClr val="tx2"/>
                </a:solidFill>
              </a:rPr>
              <a:t>Speak up</a:t>
            </a:r>
          </a:p>
        </p:txBody>
      </p:sp>
    </p:spTree>
    <p:extLst>
      <p:ext uri="{BB962C8B-B14F-4D97-AF65-F5344CB8AC3E}">
        <p14:creationId xmlns:p14="http://schemas.microsoft.com/office/powerpoint/2010/main" val="335910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215D51B-C0AD-4588-83CE-6794DAFA9D74}"/>
              </a:ext>
            </a:extLst>
          </p:cNvPr>
          <p:cNvSpPr>
            <a:spLocks noGrp="1"/>
          </p:cNvSpPr>
          <p:nvPr>
            <p:ph type="body" sz="quarter" idx="13"/>
          </p:nvPr>
        </p:nvSpPr>
        <p:spPr>
          <a:xfrm>
            <a:off x="812800" y="381000"/>
            <a:ext cx="10363200" cy="1206260"/>
          </a:xfrm>
        </p:spPr>
        <p:txBody>
          <a:bodyPr/>
          <a:lstStyle/>
          <a:p>
            <a:pPr algn="ctr"/>
            <a:r>
              <a:rPr lang="en-US" sz="3200" dirty="0"/>
              <a:t>Steps Taken by Leaders to set culture</a:t>
            </a:r>
            <a:br>
              <a:rPr lang="en-US" sz="3200" dirty="0"/>
            </a:br>
            <a:r>
              <a:rPr lang="en-US" sz="3200" dirty="0"/>
              <a:t>2. Keep the customer in mind</a:t>
            </a:r>
          </a:p>
        </p:txBody>
      </p:sp>
      <p:sp>
        <p:nvSpPr>
          <p:cNvPr id="5" name="AutoShape 4">
            <a:extLst>
              <a:ext uri="{FF2B5EF4-FFF2-40B4-BE49-F238E27FC236}">
                <a16:creationId xmlns:a16="http://schemas.microsoft.com/office/drawing/2014/main" xmlns="" id="{F3463060-6881-4802-8B9D-59956AB10733}"/>
              </a:ext>
            </a:extLst>
          </p:cNvPr>
          <p:cNvSpPr>
            <a:spLocks noChangeArrowheads="1"/>
          </p:cNvSpPr>
          <p:nvPr/>
        </p:nvSpPr>
        <p:spPr bwMode="auto">
          <a:xfrm>
            <a:off x="6532562" y="1831736"/>
            <a:ext cx="4643438" cy="4716462"/>
          </a:xfrm>
          <a:prstGeom prst="diamond">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a:lstStyle/>
          <a:p>
            <a:pPr algn="ctr">
              <a:buFontTx/>
              <a:buNone/>
            </a:pPr>
            <a:r>
              <a:rPr kumimoji="0" lang="en-US" altLang="en-US" sz="4800" u="sng" dirty="0">
                <a:solidFill>
                  <a:schemeClr val="accent2"/>
                </a:solidFill>
                <a:latin typeface="Garamond" panose="02020404030301010803" pitchFamily="18" charset="0"/>
              </a:rPr>
              <a:t>   </a:t>
            </a:r>
            <a:r>
              <a:rPr kumimoji="0" lang="en-US" altLang="en-US" sz="4800" b="1" u="sng" dirty="0">
                <a:solidFill>
                  <a:schemeClr val="bg1"/>
                </a:solidFill>
                <a:latin typeface="Garamond" panose="02020404030301010803" pitchFamily="18" charset="0"/>
              </a:rPr>
              <a:t>Question?   </a:t>
            </a:r>
            <a:endParaRPr kumimoji="0" lang="en-US" altLang="en-US" sz="1800" b="1" dirty="0">
              <a:solidFill>
                <a:schemeClr val="bg1"/>
              </a:solidFill>
              <a:latin typeface="Garamond" panose="02020404030301010803" pitchFamily="18" charset="0"/>
            </a:endParaRPr>
          </a:p>
          <a:p>
            <a:pPr algn="ctr">
              <a:buFontTx/>
              <a:buNone/>
            </a:pPr>
            <a:r>
              <a:rPr kumimoji="0" lang="en-US" altLang="en-US" sz="2800" b="1" dirty="0">
                <a:solidFill>
                  <a:schemeClr val="bg1"/>
                </a:solidFill>
                <a:latin typeface="Garamond" panose="02020404030301010803" pitchFamily="18" charset="0"/>
              </a:rPr>
              <a:t>What do fish talk about?</a:t>
            </a:r>
            <a:endParaRPr kumimoji="0" lang="en-US" altLang="en-US" sz="2400" b="1" dirty="0">
              <a:solidFill>
                <a:schemeClr val="bg1"/>
              </a:solidFill>
              <a:latin typeface="Garamond" panose="02020404030301010803" pitchFamily="18" charset="0"/>
            </a:endParaRPr>
          </a:p>
        </p:txBody>
      </p:sp>
      <p:sp>
        <p:nvSpPr>
          <p:cNvPr id="6" name="Rectangle 5">
            <a:extLst>
              <a:ext uri="{FF2B5EF4-FFF2-40B4-BE49-F238E27FC236}">
                <a16:creationId xmlns:a16="http://schemas.microsoft.com/office/drawing/2014/main" xmlns="" id="{6DFA0863-A229-4567-9873-392D85577A35}"/>
              </a:ext>
            </a:extLst>
          </p:cNvPr>
          <p:cNvSpPr/>
          <p:nvPr/>
        </p:nvSpPr>
        <p:spPr>
          <a:xfrm>
            <a:off x="1016000" y="2505670"/>
            <a:ext cx="4384136" cy="2325122"/>
          </a:xfrm>
          <a:prstGeom prst="rect">
            <a:avLst/>
          </a:prstGeom>
        </p:spPr>
        <p:txBody>
          <a:bodyPr wrap="square">
            <a:spAutoFit/>
          </a:bodyPr>
          <a:lstStyle/>
          <a:p>
            <a:r>
              <a:rPr lang="en-US" sz="3600" dirty="0">
                <a:solidFill>
                  <a:schemeClr val="tx2"/>
                </a:solidFill>
              </a:rPr>
              <a:t>Customer mindedness</a:t>
            </a:r>
          </a:p>
          <a:p>
            <a:r>
              <a:rPr lang="en-US" sz="3600" dirty="0">
                <a:solidFill>
                  <a:schemeClr val="tx2"/>
                </a:solidFill>
              </a:rPr>
              <a:t>Who is the customer</a:t>
            </a:r>
          </a:p>
          <a:p>
            <a:r>
              <a:rPr lang="en-US" sz="3600" dirty="0">
                <a:solidFill>
                  <a:schemeClr val="tx2"/>
                </a:solidFill>
              </a:rPr>
              <a:t>Is the customer aware?</a:t>
            </a:r>
          </a:p>
        </p:txBody>
      </p:sp>
    </p:spTree>
    <p:extLst>
      <p:ext uri="{BB962C8B-B14F-4D97-AF65-F5344CB8AC3E}">
        <p14:creationId xmlns:p14="http://schemas.microsoft.com/office/powerpoint/2010/main" val="298502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056FE5F-48A2-475E-9F7C-07BCF7767CC3}"/>
              </a:ext>
            </a:extLst>
          </p:cNvPr>
          <p:cNvSpPr>
            <a:spLocks noGrp="1"/>
          </p:cNvSpPr>
          <p:nvPr>
            <p:ph type="body" sz="quarter" idx="13"/>
          </p:nvPr>
        </p:nvSpPr>
        <p:spPr>
          <a:xfrm>
            <a:off x="812800" y="380999"/>
            <a:ext cx="10363200" cy="1292526"/>
          </a:xfrm>
        </p:spPr>
        <p:txBody>
          <a:bodyPr/>
          <a:lstStyle/>
          <a:p>
            <a:pPr algn="ctr"/>
            <a:r>
              <a:rPr lang="en-US" altLang="en-US" sz="2000" dirty="0"/>
              <a:t>Steps Taken by Leaders</a:t>
            </a:r>
            <a:r>
              <a:rPr lang="en-US" altLang="en-US" sz="3200" dirty="0"/>
              <a:t/>
            </a:r>
            <a:br>
              <a:rPr lang="en-US" altLang="en-US" sz="3200" dirty="0"/>
            </a:br>
            <a:r>
              <a:rPr lang="en-US" altLang="en-US" sz="3200" dirty="0">
                <a:solidFill>
                  <a:schemeClr val="accent2"/>
                </a:solidFill>
              </a:rPr>
              <a:t>2. Avoid blaming people</a:t>
            </a:r>
            <a:endParaRPr lang="en-US" sz="3200" dirty="0"/>
          </a:p>
        </p:txBody>
      </p:sp>
      <p:sp>
        <p:nvSpPr>
          <p:cNvPr id="3" name="Text Placeholder 2">
            <a:extLst>
              <a:ext uri="{FF2B5EF4-FFF2-40B4-BE49-F238E27FC236}">
                <a16:creationId xmlns:a16="http://schemas.microsoft.com/office/drawing/2014/main" xmlns="" id="{588B2282-86FF-4F2A-B402-D6DC6641A54A}"/>
              </a:ext>
            </a:extLst>
          </p:cNvPr>
          <p:cNvSpPr>
            <a:spLocks noGrp="1"/>
          </p:cNvSpPr>
          <p:nvPr>
            <p:ph type="body" sz="quarter" idx="14"/>
          </p:nvPr>
        </p:nvSpPr>
        <p:spPr>
          <a:xfrm>
            <a:off x="812800" y="1932317"/>
            <a:ext cx="4828875" cy="3795624"/>
          </a:xfrm>
        </p:spPr>
        <p:txBody>
          <a:bodyPr/>
          <a:lstStyle/>
          <a:p>
            <a:endParaRPr lang="en-US" altLang="en-US" sz="2000" dirty="0"/>
          </a:p>
          <a:p>
            <a:endParaRPr lang="en-US" dirty="0"/>
          </a:p>
        </p:txBody>
      </p:sp>
      <p:sp>
        <p:nvSpPr>
          <p:cNvPr id="4" name="Rectangle 3">
            <a:extLst>
              <a:ext uri="{FF2B5EF4-FFF2-40B4-BE49-F238E27FC236}">
                <a16:creationId xmlns:a16="http://schemas.microsoft.com/office/drawing/2014/main" xmlns="" id="{717443D1-35DB-4086-B425-04CD6F06CABE}"/>
              </a:ext>
            </a:extLst>
          </p:cNvPr>
          <p:cNvSpPr txBox="1">
            <a:spLocks noChangeArrowheads="1"/>
          </p:cNvSpPr>
          <p:nvPr/>
        </p:nvSpPr>
        <p:spPr>
          <a:xfrm>
            <a:off x="914400" y="2286000"/>
            <a:ext cx="7543800" cy="3657600"/>
          </a:xfrm>
          <a:prstGeom prst="rect">
            <a:avLst/>
          </a:prstGeom>
        </p:spPr>
        <p:txBody>
          <a:bodyPr/>
          <a:lst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altLang="en-US" sz="2800" kern="0" dirty="0"/>
              <a:t>Blame the system not people</a:t>
            </a:r>
          </a:p>
          <a:p>
            <a:pPr lvl="1"/>
            <a:r>
              <a:rPr lang="en-US" altLang="en-US" sz="2000" kern="0" dirty="0"/>
              <a:t>What is a system?</a:t>
            </a:r>
          </a:p>
          <a:p>
            <a:pPr lvl="1"/>
            <a:r>
              <a:rPr lang="en-US" altLang="en-US" sz="2000" kern="0" dirty="0"/>
              <a:t>How to deal with problem people?</a:t>
            </a:r>
          </a:p>
          <a:p>
            <a:pPr lvl="2"/>
            <a:r>
              <a:rPr lang="en-US" altLang="en-US" sz="2000" kern="0" dirty="0"/>
              <a:t>Do you like team work?</a:t>
            </a:r>
          </a:p>
          <a:p>
            <a:endParaRPr lang="en-US" altLang="en-US" kern="0" dirty="0"/>
          </a:p>
          <a:p>
            <a:endParaRPr lang="en-US" altLang="en-US" kern="0" dirty="0"/>
          </a:p>
        </p:txBody>
      </p:sp>
      <p:sp>
        <p:nvSpPr>
          <p:cNvPr id="5" name="AutoShape 5">
            <a:extLst>
              <a:ext uri="{FF2B5EF4-FFF2-40B4-BE49-F238E27FC236}">
                <a16:creationId xmlns:a16="http://schemas.microsoft.com/office/drawing/2014/main" xmlns="" id="{E44FDCE3-2490-4625-8B39-F7A34397AD3B}"/>
              </a:ext>
            </a:extLst>
          </p:cNvPr>
          <p:cNvSpPr>
            <a:spLocks noChangeArrowheads="1"/>
          </p:cNvSpPr>
          <p:nvPr/>
        </p:nvSpPr>
        <p:spPr bwMode="auto">
          <a:xfrm>
            <a:off x="6552723" y="2048668"/>
            <a:ext cx="4114800" cy="4132263"/>
          </a:xfrm>
          <a:prstGeom prst="diamond">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a:lstStyle/>
          <a:p>
            <a:pPr algn="ctr">
              <a:buFontTx/>
              <a:buNone/>
            </a:pPr>
            <a:r>
              <a:rPr kumimoji="0" lang="en-US" altLang="en-US" sz="4800" u="sng" dirty="0">
                <a:solidFill>
                  <a:schemeClr val="accent2"/>
                </a:solidFill>
                <a:latin typeface="Garamond" panose="02020404030301010803" pitchFamily="18" charset="0"/>
              </a:rPr>
              <a:t>Question?</a:t>
            </a:r>
            <a:endParaRPr kumimoji="0" lang="en-US" altLang="en-US" sz="1800" dirty="0">
              <a:solidFill>
                <a:schemeClr val="bg1"/>
              </a:solidFill>
              <a:latin typeface="Garamond" panose="02020404030301010803" pitchFamily="18" charset="0"/>
            </a:endParaRPr>
          </a:p>
          <a:p>
            <a:pPr algn="ctr">
              <a:buFontTx/>
              <a:buNone/>
            </a:pPr>
            <a:r>
              <a:rPr kumimoji="0" lang="en-US" altLang="en-US" sz="2400" dirty="0">
                <a:solidFill>
                  <a:schemeClr val="accent2"/>
                </a:solidFill>
                <a:latin typeface="Garamond" panose="02020404030301010803" pitchFamily="18" charset="0"/>
              </a:rPr>
              <a:t>Can you not blame</a:t>
            </a:r>
          </a:p>
          <a:p>
            <a:pPr algn="ctr">
              <a:buFontTx/>
              <a:buNone/>
            </a:pPr>
            <a:r>
              <a:rPr kumimoji="0" lang="en-US" altLang="en-US" sz="2400" dirty="0">
                <a:solidFill>
                  <a:schemeClr val="accent2"/>
                </a:solidFill>
                <a:latin typeface="Garamond" panose="02020404030301010803" pitchFamily="18" charset="0"/>
              </a:rPr>
              <a:t> the individual ?</a:t>
            </a:r>
            <a:endParaRPr kumimoji="0" lang="en-US" altLang="en-US" sz="1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7955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774B956-0D58-4E79-B407-9C39897CE18C}"/>
              </a:ext>
            </a:extLst>
          </p:cNvPr>
          <p:cNvSpPr>
            <a:spLocks noGrp="1"/>
          </p:cNvSpPr>
          <p:nvPr>
            <p:ph type="body" sz="quarter" idx="13"/>
          </p:nvPr>
        </p:nvSpPr>
        <p:spPr>
          <a:xfrm>
            <a:off x="812800" y="381000"/>
            <a:ext cx="10363200" cy="1068238"/>
          </a:xfrm>
        </p:spPr>
        <p:txBody>
          <a:bodyPr/>
          <a:lstStyle/>
          <a:p>
            <a:pPr algn="ctr"/>
            <a:r>
              <a:rPr lang="en-US" altLang="en-US" sz="3200" dirty="0"/>
              <a:t>Steps Taken by Leaders</a:t>
            </a:r>
            <a:br>
              <a:rPr lang="en-US" altLang="en-US" sz="3200" dirty="0"/>
            </a:br>
            <a:r>
              <a:rPr lang="en-US" altLang="en-US" sz="3200" dirty="0">
                <a:solidFill>
                  <a:schemeClr val="accent2"/>
                </a:solidFill>
              </a:rPr>
              <a:t>2. Rely on data</a:t>
            </a:r>
            <a:endParaRPr lang="en-US" sz="3200" dirty="0"/>
          </a:p>
        </p:txBody>
      </p:sp>
      <p:sp>
        <p:nvSpPr>
          <p:cNvPr id="4" name="Rectangle 3">
            <a:extLst>
              <a:ext uri="{FF2B5EF4-FFF2-40B4-BE49-F238E27FC236}">
                <a16:creationId xmlns:a16="http://schemas.microsoft.com/office/drawing/2014/main" xmlns="" id="{56F4AB87-5555-400D-8C68-613F08B4FDF4}"/>
              </a:ext>
            </a:extLst>
          </p:cNvPr>
          <p:cNvSpPr txBox="1">
            <a:spLocks noChangeArrowheads="1"/>
          </p:cNvSpPr>
          <p:nvPr/>
        </p:nvSpPr>
        <p:spPr>
          <a:xfrm>
            <a:off x="812800" y="1906438"/>
            <a:ext cx="3657600" cy="3657600"/>
          </a:xfrm>
          <a:prstGeom prst="rect">
            <a:avLst/>
          </a:prstGeom>
        </p:spPr>
        <p:txBody>
          <a:bodyPr/>
          <a:lst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nSpc>
                <a:spcPct val="90000"/>
              </a:lnSpc>
            </a:pPr>
            <a:r>
              <a:rPr lang="en-US" altLang="en-US" sz="2800" kern="0" dirty="0"/>
              <a:t>Question the obvious and trust data</a:t>
            </a:r>
          </a:p>
          <a:p>
            <a:pPr lvl="1">
              <a:lnSpc>
                <a:spcPct val="90000"/>
              </a:lnSpc>
            </a:pPr>
            <a:r>
              <a:rPr lang="en-US" altLang="en-US" sz="2000" kern="0" dirty="0"/>
              <a:t>What can you measure?</a:t>
            </a:r>
          </a:p>
          <a:p>
            <a:pPr lvl="1">
              <a:lnSpc>
                <a:spcPct val="90000"/>
              </a:lnSpc>
            </a:pPr>
            <a:r>
              <a:rPr lang="en-US" altLang="en-US" sz="2000" kern="0" dirty="0"/>
              <a:t>What is the advantages of measurement</a:t>
            </a:r>
          </a:p>
        </p:txBody>
      </p:sp>
      <p:sp>
        <p:nvSpPr>
          <p:cNvPr id="5" name="AutoShape 4">
            <a:extLst>
              <a:ext uri="{FF2B5EF4-FFF2-40B4-BE49-F238E27FC236}">
                <a16:creationId xmlns:a16="http://schemas.microsoft.com/office/drawing/2014/main" xmlns="" id="{23938F63-7CB0-4A89-8C0E-7D6DCCDB8AC5}"/>
              </a:ext>
            </a:extLst>
          </p:cNvPr>
          <p:cNvSpPr>
            <a:spLocks noChangeArrowheads="1"/>
          </p:cNvSpPr>
          <p:nvPr/>
        </p:nvSpPr>
        <p:spPr bwMode="auto">
          <a:xfrm>
            <a:off x="6096000" y="1760538"/>
            <a:ext cx="4643438" cy="4716462"/>
          </a:xfrm>
          <a:prstGeom prst="diamond">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a:lstStyle/>
          <a:p>
            <a:pPr algn="ctr">
              <a:buFontTx/>
              <a:buNone/>
            </a:pPr>
            <a:r>
              <a:rPr kumimoji="0" lang="en-US" altLang="en-US" sz="4800" u="sng" dirty="0">
                <a:solidFill>
                  <a:schemeClr val="accent2"/>
                </a:solidFill>
                <a:latin typeface="Garamond" panose="02020404030301010803" pitchFamily="18" charset="0"/>
              </a:rPr>
              <a:t>   Question?   </a:t>
            </a:r>
            <a:endParaRPr kumimoji="0" lang="en-US" altLang="en-US" sz="1800" dirty="0">
              <a:solidFill>
                <a:schemeClr val="bg1"/>
              </a:solidFill>
              <a:latin typeface="Garamond" panose="02020404030301010803" pitchFamily="18" charset="0"/>
            </a:endParaRPr>
          </a:p>
          <a:p>
            <a:pPr algn="ctr">
              <a:buFontTx/>
              <a:buNone/>
            </a:pPr>
            <a:r>
              <a:rPr kumimoji="0" lang="en-US" altLang="en-US" sz="2800" dirty="0">
                <a:solidFill>
                  <a:schemeClr val="accent2"/>
                </a:solidFill>
                <a:latin typeface="Garamond" panose="02020404030301010803" pitchFamily="18" charset="0"/>
              </a:rPr>
              <a:t>Is measurement </a:t>
            </a:r>
            <a:br>
              <a:rPr kumimoji="0" lang="en-US" altLang="en-US" sz="2800" dirty="0">
                <a:solidFill>
                  <a:schemeClr val="accent2"/>
                </a:solidFill>
                <a:latin typeface="Garamond" panose="02020404030301010803" pitchFamily="18" charset="0"/>
              </a:rPr>
            </a:br>
            <a:r>
              <a:rPr kumimoji="0" lang="en-US" altLang="en-US" sz="2800" dirty="0">
                <a:solidFill>
                  <a:schemeClr val="accent2"/>
                </a:solidFill>
                <a:latin typeface="Garamond" panose="02020404030301010803" pitchFamily="18" charset="0"/>
              </a:rPr>
              <a:t>counter productive?</a:t>
            </a:r>
            <a:endParaRPr kumimoji="0" lang="en-US" altLang="en-US" sz="24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211248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9BFAFFE-9E25-45E3-98A3-232C225111C3}"/>
              </a:ext>
            </a:extLst>
          </p:cNvPr>
          <p:cNvSpPr>
            <a:spLocks noGrp="1"/>
          </p:cNvSpPr>
          <p:nvPr>
            <p:ph type="body" sz="quarter" idx="13"/>
          </p:nvPr>
        </p:nvSpPr>
        <p:spPr>
          <a:xfrm>
            <a:off x="812800" y="380999"/>
            <a:ext cx="10363200" cy="1137557"/>
          </a:xfrm>
        </p:spPr>
        <p:txBody>
          <a:bodyPr/>
          <a:lstStyle/>
          <a:p>
            <a:pPr algn="ctr"/>
            <a:r>
              <a:rPr lang="en-US" altLang="en-US" sz="3200" dirty="0"/>
              <a:t>Steps Taken by Leaders</a:t>
            </a:r>
            <a:br>
              <a:rPr lang="en-US" altLang="en-US" sz="3200" dirty="0"/>
            </a:br>
            <a:r>
              <a:rPr lang="en-US" altLang="en-US" sz="3200" dirty="0">
                <a:solidFill>
                  <a:schemeClr val="accent2"/>
                </a:solidFill>
              </a:rPr>
              <a:t>2. Use teams</a:t>
            </a:r>
            <a:endParaRPr lang="en-US" sz="3200" dirty="0"/>
          </a:p>
        </p:txBody>
      </p:sp>
      <p:sp>
        <p:nvSpPr>
          <p:cNvPr id="4" name="Rectangle 3">
            <a:extLst>
              <a:ext uri="{FF2B5EF4-FFF2-40B4-BE49-F238E27FC236}">
                <a16:creationId xmlns:a16="http://schemas.microsoft.com/office/drawing/2014/main" xmlns="" id="{5249A6BB-8125-48CA-A7FD-861686104DCD}"/>
              </a:ext>
            </a:extLst>
          </p:cNvPr>
          <p:cNvSpPr txBox="1">
            <a:spLocks noChangeArrowheads="1"/>
          </p:cNvSpPr>
          <p:nvPr/>
        </p:nvSpPr>
        <p:spPr>
          <a:xfrm>
            <a:off x="914400" y="2286000"/>
            <a:ext cx="4114800" cy="3657600"/>
          </a:xfrm>
          <a:prstGeom prst="rect">
            <a:avLst/>
          </a:prstGeom>
        </p:spPr>
        <p:txBody>
          <a:bodyPr/>
          <a:lst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nSpc>
                <a:spcPct val="90000"/>
              </a:lnSpc>
            </a:pPr>
            <a:r>
              <a:rPr lang="en-US" altLang="en-US" sz="2800" kern="0" dirty="0"/>
              <a:t>Encourage teamwork &amp; empower employees</a:t>
            </a:r>
          </a:p>
          <a:p>
            <a:pPr lvl="1">
              <a:lnSpc>
                <a:spcPct val="90000"/>
              </a:lnSpc>
            </a:pPr>
            <a:r>
              <a:rPr lang="en-US" altLang="en-US" sz="2000" kern="0" dirty="0"/>
              <a:t>Is empowerment a myth?</a:t>
            </a:r>
          </a:p>
          <a:p>
            <a:pPr lvl="1">
              <a:lnSpc>
                <a:spcPct val="90000"/>
              </a:lnSpc>
            </a:pPr>
            <a:r>
              <a:rPr lang="en-US" altLang="en-US" sz="2000" kern="0" dirty="0"/>
              <a:t>How could teams be made more productive</a:t>
            </a:r>
          </a:p>
          <a:p>
            <a:pPr lvl="1">
              <a:lnSpc>
                <a:spcPct val="90000"/>
              </a:lnSpc>
            </a:pPr>
            <a:endParaRPr lang="en-US" altLang="en-US" sz="2000" kern="0" dirty="0"/>
          </a:p>
          <a:p>
            <a:pPr>
              <a:lnSpc>
                <a:spcPct val="90000"/>
              </a:lnSpc>
            </a:pPr>
            <a:endParaRPr lang="en-US" altLang="en-US" sz="2800" kern="0" dirty="0"/>
          </a:p>
          <a:p>
            <a:pPr>
              <a:lnSpc>
                <a:spcPct val="90000"/>
              </a:lnSpc>
            </a:pPr>
            <a:endParaRPr lang="en-US" altLang="en-US" kern="0" dirty="0"/>
          </a:p>
        </p:txBody>
      </p:sp>
      <p:sp>
        <p:nvSpPr>
          <p:cNvPr id="5" name="AutoShape 4">
            <a:extLst>
              <a:ext uri="{FF2B5EF4-FFF2-40B4-BE49-F238E27FC236}">
                <a16:creationId xmlns:a16="http://schemas.microsoft.com/office/drawing/2014/main" xmlns="" id="{A65AD4E0-B7DA-4621-B795-6EA71F96199F}"/>
              </a:ext>
            </a:extLst>
          </p:cNvPr>
          <p:cNvSpPr>
            <a:spLocks noChangeArrowheads="1"/>
          </p:cNvSpPr>
          <p:nvPr/>
        </p:nvSpPr>
        <p:spPr bwMode="auto">
          <a:xfrm>
            <a:off x="6362700" y="1756569"/>
            <a:ext cx="4643438" cy="4716462"/>
          </a:xfrm>
          <a:prstGeom prst="diamond">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a:lstStyle/>
          <a:p>
            <a:pPr algn="ctr">
              <a:buFontTx/>
              <a:buNone/>
            </a:pPr>
            <a:r>
              <a:rPr kumimoji="0" lang="en-US" altLang="en-US" sz="4800" u="sng" dirty="0">
                <a:solidFill>
                  <a:schemeClr val="accent2"/>
                </a:solidFill>
                <a:latin typeface="Garamond" panose="02020404030301010803" pitchFamily="18" charset="0"/>
              </a:rPr>
              <a:t>   Question?   </a:t>
            </a:r>
            <a:endParaRPr kumimoji="0" lang="en-US" altLang="en-US" sz="1800" dirty="0">
              <a:solidFill>
                <a:schemeClr val="bg1"/>
              </a:solidFill>
              <a:latin typeface="Garamond" panose="02020404030301010803" pitchFamily="18" charset="0"/>
            </a:endParaRPr>
          </a:p>
          <a:p>
            <a:pPr algn="ctr">
              <a:buFontTx/>
              <a:buNone/>
            </a:pPr>
            <a:r>
              <a:rPr kumimoji="0" lang="en-US" altLang="en-US" sz="2800" dirty="0">
                <a:solidFill>
                  <a:schemeClr val="accent2"/>
                </a:solidFill>
                <a:latin typeface="Garamond" panose="02020404030301010803" pitchFamily="18" charset="0"/>
              </a:rPr>
              <a:t>Is teamwork </a:t>
            </a:r>
            <a:br>
              <a:rPr kumimoji="0" lang="en-US" altLang="en-US" sz="2800" dirty="0">
                <a:solidFill>
                  <a:schemeClr val="accent2"/>
                </a:solidFill>
                <a:latin typeface="Garamond" panose="02020404030301010803" pitchFamily="18" charset="0"/>
              </a:rPr>
            </a:br>
            <a:r>
              <a:rPr kumimoji="0" lang="en-US" altLang="en-US" sz="2800" dirty="0">
                <a:solidFill>
                  <a:schemeClr val="accent2"/>
                </a:solidFill>
                <a:latin typeface="Garamond" panose="02020404030301010803" pitchFamily="18" charset="0"/>
              </a:rPr>
              <a:t>counter productive</a:t>
            </a:r>
            <a:endParaRPr kumimoji="0" lang="en-US" altLang="en-US" sz="24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244985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6A0CA09-20C1-4939-A236-92A617381CAE}"/>
              </a:ext>
            </a:extLst>
          </p:cNvPr>
          <p:cNvSpPr>
            <a:spLocks noGrp="1"/>
          </p:cNvSpPr>
          <p:nvPr>
            <p:ph type="body" sz="quarter" idx="13"/>
          </p:nvPr>
        </p:nvSpPr>
        <p:spPr>
          <a:xfrm>
            <a:off x="812800" y="381000"/>
            <a:ext cx="10363200" cy="925286"/>
          </a:xfrm>
        </p:spPr>
        <p:txBody>
          <a:bodyPr/>
          <a:lstStyle/>
          <a:p>
            <a:pPr algn="ctr"/>
            <a:r>
              <a:rPr lang="en-US" altLang="en-US" sz="2800" dirty="0"/>
              <a:t>Steps Taken by Leaders</a:t>
            </a:r>
            <a:br>
              <a:rPr lang="en-US" altLang="en-US" sz="2800" dirty="0"/>
            </a:br>
            <a:r>
              <a:rPr lang="en-US" altLang="en-US" sz="2800" dirty="0">
                <a:solidFill>
                  <a:schemeClr val="accent2"/>
                </a:solidFill>
              </a:rPr>
              <a:t>3. Allocate Resources</a:t>
            </a:r>
            <a:endParaRPr lang="en-US" sz="2800" dirty="0"/>
          </a:p>
        </p:txBody>
      </p:sp>
      <p:sp>
        <p:nvSpPr>
          <p:cNvPr id="4" name="Rectangle 3">
            <a:extLst>
              <a:ext uri="{FF2B5EF4-FFF2-40B4-BE49-F238E27FC236}">
                <a16:creationId xmlns:a16="http://schemas.microsoft.com/office/drawing/2014/main" xmlns="" id="{79D63C1A-33A3-4171-8DDF-A7DF7529F721}"/>
              </a:ext>
            </a:extLst>
          </p:cNvPr>
          <p:cNvSpPr txBox="1">
            <a:spLocks noChangeArrowheads="1"/>
          </p:cNvSpPr>
          <p:nvPr/>
        </p:nvSpPr>
        <p:spPr>
          <a:xfrm>
            <a:off x="914400" y="2286000"/>
            <a:ext cx="7543800" cy="3657600"/>
          </a:xfrm>
          <a:prstGeom prst="rect">
            <a:avLst/>
          </a:prstGeom>
        </p:spPr>
        <p:txBody>
          <a:bodyPr/>
          <a:lst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altLang="en-US" sz="2800" kern="0" dirty="0"/>
              <a:t>Training resources</a:t>
            </a:r>
          </a:p>
          <a:p>
            <a:r>
              <a:rPr lang="en-US" altLang="en-US" sz="2800" kern="0" dirty="0"/>
              <a:t>Improvement resources</a:t>
            </a:r>
          </a:p>
          <a:p>
            <a:r>
              <a:rPr lang="en-US" altLang="en-US" sz="2800" kern="0" dirty="0"/>
              <a:t>Employee time</a:t>
            </a:r>
          </a:p>
          <a:p>
            <a:r>
              <a:rPr lang="en-US" altLang="en-US" sz="2800" kern="0" dirty="0"/>
              <a:t>Contractor’s time</a:t>
            </a:r>
          </a:p>
          <a:p>
            <a:endParaRPr lang="en-US" altLang="en-US" kern="0" dirty="0"/>
          </a:p>
        </p:txBody>
      </p:sp>
      <p:sp>
        <p:nvSpPr>
          <p:cNvPr id="5" name="AutoShape 4">
            <a:extLst>
              <a:ext uri="{FF2B5EF4-FFF2-40B4-BE49-F238E27FC236}">
                <a16:creationId xmlns:a16="http://schemas.microsoft.com/office/drawing/2014/main" xmlns="" id="{B075BA07-9CA1-421B-BA32-C90F27E139C5}"/>
              </a:ext>
            </a:extLst>
          </p:cNvPr>
          <p:cNvSpPr>
            <a:spLocks noChangeArrowheads="1"/>
          </p:cNvSpPr>
          <p:nvPr/>
        </p:nvSpPr>
        <p:spPr bwMode="auto">
          <a:xfrm>
            <a:off x="6634163" y="1602695"/>
            <a:ext cx="4643437" cy="4716462"/>
          </a:xfrm>
          <a:prstGeom prst="diamond">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a:lstStyle/>
          <a:p>
            <a:pPr algn="ctr">
              <a:buFontTx/>
              <a:buNone/>
            </a:pPr>
            <a:r>
              <a:rPr kumimoji="0" lang="en-US" altLang="en-US" sz="4800" u="sng" dirty="0">
                <a:solidFill>
                  <a:schemeClr val="accent2"/>
                </a:solidFill>
                <a:latin typeface="Garamond" panose="02020404030301010803" pitchFamily="18" charset="0"/>
              </a:rPr>
              <a:t>   Question?   </a:t>
            </a:r>
            <a:endParaRPr kumimoji="0" lang="en-US" altLang="en-US" sz="1800" dirty="0">
              <a:solidFill>
                <a:schemeClr val="bg1"/>
              </a:solidFill>
              <a:latin typeface="Garamond" panose="02020404030301010803" pitchFamily="18" charset="0"/>
            </a:endParaRPr>
          </a:p>
          <a:p>
            <a:pPr algn="ctr">
              <a:buFontTx/>
              <a:buNone/>
            </a:pPr>
            <a:r>
              <a:rPr kumimoji="0" lang="en-US" altLang="en-US" sz="2800" dirty="0">
                <a:solidFill>
                  <a:schemeClr val="accent2"/>
                </a:solidFill>
                <a:latin typeface="Garamond" panose="02020404030301010803" pitchFamily="18" charset="0"/>
              </a:rPr>
              <a:t>Should organizations create</a:t>
            </a:r>
          </a:p>
          <a:p>
            <a:pPr algn="ctr">
              <a:buFontTx/>
              <a:buNone/>
            </a:pPr>
            <a:r>
              <a:rPr kumimoji="0" lang="en-US" altLang="en-US" sz="2800" dirty="0">
                <a:solidFill>
                  <a:schemeClr val="accent2"/>
                </a:solidFill>
                <a:latin typeface="Garamond" panose="02020404030301010803" pitchFamily="18" charset="0"/>
              </a:rPr>
              <a:t>new departments or </a:t>
            </a:r>
          </a:p>
          <a:p>
            <a:pPr algn="ctr">
              <a:buFontTx/>
              <a:buNone/>
            </a:pPr>
            <a:r>
              <a:rPr kumimoji="0" lang="en-US" altLang="en-US" sz="2800" dirty="0">
                <a:solidFill>
                  <a:schemeClr val="accent2"/>
                </a:solidFill>
                <a:latin typeface="Garamond" panose="02020404030301010803" pitchFamily="18" charset="0"/>
              </a:rPr>
              <a:t>pay existing ones?</a:t>
            </a:r>
            <a:endParaRPr kumimoji="0" lang="en-US" altLang="en-US" sz="24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42007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2F9A7B2-20FF-4B18-BD82-8FB609C0C74E}"/>
              </a:ext>
            </a:extLst>
          </p:cNvPr>
          <p:cNvSpPr>
            <a:spLocks noGrp="1"/>
          </p:cNvSpPr>
          <p:nvPr>
            <p:ph type="body" sz="quarter" idx="13"/>
          </p:nvPr>
        </p:nvSpPr>
        <p:spPr>
          <a:xfrm>
            <a:off x="812800" y="381000"/>
            <a:ext cx="10363200" cy="1333500"/>
          </a:xfrm>
        </p:spPr>
        <p:txBody>
          <a:bodyPr/>
          <a:lstStyle/>
          <a:p>
            <a:pPr algn="ctr"/>
            <a:r>
              <a:rPr lang="en-US" altLang="en-US" sz="2800" dirty="0"/>
              <a:t>Steps Taken by QI Unit</a:t>
            </a:r>
            <a:br>
              <a:rPr lang="en-US" altLang="en-US" sz="2800" dirty="0"/>
            </a:br>
            <a:r>
              <a:rPr lang="en-US" altLang="en-US" sz="2800" dirty="0"/>
              <a:t>4</a:t>
            </a:r>
            <a:r>
              <a:rPr lang="en-US" altLang="en-US" sz="2800" dirty="0">
                <a:solidFill>
                  <a:schemeClr val="accent2"/>
                </a:solidFill>
              </a:rPr>
              <a:t>. Identify Problems</a:t>
            </a:r>
            <a:endParaRPr lang="en-US" sz="2800" dirty="0"/>
          </a:p>
        </p:txBody>
      </p:sp>
      <p:sp>
        <p:nvSpPr>
          <p:cNvPr id="4" name="Rectangle 3">
            <a:extLst>
              <a:ext uri="{FF2B5EF4-FFF2-40B4-BE49-F238E27FC236}">
                <a16:creationId xmlns:a16="http://schemas.microsoft.com/office/drawing/2014/main" xmlns="" id="{8EC640E3-39DF-408A-AE74-F4E8CE62DDF4}"/>
              </a:ext>
            </a:extLst>
          </p:cNvPr>
          <p:cNvSpPr txBox="1">
            <a:spLocks noChangeArrowheads="1"/>
          </p:cNvSpPr>
          <p:nvPr/>
        </p:nvSpPr>
        <p:spPr>
          <a:xfrm>
            <a:off x="914400" y="2286000"/>
            <a:ext cx="7543800" cy="3657600"/>
          </a:xfrm>
          <a:prstGeom prst="rect">
            <a:avLst/>
          </a:prstGeom>
        </p:spPr>
        <p:txBody>
          <a:bodyPr/>
          <a:lst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altLang="en-US" sz="3200" kern="0" dirty="0"/>
              <a:t>Gather data</a:t>
            </a:r>
          </a:p>
          <a:p>
            <a:r>
              <a:rPr lang="en-US" altLang="en-US" sz="3200" kern="0" dirty="0"/>
              <a:t>Benchmark against peer</a:t>
            </a:r>
          </a:p>
          <a:p>
            <a:r>
              <a:rPr lang="en-US" altLang="en-US" sz="3200" kern="0" dirty="0"/>
              <a:t>State problems</a:t>
            </a:r>
          </a:p>
          <a:p>
            <a:r>
              <a:rPr lang="en-US" altLang="en-US" sz="3200" kern="0" dirty="0"/>
              <a:t>Assign teams</a:t>
            </a:r>
          </a:p>
        </p:txBody>
      </p:sp>
      <p:sp>
        <p:nvSpPr>
          <p:cNvPr id="5" name="AutoShape 4">
            <a:extLst>
              <a:ext uri="{FF2B5EF4-FFF2-40B4-BE49-F238E27FC236}">
                <a16:creationId xmlns:a16="http://schemas.microsoft.com/office/drawing/2014/main" xmlns="" id="{7434CAEE-5749-492C-994A-9396CB319E27}"/>
              </a:ext>
            </a:extLst>
          </p:cNvPr>
          <p:cNvSpPr>
            <a:spLocks noChangeArrowheads="1"/>
          </p:cNvSpPr>
          <p:nvPr/>
        </p:nvSpPr>
        <p:spPr bwMode="auto">
          <a:xfrm>
            <a:off x="6822281" y="1760538"/>
            <a:ext cx="4643437" cy="4716462"/>
          </a:xfrm>
          <a:prstGeom prst="diamond">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a:lstStyle/>
          <a:p>
            <a:pPr algn="ctr">
              <a:buFontTx/>
              <a:buNone/>
            </a:pPr>
            <a:r>
              <a:rPr kumimoji="0" lang="en-US" altLang="en-US" sz="4800" u="sng" dirty="0">
                <a:solidFill>
                  <a:schemeClr val="accent2"/>
                </a:solidFill>
                <a:latin typeface="Garamond" panose="02020404030301010803" pitchFamily="18" charset="0"/>
              </a:rPr>
              <a:t>   Tip   </a:t>
            </a:r>
            <a:endParaRPr kumimoji="0" lang="en-US" altLang="en-US" sz="1800" dirty="0">
              <a:solidFill>
                <a:schemeClr val="bg1"/>
              </a:solidFill>
              <a:latin typeface="Garamond" panose="02020404030301010803" pitchFamily="18" charset="0"/>
            </a:endParaRPr>
          </a:p>
          <a:p>
            <a:pPr algn="ctr">
              <a:buFontTx/>
              <a:buNone/>
            </a:pPr>
            <a:r>
              <a:rPr kumimoji="0" lang="en-US" altLang="en-US" sz="2800" dirty="0">
                <a:solidFill>
                  <a:schemeClr val="accent2"/>
                </a:solidFill>
                <a:latin typeface="Garamond" panose="02020404030301010803" pitchFamily="18" charset="0"/>
              </a:rPr>
              <a:t>No solutions.  No blame.</a:t>
            </a:r>
          </a:p>
          <a:p>
            <a:pPr algn="ctr">
              <a:buFontTx/>
              <a:buNone/>
            </a:pPr>
            <a:r>
              <a:rPr kumimoji="0" lang="en-US" altLang="en-US" sz="2400" dirty="0">
                <a:solidFill>
                  <a:schemeClr val="accent2"/>
                </a:solidFill>
                <a:latin typeface="Garamond" panose="02020404030301010803" pitchFamily="18" charset="0"/>
              </a:rPr>
              <a:t>Describe customer’s experience.</a:t>
            </a:r>
          </a:p>
          <a:p>
            <a:pPr algn="ctr">
              <a:buFontTx/>
              <a:buNone/>
            </a:pPr>
            <a:r>
              <a:rPr kumimoji="0" lang="en-US" altLang="en-US" sz="2400" dirty="0">
                <a:solidFill>
                  <a:schemeClr val="accent2"/>
                </a:solidFill>
                <a:latin typeface="Garamond" panose="02020404030301010803" pitchFamily="18" charset="0"/>
              </a:rPr>
              <a:t>+ &amp; - perspectives</a:t>
            </a:r>
          </a:p>
        </p:txBody>
      </p:sp>
    </p:spTree>
    <p:extLst>
      <p:ext uri="{BB962C8B-B14F-4D97-AF65-F5344CB8AC3E}">
        <p14:creationId xmlns:p14="http://schemas.microsoft.com/office/powerpoint/2010/main" val="230248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00090E-1917-4F76-95E4-776ABFBD7E42}"/>
              </a:ext>
            </a:extLst>
          </p:cNvPr>
          <p:cNvSpPr>
            <a:spLocks noGrp="1"/>
          </p:cNvSpPr>
          <p:nvPr>
            <p:ph type="body" sz="quarter" idx="13"/>
          </p:nvPr>
        </p:nvSpPr>
        <p:spPr>
          <a:xfrm>
            <a:off x="812800" y="381000"/>
            <a:ext cx="10363200" cy="1428750"/>
          </a:xfrm>
        </p:spPr>
        <p:txBody>
          <a:bodyPr/>
          <a:lstStyle/>
          <a:p>
            <a:r>
              <a:rPr lang="en-US" sz="4400" dirty="0"/>
              <a:t>Exercise: Linguistics 101</a:t>
            </a:r>
          </a:p>
        </p:txBody>
      </p:sp>
      <p:sp>
        <p:nvSpPr>
          <p:cNvPr id="3" name="Text Placeholder 2">
            <a:extLst>
              <a:ext uri="{FF2B5EF4-FFF2-40B4-BE49-F238E27FC236}">
                <a16:creationId xmlns:a16="http://schemas.microsoft.com/office/drawing/2014/main" xmlns="" id="{EDDA2547-3B66-4ABC-9B2E-84D08C71C413}"/>
              </a:ext>
            </a:extLst>
          </p:cNvPr>
          <p:cNvSpPr>
            <a:spLocks noGrp="1"/>
          </p:cNvSpPr>
          <p:nvPr>
            <p:ph type="body" sz="quarter" idx="14"/>
          </p:nvPr>
        </p:nvSpPr>
        <p:spPr>
          <a:xfrm>
            <a:off x="812800" y="2217420"/>
            <a:ext cx="10363200" cy="3802380"/>
          </a:xfrm>
        </p:spPr>
        <p:txBody>
          <a:bodyPr/>
          <a:lstStyle/>
          <a:p>
            <a:pPr marL="400050" indent="-400050">
              <a:buFont typeface="+mj-lt"/>
              <a:buAutoNum type="romanUcPeriod"/>
            </a:pPr>
            <a:r>
              <a:rPr lang="en-US" sz="2800" dirty="0"/>
              <a:t>Write a sentence stating a problem you have noticed at work.</a:t>
            </a:r>
          </a:p>
          <a:p>
            <a:pPr marL="400050" indent="-400050">
              <a:buFont typeface="+mj-lt"/>
              <a:buAutoNum type="romanUcPeriod"/>
            </a:pPr>
            <a:endParaRPr lang="en-US" sz="2800" dirty="0"/>
          </a:p>
          <a:p>
            <a:pPr marL="400050" indent="-400050">
              <a:buFont typeface="+mj-lt"/>
              <a:buAutoNum type="romanUcPeriod"/>
            </a:pPr>
            <a:r>
              <a:rPr lang="en-US" sz="2800" dirty="0"/>
              <a:t>Is this a good problem statement ?</a:t>
            </a:r>
          </a:p>
          <a:p>
            <a:pPr marL="400050" indent="-400050">
              <a:buFont typeface="+mj-lt"/>
              <a:buAutoNum type="romanUcPeriod"/>
            </a:pPr>
            <a:r>
              <a:rPr lang="en-US" sz="2800" dirty="0"/>
              <a:t>How would you know?</a:t>
            </a:r>
          </a:p>
          <a:p>
            <a:endParaRPr lang="en-US" dirty="0"/>
          </a:p>
        </p:txBody>
      </p:sp>
      <p:pic>
        <p:nvPicPr>
          <p:cNvPr id="4" name="Picture 3">
            <a:extLst>
              <a:ext uri="{FF2B5EF4-FFF2-40B4-BE49-F238E27FC236}">
                <a16:creationId xmlns:a16="http://schemas.microsoft.com/office/drawing/2014/main" xmlns="" id="{5BBB9A49-649A-4794-8CE2-03E384B2D6B0}"/>
              </a:ext>
            </a:extLst>
          </p:cNvPr>
          <p:cNvPicPr>
            <a:picLocks noChangeAspect="1"/>
          </p:cNvPicPr>
          <p:nvPr/>
        </p:nvPicPr>
        <p:blipFill>
          <a:blip r:embed="rId2"/>
          <a:stretch>
            <a:fillRect/>
          </a:stretch>
        </p:blipFill>
        <p:spPr>
          <a:xfrm>
            <a:off x="8153400" y="3095624"/>
            <a:ext cx="2857500" cy="2500313"/>
          </a:xfrm>
          <a:prstGeom prst="rect">
            <a:avLst/>
          </a:prstGeom>
        </p:spPr>
      </p:pic>
    </p:spTree>
    <p:extLst>
      <p:ext uri="{BB962C8B-B14F-4D97-AF65-F5344CB8AC3E}">
        <p14:creationId xmlns:p14="http://schemas.microsoft.com/office/powerpoint/2010/main" val="126150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12800" y="381000"/>
            <a:ext cx="10363200" cy="687946"/>
          </a:xfrm>
        </p:spPr>
        <p:txBody>
          <a:bodyPr/>
          <a:lstStyle/>
          <a:p>
            <a:r>
              <a:rPr lang="en-US" sz="3600" dirty="0"/>
              <a:t>Getting Ready for Change</a:t>
            </a:r>
          </a:p>
        </p:txBody>
      </p:sp>
      <p:sp>
        <p:nvSpPr>
          <p:cNvPr id="6" name="Text Placeholder 5"/>
          <p:cNvSpPr>
            <a:spLocks noGrp="1"/>
          </p:cNvSpPr>
          <p:nvPr>
            <p:ph type="body" sz="quarter" idx="14"/>
          </p:nvPr>
        </p:nvSpPr>
        <p:spPr>
          <a:xfrm>
            <a:off x="812800" y="1442434"/>
            <a:ext cx="10363200" cy="4577366"/>
          </a:xfrm>
        </p:spPr>
        <p:txBody>
          <a:bodyPr/>
          <a:lstStyle/>
          <a:p>
            <a:pPr marL="857250" indent="-857250">
              <a:buFont typeface="+mj-lt"/>
              <a:buAutoNum type="romanUcPeriod"/>
            </a:pPr>
            <a:r>
              <a:rPr lang="en-US" sz="3600" dirty="0"/>
              <a:t>Why some change easily and others suffer unnecessarily?</a:t>
            </a:r>
          </a:p>
          <a:p>
            <a:pPr marL="857250" indent="-857250">
              <a:buFont typeface="+mj-lt"/>
              <a:buAutoNum type="romanUcPeriod"/>
            </a:pPr>
            <a:r>
              <a:rPr lang="en-US" sz="3600" dirty="0"/>
              <a:t>What does it take to be ready for change?</a:t>
            </a:r>
          </a:p>
          <a:p>
            <a:pPr marL="857250" indent="-857250">
              <a:buFont typeface="+mj-lt"/>
              <a:buAutoNum type="romanUcPeriod"/>
            </a:pPr>
            <a:r>
              <a:rPr lang="en-US" sz="3600" dirty="0"/>
              <a:t>We claim the task at hand is unique</a:t>
            </a:r>
          </a:p>
          <a:p>
            <a:pPr marL="857250" indent="-857250">
              <a:buFont typeface="+mj-lt"/>
              <a:buAutoNum type="romanUcPeriod"/>
            </a:pPr>
            <a:r>
              <a:rPr lang="en-US" sz="3600" dirty="0"/>
              <a:t>We claim we can beat the odds</a:t>
            </a:r>
          </a:p>
          <a:p>
            <a:endParaRPr lang="en-US" sz="3600" dirty="0"/>
          </a:p>
        </p:txBody>
      </p:sp>
    </p:spTree>
    <p:extLst>
      <p:ext uri="{BB962C8B-B14F-4D97-AF65-F5344CB8AC3E}">
        <p14:creationId xmlns:p14="http://schemas.microsoft.com/office/powerpoint/2010/main" val="7725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626F1F2-ED85-4AC2-A593-AE034B2522D1}"/>
              </a:ext>
            </a:extLst>
          </p:cNvPr>
          <p:cNvSpPr>
            <a:spLocks noGrp="1"/>
          </p:cNvSpPr>
          <p:nvPr>
            <p:ph type="body" sz="quarter" idx="13"/>
          </p:nvPr>
        </p:nvSpPr>
        <p:spPr>
          <a:xfrm>
            <a:off x="812800" y="381000"/>
            <a:ext cx="10363200" cy="1104900"/>
          </a:xfrm>
        </p:spPr>
        <p:txBody>
          <a:bodyPr/>
          <a:lstStyle/>
          <a:p>
            <a:r>
              <a:rPr lang="en-US" sz="4000" dirty="0"/>
              <a:t>Exercise: Linguistics 101</a:t>
            </a:r>
          </a:p>
        </p:txBody>
      </p:sp>
      <p:sp>
        <p:nvSpPr>
          <p:cNvPr id="3" name="Text Placeholder 2">
            <a:extLst>
              <a:ext uri="{FF2B5EF4-FFF2-40B4-BE49-F238E27FC236}">
                <a16:creationId xmlns:a16="http://schemas.microsoft.com/office/drawing/2014/main" xmlns="" id="{EB19AE5B-FD1C-460D-8130-933ED2556BDA}"/>
              </a:ext>
            </a:extLst>
          </p:cNvPr>
          <p:cNvSpPr>
            <a:spLocks noGrp="1"/>
          </p:cNvSpPr>
          <p:nvPr>
            <p:ph type="body" sz="quarter" idx="14"/>
          </p:nvPr>
        </p:nvSpPr>
        <p:spPr>
          <a:xfrm>
            <a:off x="812800" y="2247900"/>
            <a:ext cx="10363200" cy="3771900"/>
          </a:xfrm>
        </p:spPr>
        <p:txBody>
          <a:bodyPr/>
          <a:lstStyle/>
          <a:p>
            <a:r>
              <a:rPr lang="en-US" sz="2400" dirty="0"/>
              <a:t>Here is an example of a problem statement that I have received in the past:</a:t>
            </a:r>
          </a:p>
          <a:p>
            <a:pPr marL="571500" indent="-571500">
              <a:buFontTx/>
              <a:buChar char="-"/>
            </a:pPr>
            <a:r>
              <a:rPr lang="en-US" sz="2400" dirty="0"/>
              <a:t>The therapists arrive too late and thus we</a:t>
            </a:r>
          </a:p>
          <a:p>
            <a:pPr marL="571500" indent="-571500">
              <a:buFontTx/>
              <a:buChar char="-"/>
            </a:pPr>
            <a:r>
              <a:rPr lang="en-US" sz="2400" dirty="0"/>
              <a:t>Are not able to serve on food. </a:t>
            </a:r>
          </a:p>
          <a:p>
            <a:pPr marL="571500" indent="-571500">
              <a:buFontTx/>
              <a:buChar char="-"/>
            </a:pPr>
            <a:r>
              <a:rPr lang="en-US" sz="2400" dirty="0"/>
              <a:t>The computers broke down during admission process </a:t>
            </a:r>
          </a:p>
          <a:p>
            <a:pPr marL="571500" indent="-571500">
              <a:buFontTx/>
              <a:buChar char="-"/>
            </a:pPr>
            <a:r>
              <a:rPr lang="en-US" sz="2400" dirty="0"/>
              <a:t>It takes too long to discharge the patient because the doctors tell to the </a:t>
            </a:r>
          </a:p>
          <a:p>
            <a:pPr marL="571500" indent="-571500">
              <a:buFontTx/>
              <a:buChar char="-"/>
            </a:pPr>
            <a:r>
              <a:rPr lang="en-US" sz="2400" dirty="0"/>
              <a:t>Patient that they can go home before we are ready </a:t>
            </a:r>
          </a:p>
          <a:p>
            <a:pPr marL="571500" indent="-571500">
              <a:buFontTx/>
              <a:buChar char="-"/>
            </a:pPr>
            <a:endParaRPr lang="en-US" sz="2400" dirty="0"/>
          </a:p>
          <a:p>
            <a:pPr marL="571500" indent="-571500">
              <a:buFontTx/>
              <a:buChar char="-"/>
            </a:pPr>
            <a:r>
              <a:rPr lang="en-US" sz="2400" dirty="0"/>
              <a:t>What is wrong with these problem statements ? </a:t>
            </a:r>
          </a:p>
        </p:txBody>
      </p:sp>
      <p:pic>
        <p:nvPicPr>
          <p:cNvPr id="5" name="Picture 4">
            <a:extLst>
              <a:ext uri="{FF2B5EF4-FFF2-40B4-BE49-F238E27FC236}">
                <a16:creationId xmlns:a16="http://schemas.microsoft.com/office/drawing/2014/main" xmlns="" id="{6CB53FF6-B7A9-41C9-B422-3D344707D570}"/>
              </a:ext>
            </a:extLst>
          </p:cNvPr>
          <p:cNvPicPr>
            <a:picLocks noChangeAspect="1"/>
          </p:cNvPicPr>
          <p:nvPr/>
        </p:nvPicPr>
        <p:blipFill>
          <a:blip r:embed="rId2"/>
          <a:stretch>
            <a:fillRect/>
          </a:stretch>
        </p:blipFill>
        <p:spPr>
          <a:xfrm>
            <a:off x="9124950" y="4365625"/>
            <a:ext cx="2413000" cy="2111375"/>
          </a:xfrm>
          <a:prstGeom prst="rect">
            <a:avLst/>
          </a:prstGeom>
        </p:spPr>
      </p:pic>
    </p:spTree>
    <p:extLst>
      <p:ext uri="{BB962C8B-B14F-4D97-AF65-F5344CB8AC3E}">
        <p14:creationId xmlns:p14="http://schemas.microsoft.com/office/powerpoint/2010/main" val="331429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A66642C-7903-4D83-B8BD-861375CA3E48}"/>
              </a:ext>
            </a:extLst>
          </p:cNvPr>
          <p:cNvSpPr>
            <a:spLocks noGrp="1"/>
          </p:cNvSpPr>
          <p:nvPr>
            <p:ph type="body" sz="quarter" idx="13"/>
          </p:nvPr>
        </p:nvSpPr>
        <p:spPr>
          <a:xfrm>
            <a:off x="812800" y="381000"/>
            <a:ext cx="10363200" cy="830580"/>
          </a:xfrm>
        </p:spPr>
        <p:txBody>
          <a:bodyPr/>
          <a:lstStyle/>
          <a:p>
            <a:pPr algn="ctr"/>
            <a:r>
              <a:rPr lang="en-US" sz="3600" dirty="0"/>
              <a:t>Exercise: Linguistics 101 </a:t>
            </a:r>
          </a:p>
        </p:txBody>
      </p:sp>
      <p:sp>
        <p:nvSpPr>
          <p:cNvPr id="3" name="Text Placeholder 2">
            <a:extLst>
              <a:ext uri="{FF2B5EF4-FFF2-40B4-BE49-F238E27FC236}">
                <a16:creationId xmlns:a16="http://schemas.microsoft.com/office/drawing/2014/main" xmlns="" id="{4B6B4AD3-895A-4E9D-A7AF-CF3AB99BB63D}"/>
              </a:ext>
            </a:extLst>
          </p:cNvPr>
          <p:cNvSpPr>
            <a:spLocks noGrp="1"/>
          </p:cNvSpPr>
          <p:nvPr>
            <p:ph type="body" sz="quarter" idx="14"/>
          </p:nvPr>
        </p:nvSpPr>
        <p:spPr>
          <a:xfrm>
            <a:off x="622300" y="1485900"/>
            <a:ext cx="10363200" cy="4533900"/>
          </a:xfrm>
        </p:spPr>
        <p:txBody>
          <a:bodyPr/>
          <a:lstStyle/>
          <a:p>
            <a:r>
              <a:rPr lang="en-US" sz="3200" dirty="0"/>
              <a:t>The therapists arrive too late and thus we are not able to serve food on time</a:t>
            </a:r>
          </a:p>
          <a:p>
            <a:pPr marL="457200" indent="-457200">
              <a:buFontTx/>
              <a:buChar char="-"/>
            </a:pPr>
            <a:r>
              <a:rPr lang="en-US" sz="3200" dirty="0"/>
              <a:t>Blames a group of employees </a:t>
            </a:r>
          </a:p>
          <a:p>
            <a:pPr marL="457200" indent="-457200">
              <a:buFontTx/>
              <a:buChar char="-"/>
            </a:pPr>
            <a:r>
              <a:rPr lang="en-US" sz="3200" dirty="0"/>
              <a:t>Focuses on the gap and not the opportunity </a:t>
            </a:r>
          </a:p>
          <a:p>
            <a:pPr marL="457200" indent="-457200">
              <a:buFontTx/>
              <a:buChar char="-"/>
            </a:pPr>
            <a:r>
              <a:rPr lang="en-US" sz="3200" dirty="0"/>
              <a:t>Does not tell us of the customer’s opportunity </a:t>
            </a:r>
          </a:p>
          <a:p>
            <a:pPr marL="457200" indent="-457200">
              <a:buFontTx/>
              <a:buChar char="-"/>
            </a:pPr>
            <a:r>
              <a:rPr lang="en-US" sz="3200" dirty="0"/>
              <a:t>Most patients complain that their food arrives too late and cold. Some find that food arrives just in time. </a:t>
            </a:r>
          </a:p>
        </p:txBody>
      </p:sp>
      <p:pic>
        <p:nvPicPr>
          <p:cNvPr id="4" name="Picture 3">
            <a:extLst>
              <a:ext uri="{FF2B5EF4-FFF2-40B4-BE49-F238E27FC236}">
                <a16:creationId xmlns:a16="http://schemas.microsoft.com/office/drawing/2014/main" xmlns="" id="{8A1ECC65-D97B-4509-9B7D-3F7F23D9522E}"/>
              </a:ext>
            </a:extLst>
          </p:cNvPr>
          <p:cNvPicPr>
            <a:picLocks noChangeAspect="1"/>
          </p:cNvPicPr>
          <p:nvPr/>
        </p:nvPicPr>
        <p:blipFill>
          <a:blip r:embed="rId3"/>
          <a:stretch>
            <a:fillRect/>
          </a:stretch>
        </p:blipFill>
        <p:spPr>
          <a:xfrm>
            <a:off x="9283700" y="2209800"/>
            <a:ext cx="2286000" cy="2000250"/>
          </a:xfrm>
          <a:prstGeom prst="rect">
            <a:avLst/>
          </a:prstGeom>
        </p:spPr>
      </p:pic>
    </p:spTree>
    <p:extLst>
      <p:ext uri="{BB962C8B-B14F-4D97-AF65-F5344CB8AC3E}">
        <p14:creationId xmlns:p14="http://schemas.microsoft.com/office/powerpoint/2010/main" val="320253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533400"/>
            <a:ext cx="11350580" cy="1205248"/>
          </a:xfrm>
        </p:spPr>
        <p:txBody>
          <a:bodyPr>
            <a:noAutofit/>
          </a:bodyPr>
          <a:lstStyle/>
          <a:p>
            <a:r>
              <a:rPr lang="en-US" altLang="en-US" sz="4800" dirty="0"/>
              <a:t>Take Home Lesson So Far</a:t>
            </a:r>
            <a:endParaRPr lang="en-US" sz="4800" dirty="0">
              <a:solidFill>
                <a:schemeClr val="tx2"/>
              </a:solidFill>
            </a:endParaRPr>
          </a:p>
        </p:txBody>
      </p:sp>
      <p:sp>
        <p:nvSpPr>
          <p:cNvPr id="2" name="Rectangle 1">
            <a:extLst>
              <a:ext uri="{FF2B5EF4-FFF2-40B4-BE49-F238E27FC236}">
                <a16:creationId xmlns:a16="http://schemas.microsoft.com/office/drawing/2014/main" xmlns="" id="{B6B55C31-5AFE-46CC-8A69-584E79E3866E}"/>
              </a:ext>
            </a:extLst>
          </p:cNvPr>
          <p:cNvSpPr/>
          <p:nvPr/>
        </p:nvSpPr>
        <p:spPr>
          <a:xfrm>
            <a:off x="304800" y="1860025"/>
            <a:ext cx="11125200" cy="1077218"/>
          </a:xfrm>
          <a:prstGeom prst="rect">
            <a:avLst/>
          </a:prstGeom>
        </p:spPr>
        <p:txBody>
          <a:bodyPr wrap="square">
            <a:spAutoFit/>
          </a:bodyPr>
          <a:lstStyle/>
          <a:p>
            <a:r>
              <a:rPr lang="en-US" altLang="en-US" sz="3200" dirty="0">
                <a:solidFill>
                  <a:schemeClr val="tx2"/>
                </a:solidFill>
              </a:rPr>
              <a:t> Effective change starts from top and needs a supportive environment</a:t>
            </a:r>
            <a:endParaRPr lang="en-US" sz="3200" dirty="0">
              <a:solidFill>
                <a:schemeClr val="tx2"/>
              </a:solidFill>
            </a:endParaRPr>
          </a:p>
        </p:txBody>
      </p:sp>
    </p:spTree>
    <p:extLst>
      <p:ext uri="{BB962C8B-B14F-4D97-AF65-F5344CB8AC3E}">
        <p14:creationId xmlns:p14="http://schemas.microsoft.com/office/powerpoint/2010/main" val="117231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xmlns="" id="{22C2AF54-CEE0-4C48-BFBA-08F03C258107}"/>
              </a:ext>
            </a:extLst>
          </p:cNvPr>
          <p:cNvSpPr>
            <a:spLocks noGrp="1"/>
          </p:cNvSpPr>
          <p:nvPr>
            <p:ph type="body" sz="quarter" idx="13"/>
          </p:nvPr>
        </p:nvSpPr>
        <p:spPr>
          <a:xfrm>
            <a:off x="812800" y="381000"/>
            <a:ext cx="10363200" cy="1061434"/>
          </a:xfrm>
        </p:spPr>
        <p:txBody>
          <a:bodyPr/>
          <a:lstStyle/>
          <a:p>
            <a:pPr algn="ctr"/>
            <a:r>
              <a:rPr lang="en-US" sz="3600" dirty="0"/>
              <a:t>Does Continuous Quality Improvement Work?</a:t>
            </a:r>
          </a:p>
        </p:txBody>
      </p:sp>
      <p:sp>
        <p:nvSpPr>
          <p:cNvPr id="5" name="Text Placeholder 5">
            <a:extLst>
              <a:ext uri="{FF2B5EF4-FFF2-40B4-BE49-F238E27FC236}">
                <a16:creationId xmlns:a16="http://schemas.microsoft.com/office/drawing/2014/main" xmlns="" id="{792C56BD-753C-402B-B46B-C9539846C78E}"/>
              </a:ext>
            </a:extLst>
          </p:cNvPr>
          <p:cNvSpPr>
            <a:spLocks noGrp="1"/>
          </p:cNvSpPr>
          <p:nvPr>
            <p:ph type="body" sz="quarter" idx="14"/>
          </p:nvPr>
        </p:nvSpPr>
        <p:spPr>
          <a:xfrm>
            <a:off x="812800" y="1742536"/>
            <a:ext cx="10363200" cy="4277264"/>
          </a:xfrm>
        </p:spPr>
        <p:txBody>
          <a:bodyPr/>
          <a:lstStyle/>
          <a:p>
            <a:r>
              <a:rPr lang="en-US" sz="3600" dirty="0"/>
              <a:t>	In a randomized controlled trial of 15 clinics (95 providers, 4995 patients) both CQI and academic detailing when correctly implemented increased by 17% number of hypertensive patients adequately controlled.  By themselves or when inadequately implemented, CQI or academic detailing had no effect. </a:t>
            </a:r>
          </a:p>
          <a:p>
            <a:endParaRPr lang="en-US" sz="3600" dirty="0"/>
          </a:p>
        </p:txBody>
      </p:sp>
    </p:spTree>
    <p:extLst>
      <p:ext uri="{BB962C8B-B14F-4D97-AF65-F5344CB8AC3E}">
        <p14:creationId xmlns:p14="http://schemas.microsoft.com/office/powerpoint/2010/main" val="122834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40561CA-586C-4932-8727-1DBBF09751C3}"/>
              </a:ext>
            </a:extLst>
          </p:cNvPr>
          <p:cNvSpPr>
            <a:spLocks noGrp="1"/>
          </p:cNvSpPr>
          <p:nvPr>
            <p:ph type="body" sz="quarter" idx="13"/>
          </p:nvPr>
        </p:nvSpPr>
        <p:spPr>
          <a:xfrm>
            <a:off x="812800" y="380999"/>
            <a:ext cx="10363200" cy="723181"/>
          </a:xfrm>
        </p:spPr>
        <p:txBody>
          <a:bodyPr/>
          <a:lstStyle/>
          <a:p>
            <a:r>
              <a:rPr lang="en-US" sz="3600" dirty="0"/>
              <a:t>Does It Work (Continued)?</a:t>
            </a:r>
          </a:p>
        </p:txBody>
      </p:sp>
      <p:sp>
        <p:nvSpPr>
          <p:cNvPr id="7" name="Rectangle 3">
            <a:extLst>
              <a:ext uri="{FF2B5EF4-FFF2-40B4-BE49-F238E27FC236}">
                <a16:creationId xmlns:a16="http://schemas.microsoft.com/office/drawing/2014/main" xmlns="" id="{9B596EBC-549F-401C-B5A4-11C38F1CBDD4}"/>
              </a:ext>
            </a:extLst>
          </p:cNvPr>
          <p:cNvSpPr txBox="1">
            <a:spLocks noChangeArrowheads="1"/>
          </p:cNvSpPr>
          <p:nvPr/>
        </p:nvSpPr>
        <p:spPr>
          <a:xfrm>
            <a:off x="812800" y="1619250"/>
            <a:ext cx="4464050" cy="4210050"/>
          </a:xfrm>
          <a:prstGeom prst="rect">
            <a:avLst/>
          </a:prstGeom>
        </p:spPr>
        <p:txBody>
          <a:bodyPr/>
          <a:lst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altLang="en-US" sz="2600" kern="0" dirty="0">
                <a:solidFill>
                  <a:schemeClr val="bg2"/>
                </a:solidFill>
              </a:rPr>
              <a:t>	</a:t>
            </a:r>
            <a:r>
              <a:rPr lang="en-US" altLang="en-US" sz="2800" kern="0" dirty="0"/>
              <a:t>Numerous department wide improvement efforts led to statistically significant improvement in patients’ satisfaction with the Department over 4 years .</a:t>
            </a:r>
            <a:r>
              <a:rPr lang="en-US" altLang="en-US" sz="2600" kern="0" dirty="0"/>
              <a:t>	</a:t>
            </a:r>
          </a:p>
        </p:txBody>
      </p:sp>
      <p:graphicFrame>
        <p:nvGraphicFramePr>
          <p:cNvPr id="8" name="Object 4">
            <a:extLst>
              <a:ext uri="{FF2B5EF4-FFF2-40B4-BE49-F238E27FC236}">
                <a16:creationId xmlns:a16="http://schemas.microsoft.com/office/drawing/2014/main" xmlns="" id="{6F0EA0F4-E885-4106-AE0F-1AFE38AD28BF}"/>
              </a:ext>
            </a:extLst>
          </p:cNvPr>
          <p:cNvGraphicFramePr>
            <a:graphicFrameLocks noChangeAspect="1"/>
          </p:cNvGraphicFramePr>
          <p:nvPr>
            <p:extLst>
              <p:ext uri="{D42A27DB-BD31-4B8C-83A1-F6EECF244321}">
                <p14:modId xmlns:p14="http://schemas.microsoft.com/office/powerpoint/2010/main" val="2119073810"/>
              </p:ext>
            </p:extLst>
          </p:nvPr>
        </p:nvGraphicFramePr>
        <p:xfrm>
          <a:off x="6447336" y="1275630"/>
          <a:ext cx="4603101" cy="4553670"/>
        </p:xfrm>
        <a:graphic>
          <a:graphicData uri="http://schemas.openxmlformats.org/presentationml/2006/ole">
            <mc:AlternateContent xmlns:mc="http://schemas.openxmlformats.org/markup-compatibility/2006">
              <mc:Choice xmlns:v="urn:schemas-microsoft-com:vml" Requires="v">
                <p:oleObj spid="_x0000_s1057" name="Chart" r:id="rId4" imgW="3696196" imgH="3657960" progId="MSGraph.Chart.8">
                  <p:embed followColorScheme="full"/>
                </p:oleObj>
              </mc:Choice>
              <mc:Fallback>
                <p:oleObj name="Chart" r:id="rId4" imgW="3696196" imgH="3657960" progId="MSGraph.Chart.8">
                  <p:embed followColorScheme="full"/>
                  <p:pic>
                    <p:nvPicPr>
                      <p:cNvPr id="390148" name="Object 4">
                        <a:extLst>
                          <a:ext uri="{FF2B5EF4-FFF2-40B4-BE49-F238E27FC236}">
                            <a16:creationId xmlns:a16="http://schemas.microsoft.com/office/drawing/2014/main" xmlns="" id="{9C3A04C3-2C59-45CF-8C09-7FBAC9D08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336" y="1275630"/>
                        <a:ext cx="4603101" cy="4553670"/>
                      </a:xfrm>
                      <a:prstGeom prst="rect">
                        <a:avLst/>
                      </a:prstGeom>
                    </p:spPr>
                  </p:pic>
                </p:oleObj>
              </mc:Fallback>
            </mc:AlternateContent>
          </a:graphicData>
        </a:graphic>
      </p:graphicFrame>
    </p:spTree>
    <p:extLst>
      <p:ext uri="{BB962C8B-B14F-4D97-AF65-F5344CB8AC3E}">
        <p14:creationId xmlns:p14="http://schemas.microsoft.com/office/powerpoint/2010/main" val="157974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175ADB5-0C4C-451D-B668-4124704F7EF0}"/>
              </a:ext>
            </a:extLst>
          </p:cNvPr>
          <p:cNvSpPr>
            <a:spLocks noGrp="1"/>
          </p:cNvSpPr>
          <p:nvPr>
            <p:ph type="body" sz="quarter" idx="13"/>
          </p:nvPr>
        </p:nvSpPr>
        <p:spPr>
          <a:xfrm>
            <a:off x="812800" y="381000"/>
            <a:ext cx="10363200" cy="999226"/>
          </a:xfrm>
        </p:spPr>
        <p:txBody>
          <a:bodyPr/>
          <a:lstStyle/>
          <a:p>
            <a:r>
              <a:rPr lang="en-US" sz="4000" dirty="0"/>
              <a:t>Does It Work (Continued)?</a:t>
            </a:r>
          </a:p>
        </p:txBody>
      </p:sp>
      <p:sp>
        <p:nvSpPr>
          <p:cNvPr id="3" name="Text Placeholder 2">
            <a:extLst>
              <a:ext uri="{FF2B5EF4-FFF2-40B4-BE49-F238E27FC236}">
                <a16:creationId xmlns:a16="http://schemas.microsoft.com/office/drawing/2014/main" xmlns="" id="{23B15B67-2F11-4090-8FCB-A00DEA785F31}"/>
              </a:ext>
            </a:extLst>
          </p:cNvPr>
          <p:cNvSpPr>
            <a:spLocks noGrp="1"/>
          </p:cNvSpPr>
          <p:nvPr>
            <p:ph type="body" sz="quarter" idx="14"/>
          </p:nvPr>
        </p:nvSpPr>
        <p:spPr>
          <a:xfrm>
            <a:off x="812800" y="1777042"/>
            <a:ext cx="10363200" cy="4242757"/>
          </a:xfrm>
        </p:spPr>
        <p:txBody>
          <a:bodyPr/>
          <a:lstStyle/>
          <a:p>
            <a:pPr algn="ctr"/>
            <a:r>
              <a:rPr lang="en-US" sz="3200" b="1" dirty="0"/>
              <a:t> </a:t>
            </a:r>
          </a:p>
          <a:p>
            <a:pPr algn="ctr"/>
            <a:r>
              <a:rPr lang="en-US" sz="3200" b="1" dirty="0"/>
              <a:t>Patients and providers were randomly assigned to two inpatient wards, one of which engaged in continuous quality improvement.  The unit with CQI reduced the mean length of stay from 6.06 to 5.46 days.  Total charges were reduced from $8,090 to $6,681. </a:t>
            </a:r>
          </a:p>
        </p:txBody>
      </p:sp>
    </p:spTree>
    <p:extLst>
      <p:ext uri="{BB962C8B-B14F-4D97-AF65-F5344CB8AC3E}">
        <p14:creationId xmlns:p14="http://schemas.microsoft.com/office/powerpoint/2010/main" val="323252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D3B7A9D-1B05-49AD-9DAD-5B87E0F479C8}"/>
              </a:ext>
            </a:extLst>
          </p:cNvPr>
          <p:cNvSpPr>
            <a:spLocks noGrp="1"/>
          </p:cNvSpPr>
          <p:nvPr>
            <p:ph type="body" sz="quarter" idx="13"/>
          </p:nvPr>
        </p:nvSpPr>
        <p:spPr>
          <a:xfrm>
            <a:off x="812800" y="380999"/>
            <a:ext cx="10363200" cy="1050985"/>
          </a:xfrm>
        </p:spPr>
        <p:txBody>
          <a:bodyPr/>
          <a:lstStyle/>
          <a:p>
            <a:r>
              <a:rPr lang="en-US" sz="3600" dirty="0"/>
              <a:t>Does It Work (Continued)?</a:t>
            </a:r>
          </a:p>
        </p:txBody>
      </p:sp>
      <p:graphicFrame>
        <p:nvGraphicFramePr>
          <p:cNvPr id="7" name="Group 255">
            <a:extLst>
              <a:ext uri="{FF2B5EF4-FFF2-40B4-BE49-F238E27FC236}">
                <a16:creationId xmlns:a16="http://schemas.microsoft.com/office/drawing/2014/main" xmlns="" id="{1480409C-D818-4133-9555-BB215A043E7E}"/>
              </a:ext>
            </a:extLst>
          </p:cNvPr>
          <p:cNvGraphicFramePr>
            <a:graphicFrameLocks/>
          </p:cNvGraphicFramePr>
          <p:nvPr>
            <p:extLst>
              <p:ext uri="{D42A27DB-BD31-4B8C-83A1-F6EECF244321}">
                <p14:modId xmlns:p14="http://schemas.microsoft.com/office/powerpoint/2010/main" val="2554559245"/>
              </p:ext>
            </p:extLst>
          </p:nvPr>
        </p:nvGraphicFramePr>
        <p:xfrm>
          <a:off x="812800" y="1905000"/>
          <a:ext cx="10630646" cy="4800437"/>
        </p:xfrm>
        <a:graphic>
          <a:graphicData uri="http://schemas.openxmlformats.org/drawingml/2006/table">
            <a:tbl>
              <a:tblPr/>
              <a:tblGrid>
                <a:gridCol w="2666609">
                  <a:extLst>
                    <a:ext uri="{9D8B030D-6E8A-4147-A177-3AD203B41FA5}">
                      <a16:colId xmlns:a16="http://schemas.microsoft.com/office/drawing/2014/main" xmlns="" val="2771807575"/>
                    </a:ext>
                  </a:extLst>
                </a:gridCol>
                <a:gridCol w="1532407">
                  <a:extLst>
                    <a:ext uri="{9D8B030D-6E8A-4147-A177-3AD203B41FA5}">
                      <a16:colId xmlns:a16="http://schemas.microsoft.com/office/drawing/2014/main" xmlns="" val="3879939866"/>
                    </a:ext>
                  </a:extLst>
                </a:gridCol>
                <a:gridCol w="1959689">
                  <a:extLst>
                    <a:ext uri="{9D8B030D-6E8A-4147-A177-3AD203B41FA5}">
                      <a16:colId xmlns:a16="http://schemas.microsoft.com/office/drawing/2014/main" xmlns="" val="2088982726"/>
                    </a:ext>
                  </a:extLst>
                </a:gridCol>
                <a:gridCol w="1192368">
                  <a:extLst>
                    <a:ext uri="{9D8B030D-6E8A-4147-A177-3AD203B41FA5}">
                      <a16:colId xmlns:a16="http://schemas.microsoft.com/office/drawing/2014/main" xmlns="" val="4217597503"/>
                    </a:ext>
                  </a:extLst>
                </a:gridCol>
                <a:gridCol w="1597282">
                  <a:extLst>
                    <a:ext uri="{9D8B030D-6E8A-4147-A177-3AD203B41FA5}">
                      <a16:colId xmlns:a16="http://schemas.microsoft.com/office/drawing/2014/main" xmlns="" val="1447334510"/>
                    </a:ext>
                  </a:extLst>
                </a:gridCol>
                <a:gridCol w="1682291">
                  <a:extLst>
                    <a:ext uri="{9D8B030D-6E8A-4147-A177-3AD203B41FA5}">
                      <a16:colId xmlns:a16="http://schemas.microsoft.com/office/drawing/2014/main" xmlns="" val="3105038652"/>
                    </a:ext>
                  </a:extLst>
                </a:gridCol>
              </a:tblGrid>
              <a:tr h="1203797">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1" lang="en-US" altLang="en-US" sz="2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Reduced cost</a:t>
                      </a:r>
                      <a:endParaRPr kumimoji="1" lang="en-US" altLang="en-US" sz="28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Client satisfaction</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Market share</a:t>
                      </a:r>
                      <a:endParaRPr kumimoji="1" lang="en-US" altLang="en-US" sz="28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Care outcomes</a:t>
                      </a:r>
                      <a:endParaRPr kumimoji="1" lang="en-US" altLang="en-US" sz="28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Employee work life</a:t>
                      </a:r>
                      <a:endParaRPr kumimoji="1" lang="en-US" altLang="en-US" sz="28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4110929261"/>
                  </a:ext>
                </a:extLst>
              </a:tr>
              <a:tr h="1352550">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Percent of 92 projects targeting this area</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12700" cap="flat" cmpd="sng" algn="ctr">
                      <a:solidFill>
                        <a:srgbClr val="00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a:t>
                      </a:r>
                      <a:endParaRPr kumimoji="1" lang="en-US" altLang="en-US" sz="28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76%</a:t>
                      </a:r>
                      <a:endParaRPr kumimoji="1" lang="en-US" altLang="en-US" sz="28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21%</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56%</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50% </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0" cap="flat" cmpd="sng" algn="ctr">
                      <a:solidFill>
                        <a:srgbClr val="01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590189947"/>
                  </a:ext>
                </a:extLst>
              </a:tr>
              <a:tr h="1653704">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Percent of 92 projects reporting measured success</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12700" cap="flat" cmpd="sng" algn="ctr">
                      <a:solidFill>
                        <a:srgbClr val="00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Up to 13%</a:t>
                      </a:r>
                      <a:endParaRPr kumimoji="1"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0" cap="flat" cmpd="sng" algn="ctr">
                      <a:solidFill>
                        <a:srgbClr val="01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tc>
                  <a:txBody>
                    <a:bodyPr/>
                    <a:lstStyle>
                      <a:lvl1pPr>
                        <a:spcBef>
                          <a:spcPct val="60000"/>
                        </a:spcBef>
                        <a:buClr>
                          <a:srgbClr val="000000"/>
                        </a:buClr>
                        <a:defRPr kumimoji="1" sz="2600">
                          <a:solidFill>
                            <a:srgbClr val="000000"/>
                          </a:solidFill>
                          <a:latin typeface="Tahoma" panose="020B0604030504040204" pitchFamily="34" charset="0"/>
                        </a:defRPr>
                      </a:lvl1pPr>
                      <a:lvl2pPr>
                        <a:spcBef>
                          <a:spcPct val="40000"/>
                        </a:spcBef>
                        <a:buClr>
                          <a:srgbClr val="000000"/>
                        </a:buClr>
                        <a:defRPr kumimoji="1" sz="2200">
                          <a:solidFill>
                            <a:srgbClr val="000000"/>
                          </a:solidFill>
                          <a:latin typeface="Tahoma" panose="020B0604030504040204" pitchFamily="34" charset="0"/>
                        </a:defRPr>
                      </a:lvl2pPr>
                      <a:lvl3pPr>
                        <a:lnSpc>
                          <a:spcPct val="95000"/>
                        </a:lnSpc>
                        <a:spcBef>
                          <a:spcPct val="35000"/>
                        </a:spcBef>
                        <a:buClr>
                          <a:srgbClr val="000000"/>
                        </a:buClr>
                        <a:defRPr kumimoji="1" sz="2000">
                          <a:solidFill>
                            <a:srgbClr val="000000"/>
                          </a:solidFill>
                          <a:latin typeface="Tahoma" panose="020B0604030504040204" pitchFamily="34" charset="0"/>
                        </a:defRPr>
                      </a:lvl3pPr>
                      <a:lvl4pPr>
                        <a:lnSpc>
                          <a:spcPct val="75000"/>
                        </a:lnSpc>
                        <a:spcBef>
                          <a:spcPct val="30000"/>
                        </a:spcBef>
                        <a:buClr>
                          <a:srgbClr val="000000"/>
                        </a:buClr>
                        <a:defRPr kumimoji="1">
                          <a:solidFill>
                            <a:srgbClr val="000000"/>
                          </a:solidFill>
                          <a:latin typeface="Tahoma" panose="020B0604030504040204" pitchFamily="34" charset="0"/>
                        </a:defRPr>
                      </a:lvl4pPr>
                      <a:lvl5pPr>
                        <a:lnSpc>
                          <a:spcPct val="75000"/>
                        </a:lnSpc>
                        <a:spcBef>
                          <a:spcPct val="30000"/>
                        </a:spcBef>
                        <a:buClr>
                          <a:srgbClr val="000000"/>
                        </a:buClr>
                        <a:defRPr kumimoji="1" sz="1600">
                          <a:solidFill>
                            <a:srgbClr val="000000"/>
                          </a:solidFill>
                          <a:latin typeface="Tahoma" panose="020B0604030504040204" pitchFamily="34" charset="0"/>
                        </a:defRPr>
                      </a:lvl5pPr>
                      <a:lvl6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6pPr>
                      <a:lvl7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7pPr>
                      <a:lvl8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8pPr>
                      <a:lvl9pPr eaLnBrk="0" fontAlgn="base" hangingPunct="0">
                        <a:lnSpc>
                          <a:spcPct val="75000"/>
                        </a:lnSpc>
                        <a:spcBef>
                          <a:spcPct val="30000"/>
                        </a:spcBef>
                        <a:spcAft>
                          <a:spcPct val="0"/>
                        </a:spcAft>
                        <a:buClr>
                          <a:srgbClr val="000000"/>
                        </a:buClr>
                        <a:defRPr kumimoji="1" sz="1600">
                          <a:solidFill>
                            <a:srgbClr val="000000"/>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Up to 30%</a:t>
                      </a:r>
                      <a:endParaRPr kumimoji="1" lang="en-US" altLang="en-US" sz="2800" b="0"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01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0" cap="flat" cmpd="sng" algn="ctr">
                      <a:solidFill>
                        <a:srgbClr val="01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798381347"/>
                  </a:ext>
                </a:extLst>
              </a:tr>
            </a:tbl>
          </a:graphicData>
        </a:graphic>
      </p:graphicFrame>
    </p:spTree>
    <p:extLst>
      <p:ext uri="{BB962C8B-B14F-4D97-AF65-F5344CB8AC3E}">
        <p14:creationId xmlns:p14="http://schemas.microsoft.com/office/powerpoint/2010/main" val="16664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45BFCC5-B458-4ECC-8A74-2249479CF3C3}"/>
              </a:ext>
            </a:extLst>
          </p:cNvPr>
          <p:cNvSpPr>
            <a:spLocks noGrp="1"/>
          </p:cNvSpPr>
          <p:nvPr>
            <p:ph type="body" sz="quarter" idx="13"/>
          </p:nvPr>
        </p:nvSpPr>
        <p:spPr>
          <a:xfrm>
            <a:off x="812800" y="380999"/>
            <a:ext cx="10363200" cy="964721"/>
          </a:xfrm>
        </p:spPr>
        <p:txBody>
          <a:bodyPr/>
          <a:lstStyle/>
          <a:p>
            <a:r>
              <a:rPr lang="en-US" sz="3200" dirty="0"/>
              <a:t>Continuous Quality Improvement Can Help If ...</a:t>
            </a:r>
          </a:p>
        </p:txBody>
      </p:sp>
      <p:sp>
        <p:nvSpPr>
          <p:cNvPr id="3" name="Text Placeholder 2">
            <a:extLst>
              <a:ext uri="{FF2B5EF4-FFF2-40B4-BE49-F238E27FC236}">
                <a16:creationId xmlns:a16="http://schemas.microsoft.com/office/drawing/2014/main" xmlns="" id="{0E857B16-641D-4C37-A2CD-C6D0A9C441B5}"/>
              </a:ext>
            </a:extLst>
          </p:cNvPr>
          <p:cNvSpPr>
            <a:spLocks noGrp="1"/>
          </p:cNvSpPr>
          <p:nvPr>
            <p:ph type="body" sz="quarter" idx="14"/>
          </p:nvPr>
        </p:nvSpPr>
        <p:spPr>
          <a:xfrm>
            <a:off x="812800" y="1639018"/>
            <a:ext cx="10363200" cy="4380781"/>
          </a:xfrm>
        </p:spPr>
        <p:txBody>
          <a:bodyPr/>
          <a:lstStyle/>
          <a:p>
            <a:pPr marL="571500" indent="-571500">
              <a:buFont typeface="Arial" panose="020B0604020202020204" pitchFamily="34" charset="0"/>
              <a:buChar char="•"/>
            </a:pPr>
            <a:r>
              <a:rPr lang="en-US" sz="3600" b="1" dirty="0"/>
              <a:t>Correctly implemented.</a:t>
            </a:r>
          </a:p>
          <a:p>
            <a:pPr marL="571500" indent="-571500">
              <a:buFont typeface="Arial" panose="020B0604020202020204" pitchFamily="34" charset="0"/>
              <a:buChar char="•"/>
            </a:pPr>
            <a:r>
              <a:rPr lang="en-US" sz="3600" b="1" dirty="0"/>
              <a:t>Over long time periods.</a:t>
            </a:r>
          </a:p>
          <a:p>
            <a:pPr marL="571500" indent="-571500">
              <a:buFont typeface="Arial" panose="020B0604020202020204" pitchFamily="34" charset="0"/>
              <a:buChar char="•"/>
            </a:pPr>
            <a:r>
              <a:rPr lang="en-US" sz="3600" b="1" dirty="0"/>
              <a:t>Focused on significant problems.</a:t>
            </a:r>
          </a:p>
          <a:p>
            <a:endParaRPr lang="en-US" dirty="0"/>
          </a:p>
        </p:txBody>
      </p:sp>
    </p:spTree>
    <p:extLst>
      <p:ext uri="{BB962C8B-B14F-4D97-AF65-F5344CB8AC3E}">
        <p14:creationId xmlns:p14="http://schemas.microsoft.com/office/powerpoint/2010/main" val="90673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64543FC-9D30-40C3-8A7E-2973093BE07E}"/>
              </a:ext>
            </a:extLst>
          </p:cNvPr>
          <p:cNvSpPr>
            <a:spLocks noGrp="1"/>
          </p:cNvSpPr>
          <p:nvPr>
            <p:ph type="body" sz="quarter" idx="13"/>
          </p:nvPr>
        </p:nvSpPr>
        <p:spPr>
          <a:xfrm>
            <a:off x="812800" y="381000"/>
            <a:ext cx="10363200" cy="999226"/>
          </a:xfrm>
        </p:spPr>
        <p:txBody>
          <a:bodyPr/>
          <a:lstStyle/>
          <a:p>
            <a:r>
              <a:rPr lang="en-US" sz="3600" dirty="0"/>
              <a:t>10 Steps to Improvement</a:t>
            </a:r>
          </a:p>
        </p:txBody>
      </p:sp>
      <p:graphicFrame>
        <p:nvGraphicFramePr>
          <p:cNvPr id="4" name="Object 15">
            <a:extLst>
              <a:ext uri="{FF2B5EF4-FFF2-40B4-BE49-F238E27FC236}">
                <a16:creationId xmlns:a16="http://schemas.microsoft.com/office/drawing/2014/main" xmlns="" id="{9617C33C-6DF3-4DD6-B770-DE44EF2488C7}"/>
              </a:ext>
            </a:extLst>
          </p:cNvPr>
          <p:cNvGraphicFramePr>
            <a:graphicFrameLocks noChangeAspect="1"/>
          </p:cNvGraphicFramePr>
          <p:nvPr>
            <p:extLst>
              <p:ext uri="{D42A27DB-BD31-4B8C-83A1-F6EECF244321}">
                <p14:modId xmlns:p14="http://schemas.microsoft.com/office/powerpoint/2010/main" val="1533011810"/>
              </p:ext>
            </p:extLst>
          </p:nvPr>
        </p:nvGraphicFramePr>
        <p:xfrm>
          <a:off x="670824" y="1604262"/>
          <a:ext cx="8244576" cy="4872738"/>
        </p:xfrm>
        <a:graphic>
          <a:graphicData uri="http://schemas.openxmlformats.org/presentationml/2006/ole">
            <mc:AlternateContent xmlns:mc="http://schemas.openxmlformats.org/markup-compatibility/2006">
              <mc:Choice xmlns:v="urn:schemas-microsoft-com:vml" Requires="v">
                <p:oleObj spid="_x0000_s2074" name="Document" r:id="rId3" imgW="7587720" imgH="4486320" progId="Word.Document.8">
                  <p:embed/>
                </p:oleObj>
              </mc:Choice>
              <mc:Fallback>
                <p:oleObj name="Document" r:id="rId3" imgW="7587720" imgH="4486320" progId="Word.Document.8">
                  <p:embed/>
                  <p:pic>
                    <p:nvPicPr>
                      <p:cNvPr id="344079" name="Object 15">
                        <a:extLst>
                          <a:ext uri="{FF2B5EF4-FFF2-40B4-BE49-F238E27FC236}">
                            <a16:creationId xmlns:a16="http://schemas.microsoft.com/office/drawing/2014/main" xmlns="" id="{0CC44FF1-A6EF-4D46-9D21-B0D10903C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24" y="1604262"/>
                        <a:ext cx="8244576" cy="4872738"/>
                      </a:xfrm>
                      <a:prstGeom prst="rect">
                        <a:avLst/>
                      </a:prstGeom>
                    </p:spPr>
                  </p:pic>
                </p:oleObj>
              </mc:Fallback>
            </mc:AlternateContent>
          </a:graphicData>
        </a:graphic>
      </p:graphicFrame>
    </p:spTree>
    <p:extLst>
      <p:ext uri="{BB962C8B-B14F-4D97-AF65-F5344CB8AC3E}">
        <p14:creationId xmlns:p14="http://schemas.microsoft.com/office/powerpoint/2010/main" val="80460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A7D4F8-D016-47F8-AFC4-061921A89C45}"/>
              </a:ext>
            </a:extLst>
          </p:cNvPr>
          <p:cNvSpPr>
            <a:spLocks noGrp="1"/>
          </p:cNvSpPr>
          <p:nvPr>
            <p:ph type="body" sz="quarter" idx="13"/>
          </p:nvPr>
        </p:nvSpPr>
        <p:spPr>
          <a:xfrm>
            <a:off x="812800" y="380999"/>
            <a:ext cx="10363200" cy="1378790"/>
          </a:xfrm>
        </p:spPr>
        <p:txBody>
          <a:bodyPr/>
          <a:lstStyle/>
          <a:p>
            <a:r>
              <a:rPr lang="en-US" sz="3600" dirty="0"/>
              <a:t>10 Steps in Improvement (Continued)</a:t>
            </a:r>
          </a:p>
        </p:txBody>
      </p:sp>
      <p:graphicFrame>
        <p:nvGraphicFramePr>
          <p:cNvPr id="4" name="Table Placeholder 3">
            <a:extLst>
              <a:ext uri="{FF2B5EF4-FFF2-40B4-BE49-F238E27FC236}">
                <a16:creationId xmlns:a16="http://schemas.microsoft.com/office/drawing/2014/main" xmlns="" id="{D40A9CC5-3472-4374-B7FC-DD92779D0BC4}"/>
              </a:ext>
            </a:extLst>
          </p:cNvPr>
          <p:cNvGraphicFramePr>
            <a:graphicFrameLocks noGrp="1" noChangeAspect="1"/>
          </p:cNvGraphicFramePr>
          <p:nvPr>
            <p:ph type="tbl" idx="1"/>
            <p:extLst>
              <p:ext uri="{D42A27DB-BD31-4B8C-83A1-F6EECF244321}">
                <p14:modId xmlns:p14="http://schemas.microsoft.com/office/powerpoint/2010/main" val="3999399169"/>
              </p:ext>
            </p:extLst>
          </p:nvPr>
        </p:nvGraphicFramePr>
        <p:xfrm>
          <a:off x="563832" y="2100263"/>
          <a:ext cx="7569200" cy="4376738"/>
        </p:xfrm>
        <a:graphic>
          <a:graphicData uri="http://schemas.openxmlformats.org/presentationml/2006/ole">
            <mc:AlternateContent xmlns:mc="http://schemas.openxmlformats.org/markup-compatibility/2006">
              <mc:Choice xmlns:v="urn:schemas-microsoft-com:vml" Requires="v">
                <p:oleObj spid="_x0000_s3097" name="Document" r:id="rId3" imgW="7587720" imgH="4394160" progId="Word.Document.8">
                  <p:embed/>
                </p:oleObj>
              </mc:Choice>
              <mc:Fallback>
                <p:oleObj name="Document" r:id="rId3" imgW="7587720" imgH="4394160" progId="Word.Document.8">
                  <p:embed/>
                  <p:pic>
                    <p:nvPicPr>
                      <p:cNvPr id="394243" name="Object 3">
                        <a:extLst>
                          <a:ext uri="{FF2B5EF4-FFF2-40B4-BE49-F238E27FC236}">
                            <a16:creationId xmlns:a16="http://schemas.microsoft.com/office/drawing/2014/main" xmlns="" id="{D27C66EE-07DD-4F9B-AF4A-B6A033D39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32" y="2100263"/>
                        <a:ext cx="7569200" cy="4376738"/>
                      </a:xfrm>
                      <a:prstGeom prst="rect">
                        <a:avLst/>
                      </a:prstGeom>
                    </p:spPr>
                  </p:pic>
                </p:oleObj>
              </mc:Fallback>
            </mc:AlternateContent>
          </a:graphicData>
        </a:graphic>
      </p:graphicFrame>
    </p:spTree>
    <p:extLst>
      <p:ext uri="{BB962C8B-B14F-4D97-AF65-F5344CB8AC3E}">
        <p14:creationId xmlns:p14="http://schemas.microsoft.com/office/powerpoint/2010/main" val="537724108"/>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template" id="{72BD410A-365D-4D07-B3B5-D7DC155FA58D}" vid="{DD8B9ADD-25EE-4729-84EC-D9CE57766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1478</TotalTime>
  <Words>2071</Words>
  <Application>Microsoft Office PowerPoint</Application>
  <PresentationFormat>Widescreen</PresentationFormat>
  <Paragraphs>157</Paragraphs>
  <Slides>22</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0" baseType="lpstr">
      <vt:lpstr>ＭＳ Ｐゴシック</vt:lpstr>
      <vt:lpstr>Arial</vt:lpstr>
      <vt:lpstr>Calibri</vt:lpstr>
      <vt:lpstr>Garamond</vt:lpstr>
      <vt:lpstr>Times New Roman</vt:lpstr>
      <vt:lpstr>George Mason University 2.0</vt:lpstr>
      <vt:lpstr>Chart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Lesson So Far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Farhat Fazelyar</dc:creator>
  <cp:lastModifiedBy>Farrokh Alemi</cp:lastModifiedBy>
  <cp:revision>35</cp:revision>
  <dcterms:created xsi:type="dcterms:W3CDTF">2018-09-25T23:11:23Z</dcterms:created>
  <dcterms:modified xsi:type="dcterms:W3CDTF">2018-10-01T19:51:23Z</dcterms:modified>
</cp:coreProperties>
</file>