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68" r:id="rId2"/>
    <p:sldId id="301" r:id="rId3"/>
    <p:sldId id="302" r:id="rId4"/>
    <p:sldId id="303" r:id="rId5"/>
    <p:sldId id="306" r:id="rId6"/>
    <p:sldId id="307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6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00673B"/>
    <a:srgbClr val="C58942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5565" autoAdjust="0"/>
  </p:normalViewPr>
  <p:slideViewPr>
    <p:cSldViewPr snapToGrid="0" snapToObjects="1">
      <p:cViewPr varScale="1">
        <p:scale>
          <a:sx n="86" d="100"/>
          <a:sy n="86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Sampling refers to the process of examining a subset of cases to infer the rate in the entire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1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3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7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24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0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6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3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5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6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2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8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8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0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0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7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5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7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9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2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3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Sampling refers to the process of examining a subset of cases to infer the rate in the entire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88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0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28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7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5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2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6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=""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94A7767-E094-483E-9582-5A512B559400}"/>
              </a:ext>
            </a:extLst>
          </p:cNvPr>
          <p:cNvSpPr txBox="1">
            <a:spLocks/>
          </p:cNvSpPr>
          <p:nvPr userDrawn="1"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0" y="536575"/>
            <a:ext cx="10219808" cy="2409825"/>
          </a:xfrm>
        </p:spPr>
        <p:txBody>
          <a:bodyPr/>
          <a:lstStyle/>
          <a:p>
            <a:r>
              <a:rPr lang="en-US" sz="6600" dirty="0" smtClean="0"/>
              <a:t>Quadratic </a:t>
            </a:r>
            <a:r>
              <a:rPr lang="en-US" sz="6600" dirty="0" smtClean="0"/>
              <a:t>Distribution </a:t>
            </a:r>
          </a:p>
          <a:p>
            <a:r>
              <a:rPr lang="en-US" sz="6600" dirty="0" smtClean="0"/>
              <a:t>Ends Up Normal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By Farrokh Alemi, Ph.D</a:t>
            </a:r>
            <a:r>
              <a:rPr lang="en-US" sz="2800" dirty="0" smtClean="0"/>
              <a:t>. and Amr Elrafey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7" name="Rectangle 6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4</a:t>
              </a:r>
              <a:endParaRPr lang="en-US" sz="8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8" name="Rectangle 7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5</a:t>
              </a:r>
              <a:endParaRPr lang="en-US" sz="8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4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6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6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7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9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8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7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6" name="Rectangle 5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9</a:t>
              </a:r>
              <a:endParaRPr lang="en-US" sz="8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8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10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8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1990"/>
            <a:ext cx="9144000" cy="54940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11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0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12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4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13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9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506437"/>
            <a:ext cx="83843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Average</a:t>
            </a:r>
            <a:r>
              <a:rPr lang="en-US" sz="6600" dirty="0" smtClean="0"/>
              <a:t> of Samples from </a:t>
            </a:r>
            <a:r>
              <a:rPr lang="en-US" sz="6600" dirty="0" smtClean="0">
                <a:solidFill>
                  <a:srgbClr val="FF0000"/>
                </a:solidFill>
              </a:rPr>
              <a:t>All </a:t>
            </a:r>
            <a:r>
              <a:rPr lang="en-US" sz="6600" dirty="0" smtClean="0"/>
              <a:t>Distributions Will End Up </a:t>
            </a:r>
            <a:r>
              <a:rPr lang="en-US" sz="6600" dirty="0" smtClean="0">
                <a:solidFill>
                  <a:srgbClr val="FF0000"/>
                </a:solidFill>
              </a:rPr>
              <a:t>Normal</a:t>
            </a:r>
            <a:r>
              <a:rPr lang="en-US" sz="6600" dirty="0" smtClean="0"/>
              <a:t>, </a:t>
            </a:r>
          </a:p>
          <a:p>
            <a:r>
              <a:rPr lang="en-US" sz="6600" dirty="0" smtClean="0"/>
              <a:t>As Larger Samples Are Averaged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914400" y="1645920"/>
            <a:ext cx="9917723" cy="4346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14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6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15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16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3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17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6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18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19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20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2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21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0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22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1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23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9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506437"/>
            <a:ext cx="83843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Average</a:t>
            </a:r>
            <a:r>
              <a:rPr lang="en-US" sz="6600" dirty="0" smtClean="0"/>
              <a:t> of Samples from </a:t>
            </a:r>
            <a:r>
              <a:rPr lang="en-US" sz="6600" dirty="0" smtClean="0">
                <a:solidFill>
                  <a:srgbClr val="FF0000"/>
                </a:solidFill>
              </a:rPr>
              <a:t>All </a:t>
            </a:r>
            <a:r>
              <a:rPr lang="en-US" sz="6600" dirty="0" smtClean="0"/>
              <a:t>Distributions Will End Up </a:t>
            </a:r>
            <a:r>
              <a:rPr lang="en-US" sz="6600" dirty="0" smtClean="0">
                <a:solidFill>
                  <a:srgbClr val="FF0000"/>
                </a:solidFill>
              </a:rPr>
              <a:t>Normal</a:t>
            </a:r>
            <a:r>
              <a:rPr lang="en-US" sz="6600" dirty="0" smtClean="0"/>
              <a:t>, </a:t>
            </a:r>
          </a:p>
          <a:p>
            <a:r>
              <a:rPr lang="en-US" sz="6600" dirty="0" smtClean="0"/>
              <a:t>As Larger Samples Are Averaged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914400" y="2743200"/>
            <a:ext cx="9917723" cy="32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24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7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662940"/>
            <a:ext cx="9189720" cy="55321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25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1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26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5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662940"/>
            <a:ext cx="9189720" cy="55321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27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28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6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5" name="Rectangle 4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29</a:t>
              </a:r>
              <a:endParaRPr lang="en-US" sz="8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6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442325">
            <a:off x="7348025" y="1350499"/>
            <a:ext cx="3319975" cy="19132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More Symmetrical and Near </a:t>
            </a:r>
            <a:r>
              <a:rPr lang="en-US" sz="2400" dirty="0" smtClean="0">
                <a:solidFill>
                  <a:srgbClr val="C00000"/>
                </a:solidFill>
              </a:rPr>
              <a:t>Normal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7" name="Rectangle 6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30</a:t>
              </a:r>
              <a:endParaRPr lang="en-US" sz="8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5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7" y="1786597"/>
            <a:ext cx="8370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All</a:t>
            </a:r>
            <a:r>
              <a:rPr lang="en-US" sz="7200" b="1" dirty="0" smtClean="0"/>
              <a:t> Distributions </a:t>
            </a:r>
            <a:br>
              <a:rPr lang="en-US" sz="7200" b="1" dirty="0" smtClean="0"/>
            </a:br>
            <a:r>
              <a:rPr lang="en-US" sz="7200" b="1" dirty="0" smtClean="0"/>
              <a:t>End Up </a:t>
            </a:r>
            <a:r>
              <a:rPr lang="en-US" sz="7200" b="1" dirty="0" smtClean="0">
                <a:solidFill>
                  <a:srgbClr val="C00000"/>
                </a:solidFill>
              </a:rPr>
              <a:t>Normal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506437"/>
            <a:ext cx="83843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Average</a:t>
            </a:r>
            <a:r>
              <a:rPr lang="en-US" sz="6600" dirty="0" smtClean="0"/>
              <a:t> of Samples from </a:t>
            </a:r>
            <a:r>
              <a:rPr lang="en-US" sz="6600" dirty="0" smtClean="0">
                <a:solidFill>
                  <a:srgbClr val="FF0000"/>
                </a:solidFill>
              </a:rPr>
              <a:t>All </a:t>
            </a:r>
            <a:r>
              <a:rPr lang="en-US" sz="6600" dirty="0" smtClean="0"/>
              <a:t>Distributions Will End </a:t>
            </a:r>
            <a:r>
              <a:rPr lang="en-US" sz="6600" dirty="0" smtClean="0"/>
              <a:t>Up Near </a:t>
            </a:r>
            <a:r>
              <a:rPr lang="en-US" sz="6600" dirty="0" smtClean="0">
                <a:solidFill>
                  <a:srgbClr val="FF0000"/>
                </a:solidFill>
              </a:rPr>
              <a:t>Normal</a:t>
            </a:r>
            <a:r>
              <a:rPr lang="en-US" sz="6600" dirty="0" smtClean="0"/>
              <a:t> </a:t>
            </a:r>
            <a:endParaRPr lang="en-US" sz="6600" dirty="0" smtClean="0"/>
          </a:p>
          <a:p>
            <a:r>
              <a:rPr lang="en-US" sz="6600" dirty="0" smtClean="0"/>
              <a:t>As Larger Samples Are Averaged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914400" y="4389120"/>
            <a:ext cx="9917723" cy="215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506437"/>
            <a:ext cx="8384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We </a:t>
            </a:r>
            <a:r>
              <a:rPr lang="en-US" sz="6600" dirty="0" smtClean="0"/>
              <a:t>start with </a:t>
            </a:r>
            <a:r>
              <a:rPr lang="en-US" sz="6600" b="1" dirty="0" smtClean="0">
                <a:solidFill>
                  <a:srgbClr val="FF0000"/>
                </a:solidFill>
              </a:rPr>
              <a:t>Quadratic</a:t>
            </a:r>
            <a:r>
              <a:rPr lang="en-US" sz="6600" dirty="0" smtClean="0"/>
              <a:t> </a:t>
            </a:r>
            <a:r>
              <a:rPr lang="en-US" sz="6600" dirty="0" smtClean="0"/>
              <a:t>and end up with near Normal Distributions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914400" y="1730324"/>
            <a:ext cx="9917723" cy="323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506437"/>
            <a:ext cx="8384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We </a:t>
            </a:r>
            <a:r>
              <a:rPr lang="en-US" sz="6600" dirty="0" smtClean="0"/>
              <a:t>start with </a:t>
            </a:r>
            <a:r>
              <a:rPr lang="en-US" sz="6600" b="1" dirty="0" smtClean="0">
                <a:solidFill>
                  <a:srgbClr val="FF0000"/>
                </a:solidFill>
              </a:rPr>
              <a:t>Quadratic </a:t>
            </a:r>
            <a:r>
              <a:rPr lang="en-US" sz="6600" dirty="0" smtClean="0"/>
              <a:t>and </a:t>
            </a:r>
            <a:r>
              <a:rPr lang="en-US" sz="6600" dirty="0" smtClean="0"/>
              <a:t>end up with near </a:t>
            </a:r>
            <a:r>
              <a:rPr lang="en-US" sz="6600" b="1" dirty="0" smtClean="0">
                <a:solidFill>
                  <a:srgbClr val="FF0000"/>
                </a:solidFill>
              </a:rPr>
              <a:t>Normal</a:t>
            </a:r>
            <a:r>
              <a:rPr lang="en-US" sz="6600" dirty="0" smtClean="0"/>
              <a:t> </a:t>
            </a:r>
            <a:r>
              <a:rPr lang="en-US" sz="6600" dirty="0" smtClean="0"/>
              <a:t>distribution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098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 rot="19308238">
            <a:off x="6485205" y="1041011"/>
            <a:ext cx="3319975" cy="19132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Quadratic</a:t>
            </a:r>
            <a:r>
              <a:rPr lang="en-US" sz="2400" b="1" dirty="0" smtClean="0">
                <a:solidFill>
                  <a:schemeClr val="bg1"/>
                </a:solidFill>
              </a:rPr>
              <a:t> with 2 Maximums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11" name="Rectangle 10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1</a:t>
              </a:r>
              <a:endParaRPr lang="en-US" sz="8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662940"/>
            <a:ext cx="9189720" cy="55321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6" name="Rectangle 5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2</a:t>
              </a:r>
              <a:endParaRPr lang="en-US" sz="8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1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8511" y="331904"/>
            <a:ext cx="1297264" cy="1842722"/>
            <a:chOff x="388511" y="331904"/>
            <a:chExt cx="1297264" cy="1842722"/>
          </a:xfrm>
        </p:grpSpPr>
        <p:sp>
          <p:nvSpPr>
            <p:cNvPr id="7" name="Rectangle 6"/>
            <p:cNvSpPr/>
            <p:nvPr/>
          </p:nvSpPr>
          <p:spPr>
            <a:xfrm>
              <a:off x="404927" y="699868"/>
              <a:ext cx="1280848" cy="1120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/>
                <a:t>3</a:t>
              </a:r>
              <a:endParaRPr lang="en-US" sz="8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927" y="331904"/>
              <a:ext cx="1280848" cy="367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Average of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511" y="1820730"/>
              <a:ext cx="1297264" cy="353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Observations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9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72BD410A-365D-4D07-B3B5-D7DC155FA58D}" vid="{DD8B9ADD-25EE-4729-84EC-D9CE57766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2552</TotalTime>
  <Words>291</Words>
  <Application>Microsoft Office PowerPoint</Application>
  <PresentationFormat>Widescreen</PresentationFormat>
  <Paragraphs>144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ＭＳ Ｐゴシック</vt:lpstr>
      <vt:lpstr>Calibri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ffazelya</dc:creator>
  <cp:lastModifiedBy>Farrokh Alemi</cp:lastModifiedBy>
  <cp:revision>27</cp:revision>
  <dcterms:created xsi:type="dcterms:W3CDTF">2018-10-28T01:15:29Z</dcterms:created>
  <dcterms:modified xsi:type="dcterms:W3CDTF">2019-05-08T20:54:03Z</dcterms:modified>
</cp:coreProperties>
</file>