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</p:sldMasterIdLst>
  <p:notesMasterIdLst>
    <p:notesMasterId r:id="rId1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0" r:id="rId10"/>
    <p:sldId id="272" r:id="rId11"/>
    <p:sldId id="271" r:id="rId12"/>
    <p:sldId id="273" r:id="rId13"/>
    <p:sldId id="274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BE1AD-EB69-493D-A88C-B09A3ADF0637}" type="datetimeFigureOut">
              <a:rPr lang="en-US" smtClean="0"/>
              <a:t>9/21/2022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8FA417-FD49-4E7C-81E1-FB3072CFC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950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FA417-FD49-4E7C-81E1-FB3072CFC5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258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FA417-FD49-4E7C-81E1-FB3072CFC5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82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8FA417-FD49-4E7C-81E1-FB3072CFC59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961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50666DC1-CD27-4874-9484-9D06C59FE4D0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77579F-F417-47C2-AC03-911CCED021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52" y="447675"/>
            <a:ext cx="8397511" cy="2714625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3E600-28DA-4780-9E00-2E12F74FF6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4552" y="3602037"/>
            <a:ext cx="8397511" cy="2460625"/>
          </a:xfrm>
        </p:spPr>
        <p:txBody>
          <a:bodyPr>
            <a:norm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E6F1DC-ADFB-42C9-AB34-FCB38C812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538219-6E45-4D12-B767-46F92D5844D4}" type="datetime1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99E6D-BBA8-4A15-94DA-DBE8A4FDE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03C82-8719-4FAC-94BF-2A91335FB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008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68A33-CB96-4CB1-9941-753BD0824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3EB269-70DF-4510-A313-336226558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1EA3CC-B2DC-4E87-826C-B885A7E62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6430B8-6059-41E5-A5DC-C07A76F5859A}" type="datetime1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F37F52-A7C4-4E21-A12A-02546D477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6031F-5A79-48A7-8EDC-DDD9A9E4B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826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188483-96C4-4E9C-AA6A-E70005461AEE}"/>
              </a:ext>
            </a:extLst>
          </p:cNvPr>
          <p:cNvSpPr/>
          <p:nvPr/>
        </p:nvSpPr>
        <p:spPr>
          <a:xfrm>
            <a:off x="9144000" y="0"/>
            <a:ext cx="3048000" cy="6854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4FCD54-7F0B-446E-9998-93E7BD7CE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534222" y="365125"/>
            <a:ext cx="2238678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766238-BBF1-4672-BC09-746C6967E5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552" y="365125"/>
            <a:ext cx="8374062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8F32A5-B67B-45C1-B454-12E9FBE0C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D0CB7-D16E-4358-B7F4-EA4A24554592}" type="datetime1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E91896-9441-4636-89D5-84E5932A1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28110" y="6356350"/>
            <a:ext cx="4114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937DFE-7F48-4EB0-83BC-A93F342D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943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9CF16-986E-4D90-AA40-CDB46E233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F14DA-A783-43BC-8F15-95408B89DE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C48B6-C394-452A-94D9-D4802755D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B296A2-D8F0-4E17-BFD0-A6C902250D59}" type="datetime1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858A8A-3DD0-41C8-9F48-F4309FA19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06C92-7C02-4D34-B3E5-D549A7A36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16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66F9FA-E6B8-4CFC-B3F1-0C075546EE33}"/>
              </a:ext>
            </a:extLst>
          </p:cNvPr>
          <p:cNvSpPr/>
          <p:nvPr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6F270-B2AA-4935-885F-5924B1F63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10862898" cy="272415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2658E-3D87-4D5A-A602-847153CC4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3695701"/>
            <a:ext cx="10862898" cy="239395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B1D84-A229-45B1-BD42-0DC0CE9F8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8C9C-1ACB-4C84-A002-C7E0E45B937A}" type="datetime1">
              <a:rPr lang="en-US" smtClean="0"/>
              <a:t>9/21/2022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4EEF4-D461-49D7-8F24-8BFE2444B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4055A-7488-4646-9E88-692036EA2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71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F1F74-ED26-4F8B-BF51-3533D8404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60"/>
            <a:ext cx="11264536" cy="16875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1D2D7-7F18-43E0-9B2E-3FCD83CC8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455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CBBB66-EB7D-4F8C-9C78-1D1C88846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0162" y="2552699"/>
            <a:ext cx="5323703" cy="362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A684E6-393D-4587-AA45-E6734FB4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F2A5-B297-4977-9E5B-4D3050E23689}" type="datetime1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D8EE0-0333-4ABC-AE18-10DD5071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52369-A8F0-4709-8372-B420A67DB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01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1592-4621-4D72-BC2D-F2C439F8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759"/>
            <a:ext cx="10870836" cy="16916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B823F5-0A90-4666-BE88-2BE0D0A61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436473"/>
            <a:ext cx="5332026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EC6A7C-6260-463D-B3FD-71A07ACD0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552" y="3409051"/>
            <a:ext cx="5332026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F2AF8D-90ED-4512-9423-C91BF73A9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0162" y="2436473"/>
            <a:ext cx="5358285" cy="823912"/>
          </a:xfrm>
        </p:spPr>
        <p:txBody>
          <a:bodyPr anchor="b"/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D838EA-E20D-4CC3-83C2-AFE0DE9F73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0162" y="3409051"/>
            <a:ext cx="5358285" cy="27806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603F8A-08E1-4160-9B7E-E0CA4BF8E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27434-4794-409A-9547-04789BA47588}" type="datetime1">
              <a:rPr lang="en-US" smtClean="0"/>
              <a:t>9/21/2022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8291AB-3C5C-4BE1-9E50-02F489336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596E64-CD6C-4CF7-8624-FA4AE9760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37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562B3-06A0-4F2F-96EC-A062DAE2F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FC0095-49F0-4A83-AE8C-9D13E15C2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58635-357A-4E3D-B824-A5CEFDB8449C}" type="datetime1">
              <a:rPr lang="en-US" smtClean="0"/>
              <a:t>9/21/2022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824898-D4EA-497A-8FC8-43E0D0213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4821F6-2C08-450C-A18C-702D73842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29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FFE119-5FCA-4D9C-9C07-1B81A0BF3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6FF77-2719-4AD0-8740-0B90FF5D1EFB}" type="datetime1">
              <a:rPr lang="en-US" smtClean="0"/>
              <a:t>9/21/2022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C5995-6284-4D7F-AB1C-CA8FE63A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E4B0D-9C21-48D0-9438-C47370681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33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90AF76DA-8F95-47D9-9EB6-B1EC93437387}"/>
              </a:ext>
            </a:extLst>
          </p:cNvPr>
          <p:cNvGrpSpPr/>
          <p:nvPr/>
        </p:nvGrpSpPr>
        <p:grpSpPr>
          <a:xfrm>
            <a:off x="2" y="0"/>
            <a:ext cx="6095998" cy="6858002"/>
            <a:chOff x="1" y="4563942"/>
            <a:chExt cx="12192005" cy="2294060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1355B14-077B-4BA1-962D-6E97D93FFCCC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30B99F-AC6F-4973-A35E-16C87C38711D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58E41614-9483-47F8-A429-FB0D1C5AA89A}"/>
              </a:ext>
            </a:extLst>
          </p:cNvPr>
          <p:cNvSpPr/>
          <p:nvPr/>
        </p:nvSpPr>
        <p:spPr>
          <a:xfrm>
            <a:off x="0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B5E91C-3C4F-40A2-BCC6-918D3BEDD2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5287234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0F113-1C61-4F74-BD5B-727668BBEA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0162" y="457201"/>
            <a:ext cx="5085226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0EB228-A180-4DF6-9D5B-2CF86B6B9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87234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913719-D65D-4BAE-97B7-FAE8F3998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41C83-1089-48B9-8B65-293D4C236D35}" type="datetime1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7F5BB-DC3C-45D1-A0D2-05168FECA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344BA3-19DB-4072-9A2C-08C92361A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36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0A6909D-DC0B-4221-8140-21E981D896AF}"/>
              </a:ext>
            </a:extLst>
          </p:cNvPr>
          <p:cNvGrpSpPr/>
          <p:nvPr/>
        </p:nvGrpSpPr>
        <p:grpSpPr>
          <a:xfrm>
            <a:off x="2" y="0"/>
            <a:ext cx="6095998" cy="6858002"/>
            <a:chOff x="1" y="4563942"/>
            <a:chExt cx="12192005" cy="22940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3D581C2-F39E-4958-A3F3-BB65AB1C5E66}"/>
                </a:ext>
              </a:extLst>
            </p:cNvPr>
            <p:cNvSpPr/>
            <p:nvPr/>
          </p:nvSpPr>
          <p:spPr>
            <a:xfrm>
              <a:off x="10" y="4563942"/>
              <a:ext cx="12191996" cy="229406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FD77040-27EF-4D2C-8D34-32337B0C8544}"/>
                </a:ext>
              </a:extLst>
            </p:cNvPr>
            <p:cNvSpPr/>
            <p:nvPr/>
          </p:nvSpPr>
          <p:spPr>
            <a:xfrm>
              <a:off x="1" y="4563942"/>
              <a:ext cx="12192000" cy="2294060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E1A26D20-69F8-4BBC-98C0-BEB470AB8284}"/>
              </a:ext>
            </a:extLst>
          </p:cNvPr>
          <p:cNvSpPr/>
          <p:nvPr/>
        </p:nvSpPr>
        <p:spPr>
          <a:xfrm>
            <a:off x="0" y="0"/>
            <a:ext cx="6095999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47B6BC-4B2A-4001-9634-47473F827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457200"/>
            <a:ext cx="5211519" cy="16002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497D074-2CCB-4AB8-A7A0-7847D3C1EF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0162" y="457201"/>
            <a:ext cx="5085226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FB94BD-D906-4213-9F31-1BE17A86F9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552" y="2514600"/>
            <a:ext cx="5211519" cy="335438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1B8431-70CB-4E9F-8A49-CDFF18554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2FE45-CC1E-47DB-8B82-6CF0636FBDB8}" type="datetime1">
              <a:rPr lang="en-US" smtClean="0"/>
              <a:t>9/21/2022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D2F293-170E-410E-88BF-187A63C5E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ED93A2-588D-43B5-B6FA-0B7892E6E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19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A26A151-13BF-4305-A6DC-9DC7C9877195}"/>
              </a:ext>
            </a:extLst>
          </p:cNvPr>
          <p:cNvSpPr/>
          <p:nvPr/>
        </p:nvSpPr>
        <p:spPr>
          <a:xfrm>
            <a:off x="0" y="0"/>
            <a:ext cx="12192000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EE6AE3-3BCC-4B3B-AC4E-60F910144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10869248" cy="168751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CB514A-E7EA-41A8-ADBA-85CA1DF6D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552" y="2576513"/>
            <a:ext cx="10869248" cy="3600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CB0BD-D6E3-4B3D-BCBB-6FECA5D632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6221" y="63572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C8E16-3C03-4238-9C6F-B34F3D10F77E}" type="datetime1">
              <a:rPr lang="en-US" smtClean="0"/>
              <a:t>9/21/2022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4147F7-B466-4892-BE27-876F947515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70162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B4FE0-65CC-4435-A6AF-150E52F35B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64983" y="6356350"/>
            <a:ext cx="12807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1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78" r:id="rId6"/>
    <p:sldLayoutId id="2147483774" r:id="rId7"/>
    <p:sldLayoutId id="2147483775" r:id="rId8"/>
    <p:sldLayoutId id="2147483776" r:id="rId9"/>
    <p:sldLayoutId id="2147483777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EA26A151-13BF-4305-A6DC-9DC7C98771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911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AEA5AB4-2C5A-4C31-87B5-8AEE1ABC82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29884" y="6324431"/>
            <a:ext cx="62116" cy="42896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8" name="Rectangle 74">
            <a:extLst>
              <a:ext uri="{FF2B5EF4-FFF2-40B4-BE49-F238E27FC236}">
                <a16:creationId xmlns:a16="http://schemas.microsoft.com/office/drawing/2014/main" id="{8DDAA74B-8E81-4F15-BC0F-4050965FF5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9" name="Group 76">
            <a:extLst>
              <a:ext uri="{FF2B5EF4-FFF2-40B4-BE49-F238E27FC236}">
                <a16:creationId xmlns:a16="http://schemas.microsoft.com/office/drawing/2014/main" id="{66A2B6FF-98AF-4A0F-AAA9-F291A7D2D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429000"/>
            <a:ext cx="6083644" cy="3429000"/>
            <a:chOff x="6096002" y="-9073"/>
            <a:chExt cx="6095998" cy="6867073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3A2D870-BA00-4DBB-BF6E-782BAFEDC8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FD376E6-424C-4887-B673-6B4126758B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374CD4C6-F07B-411C-876A-727559731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83644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B4EE02-04DB-C5F8-CC79-F1F2AEDF1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552" y="365125"/>
            <a:ext cx="5022630" cy="24300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Risk Assessment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A0E2CB-6A99-4096-8AB0-EC5FBE75AD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" y="3794125"/>
            <a:ext cx="6322142" cy="23828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HAP 725 (Teach one)</a:t>
            </a:r>
          </a:p>
          <a:p>
            <a:r>
              <a:rPr lang="en-US" dirty="0"/>
              <a:t>Instructed by: Farrokh Alemi</a:t>
            </a:r>
          </a:p>
          <a:p>
            <a:r>
              <a:rPr lang="en-US" dirty="0"/>
              <a:t>Presented by: </a:t>
            </a:r>
            <a:r>
              <a:rPr lang="en-US" dirty="0" err="1"/>
              <a:t>Srideepthi</a:t>
            </a:r>
            <a:r>
              <a:rPr lang="en-US" dirty="0"/>
              <a:t> Reddy Ramidi</a:t>
            </a:r>
          </a:p>
          <a:p>
            <a:endParaRPr lang="en-US" dirty="0"/>
          </a:p>
        </p:txBody>
      </p:sp>
      <p:pic>
        <p:nvPicPr>
          <p:cNvPr id="17" name="Picture 3" descr="Person writing on a notepad">
            <a:extLst>
              <a:ext uri="{FF2B5EF4-FFF2-40B4-BE49-F238E27FC236}">
                <a16:creationId xmlns:a16="http://schemas.microsoft.com/office/drawing/2014/main" id="{3534B610-A99B-174A-4C1B-48E5B166D7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41" r="7545" b="4"/>
          <a:stretch/>
        </p:blipFill>
        <p:spPr>
          <a:xfrm>
            <a:off x="6741459" y="1138888"/>
            <a:ext cx="4781176" cy="4462079"/>
          </a:xfrm>
          <a:prstGeom prst="rect">
            <a:avLst/>
          </a:prstGeom>
        </p:spPr>
      </p:pic>
      <p:pic>
        <p:nvPicPr>
          <p:cNvPr id="41" name="Audio 40">
            <a:hlinkClick r:id="" action="ppaction://media"/>
            <a:extLst>
              <a:ext uri="{FF2B5EF4-FFF2-40B4-BE49-F238E27FC236}">
                <a16:creationId xmlns:a16="http://schemas.microsoft.com/office/drawing/2014/main" id="{F2BC438C-FCD9-63BF-439F-F4E83CC88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5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43"/>
    </mc:Choice>
    <mc:Fallback xmlns="">
      <p:transition spd="slow" advTm="23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FC6EA2-A878-462E-B250-A0FFE1F53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7998" cy="22832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11D05B-332C-9EC0-577B-CBE2918A7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49" y="397275"/>
            <a:ext cx="2554257" cy="16171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DM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6AE698-618A-40C4-9717-024A2EABC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283224"/>
            <a:ext cx="3048003" cy="4574776"/>
            <a:chOff x="6096002" y="-9073"/>
            <a:chExt cx="6095998" cy="686707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6C384B-B15B-49B2-A765-4CC92348C6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E2C100C-6575-40D1-B4BD-4BC6CC523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88D62C6-795C-4919-967C-E52B271FA1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8458" t="26436" r="37494" b="8820"/>
          <a:stretch/>
        </p:blipFill>
        <p:spPr>
          <a:xfrm>
            <a:off x="3574380" y="146066"/>
            <a:ext cx="8396871" cy="6435604"/>
          </a:xfrm>
          <a:prstGeom prst="rect">
            <a:avLst/>
          </a:prstGeom>
        </p:spPr>
      </p:pic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411CE828-2F55-3C2C-FD25-90018102D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1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3"/>
    </mc:Choice>
    <mc:Fallback xmlns="">
      <p:transition spd="slow" advTm="10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FC6EA2-A878-462E-B250-A0FFE1F53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7998" cy="22832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F2533-BCFF-E05D-B01D-1ADF91D4B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49" y="397275"/>
            <a:ext cx="2554257" cy="16171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AA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6AE698-618A-40C4-9717-024A2EABC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283224"/>
            <a:ext cx="3048003" cy="4574776"/>
            <a:chOff x="6096002" y="-9073"/>
            <a:chExt cx="6095998" cy="686707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6C384B-B15B-49B2-A765-4CC92348C6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E2C100C-6575-40D1-B4BD-4BC6CC523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A81EB65-A7B9-468A-A408-3867104332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7924" t="25803" r="42389" b="11353"/>
          <a:stretch/>
        </p:blipFill>
        <p:spPr>
          <a:xfrm>
            <a:off x="3047998" y="162725"/>
            <a:ext cx="9183990" cy="6533941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388FF7A1-091E-396A-B624-0FBC64511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95"/>
    </mc:Choice>
    <mc:Fallback xmlns="">
      <p:transition spd="slow" advTm="188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6811A6C-040C-4C5A-8FF3-63EC6CC40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FC27906-3491-4D48-A4BD-F9C88381A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567279"/>
            <a:ext cx="6095998" cy="2290721"/>
            <a:chOff x="6095998" y="-9073"/>
            <a:chExt cx="6096002" cy="686707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1C35472-1DEA-4BA5-81A5-28525E1D5E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D8634E4-D3C6-4641-9894-E7A37348BF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5998" y="-9073"/>
              <a:ext cx="6095998" cy="6858002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095998" cy="4573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A456B4-D1D1-259F-4D8D-7D013F35C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4" y="397275"/>
            <a:ext cx="5230446" cy="37612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Likelihood Ratios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7729EE-A935-3039-2EE3-7FAE86E17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16930" y="1022333"/>
            <a:ext cx="5013960" cy="4825261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E0360FB-2322-28F1-4952-C15838FE74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0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61"/>
    </mc:Choice>
    <mc:Fallback xmlns="">
      <p:transition spd="slow" advTm="21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D90D76C-184F-4A96-8FE8-1114F8EE1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F9DE355-E8A7-498B-A6A0-54D03B953F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3644" cy="68613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02AFE7-6A81-62EB-C7D7-4315E5D15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27" y="-3333"/>
            <a:ext cx="3638405" cy="13503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145115-01FF-B6D8-1C50-8101591BB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819" y="1612490"/>
            <a:ext cx="5828006" cy="47883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patients who have MI are 3.47 more likely to stay longer at the hospital.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The patients who have CHF are 5.525 more likely to stay longer at the hospital.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The patients who have DM are 1.625 more likely to stay longer at the hospital.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The patients who have AA are 2.6 more likely to stay longer at the hospital.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9" name="Picture 28" descr="Open doors">
            <a:extLst>
              <a:ext uri="{FF2B5EF4-FFF2-40B4-BE49-F238E27FC236}">
                <a16:creationId xmlns:a16="http://schemas.microsoft.com/office/drawing/2014/main" id="{552AF165-F17D-6A3E-7A79-D69E2F6080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73" r="20272" b="-1"/>
          <a:stretch/>
        </p:blipFill>
        <p:spPr>
          <a:xfrm>
            <a:off x="6083645" y="10"/>
            <a:ext cx="6108356" cy="6857990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C7396B9-5A1A-1D04-8A29-D375A37294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7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55"/>
    </mc:Choice>
    <mc:Fallback xmlns="">
      <p:transition spd="slow" advTm="41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FB8D577-336D-4DE0-B777-3D6C33218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ABDAAA3-C067-40DD-B017-DF7D5068B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429000"/>
            <a:ext cx="6095998" cy="3429000"/>
            <a:chOff x="6096002" y="-9073"/>
            <a:chExt cx="6095998" cy="6867073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1EED8C3-EE63-42CE-BB12-AABCB9AE68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5EFE36E-C601-44B8-82B8-52F97EE934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975C3-958D-EB64-935F-5D60D2A2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4" y="554893"/>
            <a:ext cx="10769600" cy="25478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Thank you</a:t>
            </a:r>
            <a:br>
              <a:rPr lang="en-US"/>
            </a:br>
            <a:endParaRPr lang="en-US"/>
          </a:p>
        </p:txBody>
      </p:sp>
      <p:pic>
        <p:nvPicPr>
          <p:cNvPr id="7" name="Graphic 6" descr="Smiling Face with No Fill">
            <a:extLst>
              <a:ext uri="{FF2B5EF4-FFF2-40B4-BE49-F238E27FC236}">
                <a16:creationId xmlns:a16="http://schemas.microsoft.com/office/drawing/2014/main" id="{B6442714-3019-86D4-2778-97FD7FF64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07185" y="3657185"/>
            <a:ext cx="2645921" cy="2645921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9C2DE352-E5F8-0816-E1E2-146CCE161C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1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5"/>
    </mc:Choice>
    <mc:Fallback xmlns="">
      <p:transition spd="slow" advTm="4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6FF8DE50-7A65-4407-ADF1-2CD17A919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F5B6F84-73EF-47ED-850E-4308B2C0D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27988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863F04-02AF-0BCD-AD25-F63BF690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" y="365125"/>
            <a:ext cx="10869248" cy="1530910"/>
          </a:xfrm>
        </p:spPr>
        <p:txBody>
          <a:bodyPr>
            <a:normAutofit/>
          </a:bodyPr>
          <a:lstStyle/>
          <a:p>
            <a:r>
              <a:rPr lang="en-US" dirty="0"/>
              <a:t>Problem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5321F-1AB9-AF1B-7515-A2C2731D5C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67280"/>
            <a:ext cx="6095994" cy="3809683"/>
          </a:xfrm>
        </p:spPr>
        <p:txBody>
          <a:bodyPr>
            <a:normAutofit fontScale="92500"/>
          </a:bodyPr>
          <a:lstStyle/>
          <a:p>
            <a:r>
              <a:rPr lang="en-US" sz="2600" b="1" i="0" dirty="0">
                <a:effectLst/>
                <a:latin typeface="Arial" panose="020B0604020202020204" pitchFamily="34" charset="0"/>
              </a:rPr>
              <a:t>Question 2: </a:t>
            </a:r>
          </a:p>
          <a:p>
            <a:endParaRPr lang="en-US" b="1" i="0" dirty="0">
              <a:effectLst/>
              <a:latin typeface="Arial" panose="020B0604020202020204" pitchFamily="34" charset="0"/>
            </a:endParaRPr>
          </a:p>
          <a:p>
            <a:r>
              <a:rPr lang="en-US" sz="3500" b="0" i="0" dirty="0">
                <a:effectLst/>
                <a:latin typeface="Arial" panose="020B0604020202020204" pitchFamily="34" charset="0"/>
              </a:rPr>
              <a:t>Calculate the likelihood ratio associated with each diagnosis in predicting above or below average length of stay. </a:t>
            </a:r>
            <a:endParaRPr lang="en-US" sz="3500" dirty="0"/>
          </a:p>
        </p:txBody>
      </p:sp>
      <p:pic>
        <p:nvPicPr>
          <p:cNvPr id="15" name="Picture 4" descr="Spheres in balance">
            <a:extLst>
              <a:ext uri="{FF2B5EF4-FFF2-40B4-BE49-F238E27FC236}">
                <a16:creationId xmlns:a16="http://schemas.microsoft.com/office/drawing/2014/main" id="{82F97149-AD19-3F57-516D-6B16457645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3" r="9243" b="-2"/>
          <a:stretch/>
        </p:blipFill>
        <p:spPr>
          <a:xfrm>
            <a:off x="6095998" y="2279889"/>
            <a:ext cx="6095998" cy="4578111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8E463A1-6A93-6DA7-605C-2B89AB4751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02"/>
    </mc:Choice>
    <mc:Fallback xmlns="">
      <p:transition spd="slow" advTm="14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0BE66D35-6371-4809-9433-1EBF879150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3047998" cy="45739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F90769-4D98-C233-6C23-50DA1C724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221" y="397275"/>
            <a:ext cx="2628785" cy="376125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DATA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EB82B4C-9249-4CFC-A372-7B0FF5E36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4565226"/>
            <a:ext cx="3048003" cy="2292774"/>
            <a:chOff x="6096002" y="-9073"/>
            <a:chExt cx="6095998" cy="6867073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41B9437E-0974-4AB4-8491-D8BDD841DF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DCB975E-33D1-4FB0-AA40-C2250AA661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E0A43F2-E4BC-64E0-11BF-DD9D75B3F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697794" y="311499"/>
            <a:ext cx="8008536" cy="646109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C868DF86-CADE-8D42-A847-547390059F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93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50"/>
    </mc:Choice>
    <mc:Fallback xmlns="">
      <p:transition spd="slow" advTm="28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31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3" name="Rectangle 33">
            <a:extLst>
              <a:ext uri="{FF2B5EF4-FFF2-40B4-BE49-F238E27FC236}">
                <a16:creationId xmlns:a16="http://schemas.microsoft.com/office/drawing/2014/main" id="{ABFC6EA2-A878-462E-B250-A0FFE1F53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35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7998" cy="22832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A5174B-3848-B67B-D435-DBA36F211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-1389"/>
            <a:ext cx="3047998" cy="228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 b="1" dirty="0"/>
              <a:t>Step 1: Import &amp; Load</a:t>
            </a:r>
            <a:endParaRPr lang="en-US" sz="2200" dirty="0"/>
          </a:p>
        </p:txBody>
      </p:sp>
      <p:grpSp>
        <p:nvGrpSpPr>
          <p:cNvPr id="45" name="Group 37">
            <a:extLst>
              <a:ext uri="{FF2B5EF4-FFF2-40B4-BE49-F238E27FC236}">
                <a16:creationId xmlns:a16="http://schemas.microsoft.com/office/drawing/2014/main" id="{8E6AE698-618A-40C4-9717-024A2EABC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283224"/>
            <a:ext cx="3048003" cy="4574776"/>
            <a:chOff x="6096002" y="-9073"/>
            <a:chExt cx="6095998" cy="6867073"/>
          </a:xfrm>
        </p:grpSpPr>
        <p:sp>
          <p:nvSpPr>
            <p:cNvPr id="46" name="Rectangle 38">
              <a:extLst>
                <a:ext uri="{FF2B5EF4-FFF2-40B4-BE49-F238E27FC236}">
                  <a16:creationId xmlns:a16="http://schemas.microsoft.com/office/drawing/2014/main" id="{1A6C384B-B15B-49B2-A765-4CC92348C6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39">
              <a:extLst>
                <a:ext uri="{FF2B5EF4-FFF2-40B4-BE49-F238E27FC236}">
                  <a16:creationId xmlns:a16="http://schemas.microsoft.com/office/drawing/2014/main" id="{1E2C100C-6575-40D1-B4BD-4BC6CC523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00A09F0-A4C6-E2E6-C7C8-BB84A599C4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0174" y="477662"/>
            <a:ext cx="8427080" cy="6154250"/>
          </a:xfrm>
          <a:prstGeom prst="rect">
            <a:avLst/>
          </a:prstGeom>
        </p:spPr>
      </p:pic>
      <p:pic>
        <p:nvPicPr>
          <p:cNvPr id="21" name="Audio 20">
            <a:hlinkClick r:id="" action="ppaction://media"/>
            <a:extLst>
              <a:ext uri="{FF2B5EF4-FFF2-40B4-BE49-F238E27FC236}">
                <a16:creationId xmlns:a16="http://schemas.microsoft.com/office/drawing/2014/main" id="{DC8CA983-3EEB-A3C0-96D1-ABE13CE3E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14"/>
    </mc:Choice>
    <mc:Fallback xmlns="">
      <p:transition spd="slow" advTm="31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FC6EA2-A878-462E-B250-A0FFE1F53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7998" cy="22832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DAE70-0688-587C-0CE9-55B77ED4B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49" y="397275"/>
            <a:ext cx="2554257" cy="16171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/>
              <a:t>Step:2 –Calculating the weighted average los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6AE698-618A-40C4-9717-024A2EABC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283224"/>
            <a:ext cx="3048003" cy="4574776"/>
            <a:chOff x="6096002" y="-9073"/>
            <a:chExt cx="6095998" cy="686707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A6C384B-B15B-49B2-A765-4CC92348C6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2C100C-6575-40D1-B4BD-4BC6CC523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C56EBED-18E6-CE18-A2BD-5B7F7B3BB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761464" y="3024553"/>
            <a:ext cx="8084630" cy="2526448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AA17BDF6-98B2-AF73-4C62-BFC4EB49C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8024" y="1030311"/>
            <a:ext cx="7906184" cy="1368378"/>
          </a:xfrm>
          <a:prstGeom prst="rect">
            <a:avLst/>
          </a:prstGeom>
        </p:spPr>
      </p:pic>
      <p:pic>
        <p:nvPicPr>
          <p:cNvPr id="50" name="Audio 49">
            <a:hlinkClick r:id="" action="ppaction://media"/>
            <a:extLst>
              <a:ext uri="{FF2B5EF4-FFF2-40B4-BE49-F238E27FC236}">
                <a16:creationId xmlns:a16="http://schemas.microsoft.com/office/drawing/2014/main" id="{1E2BA087-CC74-0388-755C-4159EB00E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32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14"/>
    </mc:Choice>
    <mc:Fallback xmlns="">
      <p:transition spd="slow" advTm="61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FC6EA2-A878-462E-B250-A0FFE1F53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7998" cy="22832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1E60BB-84B7-7B72-7CB1-1D6A2E7C4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49" y="397275"/>
            <a:ext cx="2554257" cy="16171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Step3: Binarizing the data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6AE698-618A-40C4-9717-024A2EABC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283224"/>
            <a:ext cx="3048003" cy="4574776"/>
            <a:chOff x="6096002" y="-9073"/>
            <a:chExt cx="6095998" cy="686707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A6C384B-B15B-49B2-A765-4CC92348C6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2C100C-6575-40D1-B4BD-4BC6CC523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ADB7A8-48D6-2C89-51F1-130476404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582230" y="318215"/>
            <a:ext cx="8109019" cy="6221570"/>
          </a:xfrm>
          <a:prstGeom prst="rect">
            <a:avLst/>
          </a:prstGeom>
        </p:spPr>
      </p:pic>
      <p:pic>
        <p:nvPicPr>
          <p:cNvPr id="80" name="Audio 79">
            <a:hlinkClick r:id="" action="ppaction://media"/>
            <a:extLst>
              <a:ext uri="{FF2B5EF4-FFF2-40B4-BE49-F238E27FC236}">
                <a16:creationId xmlns:a16="http://schemas.microsoft.com/office/drawing/2014/main" id="{D0CFF898-B6AD-CEB2-84D2-3E1F8A791A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6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330"/>
    </mc:Choice>
    <mc:Fallback xmlns="">
      <p:transition spd="slow" advTm="74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FC6EA2-A878-462E-B250-A0FFE1F53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7998" cy="22832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F5E5C6-73AD-D5F2-8B02-2FFE27E31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49" y="397275"/>
            <a:ext cx="2554257" cy="16171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700"/>
              <a:t>Step 4: Counting the combination of MI and LOS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6AE698-618A-40C4-9717-024A2EABC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283224"/>
            <a:ext cx="3048003" cy="4574776"/>
            <a:chOff x="6096002" y="-9073"/>
            <a:chExt cx="6095998" cy="686707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A6C384B-B15B-49B2-A765-4CC92348C6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2C100C-6575-40D1-B4BD-4BC6CC523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F095D0-C49D-B4BD-C9BD-094E9A7239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60317" y="723481"/>
            <a:ext cx="8494375" cy="4990445"/>
          </a:xfrm>
          <a:prstGeom prst="rect">
            <a:avLst/>
          </a:prstGeom>
        </p:spPr>
      </p:pic>
      <p:pic>
        <p:nvPicPr>
          <p:cNvPr id="52" name="Audio 51">
            <a:hlinkClick r:id="" action="ppaction://media"/>
            <a:extLst>
              <a:ext uri="{FF2B5EF4-FFF2-40B4-BE49-F238E27FC236}">
                <a16:creationId xmlns:a16="http://schemas.microsoft.com/office/drawing/2014/main" id="{E9DEEF4C-6C41-2F3C-9207-6107C35AE1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0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48"/>
    </mc:Choice>
    <mc:Fallback xmlns="">
      <p:transition spd="slow" advTm="72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8A2FCF07-6918-45A6-B28F-1025FEBA7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83644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A7325A-FCCB-2CF5-9326-24C3D390E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187" y="477982"/>
            <a:ext cx="5184053" cy="27328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Step 5- Calculate Likelihood Ratio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FB7DB5B-426F-4EA9-BE51-7E14D257D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428998"/>
            <a:ext cx="6095998" cy="3429001"/>
            <a:chOff x="6096002" y="-9073"/>
            <a:chExt cx="6095998" cy="6867073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8EF7B3B-2DCA-4B00-898E-9C2C3AB1BC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7113B66E-A461-43A2-8FC0-85D09C2972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</p:grpSp>
      <p:pic>
        <p:nvPicPr>
          <p:cNvPr id="5" name="Content Placeholder 4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60274E0A-B21C-110F-DDDF-53EE56677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697" y="4011614"/>
            <a:ext cx="7782962" cy="2289146"/>
          </a:xfrm>
          <a:prstGeom prst="rect">
            <a:avLst/>
          </a:prstGeom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4CFE350E-7F75-2970-D687-32E643C765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495104" y="477982"/>
            <a:ext cx="5186433" cy="1776353"/>
          </a:xfrm>
          <a:prstGeom prst="rect">
            <a:avLst/>
          </a:prstGeom>
        </p:spPr>
      </p:pic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2D882094-B20B-4972-D1DA-374B283A2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911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66"/>
    </mc:Choice>
    <mc:Fallback xmlns="">
      <p:transition spd="slow" advTm="76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0666DC1-CD27-4874-9484-9D06C59FE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FC6EA2-A878-462E-B250-A0FFE1F53F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EF3F9A-9717-4ACB-A30D-96694842C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7998" cy="228322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934AF2-06D1-4ADC-E612-C3FC976CA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749" y="397275"/>
            <a:ext cx="2554257" cy="161719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CHF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E6AE698-618A-40C4-9717-024A2EABCE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283224"/>
            <a:ext cx="3048003" cy="4574776"/>
            <a:chOff x="6096002" y="-9073"/>
            <a:chExt cx="6095998" cy="686707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A6C384B-B15B-49B2-A765-4CC92348C6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9073"/>
              <a:ext cx="6095998" cy="686707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E2C100C-6575-40D1-B4BD-4BC6CC523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2" y="-6987"/>
              <a:ext cx="6095998" cy="6864987"/>
            </a:xfrm>
            <a:prstGeom prst="rect">
              <a:avLst/>
            </a:prstGeom>
            <a:solidFill>
              <a:srgbClr val="FFFF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FB79E0-BA5A-4F19-8322-1698A162A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8192" t="26911" r="39095" b="9612"/>
          <a:stretch/>
        </p:blipFill>
        <p:spPr>
          <a:xfrm>
            <a:off x="3426488" y="146067"/>
            <a:ext cx="8544763" cy="6234636"/>
          </a:xfrm>
          <a:prstGeom prst="rect">
            <a:avLst/>
          </a:prstGeom>
        </p:spPr>
      </p:pic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657A8191-2674-0447-78F2-C5705AEAB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76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70"/>
    </mc:Choice>
    <mc:Fallback xmlns="">
      <p:transition spd="slow" advTm="14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trixVTI">
  <a:themeElements>
    <a:clrScheme name="Custom 29">
      <a:dk1>
        <a:srgbClr val="000000"/>
      </a:dk1>
      <a:lt1>
        <a:sysClr val="window" lastClr="FFFFFF"/>
      </a:lt1>
      <a:dk2>
        <a:srgbClr val="465959"/>
      </a:dk2>
      <a:lt2>
        <a:srgbClr val="ECF0F0"/>
      </a:lt2>
      <a:accent1>
        <a:srgbClr val="1EBE9B"/>
      </a:accent1>
      <a:accent2>
        <a:srgbClr val="FD7C7C"/>
      </a:accent2>
      <a:accent3>
        <a:srgbClr val="7DA8B5"/>
      </a:accent3>
      <a:accent4>
        <a:srgbClr val="17967B"/>
      </a:accent4>
      <a:accent5>
        <a:srgbClr val="FB7365"/>
      </a:accent5>
      <a:accent6>
        <a:srgbClr val="D39B17"/>
      </a:accent6>
      <a:hlink>
        <a:srgbClr val="EF08F7"/>
      </a:hlink>
      <a:folHlink>
        <a:srgbClr val="8477FE"/>
      </a:folHlink>
    </a:clrScheme>
    <a:fontScheme name="Custom 4">
      <a:majorFont>
        <a:latin typeface="Bahnschrif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rixVTI" id="{A2576CCC-A559-4FD4-A542-772649F65A84}" vid="{5CBC41A9-80A0-44C6-90CD-6D863034352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667</TotalTime>
  <Words>154</Words>
  <Application>Microsoft Office PowerPoint</Application>
  <PresentationFormat>Widescreen</PresentationFormat>
  <Paragraphs>27</Paragraphs>
  <Slides>14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Avenir Next LT Pro</vt:lpstr>
      <vt:lpstr>Bahnschrift</vt:lpstr>
      <vt:lpstr>Calibri</vt:lpstr>
      <vt:lpstr>MatrixVTI</vt:lpstr>
      <vt:lpstr>Risk Assessment</vt:lpstr>
      <vt:lpstr>Problem Statement</vt:lpstr>
      <vt:lpstr>DATA</vt:lpstr>
      <vt:lpstr>Step 1: Import &amp; Load</vt:lpstr>
      <vt:lpstr>Step:2 –Calculating the weighted average los</vt:lpstr>
      <vt:lpstr>Step3: Binarizing the data</vt:lpstr>
      <vt:lpstr>Step 4: Counting the combination of MI and LOS</vt:lpstr>
      <vt:lpstr>Step 5- Calculate Likelihood Ratio</vt:lpstr>
      <vt:lpstr>CHF</vt:lpstr>
      <vt:lpstr>DM</vt:lpstr>
      <vt:lpstr>AA</vt:lpstr>
      <vt:lpstr>Likelihood Ratios </vt:lpstr>
      <vt:lpstr>Conclusion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Risk Assessment</dc:title>
  <dc:creator>sridivya reddy</dc:creator>
  <cp:lastModifiedBy>Farrokh Alemi</cp:lastModifiedBy>
  <cp:revision>5</cp:revision>
  <dcterms:created xsi:type="dcterms:W3CDTF">2022-09-19T19:04:20Z</dcterms:created>
  <dcterms:modified xsi:type="dcterms:W3CDTF">2022-09-21T14:05:39Z</dcterms:modified>
</cp:coreProperties>
</file>