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sldIdLst>
    <p:sldId id="257" r:id="rId5"/>
    <p:sldId id="259"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9/26/2020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9/26/2020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9/26/2020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9/26/2020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9/26/2020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9/26/2020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9/26/2020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9/26/2020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9/26/2020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9/26/2020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9/26/2020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9/26/2020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phoenixajournal.wordpress.com/2012/02/23/thank-you/" TargetMode="Externa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1" y="666829"/>
            <a:ext cx="10993549" cy="1028621"/>
          </a:xfrm>
        </p:spPr>
        <p:txBody>
          <a:bodyPr>
            <a:normAutofit fontScale="90000"/>
          </a:bodyPr>
          <a:lstStyle/>
          <a:p>
            <a:r>
              <a:rPr lang="en-US" sz="4400" dirty="0"/>
              <a:t>Teach One Presentation</a:t>
            </a:r>
            <a:br>
              <a:rPr lang="en-US" sz="8800" dirty="0"/>
            </a:br>
            <a:r>
              <a:rPr lang="en-US" sz="2700" b="1" i="0" dirty="0">
                <a:solidFill>
                  <a:schemeClr val="tx1"/>
                </a:solidFill>
                <a:effectLst/>
                <a:latin typeface="Open Sans"/>
              </a:rPr>
              <a:t>Week 5-6: X-Bar and Risk Adjusted X-Bar Control Chart (Q#1)</a:t>
            </a:r>
            <a:endParaRPr lang="en-US" sz="2700" dirty="0"/>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91354" y="1935058"/>
            <a:ext cx="10993546" cy="855768"/>
          </a:xfrm>
        </p:spPr>
        <p:txBody>
          <a:bodyPr>
            <a:noAutofit/>
          </a:bodyPr>
          <a:lstStyle/>
          <a:p>
            <a:r>
              <a:rPr lang="en-US" dirty="0" err="1"/>
              <a:t>Renu</a:t>
            </a:r>
            <a:r>
              <a:rPr lang="en-US" dirty="0"/>
              <a:t> </a:t>
            </a:r>
            <a:r>
              <a:rPr lang="en-US" dirty="0" err="1"/>
              <a:t>Karmacharya</a:t>
            </a:r>
            <a:endParaRPr lang="en-US" dirty="0"/>
          </a:p>
          <a:p>
            <a:r>
              <a:rPr lang="en-US" dirty="0"/>
              <a:t>HAP 725 Taught By: Dr. Farrokh Alemi</a:t>
            </a:r>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bstract image">
            <a:extLst>
              <a:ext uri="{FF2B5EF4-FFF2-40B4-BE49-F238E27FC236}">
                <a16:creationId xmlns:a16="http://schemas.microsoft.com/office/drawing/2014/main"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79394E1F-0B5F-497D-B2A6-8383A2A548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3"/>
            <a:chOff x="438068" y="457200"/>
            <a:chExt cx="3703320" cy="5935133"/>
          </a:xfrm>
        </p:grpSpPr>
        <p:sp>
          <p:nvSpPr>
            <p:cNvPr id="21" name="Rectangle 20">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01201"/>
              <a:ext cx="3702134" cy="5791132"/>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C885035D-D1BC-41F5-A9DB-7C14BD3E067F}"/>
              </a:ext>
            </a:extLst>
          </p:cNvPr>
          <p:cNvSpPr>
            <a:spLocks noGrp="1"/>
          </p:cNvSpPr>
          <p:nvPr>
            <p:ph type="title"/>
          </p:nvPr>
        </p:nvSpPr>
        <p:spPr>
          <a:xfrm>
            <a:off x="584200" y="1009396"/>
            <a:ext cx="3412067" cy="4101083"/>
          </a:xfrm>
        </p:spPr>
        <p:txBody>
          <a:bodyPr vert="horz" lIns="91440" tIns="45720" rIns="91440" bIns="45720" rtlCol="0" anchor="b">
            <a:noAutofit/>
          </a:bodyPr>
          <a:lstStyle/>
          <a:p>
            <a:pPr>
              <a:lnSpc>
                <a:spcPct val="90000"/>
              </a:lnSpc>
            </a:pPr>
            <a:r>
              <a:rPr lang="en-US" sz="1800" i="0" dirty="0">
                <a:solidFill>
                  <a:srgbClr val="FFFFFF"/>
                </a:solidFill>
                <a:effectLst/>
              </a:rPr>
              <a:t>Question 1.  In Health Administration Programs conducting satisfaction surveys are usually covered in courses on quality improvement.  This exercise shows how data from satisfaction surveys can be analyzed over time. Assume that, in different time periods, 4 randomly selected patients rated their satisfaction with our services.  Are we improving?</a:t>
            </a:r>
            <a:endParaRPr lang="en-US" sz="1800" dirty="0">
              <a:solidFill>
                <a:srgbClr val="FFFFFF"/>
              </a:solidFill>
            </a:endParaRPr>
          </a:p>
        </p:txBody>
      </p:sp>
      <p:pic>
        <p:nvPicPr>
          <p:cNvPr id="5" name="Content Placeholder 4">
            <a:extLst>
              <a:ext uri="{FF2B5EF4-FFF2-40B4-BE49-F238E27FC236}">
                <a16:creationId xmlns:a16="http://schemas.microsoft.com/office/drawing/2014/main" id="{F93D3CE9-4864-48BD-86A3-3BC529AC8298}"/>
              </a:ext>
            </a:extLst>
          </p:cNvPr>
          <p:cNvPicPr>
            <a:picLocks noGrp="1" noChangeAspect="1"/>
          </p:cNvPicPr>
          <p:nvPr>
            <p:ph idx="1"/>
          </p:nvPr>
        </p:nvPicPr>
        <p:blipFill>
          <a:blip r:embed="rId2"/>
          <a:stretch>
            <a:fillRect/>
          </a:stretch>
        </p:blipFill>
        <p:spPr>
          <a:xfrm>
            <a:off x="4765053" y="2115689"/>
            <a:ext cx="6764864" cy="2602913"/>
          </a:xfrm>
          <a:prstGeom prst="rect">
            <a:avLst/>
          </a:prstGeom>
        </p:spPr>
      </p:pic>
    </p:spTree>
    <p:extLst>
      <p:ext uri="{BB962C8B-B14F-4D97-AF65-F5344CB8AC3E}">
        <p14:creationId xmlns:p14="http://schemas.microsoft.com/office/powerpoint/2010/main" val="843960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C4C13-0465-4D96-BF07-01E30D7FA78C}"/>
              </a:ext>
            </a:extLst>
          </p:cNvPr>
          <p:cNvSpPr>
            <a:spLocks noGrp="1"/>
          </p:cNvSpPr>
          <p:nvPr>
            <p:ph type="title"/>
          </p:nvPr>
        </p:nvSpPr>
        <p:spPr>
          <a:xfrm>
            <a:off x="581192" y="385764"/>
            <a:ext cx="11029616" cy="581024"/>
          </a:xfrm>
        </p:spPr>
        <p:txBody>
          <a:bodyPr/>
          <a:lstStyle/>
          <a:p>
            <a:r>
              <a:rPr lang="en-US" dirty="0"/>
              <a:t>Step 1: Import Library &amp; read Excel file</a:t>
            </a:r>
          </a:p>
        </p:txBody>
      </p:sp>
      <p:sp>
        <p:nvSpPr>
          <p:cNvPr id="7" name="Content Placeholder 6">
            <a:extLst>
              <a:ext uri="{FF2B5EF4-FFF2-40B4-BE49-F238E27FC236}">
                <a16:creationId xmlns:a16="http://schemas.microsoft.com/office/drawing/2014/main" id="{F6E1D9D3-6B35-4AF7-ACBC-FC59902B772C}"/>
              </a:ext>
            </a:extLst>
          </p:cNvPr>
          <p:cNvSpPr>
            <a:spLocks noGrp="1"/>
          </p:cNvSpPr>
          <p:nvPr>
            <p:ph idx="1"/>
          </p:nvPr>
        </p:nvSpPr>
        <p:spPr>
          <a:xfrm>
            <a:off x="581192" y="1352550"/>
            <a:ext cx="11029615" cy="2538730"/>
          </a:xfrm>
        </p:spPr>
        <p:txBody>
          <a:bodyPr>
            <a:normAutofit/>
          </a:bodyPr>
          <a:lstStyle/>
          <a:p>
            <a:pPr marL="0" indent="0">
              <a:buNone/>
            </a:pPr>
            <a:r>
              <a:rPr lang="en-US" sz="2800" dirty="0">
                <a:latin typeface="+mj-lt"/>
              </a:rPr>
              <a:t>STEP 2: CREATE TWO DATAFRAMES</a:t>
            </a:r>
          </a:p>
        </p:txBody>
      </p:sp>
      <p:pic>
        <p:nvPicPr>
          <p:cNvPr id="15" name="Picture 14">
            <a:extLst>
              <a:ext uri="{FF2B5EF4-FFF2-40B4-BE49-F238E27FC236}">
                <a16:creationId xmlns:a16="http://schemas.microsoft.com/office/drawing/2014/main" id="{45A38DE2-EC28-4B02-8E69-2B2A9C4D1170}"/>
              </a:ext>
            </a:extLst>
          </p:cNvPr>
          <p:cNvPicPr>
            <a:picLocks noChangeAspect="1"/>
          </p:cNvPicPr>
          <p:nvPr/>
        </p:nvPicPr>
        <p:blipFill>
          <a:blip r:embed="rId2"/>
          <a:stretch>
            <a:fillRect/>
          </a:stretch>
        </p:blipFill>
        <p:spPr>
          <a:xfrm>
            <a:off x="581193" y="907415"/>
            <a:ext cx="9792167" cy="1580799"/>
          </a:xfrm>
          <a:prstGeom prst="rect">
            <a:avLst/>
          </a:prstGeom>
        </p:spPr>
      </p:pic>
      <p:pic>
        <p:nvPicPr>
          <p:cNvPr id="19" name="Picture 18">
            <a:extLst>
              <a:ext uri="{FF2B5EF4-FFF2-40B4-BE49-F238E27FC236}">
                <a16:creationId xmlns:a16="http://schemas.microsoft.com/office/drawing/2014/main" id="{B1385BFC-9D5D-4A6A-98ED-9C12B47B6F61}"/>
              </a:ext>
            </a:extLst>
          </p:cNvPr>
          <p:cNvPicPr>
            <a:picLocks noChangeAspect="1"/>
          </p:cNvPicPr>
          <p:nvPr/>
        </p:nvPicPr>
        <p:blipFill>
          <a:blip r:embed="rId3"/>
          <a:stretch>
            <a:fillRect/>
          </a:stretch>
        </p:blipFill>
        <p:spPr>
          <a:xfrm>
            <a:off x="3018790" y="4677798"/>
            <a:ext cx="6541770" cy="2155468"/>
          </a:xfrm>
          <a:prstGeom prst="rect">
            <a:avLst/>
          </a:prstGeom>
        </p:spPr>
      </p:pic>
      <p:pic>
        <p:nvPicPr>
          <p:cNvPr id="21" name="Picture 20">
            <a:extLst>
              <a:ext uri="{FF2B5EF4-FFF2-40B4-BE49-F238E27FC236}">
                <a16:creationId xmlns:a16="http://schemas.microsoft.com/office/drawing/2014/main" id="{DE3D9459-A5E2-4B17-A8B7-BE76A9AF933B}"/>
              </a:ext>
            </a:extLst>
          </p:cNvPr>
          <p:cNvPicPr>
            <a:picLocks noChangeAspect="1"/>
          </p:cNvPicPr>
          <p:nvPr/>
        </p:nvPicPr>
        <p:blipFill>
          <a:blip r:embed="rId4"/>
          <a:stretch>
            <a:fillRect/>
          </a:stretch>
        </p:blipFill>
        <p:spPr>
          <a:xfrm>
            <a:off x="581191" y="2874362"/>
            <a:ext cx="9591523" cy="1803436"/>
          </a:xfrm>
          <a:prstGeom prst="rect">
            <a:avLst/>
          </a:prstGeom>
        </p:spPr>
      </p:pic>
    </p:spTree>
    <p:extLst>
      <p:ext uri="{BB962C8B-B14F-4D97-AF65-F5344CB8AC3E}">
        <p14:creationId xmlns:p14="http://schemas.microsoft.com/office/powerpoint/2010/main" val="502030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DF005-F336-42C9-9411-D66197C712E6}"/>
              </a:ext>
            </a:extLst>
          </p:cNvPr>
          <p:cNvSpPr>
            <a:spLocks noGrp="1"/>
          </p:cNvSpPr>
          <p:nvPr>
            <p:ph type="title"/>
          </p:nvPr>
        </p:nvSpPr>
        <p:spPr>
          <a:xfrm>
            <a:off x="581192" y="548640"/>
            <a:ext cx="11029616" cy="457200"/>
          </a:xfrm>
        </p:spPr>
        <p:txBody>
          <a:bodyPr>
            <a:noAutofit/>
          </a:bodyPr>
          <a:lstStyle/>
          <a:p>
            <a:r>
              <a:rPr lang="en-US" dirty="0"/>
              <a:t>Step 3: </a:t>
            </a:r>
            <a:r>
              <a:rPr lang="en-US" dirty="0" err="1"/>
              <a:t>CalculatE</a:t>
            </a:r>
            <a:r>
              <a:rPr lang="en-US" dirty="0"/>
              <a:t> Average of each time period </a:t>
            </a:r>
          </a:p>
        </p:txBody>
      </p:sp>
      <p:sp>
        <p:nvSpPr>
          <p:cNvPr id="3" name="Content Placeholder 2">
            <a:extLst>
              <a:ext uri="{FF2B5EF4-FFF2-40B4-BE49-F238E27FC236}">
                <a16:creationId xmlns:a16="http://schemas.microsoft.com/office/drawing/2014/main" id="{810CC671-ECD6-4F12-B182-2787618266FD}"/>
              </a:ext>
            </a:extLst>
          </p:cNvPr>
          <p:cNvSpPr>
            <a:spLocks noGrp="1"/>
          </p:cNvSpPr>
          <p:nvPr>
            <p:ph idx="1"/>
          </p:nvPr>
        </p:nvSpPr>
        <p:spPr>
          <a:xfrm>
            <a:off x="581192" y="904240"/>
            <a:ext cx="11029615" cy="5071110"/>
          </a:xfrm>
        </p:spPr>
        <p:txBody>
          <a:bodyPr>
            <a:normAutofit/>
          </a:bodyPr>
          <a:lstStyle/>
          <a:p>
            <a:pPr marL="0" indent="0">
              <a:buNone/>
            </a:pPr>
            <a:endParaRPr lang="en-US" sz="2800" dirty="0">
              <a:latin typeface="+mj-lt"/>
            </a:endParaRPr>
          </a:p>
        </p:txBody>
      </p:sp>
      <p:pic>
        <p:nvPicPr>
          <p:cNvPr id="5" name="Picture 4">
            <a:extLst>
              <a:ext uri="{FF2B5EF4-FFF2-40B4-BE49-F238E27FC236}">
                <a16:creationId xmlns:a16="http://schemas.microsoft.com/office/drawing/2014/main" id="{EF7DED94-BFC6-44BF-863B-9283887D623B}"/>
              </a:ext>
            </a:extLst>
          </p:cNvPr>
          <p:cNvPicPr>
            <a:picLocks noChangeAspect="1"/>
          </p:cNvPicPr>
          <p:nvPr/>
        </p:nvPicPr>
        <p:blipFill>
          <a:blip r:embed="rId2"/>
          <a:stretch>
            <a:fillRect/>
          </a:stretch>
        </p:blipFill>
        <p:spPr>
          <a:xfrm>
            <a:off x="581191" y="1373505"/>
            <a:ext cx="4886325" cy="476250"/>
          </a:xfrm>
          <a:prstGeom prst="rect">
            <a:avLst/>
          </a:prstGeom>
        </p:spPr>
      </p:pic>
      <p:pic>
        <p:nvPicPr>
          <p:cNvPr id="6" name="Picture 5">
            <a:extLst>
              <a:ext uri="{FF2B5EF4-FFF2-40B4-BE49-F238E27FC236}">
                <a16:creationId xmlns:a16="http://schemas.microsoft.com/office/drawing/2014/main" id="{704A1F44-5C4D-4D22-A4F5-5D501882497E}"/>
              </a:ext>
            </a:extLst>
          </p:cNvPr>
          <p:cNvPicPr>
            <a:picLocks noChangeAspect="1"/>
          </p:cNvPicPr>
          <p:nvPr/>
        </p:nvPicPr>
        <p:blipFill>
          <a:blip r:embed="rId3"/>
          <a:stretch>
            <a:fillRect/>
          </a:stretch>
        </p:blipFill>
        <p:spPr>
          <a:xfrm>
            <a:off x="581191" y="2197735"/>
            <a:ext cx="11277600" cy="3619500"/>
          </a:xfrm>
          <a:prstGeom prst="rect">
            <a:avLst/>
          </a:prstGeom>
        </p:spPr>
      </p:pic>
    </p:spTree>
    <p:extLst>
      <p:ext uri="{BB962C8B-B14F-4D97-AF65-F5344CB8AC3E}">
        <p14:creationId xmlns:p14="http://schemas.microsoft.com/office/powerpoint/2010/main" val="4076552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2D322-2A82-4087-B3DA-BCB275B53661}"/>
              </a:ext>
            </a:extLst>
          </p:cNvPr>
          <p:cNvSpPr>
            <a:spLocks noGrp="1"/>
          </p:cNvSpPr>
          <p:nvPr>
            <p:ph type="title"/>
          </p:nvPr>
        </p:nvSpPr>
        <p:spPr>
          <a:xfrm>
            <a:off x="581192" y="457200"/>
            <a:ext cx="11029616" cy="542925"/>
          </a:xfrm>
        </p:spPr>
        <p:txBody>
          <a:bodyPr/>
          <a:lstStyle/>
          <a:p>
            <a:r>
              <a:rPr lang="en-US" dirty="0"/>
              <a:t>Step 4: </a:t>
            </a:r>
            <a:r>
              <a:rPr lang="en-US" dirty="0" err="1"/>
              <a:t>CalculatE</a:t>
            </a:r>
            <a:r>
              <a:rPr lang="en-US" dirty="0"/>
              <a:t> Standard Deviation of all values</a:t>
            </a:r>
          </a:p>
        </p:txBody>
      </p:sp>
      <p:sp>
        <p:nvSpPr>
          <p:cNvPr id="9" name="Content Placeholder 8">
            <a:extLst>
              <a:ext uri="{FF2B5EF4-FFF2-40B4-BE49-F238E27FC236}">
                <a16:creationId xmlns:a16="http://schemas.microsoft.com/office/drawing/2014/main" id="{A1EB54F8-FDB8-488A-AC87-E9C1B22DFE0F}"/>
              </a:ext>
            </a:extLst>
          </p:cNvPr>
          <p:cNvSpPr>
            <a:spLocks noGrp="1"/>
          </p:cNvSpPr>
          <p:nvPr>
            <p:ph idx="1"/>
          </p:nvPr>
        </p:nvSpPr>
        <p:spPr>
          <a:xfrm>
            <a:off x="581192" y="1126836"/>
            <a:ext cx="11029615" cy="4848514"/>
          </a:xfrm>
        </p:spPr>
        <p:txBody>
          <a:bodyPr>
            <a:normAutofit/>
          </a:bodyPr>
          <a:lstStyle/>
          <a:p>
            <a:pPr marL="0" indent="0">
              <a:buNone/>
            </a:pPr>
            <a:r>
              <a:rPr lang="en-US" sz="2800" dirty="0">
                <a:latin typeface="+mj-lt"/>
              </a:rPr>
              <a:t>STEP 5: CALCULATE STANDARD DEVIATION FOR EACH TIME PERIOD </a:t>
            </a:r>
          </a:p>
        </p:txBody>
      </p:sp>
      <p:pic>
        <p:nvPicPr>
          <p:cNvPr id="11" name="Picture 10">
            <a:extLst>
              <a:ext uri="{FF2B5EF4-FFF2-40B4-BE49-F238E27FC236}">
                <a16:creationId xmlns:a16="http://schemas.microsoft.com/office/drawing/2014/main" id="{1233D225-76D5-48C4-9D06-A4EFE6BE4836}"/>
              </a:ext>
            </a:extLst>
          </p:cNvPr>
          <p:cNvPicPr>
            <a:picLocks noChangeAspect="1"/>
          </p:cNvPicPr>
          <p:nvPr/>
        </p:nvPicPr>
        <p:blipFill>
          <a:blip r:embed="rId2"/>
          <a:stretch>
            <a:fillRect/>
          </a:stretch>
        </p:blipFill>
        <p:spPr>
          <a:xfrm>
            <a:off x="3582382" y="1348074"/>
            <a:ext cx="7262665" cy="1792289"/>
          </a:xfrm>
          <a:prstGeom prst="rect">
            <a:avLst/>
          </a:prstGeom>
        </p:spPr>
      </p:pic>
      <p:pic>
        <p:nvPicPr>
          <p:cNvPr id="13" name="Picture 12">
            <a:extLst>
              <a:ext uri="{FF2B5EF4-FFF2-40B4-BE49-F238E27FC236}">
                <a16:creationId xmlns:a16="http://schemas.microsoft.com/office/drawing/2014/main" id="{03681E10-BAE5-4B07-8A97-161A7E07B7AC}"/>
              </a:ext>
            </a:extLst>
          </p:cNvPr>
          <p:cNvPicPr>
            <a:picLocks noChangeAspect="1"/>
          </p:cNvPicPr>
          <p:nvPr/>
        </p:nvPicPr>
        <p:blipFill>
          <a:blip r:embed="rId3"/>
          <a:stretch>
            <a:fillRect/>
          </a:stretch>
        </p:blipFill>
        <p:spPr>
          <a:xfrm>
            <a:off x="839210" y="1266681"/>
            <a:ext cx="2828925" cy="981075"/>
          </a:xfrm>
          <a:prstGeom prst="rect">
            <a:avLst/>
          </a:prstGeom>
        </p:spPr>
      </p:pic>
      <p:pic>
        <p:nvPicPr>
          <p:cNvPr id="15" name="Picture 14">
            <a:extLst>
              <a:ext uri="{FF2B5EF4-FFF2-40B4-BE49-F238E27FC236}">
                <a16:creationId xmlns:a16="http://schemas.microsoft.com/office/drawing/2014/main" id="{7FCDFACC-8C88-42DD-A6FF-54FBC6E0DE96}"/>
              </a:ext>
            </a:extLst>
          </p:cNvPr>
          <p:cNvPicPr>
            <a:picLocks noChangeAspect="1"/>
          </p:cNvPicPr>
          <p:nvPr/>
        </p:nvPicPr>
        <p:blipFill>
          <a:blip r:embed="rId4"/>
          <a:stretch>
            <a:fillRect/>
          </a:stretch>
        </p:blipFill>
        <p:spPr>
          <a:xfrm>
            <a:off x="646689" y="3781568"/>
            <a:ext cx="10703342" cy="2193781"/>
          </a:xfrm>
          <a:prstGeom prst="rect">
            <a:avLst/>
          </a:prstGeom>
        </p:spPr>
      </p:pic>
    </p:spTree>
    <p:extLst>
      <p:ext uri="{BB962C8B-B14F-4D97-AF65-F5344CB8AC3E}">
        <p14:creationId xmlns:p14="http://schemas.microsoft.com/office/powerpoint/2010/main" val="3616386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944C5-0E85-4C8F-B131-4FC68E6569F9}"/>
              </a:ext>
            </a:extLst>
          </p:cNvPr>
          <p:cNvSpPr>
            <a:spLocks noGrp="1"/>
          </p:cNvSpPr>
          <p:nvPr>
            <p:ph type="title"/>
          </p:nvPr>
        </p:nvSpPr>
        <p:spPr>
          <a:xfrm>
            <a:off x="581192" y="443345"/>
            <a:ext cx="11029616" cy="526473"/>
          </a:xfrm>
        </p:spPr>
        <p:txBody>
          <a:bodyPr/>
          <a:lstStyle/>
          <a:p>
            <a:r>
              <a:rPr lang="en-US" dirty="0"/>
              <a:t>Step 6: Calculate average for all values</a:t>
            </a:r>
          </a:p>
        </p:txBody>
      </p:sp>
      <p:sp>
        <p:nvSpPr>
          <p:cNvPr id="3" name="Content Placeholder 2">
            <a:extLst>
              <a:ext uri="{FF2B5EF4-FFF2-40B4-BE49-F238E27FC236}">
                <a16:creationId xmlns:a16="http://schemas.microsoft.com/office/drawing/2014/main" id="{DE9D1138-C2D3-4CF1-AA1B-A3DB42F670E8}"/>
              </a:ext>
            </a:extLst>
          </p:cNvPr>
          <p:cNvSpPr>
            <a:spLocks noGrp="1"/>
          </p:cNvSpPr>
          <p:nvPr>
            <p:ph idx="1"/>
          </p:nvPr>
        </p:nvSpPr>
        <p:spPr>
          <a:xfrm>
            <a:off x="581192" y="877455"/>
            <a:ext cx="11029615" cy="5097895"/>
          </a:xfrm>
        </p:spPr>
        <p:txBody>
          <a:bodyPr>
            <a:normAutofit/>
          </a:bodyPr>
          <a:lstStyle/>
          <a:p>
            <a:pPr marL="0" indent="0">
              <a:buNone/>
            </a:pPr>
            <a:r>
              <a:rPr lang="en-US" sz="2800" dirty="0">
                <a:latin typeface="+mj-lt"/>
              </a:rPr>
              <a:t>STEP 7: PREPARE DATAFRAME TO PLOT </a:t>
            </a:r>
          </a:p>
        </p:txBody>
      </p:sp>
      <p:pic>
        <p:nvPicPr>
          <p:cNvPr id="5" name="Picture 4">
            <a:extLst>
              <a:ext uri="{FF2B5EF4-FFF2-40B4-BE49-F238E27FC236}">
                <a16:creationId xmlns:a16="http://schemas.microsoft.com/office/drawing/2014/main" id="{8F2BC07F-1F68-4429-AB4F-2843AEBA0FBB}"/>
              </a:ext>
            </a:extLst>
          </p:cNvPr>
          <p:cNvPicPr>
            <a:picLocks noChangeAspect="1"/>
          </p:cNvPicPr>
          <p:nvPr/>
        </p:nvPicPr>
        <p:blipFill>
          <a:blip r:embed="rId2"/>
          <a:stretch>
            <a:fillRect/>
          </a:stretch>
        </p:blipFill>
        <p:spPr>
          <a:xfrm>
            <a:off x="581191" y="969818"/>
            <a:ext cx="8097983" cy="1874982"/>
          </a:xfrm>
          <a:prstGeom prst="rect">
            <a:avLst/>
          </a:prstGeom>
        </p:spPr>
      </p:pic>
      <p:pic>
        <p:nvPicPr>
          <p:cNvPr id="6" name="Picture 5">
            <a:extLst>
              <a:ext uri="{FF2B5EF4-FFF2-40B4-BE49-F238E27FC236}">
                <a16:creationId xmlns:a16="http://schemas.microsoft.com/office/drawing/2014/main" id="{A67D2D16-EC85-467F-B2F1-168637AB4818}"/>
              </a:ext>
            </a:extLst>
          </p:cNvPr>
          <p:cNvPicPr>
            <a:picLocks noChangeAspect="1"/>
          </p:cNvPicPr>
          <p:nvPr/>
        </p:nvPicPr>
        <p:blipFill>
          <a:blip r:embed="rId3"/>
          <a:stretch>
            <a:fillRect/>
          </a:stretch>
        </p:blipFill>
        <p:spPr>
          <a:xfrm>
            <a:off x="652463" y="3587532"/>
            <a:ext cx="8026711" cy="3270468"/>
          </a:xfrm>
          <a:prstGeom prst="rect">
            <a:avLst/>
          </a:prstGeom>
        </p:spPr>
      </p:pic>
    </p:spTree>
    <p:extLst>
      <p:ext uri="{BB962C8B-B14F-4D97-AF65-F5344CB8AC3E}">
        <p14:creationId xmlns:p14="http://schemas.microsoft.com/office/powerpoint/2010/main" val="126959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A4DDB-D584-4119-8267-CB0B23B9D794}"/>
              </a:ext>
            </a:extLst>
          </p:cNvPr>
          <p:cNvSpPr>
            <a:spLocks noGrp="1"/>
          </p:cNvSpPr>
          <p:nvPr>
            <p:ph type="title"/>
          </p:nvPr>
        </p:nvSpPr>
        <p:spPr>
          <a:xfrm>
            <a:off x="581192" y="416560"/>
            <a:ext cx="11029616" cy="589280"/>
          </a:xfrm>
        </p:spPr>
        <p:txBody>
          <a:bodyPr/>
          <a:lstStyle/>
          <a:p>
            <a:r>
              <a:rPr lang="en-US" dirty="0"/>
              <a:t>Step 8:</a:t>
            </a:r>
          </a:p>
        </p:txBody>
      </p:sp>
      <p:pic>
        <p:nvPicPr>
          <p:cNvPr id="11" name="Content Placeholder 10">
            <a:extLst>
              <a:ext uri="{FF2B5EF4-FFF2-40B4-BE49-F238E27FC236}">
                <a16:creationId xmlns:a16="http://schemas.microsoft.com/office/drawing/2014/main" id="{4469DD95-766D-4928-9FDC-384AA080BE41}"/>
              </a:ext>
            </a:extLst>
          </p:cNvPr>
          <p:cNvPicPr>
            <a:picLocks noGrp="1" noChangeAspect="1"/>
          </p:cNvPicPr>
          <p:nvPr>
            <p:ph idx="1"/>
          </p:nvPr>
        </p:nvPicPr>
        <p:blipFill>
          <a:blip r:embed="rId2"/>
          <a:stretch>
            <a:fillRect/>
          </a:stretch>
        </p:blipFill>
        <p:spPr>
          <a:xfrm>
            <a:off x="0" y="1005840"/>
            <a:ext cx="11963400" cy="2809875"/>
          </a:xfrm>
        </p:spPr>
      </p:pic>
      <p:pic>
        <p:nvPicPr>
          <p:cNvPr id="13" name="Picture 12">
            <a:extLst>
              <a:ext uri="{FF2B5EF4-FFF2-40B4-BE49-F238E27FC236}">
                <a16:creationId xmlns:a16="http://schemas.microsoft.com/office/drawing/2014/main" id="{23D60BEF-F8C4-4F30-B970-3EFC49C39BFC}"/>
              </a:ext>
            </a:extLst>
          </p:cNvPr>
          <p:cNvPicPr>
            <a:picLocks noChangeAspect="1"/>
          </p:cNvPicPr>
          <p:nvPr/>
        </p:nvPicPr>
        <p:blipFill>
          <a:blip r:embed="rId3"/>
          <a:stretch>
            <a:fillRect/>
          </a:stretch>
        </p:blipFill>
        <p:spPr>
          <a:xfrm>
            <a:off x="5018151" y="2999528"/>
            <a:ext cx="6945249" cy="3858472"/>
          </a:xfrm>
          <a:prstGeom prst="rect">
            <a:avLst/>
          </a:prstGeom>
        </p:spPr>
      </p:pic>
    </p:spTree>
    <p:extLst>
      <p:ext uri="{BB962C8B-B14F-4D97-AF65-F5344CB8AC3E}">
        <p14:creationId xmlns:p14="http://schemas.microsoft.com/office/powerpoint/2010/main" val="2562120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D6CCF-38A3-4BDA-B976-E27D8ED349A5}"/>
              </a:ext>
            </a:extLst>
          </p:cNvPr>
          <p:cNvSpPr>
            <a:spLocks noGrp="1"/>
          </p:cNvSpPr>
          <p:nvPr>
            <p:ph type="title"/>
          </p:nvPr>
        </p:nvSpPr>
        <p:spPr/>
        <p:txBody>
          <a:bodyPr/>
          <a:lstStyle/>
          <a:p>
            <a:endParaRPr lang="en-US"/>
          </a:p>
        </p:txBody>
      </p:sp>
      <p:pic>
        <p:nvPicPr>
          <p:cNvPr id="5" name="Content Placeholder 4" descr="A birthday cake&#10;&#10;Description automatically generated">
            <a:extLst>
              <a:ext uri="{FF2B5EF4-FFF2-40B4-BE49-F238E27FC236}">
                <a16:creationId xmlns:a16="http://schemas.microsoft.com/office/drawing/2014/main" id="{1B19FD3D-59D3-440E-859D-04AD18DBA4FE}"/>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0" y="41656"/>
            <a:ext cx="12192000" cy="6836328"/>
          </a:xfrm>
        </p:spPr>
      </p:pic>
      <p:sp>
        <p:nvSpPr>
          <p:cNvPr id="6" name="TextBox 5">
            <a:extLst>
              <a:ext uri="{FF2B5EF4-FFF2-40B4-BE49-F238E27FC236}">
                <a16:creationId xmlns:a16="http://schemas.microsoft.com/office/drawing/2014/main" id="{B383A75C-6DEF-40BC-A8E0-EB167FDD4F41}"/>
              </a:ext>
            </a:extLst>
          </p:cNvPr>
          <p:cNvSpPr txBox="1"/>
          <p:nvPr/>
        </p:nvSpPr>
        <p:spPr>
          <a:xfrm>
            <a:off x="227504" y="5422039"/>
            <a:ext cx="11926171" cy="233706"/>
          </a:xfrm>
          <a:prstGeom prst="rect">
            <a:avLst/>
          </a:prstGeom>
          <a:noFill/>
        </p:spPr>
        <p:txBody>
          <a:bodyPr wrap="square" rtlCol="0">
            <a:spAutoFit/>
          </a:bodyPr>
          <a:lstStyle/>
          <a:p>
            <a:r>
              <a:rPr lang="en-US" sz="900">
                <a:hlinkClick r:id="rId3" tooltip="http://phoenixajournal.wordpress.com/2012/02/23/thank-you/"/>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1901927444"/>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3.xml><?xml version="1.0" encoding="utf-8"?>
<ds:datastoreItem xmlns:ds="http://schemas.openxmlformats.org/officeDocument/2006/customXml" ds:itemID="{8D289AE2-D2AE-49D1-AFAC-3A79F6794255}">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otalTime>1624</TotalTime>
  <Words>163</Words>
  <Application>Microsoft Office PowerPoint</Application>
  <PresentationFormat>Widescreen</PresentationFormat>
  <Paragraphs>13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Franklin Gothic Book</vt:lpstr>
      <vt:lpstr>Franklin Gothic Demi</vt:lpstr>
      <vt:lpstr>Open Sans</vt:lpstr>
      <vt:lpstr>Wingdings 2</vt:lpstr>
      <vt:lpstr>DividendVTI</vt:lpstr>
      <vt:lpstr>Teach One Presentation Week 5-6: X-Bar and Risk Adjusted X-Bar Control Chart (Q#1)</vt:lpstr>
      <vt:lpstr>Question 1.  In Health Administration Programs conducting satisfaction surveys are usually covered in courses on quality improvement.  This exercise shows how data from satisfaction surveys can be analyzed over time. Assume that, in different time periods, 4 randomly selected patients rated their satisfaction with our services.  Are we improving?</vt:lpstr>
      <vt:lpstr>Step 1: Import Library &amp; read Excel file</vt:lpstr>
      <vt:lpstr>Step 3: CalculatE Average of each time period </vt:lpstr>
      <vt:lpstr>Step 4: CalculatE Standard Deviation of all values</vt:lpstr>
      <vt:lpstr>Step 6: Calculate average for all values</vt:lpstr>
      <vt:lpstr>Step 8:</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 One Presentation Week 5-6: X-Bar and Risk Adjusted X-Bar Control Chart (Q#1)</dc:title>
  <dc:creator>sabin pradhan</dc:creator>
  <cp:lastModifiedBy>Farrokh Alemi</cp:lastModifiedBy>
  <cp:revision>20</cp:revision>
  <dcterms:created xsi:type="dcterms:W3CDTF">2020-09-19T23:56:52Z</dcterms:created>
  <dcterms:modified xsi:type="dcterms:W3CDTF">2020-09-26T21:47:10Z</dcterms:modified>
</cp:coreProperties>
</file>