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6"/>
  </p:notesMasterIdLst>
  <p:sldIdLst>
    <p:sldId id="268" r:id="rId2"/>
    <p:sldId id="269" r:id="rId3"/>
    <p:sldId id="325" r:id="rId4"/>
    <p:sldId id="326" r:id="rId5"/>
    <p:sldId id="295" r:id="rId6"/>
    <p:sldId id="271" r:id="rId7"/>
    <p:sldId id="272" r:id="rId8"/>
    <p:sldId id="296" r:id="rId9"/>
    <p:sldId id="273" r:id="rId10"/>
    <p:sldId id="298" r:id="rId11"/>
    <p:sldId id="299" r:id="rId12"/>
    <p:sldId id="300" r:id="rId13"/>
    <p:sldId id="297" r:id="rId14"/>
    <p:sldId id="274" r:id="rId15"/>
    <p:sldId id="301" r:id="rId16"/>
    <p:sldId id="302" r:id="rId17"/>
    <p:sldId id="309" r:id="rId18"/>
    <p:sldId id="328" r:id="rId19"/>
    <p:sldId id="329" r:id="rId20"/>
    <p:sldId id="330" r:id="rId21"/>
    <p:sldId id="331" r:id="rId22"/>
    <p:sldId id="310" r:id="rId23"/>
    <p:sldId id="311" r:id="rId24"/>
    <p:sldId id="312" r:id="rId25"/>
    <p:sldId id="282" r:id="rId26"/>
    <p:sldId id="313" r:id="rId27"/>
    <p:sldId id="332" r:id="rId28"/>
    <p:sldId id="314" r:id="rId29"/>
    <p:sldId id="315" r:id="rId30"/>
    <p:sldId id="285" r:id="rId31"/>
    <p:sldId id="316" r:id="rId32"/>
    <p:sldId id="317" r:id="rId33"/>
    <p:sldId id="333" r:id="rId34"/>
    <p:sldId id="334" r:id="rId35"/>
    <p:sldId id="335" r:id="rId36"/>
    <p:sldId id="336" r:id="rId37"/>
    <p:sldId id="337" r:id="rId38"/>
    <p:sldId id="338" r:id="rId39"/>
    <p:sldId id="318" r:id="rId40"/>
    <p:sldId id="339" r:id="rId41"/>
    <p:sldId id="340" r:id="rId42"/>
    <p:sldId id="342" r:id="rId43"/>
    <p:sldId id="344" r:id="rId44"/>
    <p:sldId id="341" r:id="rId45"/>
    <p:sldId id="319" r:id="rId46"/>
    <p:sldId id="320" r:id="rId47"/>
    <p:sldId id="345" r:id="rId48"/>
    <p:sldId id="321" r:id="rId49"/>
    <p:sldId id="350" r:id="rId50"/>
    <p:sldId id="349" r:id="rId51"/>
    <p:sldId id="322" r:id="rId52"/>
    <p:sldId id="346" r:id="rId53"/>
    <p:sldId id="347" r:id="rId54"/>
    <p:sldId id="348" r:id="rId55"/>
    <p:sldId id="292" r:id="rId56"/>
    <p:sldId id="323" r:id="rId57"/>
    <p:sldId id="351" r:id="rId58"/>
    <p:sldId id="352" r:id="rId59"/>
    <p:sldId id="293" r:id="rId60"/>
    <p:sldId id="324" r:id="rId61"/>
    <p:sldId id="353" r:id="rId62"/>
    <p:sldId id="354" r:id="rId63"/>
    <p:sldId id="355" r:id="rId64"/>
    <p:sldId id="26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33"/>
    <a:srgbClr val="00673B"/>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27" autoAdjust="0"/>
    <p:restoredTop sz="79784" autoAdjust="0"/>
  </p:normalViewPr>
  <p:slideViewPr>
    <p:cSldViewPr snapToGrid="0" snapToObjects="1">
      <p:cViewPr varScale="1">
        <p:scale>
          <a:sx n="75" d="100"/>
          <a:sy n="75" d="100"/>
        </p:scale>
        <p:origin x="738" y="5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7BC619-5504-FB45-AEAC-827102551631}" type="doc">
      <dgm:prSet loTypeId="urn:microsoft.com/office/officeart/2005/8/layout/orgChart1" loCatId="hierarchy" qsTypeId="urn:microsoft.com/office/officeart/2005/8/quickstyle/simple4" qsCatId="simple" csTypeId="urn:microsoft.com/office/officeart/2005/8/colors/colorful4" csCatId="colorful" phldr="1"/>
      <dgm:spPr/>
      <dgm:t>
        <a:bodyPr/>
        <a:lstStyle/>
        <a:p>
          <a:endParaRPr lang="en-US"/>
        </a:p>
      </dgm:t>
    </dgm:pt>
    <dgm:pt modelId="{06A6D22A-6783-E842-AD4C-FA1E3C4ADE05}" type="asst">
      <dgm:prSet phldrT="[Text]"/>
      <dgm:spPr/>
      <dgm:t>
        <a:bodyPr/>
        <a:lstStyle/>
        <a:p>
          <a:r>
            <a:rPr lang="en-US" dirty="0" smtClean="0"/>
            <a:t>Did We Improve?</a:t>
          </a:r>
          <a:endParaRPr lang="en-US" dirty="0"/>
        </a:p>
      </dgm:t>
    </dgm:pt>
    <dgm:pt modelId="{C40BB584-BAE8-D542-88F8-B6A756FA2053}" type="parTrans" cxnId="{8218A853-412B-024A-859C-73F116ADF277}">
      <dgm:prSet/>
      <dgm:spPr/>
      <dgm:t>
        <a:bodyPr/>
        <a:lstStyle/>
        <a:p>
          <a:endParaRPr lang="en-US"/>
        </a:p>
      </dgm:t>
    </dgm:pt>
    <dgm:pt modelId="{DE8D3C15-7C17-7046-BAD1-BC7EA68CB767}" type="sibTrans" cxnId="{8218A853-412B-024A-859C-73F116ADF277}">
      <dgm:prSet/>
      <dgm:spPr/>
      <dgm:t>
        <a:bodyPr/>
        <a:lstStyle/>
        <a:p>
          <a:endParaRPr lang="en-US"/>
        </a:p>
      </dgm:t>
    </dgm:pt>
    <dgm:pt modelId="{DC6FB526-4F6B-414B-9210-222D0D77E5FC}">
      <dgm:prSet phldrT="[Text]"/>
      <dgm:spPr>
        <a:solidFill>
          <a:schemeClr val="tx1"/>
        </a:solidFill>
      </dgm:spPr>
      <dgm:t>
        <a:bodyPr/>
        <a:lstStyle/>
        <a:p>
          <a:r>
            <a:rPr lang="en-US" dirty="0" smtClean="0"/>
            <a:t>Rely on Data &amp; Control</a:t>
          </a:r>
          <a:r>
            <a:rPr lang="en-US" baseline="0" dirty="0" smtClean="0"/>
            <a:t> Charts</a:t>
          </a:r>
          <a:endParaRPr lang="en-US" dirty="0"/>
        </a:p>
      </dgm:t>
    </dgm:pt>
    <dgm:pt modelId="{5460F915-EA90-ED4F-8BAD-F7EC90B025E5}" type="parTrans" cxnId="{23188391-4CBF-2E48-A146-6AB44996E6E1}">
      <dgm:prSet/>
      <dgm:spPr/>
      <dgm:t>
        <a:bodyPr/>
        <a:lstStyle/>
        <a:p>
          <a:endParaRPr lang="en-US"/>
        </a:p>
      </dgm:t>
    </dgm:pt>
    <dgm:pt modelId="{3EA899AF-C2F2-B943-BBA6-A7698D3448AB}" type="sibTrans" cxnId="{23188391-4CBF-2E48-A146-6AB44996E6E1}">
      <dgm:prSet/>
      <dgm:spPr/>
      <dgm:t>
        <a:bodyPr/>
        <a:lstStyle/>
        <a:p>
          <a:endParaRPr lang="en-US"/>
        </a:p>
      </dgm:t>
    </dgm:pt>
    <dgm:pt modelId="{D54426D1-47D6-6A42-9576-4E546CE88037}">
      <dgm:prSet phldrT="[Text]"/>
      <dgm:spPr/>
      <dgm:t>
        <a:bodyPr/>
        <a:lstStyle/>
        <a:p>
          <a:r>
            <a:rPr lang="en-US" dirty="0" smtClean="0"/>
            <a:t>Let Intuition Guide You</a:t>
          </a:r>
          <a:endParaRPr lang="en-US" dirty="0"/>
        </a:p>
      </dgm:t>
    </dgm:pt>
    <dgm:pt modelId="{9D80C899-A9A3-D247-B788-0D745DB2AA7E}" type="parTrans" cxnId="{1143B7E2-373D-BF41-BC3B-C89CE909F94B}">
      <dgm:prSet/>
      <dgm:spPr/>
      <dgm:t>
        <a:bodyPr/>
        <a:lstStyle/>
        <a:p>
          <a:endParaRPr lang="en-US"/>
        </a:p>
      </dgm:t>
    </dgm:pt>
    <dgm:pt modelId="{76264970-D241-EB45-858F-869EB5716A50}" type="sibTrans" cxnId="{1143B7E2-373D-BF41-BC3B-C89CE909F94B}">
      <dgm:prSet/>
      <dgm:spPr/>
      <dgm:t>
        <a:bodyPr/>
        <a:lstStyle/>
        <a:p>
          <a:endParaRPr lang="en-US"/>
        </a:p>
      </dgm:t>
    </dgm:pt>
    <dgm:pt modelId="{DD987023-0912-0A4F-B9D5-BD69A2E6EB8C}" type="pres">
      <dgm:prSet presAssocID="{D57BC619-5504-FB45-AEAC-827102551631}" presName="hierChild1" presStyleCnt="0">
        <dgm:presLayoutVars>
          <dgm:orgChart val="1"/>
          <dgm:chPref val="1"/>
          <dgm:dir/>
          <dgm:animOne val="branch"/>
          <dgm:animLvl val="lvl"/>
          <dgm:resizeHandles/>
        </dgm:presLayoutVars>
      </dgm:prSet>
      <dgm:spPr/>
      <dgm:t>
        <a:bodyPr/>
        <a:lstStyle/>
        <a:p>
          <a:endParaRPr lang="en-US"/>
        </a:p>
      </dgm:t>
    </dgm:pt>
    <dgm:pt modelId="{FFF2C4BC-0F29-B849-A673-690B31A01FD0}" type="pres">
      <dgm:prSet presAssocID="{06A6D22A-6783-E842-AD4C-FA1E3C4ADE05}" presName="hierRoot1" presStyleCnt="0">
        <dgm:presLayoutVars>
          <dgm:hierBranch val="init"/>
        </dgm:presLayoutVars>
      </dgm:prSet>
      <dgm:spPr/>
    </dgm:pt>
    <dgm:pt modelId="{51501E0D-9051-4645-9463-4564C9107320}" type="pres">
      <dgm:prSet presAssocID="{06A6D22A-6783-E842-AD4C-FA1E3C4ADE05}" presName="rootComposite1" presStyleCnt="0"/>
      <dgm:spPr/>
    </dgm:pt>
    <dgm:pt modelId="{7F5F8041-FA91-4F44-8F3F-6313C5A9B7A9}" type="pres">
      <dgm:prSet presAssocID="{06A6D22A-6783-E842-AD4C-FA1E3C4ADE05}" presName="rootText1" presStyleLbl="node0" presStyleIdx="0" presStyleCnt="1">
        <dgm:presLayoutVars>
          <dgm:chPref val="3"/>
        </dgm:presLayoutVars>
      </dgm:prSet>
      <dgm:spPr/>
      <dgm:t>
        <a:bodyPr/>
        <a:lstStyle/>
        <a:p>
          <a:endParaRPr lang="en-US"/>
        </a:p>
      </dgm:t>
    </dgm:pt>
    <dgm:pt modelId="{9AA7EAD3-F1BD-A045-A8D5-D071BD89A946}" type="pres">
      <dgm:prSet presAssocID="{06A6D22A-6783-E842-AD4C-FA1E3C4ADE05}" presName="rootConnector1" presStyleLbl="asst0" presStyleIdx="0" presStyleCnt="0"/>
      <dgm:spPr/>
      <dgm:t>
        <a:bodyPr/>
        <a:lstStyle/>
        <a:p>
          <a:endParaRPr lang="en-US"/>
        </a:p>
      </dgm:t>
    </dgm:pt>
    <dgm:pt modelId="{958BC748-5C8E-FD45-91DA-539B75BE52D2}" type="pres">
      <dgm:prSet presAssocID="{06A6D22A-6783-E842-AD4C-FA1E3C4ADE05}" presName="hierChild2" presStyleCnt="0"/>
      <dgm:spPr/>
    </dgm:pt>
    <dgm:pt modelId="{BCA4C312-9D3D-6949-9FCF-ED78290AEA41}" type="pres">
      <dgm:prSet presAssocID="{5460F915-EA90-ED4F-8BAD-F7EC90B025E5}" presName="Name37" presStyleLbl="parChTrans1D2" presStyleIdx="0" presStyleCnt="2"/>
      <dgm:spPr/>
      <dgm:t>
        <a:bodyPr/>
        <a:lstStyle/>
        <a:p>
          <a:endParaRPr lang="en-US"/>
        </a:p>
      </dgm:t>
    </dgm:pt>
    <dgm:pt modelId="{0119A129-E75C-F144-8D4A-0B3D4011CCD6}" type="pres">
      <dgm:prSet presAssocID="{DC6FB526-4F6B-414B-9210-222D0D77E5FC}" presName="hierRoot2" presStyleCnt="0">
        <dgm:presLayoutVars>
          <dgm:hierBranch val="init"/>
        </dgm:presLayoutVars>
      </dgm:prSet>
      <dgm:spPr/>
    </dgm:pt>
    <dgm:pt modelId="{1E997E28-0876-5D4D-8223-871D7CB4DD7E}" type="pres">
      <dgm:prSet presAssocID="{DC6FB526-4F6B-414B-9210-222D0D77E5FC}" presName="rootComposite" presStyleCnt="0"/>
      <dgm:spPr/>
    </dgm:pt>
    <dgm:pt modelId="{248853D4-9465-F145-92B0-8D4FC8DB2348}" type="pres">
      <dgm:prSet presAssocID="{DC6FB526-4F6B-414B-9210-222D0D77E5FC}" presName="rootText" presStyleLbl="node2" presStyleIdx="0" presStyleCnt="2">
        <dgm:presLayoutVars>
          <dgm:chPref val="3"/>
        </dgm:presLayoutVars>
      </dgm:prSet>
      <dgm:spPr/>
      <dgm:t>
        <a:bodyPr/>
        <a:lstStyle/>
        <a:p>
          <a:endParaRPr lang="en-US"/>
        </a:p>
      </dgm:t>
    </dgm:pt>
    <dgm:pt modelId="{8FB12147-6A8A-A743-9996-B51A55D5998A}" type="pres">
      <dgm:prSet presAssocID="{DC6FB526-4F6B-414B-9210-222D0D77E5FC}" presName="rootConnector" presStyleLbl="node2" presStyleIdx="0" presStyleCnt="2"/>
      <dgm:spPr/>
      <dgm:t>
        <a:bodyPr/>
        <a:lstStyle/>
        <a:p>
          <a:endParaRPr lang="en-US"/>
        </a:p>
      </dgm:t>
    </dgm:pt>
    <dgm:pt modelId="{6D608F31-D31B-A34A-BF63-17254FB81280}" type="pres">
      <dgm:prSet presAssocID="{DC6FB526-4F6B-414B-9210-222D0D77E5FC}" presName="hierChild4" presStyleCnt="0"/>
      <dgm:spPr/>
    </dgm:pt>
    <dgm:pt modelId="{9399EAA2-E748-6543-A4DC-5BABF0522D44}" type="pres">
      <dgm:prSet presAssocID="{DC6FB526-4F6B-414B-9210-222D0D77E5FC}" presName="hierChild5" presStyleCnt="0"/>
      <dgm:spPr/>
    </dgm:pt>
    <dgm:pt modelId="{6A53B8D9-68D1-5642-810F-E34DA9DE9B6A}" type="pres">
      <dgm:prSet presAssocID="{9D80C899-A9A3-D247-B788-0D745DB2AA7E}" presName="Name37" presStyleLbl="parChTrans1D2" presStyleIdx="1" presStyleCnt="2"/>
      <dgm:spPr/>
      <dgm:t>
        <a:bodyPr/>
        <a:lstStyle/>
        <a:p>
          <a:endParaRPr lang="en-US"/>
        </a:p>
      </dgm:t>
    </dgm:pt>
    <dgm:pt modelId="{43B53AE7-513D-BF42-A91D-3DEE28B289E4}" type="pres">
      <dgm:prSet presAssocID="{D54426D1-47D6-6A42-9576-4E546CE88037}" presName="hierRoot2" presStyleCnt="0">
        <dgm:presLayoutVars>
          <dgm:hierBranch val="init"/>
        </dgm:presLayoutVars>
      </dgm:prSet>
      <dgm:spPr/>
    </dgm:pt>
    <dgm:pt modelId="{2373A5CC-8953-A545-B3A7-5938CCD5359F}" type="pres">
      <dgm:prSet presAssocID="{D54426D1-47D6-6A42-9576-4E546CE88037}" presName="rootComposite" presStyleCnt="0"/>
      <dgm:spPr/>
    </dgm:pt>
    <dgm:pt modelId="{D27ED40B-BB20-D04E-A6A2-C1922F5F71FC}" type="pres">
      <dgm:prSet presAssocID="{D54426D1-47D6-6A42-9576-4E546CE88037}" presName="rootText" presStyleLbl="node2" presStyleIdx="1" presStyleCnt="2">
        <dgm:presLayoutVars>
          <dgm:chPref val="3"/>
        </dgm:presLayoutVars>
      </dgm:prSet>
      <dgm:spPr/>
      <dgm:t>
        <a:bodyPr/>
        <a:lstStyle/>
        <a:p>
          <a:endParaRPr lang="en-US"/>
        </a:p>
      </dgm:t>
    </dgm:pt>
    <dgm:pt modelId="{0BF802C2-0E20-6F42-B196-F6430B73F400}" type="pres">
      <dgm:prSet presAssocID="{D54426D1-47D6-6A42-9576-4E546CE88037}" presName="rootConnector" presStyleLbl="node2" presStyleIdx="1" presStyleCnt="2"/>
      <dgm:spPr/>
      <dgm:t>
        <a:bodyPr/>
        <a:lstStyle/>
        <a:p>
          <a:endParaRPr lang="en-US"/>
        </a:p>
      </dgm:t>
    </dgm:pt>
    <dgm:pt modelId="{A27777E6-7A18-A84A-AC19-B0A491440C70}" type="pres">
      <dgm:prSet presAssocID="{D54426D1-47D6-6A42-9576-4E546CE88037}" presName="hierChild4" presStyleCnt="0"/>
      <dgm:spPr/>
    </dgm:pt>
    <dgm:pt modelId="{7A664308-7A2C-D345-8667-7FF63F73C46D}" type="pres">
      <dgm:prSet presAssocID="{D54426D1-47D6-6A42-9576-4E546CE88037}" presName="hierChild5" presStyleCnt="0"/>
      <dgm:spPr/>
    </dgm:pt>
    <dgm:pt modelId="{1138F461-72AA-D842-910F-25B3A133EC38}" type="pres">
      <dgm:prSet presAssocID="{06A6D22A-6783-E842-AD4C-FA1E3C4ADE05}" presName="hierChild3" presStyleCnt="0"/>
      <dgm:spPr/>
    </dgm:pt>
  </dgm:ptLst>
  <dgm:cxnLst>
    <dgm:cxn modelId="{CDCF4395-8C0C-0F4E-B530-1FE99E25ADE9}" type="presOf" srcId="{5460F915-EA90-ED4F-8BAD-F7EC90B025E5}" destId="{BCA4C312-9D3D-6949-9FCF-ED78290AEA41}" srcOrd="0" destOrd="0" presId="urn:microsoft.com/office/officeart/2005/8/layout/orgChart1"/>
    <dgm:cxn modelId="{C309D7DC-875E-0D44-B43D-2A464C2B5588}" type="presOf" srcId="{DC6FB526-4F6B-414B-9210-222D0D77E5FC}" destId="{8FB12147-6A8A-A743-9996-B51A55D5998A}" srcOrd="1" destOrd="0" presId="urn:microsoft.com/office/officeart/2005/8/layout/orgChart1"/>
    <dgm:cxn modelId="{26942AD3-9FF6-CA4D-80CD-5E75DED9F4C5}" type="presOf" srcId="{9D80C899-A9A3-D247-B788-0D745DB2AA7E}" destId="{6A53B8D9-68D1-5642-810F-E34DA9DE9B6A}" srcOrd="0" destOrd="0" presId="urn:microsoft.com/office/officeart/2005/8/layout/orgChart1"/>
    <dgm:cxn modelId="{B757C74B-F8AE-8A45-92B8-6F7F1A024E0D}" type="presOf" srcId="{06A6D22A-6783-E842-AD4C-FA1E3C4ADE05}" destId="{7F5F8041-FA91-4F44-8F3F-6313C5A9B7A9}" srcOrd="0" destOrd="0" presId="urn:microsoft.com/office/officeart/2005/8/layout/orgChart1"/>
    <dgm:cxn modelId="{FB4BC279-E79C-A04A-961D-46A4F6F5A2D6}" type="presOf" srcId="{D57BC619-5504-FB45-AEAC-827102551631}" destId="{DD987023-0912-0A4F-B9D5-BD69A2E6EB8C}" srcOrd="0" destOrd="0" presId="urn:microsoft.com/office/officeart/2005/8/layout/orgChart1"/>
    <dgm:cxn modelId="{E44C061B-9168-6A46-AC5C-963F0A5275A7}" type="presOf" srcId="{DC6FB526-4F6B-414B-9210-222D0D77E5FC}" destId="{248853D4-9465-F145-92B0-8D4FC8DB2348}" srcOrd="0" destOrd="0" presId="urn:microsoft.com/office/officeart/2005/8/layout/orgChart1"/>
    <dgm:cxn modelId="{8218A853-412B-024A-859C-73F116ADF277}" srcId="{D57BC619-5504-FB45-AEAC-827102551631}" destId="{06A6D22A-6783-E842-AD4C-FA1E3C4ADE05}" srcOrd="0" destOrd="0" parTransId="{C40BB584-BAE8-D542-88F8-B6A756FA2053}" sibTransId="{DE8D3C15-7C17-7046-BAD1-BC7EA68CB767}"/>
    <dgm:cxn modelId="{EA4A0D14-6C2D-F24C-86EA-7047D18DCD4D}" type="presOf" srcId="{06A6D22A-6783-E842-AD4C-FA1E3C4ADE05}" destId="{9AA7EAD3-F1BD-A045-A8D5-D071BD89A946}" srcOrd="1" destOrd="0" presId="urn:microsoft.com/office/officeart/2005/8/layout/orgChart1"/>
    <dgm:cxn modelId="{23188391-4CBF-2E48-A146-6AB44996E6E1}" srcId="{06A6D22A-6783-E842-AD4C-FA1E3C4ADE05}" destId="{DC6FB526-4F6B-414B-9210-222D0D77E5FC}" srcOrd="0" destOrd="0" parTransId="{5460F915-EA90-ED4F-8BAD-F7EC90B025E5}" sibTransId="{3EA899AF-C2F2-B943-BBA6-A7698D3448AB}"/>
    <dgm:cxn modelId="{1143B7E2-373D-BF41-BC3B-C89CE909F94B}" srcId="{06A6D22A-6783-E842-AD4C-FA1E3C4ADE05}" destId="{D54426D1-47D6-6A42-9576-4E546CE88037}" srcOrd="1" destOrd="0" parTransId="{9D80C899-A9A3-D247-B788-0D745DB2AA7E}" sibTransId="{76264970-D241-EB45-858F-869EB5716A50}"/>
    <dgm:cxn modelId="{050974B9-18BD-7E4A-BF00-ACF3435888EE}" type="presOf" srcId="{D54426D1-47D6-6A42-9576-4E546CE88037}" destId="{D27ED40B-BB20-D04E-A6A2-C1922F5F71FC}" srcOrd="0" destOrd="0" presId="urn:microsoft.com/office/officeart/2005/8/layout/orgChart1"/>
    <dgm:cxn modelId="{9C38A77E-04C0-364C-BB4C-F343EE79B1C2}" type="presOf" srcId="{D54426D1-47D6-6A42-9576-4E546CE88037}" destId="{0BF802C2-0E20-6F42-B196-F6430B73F400}" srcOrd="1" destOrd="0" presId="urn:microsoft.com/office/officeart/2005/8/layout/orgChart1"/>
    <dgm:cxn modelId="{52C23A3E-C6B5-2E40-8F14-2BF047D5067A}" type="presParOf" srcId="{DD987023-0912-0A4F-B9D5-BD69A2E6EB8C}" destId="{FFF2C4BC-0F29-B849-A673-690B31A01FD0}" srcOrd="0" destOrd="0" presId="urn:microsoft.com/office/officeart/2005/8/layout/orgChart1"/>
    <dgm:cxn modelId="{AD47BF73-56E3-DC40-9EDF-C8DFD5A8884C}" type="presParOf" srcId="{FFF2C4BC-0F29-B849-A673-690B31A01FD0}" destId="{51501E0D-9051-4645-9463-4564C9107320}" srcOrd="0" destOrd="0" presId="urn:microsoft.com/office/officeart/2005/8/layout/orgChart1"/>
    <dgm:cxn modelId="{1A4A1DE5-8FFB-2F47-8ACE-FC4A5F517C79}" type="presParOf" srcId="{51501E0D-9051-4645-9463-4564C9107320}" destId="{7F5F8041-FA91-4F44-8F3F-6313C5A9B7A9}" srcOrd="0" destOrd="0" presId="urn:microsoft.com/office/officeart/2005/8/layout/orgChart1"/>
    <dgm:cxn modelId="{FA0AECBB-146D-9748-873D-930803014422}" type="presParOf" srcId="{51501E0D-9051-4645-9463-4564C9107320}" destId="{9AA7EAD3-F1BD-A045-A8D5-D071BD89A946}" srcOrd="1" destOrd="0" presId="urn:microsoft.com/office/officeart/2005/8/layout/orgChart1"/>
    <dgm:cxn modelId="{F4C6FB47-208B-C54D-9686-21CE2E81A95C}" type="presParOf" srcId="{FFF2C4BC-0F29-B849-A673-690B31A01FD0}" destId="{958BC748-5C8E-FD45-91DA-539B75BE52D2}" srcOrd="1" destOrd="0" presId="urn:microsoft.com/office/officeart/2005/8/layout/orgChart1"/>
    <dgm:cxn modelId="{4F28FC92-5C50-2E48-BF9B-540C8C946DC5}" type="presParOf" srcId="{958BC748-5C8E-FD45-91DA-539B75BE52D2}" destId="{BCA4C312-9D3D-6949-9FCF-ED78290AEA41}" srcOrd="0" destOrd="0" presId="urn:microsoft.com/office/officeart/2005/8/layout/orgChart1"/>
    <dgm:cxn modelId="{5E9BF2D1-E2A9-124A-A21F-C364561372BB}" type="presParOf" srcId="{958BC748-5C8E-FD45-91DA-539B75BE52D2}" destId="{0119A129-E75C-F144-8D4A-0B3D4011CCD6}" srcOrd="1" destOrd="0" presId="urn:microsoft.com/office/officeart/2005/8/layout/orgChart1"/>
    <dgm:cxn modelId="{00B40940-64F3-744A-A5AB-5D36EFE143FE}" type="presParOf" srcId="{0119A129-E75C-F144-8D4A-0B3D4011CCD6}" destId="{1E997E28-0876-5D4D-8223-871D7CB4DD7E}" srcOrd="0" destOrd="0" presId="urn:microsoft.com/office/officeart/2005/8/layout/orgChart1"/>
    <dgm:cxn modelId="{4EED95A8-B2CF-F147-9C8B-75FA5BC18F4D}" type="presParOf" srcId="{1E997E28-0876-5D4D-8223-871D7CB4DD7E}" destId="{248853D4-9465-F145-92B0-8D4FC8DB2348}" srcOrd="0" destOrd="0" presId="urn:microsoft.com/office/officeart/2005/8/layout/orgChart1"/>
    <dgm:cxn modelId="{42701BCF-42ED-E847-93F6-0387EEFCB61C}" type="presParOf" srcId="{1E997E28-0876-5D4D-8223-871D7CB4DD7E}" destId="{8FB12147-6A8A-A743-9996-B51A55D5998A}" srcOrd="1" destOrd="0" presId="urn:microsoft.com/office/officeart/2005/8/layout/orgChart1"/>
    <dgm:cxn modelId="{DD17CC6D-87F1-034C-9056-497A6304BFD4}" type="presParOf" srcId="{0119A129-E75C-F144-8D4A-0B3D4011CCD6}" destId="{6D608F31-D31B-A34A-BF63-17254FB81280}" srcOrd="1" destOrd="0" presId="urn:microsoft.com/office/officeart/2005/8/layout/orgChart1"/>
    <dgm:cxn modelId="{631340F9-6E25-2E48-B2E2-846437E1F188}" type="presParOf" srcId="{0119A129-E75C-F144-8D4A-0B3D4011CCD6}" destId="{9399EAA2-E748-6543-A4DC-5BABF0522D44}" srcOrd="2" destOrd="0" presId="urn:microsoft.com/office/officeart/2005/8/layout/orgChart1"/>
    <dgm:cxn modelId="{4A03E676-AF00-DA43-83D0-7B6B0F2234A9}" type="presParOf" srcId="{958BC748-5C8E-FD45-91DA-539B75BE52D2}" destId="{6A53B8D9-68D1-5642-810F-E34DA9DE9B6A}" srcOrd="2" destOrd="0" presId="urn:microsoft.com/office/officeart/2005/8/layout/orgChart1"/>
    <dgm:cxn modelId="{41FE771D-C08A-FC42-AA05-5A49F2CD5D89}" type="presParOf" srcId="{958BC748-5C8E-FD45-91DA-539B75BE52D2}" destId="{43B53AE7-513D-BF42-A91D-3DEE28B289E4}" srcOrd="3" destOrd="0" presId="urn:microsoft.com/office/officeart/2005/8/layout/orgChart1"/>
    <dgm:cxn modelId="{5DFE428A-6F77-4E4D-AAFE-970DF6F94733}" type="presParOf" srcId="{43B53AE7-513D-BF42-A91D-3DEE28B289E4}" destId="{2373A5CC-8953-A545-B3A7-5938CCD5359F}" srcOrd="0" destOrd="0" presId="urn:microsoft.com/office/officeart/2005/8/layout/orgChart1"/>
    <dgm:cxn modelId="{98DFEB97-E091-3C4C-A5F3-39B2684F2063}" type="presParOf" srcId="{2373A5CC-8953-A545-B3A7-5938CCD5359F}" destId="{D27ED40B-BB20-D04E-A6A2-C1922F5F71FC}" srcOrd="0" destOrd="0" presId="urn:microsoft.com/office/officeart/2005/8/layout/orgChart1"/>
    <dgm:cxn modelId="{220A4EAF-8BB1-ED43-98E8-021559553E07}" type="presParOf" srcId="{2373A5CC-8953-A545-B3A7-5938CCD5359F}" destId="{0BF802C2-0E20-6F42-B196-F6430B73F400}" srcOrd="1" destOrd="0" presId="urn:microsoft.com/office/officeart/2005/8/layout/orgChart1"/>
    <dgm:cxn modelId="{D99BDA4B-CEB5-964C-86E0-485FEC7DB7EB}" type="presParOf" srcId="{43B53AE7-513D-BF42-A91D-3DEE28B289E4}" destId="{A27777E6-7A18-A84A-AC19-B0A491440C70}" srcOrd="1" destOrd="0" presId="urn:microsoft.com/office/officeart/2005/8/layout/orgChart1"/>
    <dgm:cxn modelId="{01DF7E4B-F2B2-1F4E-B3A0-02FC27E0460A}" type="presParOf" srcId="{43B53AE7-513D-BF42-A91D-3DEE28B289E4}" destId="{7A664308-7A2C-D345-8667-7FF63F73C46D}" srcOrd="2" destOrd="0" presId="urn:microsoft.com/office/officeart/2005/8/layout/orgChart1"/>
    <dgm:cxn modelId="{FC8EFB42-A0BF-A94F-ACA6-A3F887B334D6}" type="presParOf" srcId="{FFF2C4BC-0F29-B849-A673-690B31A01FD0}" destId="{1138F461-72AA-D842-910F-25B3A133EC3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3B8D9-68D1-5642-810F-E34DA9DE9B6A}">
      <dsp:nvSpPr>
        <dsp:cNvPr id="0" name=""/>
        <dsp:cNvSpPr/>
      </dsp:nvSpPr>
      <dsp:spPr>
        <a:xfrm>
          <a:off x="4064000" y="2323347"/>
          <a:ext cx="2224013" cy="771971"/>
        </a:xfrm>
        <a:custGeom>
          <a:avLst/>
          <a:gdLst/>
          <a:ahLst/>
          <a:cxnLst/>
          <a:rect l="0" t="0" r="0" b="0"/>
          <a:pathLst>
            <a:path>
              <a:moveTo>
                <a:pt x="0" y="0"/>
              </a:moveTo>
              <a:lnTo>
                <a:pt x="0" y="385985"/>
              </a:lnTo>
              <a:lnTo>
                <a:pt x="2224013" y="385985"/>
              </a:lnTo>
              <a:lnTo>
                <a:pt x="2224013" y="77197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A4C312-9D3D-6949-9FCF-ED78290AEA41}">
      <dsp:nvSpPr>
        <dsp:cNvPr id="0" name=""/>
        <dsp:cNvSpPr/>
      </dsp:nvSpPr>
      <dsp:spPr>
        <a:xfrm>
          <a:off x="1839986" y="2323347"/>
          <a:ext cx="2224013" cy="771971"/>
        </a:xfrm>
        <a:custGeom>
          <a:avLst/>
          <a:gdLst/>
          <a:ahLst/>
          <a:cxnLst/>
          <a:rect l="0" t="0" r="0" b="0"/>
          <a:pathLst>
            <a:path>
              <a:moveTo>
                <a:pt x="2224013" y="0"/>
              </a:moveTo>
              <a:lnTo>
                <a:pt x="2224013" y="385985"/>
              </a:lnTo>
              <a:lnTo>
                <a:pt x="0" y="385985"/>
              </a:lnTo>
              <a:lnTo>
                <a:pt x="0" y="77197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5F8041-FA91-4F44-8F3F-6313C5A9B7A9}">
      <dsp:nvSpPr>
        <dsp:cNvPr id="0" name=""/>
        <dsp:cNvSpPr/>
      </dsp:nvSpPr>
      <dsp:spPr>
        <a:xfrm>
          <a:off x="2225972" y="485320"/>
          <a:ext cx="3676054" cy="1838027"/>
        </a:xfrm>
        <a:prstGeom prst="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t>Did We Improve?</a:t>
          </a:r>
          <a:endParaRPr lang="en-US" sz="4700" kern="1200" dirty="0"/>
        </a:p>
      </dsp:txBody>
      <dsp:txXfrm>
        <a:off x="2225972" y="485320"/>
        <a:ext cx="3676054" cy="1838027"/>
      </dsp:txXfrm>
    </dsp:sp>
    <dsp:sp modelId="{248853D4-9465-F145-92B0-8D4FC8DB2348}">
      <dsp:nvSpPr>
        <dsp:cNvPr id="0" name=""/>
        <dsp:cNvSpPr/>
      </dsp:nvSpPr>
      <dsp:spPr>
        <a:xfrm>
          <a:off x="1959" y="3095319"/>
          <a:ext cx="3676054" cy="1838027"/>
        </a:xfrm>
        <a:prstGeom prst="rect">
          <a:avLst/>
        </a:prstGeom>
        <a:solidFill>
          <a:schemeClr val="tx1"/>
        </a:soli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t>Rely on Data &amp; Control</a:t>
          </a:r>
          <a:r>
            <a:rPr lang="en-US" sz="4700" kern="1200" baseline="0" dirty="0" smtClean="0"/>
            <a:t> Charts</a:t>
          </a:r>
          <a:endParaRPr lang="en-US" sz="4700" kern="1200" dirty="0"/>
        </a:p>
      </dsp:txBody>
      <dsp:txXfrm>
        <a:off x="1959" y="3095319"/>
        <a:ext cx="3676054" cy="1838027"/>
      </dsp:txXfrm>
    </dsp:sp>
    <dsp:sp modelId="{D27ED40B-BB20-D04E-A6A2-C1922F5F71FC}">
      <dsp:nvSpPr>
        <dsp:cNvPr id="0" name=""/>
        <dsp:cNvSpPr/>
      </dsp:nvSpPr>
      <dsp:spPr>
        <a:xfrm>
          <a:off x="4449985" y="3095319"/>
          <a:ext cx="3676054" cy="1838027"/>
        </a:xfrm>
        <a:prstGeom prst="rect">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t>Let Intuition Guide You</a:t>
          </a:r>
          <a:endParaRPr lang="en-US" sz="4700" kern="1200" dirty="0"/>
        </a:p>
      </dsp:txBody>
      <dsp:txXfrm>
        <a:off x="4449985" y="3095319"/>
        <a:ext cx="3676054" cy="18380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lecture was organized by Dr. Alemi. </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aseline="0" dirty="0"/>
              <a:t> A </a:t>
            </a:r>
            <a:r>
              <a:rPr lang="en-US" sz="1200" dirty="0"/>
              <a:t>severity index can be used to predict patient outcomes.  The</a:t>
            </a:r>
            <a:r>
              <a:rPr lang="en-US" sz="1200" baseline="0" dirty="0"/>
              <a:t> literature is full of measures of severity or risk of patients.  </a:t>
            </a:r>
            <a:endParaRPr lang="en-US" sz="1200" dirty="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10</a:t>
            </a:fld>
            <a:endParaRPr lang="en-US"/>
          </a:p>
        </p:txBody>
      </p:sp>
    </p:spTree>
    <p:extLst>
      <p:ext uri="{BB962C8B-B14F-4D97-AF65-F5344CB8AC3E}">
        <p14:creationId xmlns:p14="http://schemas.microsoft.com/office/powerpoint/2010/main" val="379061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Clinicians’ consensus regarding expected outcomes can be used.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11</a:t>
            </a:fld>
            <a:endParaRPr lang="en-US"/>
          </a:p>
        </p:txBody>
      </p:sp>
    </p:spTree>
    <p:extLst>
      <p:ext uri="{BB962C8B-B14F-4D97-AF65-F5344CB8AC3E}">
        <p14:creationId xmlns:p14="http://schemas.microsoft.com/office/powerpoint/2010/main" val="228183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Or we can have the patients</a:t>
            </a:r>
            <a:r>
              <a:rPr lang="en-US" sz="1200" baseline="0" dirty="0"/>
              <a:t> rate </a:t>
            </a:r>
            <a:r>
              <a:rPr lang="en-US" sz="1200" dirty="0"/>
              <a:t>what outcomes they </a:t>
            </a:r>
            <a:r>
              <a:rPr lang="en-US" sz="1200" dirty="0" smtClean="0"/>
              <a:t>expect.</a:t>
            </a:r>
            <a:r>
              <a:rPr lang="en-US" sz="1200" baseline="0" dirty="0" smtClean="0"/>
              <a:t>  </a:t>
            </a:r>
            <a:endParaRPr lang="en-US" sz="1200" dirty="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12</a:t>
            </a:fld>
            <a:endParaRPr lang="en-US"/>
          </a:p>
        </p:txBody>
      </p:sp>
    </p:spTree>
    <p:extLst>
      <p:ext uri="{BB962C8B-B14F-4D97-AF65-F5344CB8AC3E}">
        <p14:creationId xmlns:p14="http://schemas.microsoft.com/office/powerpoint/2010/main" val="2349050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In collecting </a:t>
            </a:r>
            <a:r>
              <a:rPr lang="en-US" sz="1200" baseline="0" dirty="0" smtClean="0"/>
              <a:t>risk and outcome </a:t>
            </a:r>
            <a:r>
              <a:rPr lang="en-US" sz="1200" baseline="0" dirty="0"/>
              <a:t>data keep in mind that the </a:t>
            </a:r>
            <a:r>
              <a:rPr lang="en-US" sz="1200" dirty="0"/>
              <a:t>purpose is to </a:t>
            </a:r>
            <a:r>
              <a:rPr lang="en-US" sz="1200" dirty="0" smtClean="0"/>
              <a:t>improve, </a:t>
            </a:r>
            <a:r>
              <a:rPr lang="en-US" sz="1200" dirty="0"/>
              <a:t>not to get so lost in </a:t>
            </a:r>
            <a:r>
              <a:rPr lang="en-US" sz="1200" dirty="0" smtClean="0"/>
              <a:t>measurement,</a:t>
            </a:r>
            <a:r>
              <a:rPr lang="en-US" sz="1200" baseline="0" dirty="0" smtClean="0"/>
              <a:t> and </a:t>
            </a:r>
            <a:r>
              <a:rPr lang="en-US" sz="1200" dirty="0" smtClean="0"/>
              <a:t>to </a:t>
            </a:r>
            <a:r>
              <a:rPr lang="en-US" sz="1200" dirty="0"/>
              <a:t>lose sight of the improvement goal.  We should not spend so much time on data collection that leaves no time for improvement. </a:t>
            </a:r>
            <a:r>
              <a:rPr lang="en-US" sz="1200" dirty="0" smtClean="0"/>
              <a:t>Keep the big picture in mind and</a:t>
            </a:r>
            <a:r>
              <a:rPr lang="en-US" sz="1200" baseline="0" dirty="0" smtClean="0"/>
              <a:t> do not get lost into the minutia of data collection.  </a:t>
            </a:r>
            <a:endParaRPr lang="en-US" sz="1200" dirty="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13</a:t>
            </a:fld>
            <a:endParaRPr lang="en-US"/>
          </a:p>
        </p:txBody>
      </p:sp>
    </p:spTree>
    <p:extLst>
      <p:ext uri="{BB962C8B-B14F-4D97-AF65-F5344CB8AC3E}">
        <p14:creationId xmlns:p14="http://schemas.microsoft.com/office/powerpoint/2010/main" val="3737860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show you how to construct a risk adjusted p-chart by walking</a:t>
            </a:r>
            <a:r>
              <a:rPr lang="en-US" baseline="0" dirty="0" smtClean="0"/>
              <a:t> you through analysis of this data. </a:t>
            </a:r>
            <a:r>
              <a:rPr lang="en-US" dirty="0" smtClean="0"/>
              <a:t>On </a:t>
            </a:r>
            <a:r>
              <a:rPr lang="en-US" dirty="0"/>
              <a:t>the top </a:t>
            </a:r>
            <a:r>
              <a:rPr lang="en-US" dirty="0" smtClean="0"/>
              <a:t>two rows are </a:t>
            </a:r>
            <a:r>
              <a:rPr lang="en-US" dirty="0"/>
              <a:t>observed mortality during various time periods.  In the first time period, 2 of the 8 cases died.</a:t>
            </a:r>
            <a:r>
              <a:rPr lang="en-US" baseline="0" dirty="0"/>
              <a:t>  In the second time period 3 out of 9 cases died.  </a:t>
            </a:r>
            <a:r>
              <a:rPr lang="en-US" baseline="0" dirty="0" smtClean="0"/>
              <a:t>And so on.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14</a:t>
            </a:fld>
            <a:endParaRPr lang="en-US"/>
          </a:p>
        </p:txBody>
      </p:sp>
    </p:spTree>
    <p:extLst>
      <p:ext uri="{BB962C8B-B14F-4D97-AF65-F5344CB8AC3E}">
        <p14:creationId xmlns:p14="http://schemas.microsoft.com/office/powerpoint/2010/main" val="247203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case we also show expected mortality risk.  These data could come from many different sources.  I particularly like to use the </a:t>
            </a:r>
            <a:r>
              <a:rPr lang="en-US" dirty="0" err="1" smtClean="0"/>
              <a:t>MultiMorbidity</a:t>
            </a:r>
            <a:r>
              <a:rPr lang="en-US" dirty="0" smtClean="0"/>
              <a:t> index to predict the expected prognosis of the patients.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15</a:t>
            </a:fld>
            <a:endParaRPr lang="en-US"/>
          </a:p>
        </p:txBody>
      </p:sp>
    </p:spTree>
    <p:extLst>
      <p:ext uri="{BB962C8B-B14F-4D97-AF65-F5344CB8AC3E}">
        <p14:creationId xmlns:p14="http://schemas.microsoft.com/office/powerpoint/2010/main" val="2001327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we see that</a:t>
            </a:r>
            <a:r>
              <a:rPr lang="en-US" baseline="0" dirty="0" smtClean="0"/>
              <a:t> case 8 in time period 1 had 4% chance of dying.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16</a:t>
            </a:fld>
            <a:endParaRPr lang="en-US"/>
          </a:p>
        </p:txBody>
      </p:sp>
    </p:spTree>
    <p:extLst>
      <p:ext uri="{BB962C8B-B14F-4D97-AF65-F5344CB8AC3E}">
        <p14:creationId xmlns:p14="http://schemas.microsoft.com/office/powerpoint/2010/main" val="357629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begin the analysis by checking assumptions.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17</a:t>
            </a:fld>
            <a:endParaRPr lang="en-US"/>
          </a:p>
        </p:txBody>
      </p:sp>
    </p:spTree>
    <p:extLst>
      <p:ext uri="{BB962C8B-B14F-4D97-AF65-F5344CB8AC3E}">
        <p14:creationId xmlns:p14="http://schemas.microsoft.com/office/powerpoint/2010/main" val="190875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begin the analysis by checking assumptions.  </a:t>
            </a:r>
            <a:r>
              <a:rPr lang="en-US" dirty="0" smtClean="0"/>
              <a:t>We are examining discrete events that either happen or do not happen.</a:t>
            </a:r>
            <a:r>
              <a:rPr lang="en-US" baseline="0" dirty="0" smtClean="0"/>
              <a:t>  We want mutually exclusive and exhaustive events.  In this case, we are dealing with mortality, which is in fact exhaustive.  You are either dead or alive.  It Is also mutually exclusive, you cannot be both dead or alive.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18</a:t>
            </a:fld>
            <a:endParaRPr lang="en-US"/>
          </a:p>
        </p:txBody>
      </p:sp>
    </p:spTree>
    <p:extLst>
      <p:ext uri="{BB962C8B-B14F-4D97-AF65-F5344CB8AC3E}">
        <p14:creationId xmlns:p14="http://schemas.microsoft.com/office/powerpoint/2010/main" val="1321689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assumption is that The event is not rare, meaning the probability of it occurring exceeds 5% for each time period.  The smallest probability of mortality occurs in time period 3 where 1 out of 7 patients</a:t>
            </a:r>
            <a:r>
              <a:rPr lang="en-US" baseline="0" dirty="0" smtClean="0"/>
              <a:t> die, this is 14% mortality rate.  So we meet this assumption too.</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19</a:t>
            </a:fld>
            <a:endParaRPr lang="en-US"/>
          </a:p>
        </p:txBody>
      </p:sp>
    </p:spTree>
    <p:extLst>
      <p:ext uri="{BB962C8B-B14F-4D97-AF65-F5344CB8AC3E}">
        <p14:creationId xmlns:p14="http://schemas.microsoft.com/office/powerpoint/2010/main" val="171408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analyzing data and creating control charts is to examine if change we have introduced has truly led to an improvement.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2</a:t>
            </a:fld>
            <a:endParaRPr lang="en-US"/>
          </a:p>
        </p:txBody>
      </p:sp>
    </p:spTree>
    <p:extLst>
      <p:ext uri="{BB962C8B-B14F-4D97-AF65-F5344CB8AC3E}">
        <p14:creationId xmlns:p14="http://schemas.microsoft.com/office/powerpoint/2010/main" val="115471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assume that observed events are independent of each other, that mortality of one patient is not related to mortality of another.  For example, we are assuming that we are not dealing with mortality</a:t>
            </a:r>
            <a:r>
              <a:rPr lang="en-US" baseline="0" dirty="0" smtClean="0"/>
              <a:t> from an infectious disease.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20</a:t>
            </a:fld>
            <a:endParaRPr lang="en-US"/>
          </a:p>
        </p:txBody>
      </p:sp>
    </p:spTree>
    <p:extLst>
      <p:ext uri="{BB962C8B-B14F-4D97-AF65-F5344CB8AC3E}">
        <p14:creationId xmlns:p14="http://schemas.microsoft.com/office/powerpoint/2010/main" val="113161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are assuming that The probability of the event does change over time.  We</a:t>
            </a:r>
            <a:r>
              <a:rPr lang="en-US" baseline="0" dirty="0" smtClean="0"/>
              <a:t> know that mortality depends on patient conditions and that each patient presents with different conditions. As different types of patients present they would have different rates of mortality.  A p-chart assumes that these rates do not change.  In contrast A risk adjusted p-charts makes the opposite assumption that the rate changes and depends on patient conditions.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21</a:t>
            </a:fld>
            <a:endParaRPr lang="en-US"/>
          </a:p>
        </p:txBody>
      </p:sp>
    </p:spTree>
    <p:extLst>
      <p:ext uri="{BB962C8B-B14F-4D97-AF65-F5344CB8AC3E}">
        <p14:creationId xmlns:p14="http://schemas.microsoft.com/office/powerpoint/2010/main" val="95262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2 we calculate observed rates of mortality for each time period.  This is done by dividing the observed mortality with the number of cases in the time period.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22</a:t>
            </a:fld>
            <a:endParaRPr lang="en-US"/>
          </a:p>
        </p:txBody>
      </p:sp>
    </p:spTree>
    <p:extLst>
      <p:ext uri="{BB962C8B-B14F-4D97-AF65-F5344CB8AC3E}">
        <p14:creationId xmlns:p14="http://schemas.microsoft.com/office/powerpoint/2010/main" val="506078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 see much of the pattern in the data until you plot the rates.</a:t>
            </a:r>
            <a:r>
              <a:rPr lang="en-US" baseline="0" dirty="0" smtClean="0"/>
              <a:t>  Let us take a look.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23</a:t>
            </a:fld>
            <a:endParaRPr lang="en-US"/>
          </a:p>
        </p:txBody>
      </p:sp>
    </p:spTree>
    <p:extLst>
      <p:ext uri="{BB962C8B-B14F-4D97-AF65-F5344CB8AC3E}">
        <p14:creationId xmlns:p14="http://schemas.microsoft.com/office/powerpoint/2010/main" val="1257495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Time period 7 and 3 seem different but don’t rush to judgment. Wait, until you see control limits of what could have been expected.</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24</a:t>
            </a:fld>
            <a:endParaRPr lang="en-US"/>
          </a:p>
        </p:txBody>
      </p:sp>
    </p:spTree>
    <p:extLst>
      <p:ext uri="{BB962C8B-B14F-4D97-AF65-F5344CB8AC3E}">
        <p14:creationId xmlns:p14="http://schemas.microsoft.com/office/powerpoint/2010/main" val="1617486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3 we calculate the expected rates for each time period.  This is the rate we would have expected to have based</a:t>
            </a:r>
            <a:r>
              <a:rPr lang="en-US" baseline="0" dirty="0" smtClean="0"/>
              <a:t> on the risk that our patients faced.</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25</a:t>
            </a:fld>
            <a:endParaRPr lang="en-US"/>
          </a:p>
        </p:txBody>
      </p:sp>
    </p:spTree>
    <p:extLst>
      <p:ext uri="{BB962C8B-B14F-4D97-AF65-F5344CB8AC3E}">
        <p14:creationId xmlns:p14="http://schemas.microsoft.com/office/powerpoint/2010/main" val="1013938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calculated as the average of the risk faced by all patients during that</a:t>
            </a:r>
            <a:r>
              <a:rPr lang="en-US" baseline="0" dirty="0" smtClean="0"/>
              <a:t> time period.  The expected value for time period I is the sum of the risk faced by patients divided by the total number of patients.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26</a:t>
            </a:fld>
            <a:endParaRPr lang="en-US"/>
          </a:p>
        </p:txBody>
      </p:sp>
    </p:spTree>
    <p:extLst>
      <p:ext uri="{BB962C8B-B14F-4D97-AF65-F5344CB8AC3E}">
        <p14:creationId xmlns:p14="http://schemas.microsoft.com/office/powerpoint/2010/main" val="1494910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for the first time period we have 8 patients at risk ranging from low of 4% chance</a:t>
            </a:r>
            <a:r>
              <a:rPr lang="en-US" baseline="0" dirty="0" smtClean="0"/>
              <a:t> of mortality to high of 88% chance.  The expected value for time period 1 is calculated as sum of the risk of each patient divided by 8.</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27</a:t>
            </a:fld>
            <a:endParaRPr lang="en-US"/>
          </a:p>
        </p:txBody>
      </p:sp>
    </p:spTree>
    <p:extLst>
      <p:ext uri="{BB962C8B-B14F-4D97-AF65-F5344CB8AC3E}">
        <p14:creationId xmlns:p14="http://schemas.microsoft.com/office/powerpoint/2010/main" val="619357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both</a:t>
            </a:r>
            <a:r>
              <a:rPr lang="en-US" baseline="0" dirty="0" smtClean="0"/>
              <a:t> the observed and the expected mortality rates.  Again it is hard to compare these numbers until we plot them.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28</a:t>
            </a:fld>
            <a:endParaRPr lang="en-US"/>
          </a:p>
        </p:txBody>
      </p:sp>
    </p:spTree>
    <p:extLst>
      <p:ext uri="{BB962C8B-B14F-4D97-AF65-F5344CB8AC3E}">
        <p14:creationId xmlns:p14="http://schemas.microsoft.com/office/powerpoint/2010/main" val="1525571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We see that in many time periods the</a:t>
            </a:r>
            <a:r>
              <a:rPr lang="en-US" altLang="en-US" sz="1200" baseline="0" dirty="0" smtClean="0"/>
              <a:t> expected and observed mortality rates are close. Time period 3, 5 and 8 seem to have large differences between expected and observed rates.  But are these differences large enough to not be due to random chance. </a:t>
            </a:r>
            <a:r>
              <a:rPr lang="en-US" altLang="en-US" sz="1200" dirty="0" smtClean="0"/>
              <a:t>Plotting expected mortality helps interpret the observed rates but does not settle the question of whether differences are due to chance</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29</a:t>
            </a:fld>
            <a:endParaRPr lang="en-US"/>
          </a:p>
        </p:txBody>
      </p:sp>
    </p:spTree>
    <p:extLst>
      <p:ext uri="{BB962C8B-B14F-4D97-AF65-F5344CB8AC3E}">
        <p14:creationId xmlns:p14="http://schemas.microsoft.com/office/powerpoint/2010/main" val="54709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analyze data, we move away from blaming individuals and focus on how the system performs.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3</a:t>
            </a:fld>
            <a:endParaRPr lang="en-US"/>
          </a:p>
        </p:txBody>
      </p:sp>
    </p:spTree>
    <p:extLst>
      <p:ext uri="{BB962C8B-B14F-4D97-AF65-F5344CB8AC3E}">
        <p14:creationId xmlns:p14="http://schemas.microsoft.com/office/powerpoint/2010/main" val="507834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a:t>
            </a:r>
            <a:r>
              <a:rPr lang="en-US" baseline="0" dirty="0" smtClean="0"/>
              <a:t> 4 we calculate expected deviations.  This gives us a sense of how much variation around the mean can be expected due to chance events.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30</a:t>
            </a:fld>
            <a:endParaRPr lang="en-US"/>
          </a:p>
        </p:txBody>
      </p:sp>
    </p:spTree>
    <p:extLst>
      <p:ext uri="{BB962C8B-B14F-4D97-AF65-F5344CB8AC3E}">
        <p14:creationId xmlns:p14="http://schemas.microsoft.com/office/powerpoint/2010/main" val="971832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Expected deviation is calculated by</a:t>
            </a:r>
            <a:r>
              <a:rPr lang="en-US" baseline="0" dirty="0" smtClean="0"/>
              <a:t> taking the average of the product of the square root of each patient’s risk times one minus the patient’s risk.  This formula says in words that Deviation at time period I is calculated by first multiplying the risk of each patient by one minus the risk of the patient, then summing these products and taking the square root of it.  Finally dividing the square root by the number of patients in the time period.</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31</a:t>
            </a:fld>
            <a:endParaRPr lang="en-US"/>
          </a:p>
        </p:txBody>
      </p:sp>
    </p:spTree>
    <p:extLst>
      <p:ext uri="{BB962C8B-B14F-4D97-AF65-F5344CB8AC3E}">
        <p14:creationId xmlns:p14="http://schemas.microsoft.com/office/powerpoint/2010/main" val="617196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look at these calculations for time period 1.  We start by multiplying patients risk in the first time period by 1 minus the risk.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32</a:t>
            </a:fld>
            <a:endParaRPr lang="en-US"/>
          </a:p>
        </p:txBody>
      </p:sp>
    </p:spTree>
    <p:extLst>
      <p:ext uri="{BB962C8B-B14F-4D97-AF65-F5344CB8AC3E}">
        <p14:creationId xmlns:p14="http://schemas.microsoft.com/office/powerpoint/2010/main" val="981027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aseline="0" dirty="0" smtClean="0"/>
              <a:t>this time period, the first patient has 18% chance of mortality.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33</a:t>
            </a:fld>
            <a:endParaRPr lang="en-US"/>
          </a:p>
        </p:txBody>
      </p:sp>
    </p:spTree>
    <p:extLst>
      <p:ext uri="{BB962C8B-B14F-4D97-AF65-F5344CB8AC3E}">
        <p14:creationId xmlns:p14="http://schemas.microsoft.com/office/powerpoint/2010/main" val="107629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Multiplying 18% by one minus 18% gets us 15%.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34</a:t>
            </a:fld>
            <a:endParaRPr lang="en-US"/>
          </a:p>
        </p:txBody>
      </p:sp>
    </p:spTree>
    <p:extLst>
      <p:ext uri="{BB962C8B-B14F-4D97-AF65-F5344CB8AC3E}">
        <p14:creationId xmlns:p14="http://schemas.microsoft.com/office/powerpoint/2010/main" val="1504343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do this for all 8 patients.  We sum the products.  Take the square root of the sum. Then divide it by number of cases to get 0.13 for our estimate of deviation.</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35</a:t>
            </a:fld>
            <a:endParaRPr lang="en-US"/>
          </a:p>
        </p:txBody>
      </p:sp>
    </p:spTree>
    <p:extLst>
      <p:ext uri="{BB962C8B-B14F-4D97-AF65-F5344CB8AC3E}">
        <p14:creationId xmlns:p14="http://schemas.microsoft.com/office/powerpoint/2010/main" val="2028254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sum the products.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36</a:t>
            </a:fld>
            <a:endParaRPr lang="en-US"/>
          </a:p>
        </p:txBody>
      </p:sp>
    </p:spTree>
    <p:extLst>
      <p:ext uri="{BB962C8B-B14F-4D97-AF65-F5344CB8AC3E}">
        <p14:creationId xmlns:p14="http://schemas.microsoft.com/office/powerpoint/2010/main" val="378616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Take the square root of the sum.</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37</a:t>
            </a:fld>
            <a:endParaRPr lang="en-US"/>
          </a:p>
        </p:txBody>
      </p:sp>
    </p:spTree>
    <p:extLst>
      <p:ext uri="{BB962C8B-B14F-4D97-AF65-F5344CB8AC3E}">
        <p14:creationId xmlns:p14="http://schemas.microsoft.com/office/powerpoint/2010/main" val="542798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Then divide it by number of cases to get 0.13 for our estimate of deviation.</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38</a:t>
            </a:fld>
            <a:endParaRPr lang="en-US"/>
          </a:p>
        </p:txBody>
      </p:sp>
    </p:spTree>
    <p:extLst>
      <p:ext uri="{BB962C8B-B14F-4D97-AF65-F5344CB8AC3E}">
        <p14:creationId xmlns:p14="http://schemas.microsoft.com/office/powerpoint/2010/main" val="2143761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expected deviation calculated for all time periods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39</a:t>
            </a:fld>
            <a:endParaRPr lang="en-US"/>
          </a:p>
        </p:txBody>
      </p:sp>
    </p:spTree>
    <p:extLst>
      <p:ext uri="{BB962C8B-B14F-4D97-AF65-F5344CB8AC3E}">
        <p14:creationId xmlns:p14="http://schemas.microsoft.com/office/powerpoint/2010/main" val="77241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move away from case by case reactions and start looking at patterns of care and their outcomes. Control charts discipline our intuitions and help us communicate the system wide impact of our improvement efforts.</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4</a:t>
            </a:fld>
            <a:endParaRPr lang="en-US"/>
          </a:p>
        </p:txBody>
      </p:sp>
    </p:spTree>
    <p:extLst>
      <p:ext uri="{BB962C8B-B14F-4D97-AF65-F5344CB8AC3E}">
        <p14:creationId xmlns:p14="http://schemas.microsoft.com/office/powerpoint/2010/main" val="500345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step </a:t>
            </a:r>
            <a:r>
              <a:rPr lang="en-US" baseline="0" dirty="0" smtClean="0"/>
              <a:t>5 we calculate control limits.  These limits tell us the range in which data may fall by chance.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40</a:t>
            </a:fld>
            <a:endParaRPr lang="en-US"/>
          </a:p>
        </p:txBody>
      </p:sp>
    </p:spTree>
    <p:extLst>
      <p:ext uri="{BB962C8B-B14F-4D97-AF65-F5344CB8AC3E}">
        <p14:creationId xmlns:p14="http://schemas.microsoft.com/office/powerpoint/2010/main" val="1433095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Upper Control</a:t>
            </a:r>
            <a:r>
              <a:rPr lang="en-US" baseline="0" dirty="0" smtClean="0"/>
              <a:t> limit is calculated as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41</a:t>
            </a:fld>
            <a:endParaRPr lang="en-US"/>
          </a:p>
        </p:txBody>
      </p:sp>
    </p:spTree>
    <p:extLst>
      <p:ext uri="{BB962C8B-B14F-4D97-AF65-F5344CB8AC3E}">
        <p14:creationId xmlns:p14="http://schemas.microsoft.com/office/powerpoint/2010/main" val="1489622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expected value for the time period</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42</a:t>
            </a:fld>
            <a:endParaRPr lang="en-US"/>
          </a:p>
        </p:txBody>
      </p:sp>
    </p:spTree>
    <p:extLst>
      <p:ext uri="{BB962C8B-B14F-4D97-AF65-F5344CB8AC3E}">
        <p14:creationId xmlns:p14="http://schemas.microsoft.com/office/powerpoint/2010/main" val="1800838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 times the deviation for the time period.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43</a:t>
            </a:fld>
            <a:endParaRPr lang="en-US"/>
          </a:p>
        </p:txBody>
      </p:sp>
    </p:spTree>
    <p:extLst>
      <p:ext uri="{BB962C8B-B14F-4D97-AF65-F5344CB8AC3E}">
        <p14:creationId xmlns:p14="http://schemas.microsoft.com/office/powerpoint/2010/main" val="11164900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a:t>
            </a:r>
            <a:r>
              <a:rPr lang="en-US" baseline="0" dirty="0" smtClean="0"/>
              <a:t> lower control limit is calculated as Expect value for the time period minus t times deviations.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44</a:t>
            </a:fld>
            <a:endParaRPr lang="en-US"/>
          </a:p>
        </p:txBody>
      </p:sp>
    </p:spTree>
    <p:extLst>
      <p:ext uri="{BB962C8B-B14F-4D97-AF65-F5344CB8AC3E}">
        <p14:creationId xmlns:p14="http://schemas.microsoft.com/office/powerpoint/2010/main" val="972916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these calculations</a:t>
            </a:r>
            <a:r>
              <a:rPr lang="en-US" baseline="0" dirty="0" smtClean="0"/>
              <a:t> T is a constant established from t-distribution tables , found online.  It is a constant that is based on degrees of freedom available.  </a:t>
            </a:r>
            <a:r>
              <a:rPr lang="en-US" baseline="0" dirty="0" err="1" smtClean="0"/>
              <a:t>Deagrees</a:t>
            </a:r>
            <a:r>
              <a:rPr lang="en-US" baseline="0" dirty="0" smtClean="0"/>
              <a:t> of freedom is calculated as one minus number of observations in the time period.</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45</a:t>
            </a:fld>
            <a:endParaRPr lang="en-US"/>
          </a:p>
        </p:txBody>
      </p:sp>
    </p:spTree>
    <p:extLst>
      <p:ext uri="{BB962C8B-B14F-4D97-AF65-F5344CB8AC3E}">
        <p14:creationId xmlns:p14="http://schemas.microsoft.com/office/powerpoint/2010/main" val="1586020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sample calculations.  For the first time period, 0.28 is the expected value and 0.13 the deviation. There are 8 observations so 7 degrees f freedom, and t value is  2.37.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46</a:t>
            </a:fld>
            <a:endParaRPr lang="en-US"/>
          </a:p>
        </p:txBody>
      </p:sp>
    </p:spTree>
    <p:extLst>
      <p:ext uri="{BB962C8B-B14F-4D97-AF65-F5344CB8AC3E}">
        <p14:creationId xmlns:p14="http://schemas.microsoft.com/office/powerpoint/2010/main" val="5717914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sample calculations.  For the first time period, 0.28 is the expected value and 0.13 the deviation. There are 8 observations so 7 degrees f freedom, and t value is  2.37.  Notice that lower control limit is calculated to be a negative number, which is not possible, so it is set to zero.</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47</a:t>
            </a:fld>
            <a:endParaRPr lang="en-US"/>
          </a:p>
        </p:txBody>
      </p:sp>
    </p:spTree>
    <p:extLst>
      <p:ext uri="{BB962C8B-B14F-4D97-AF65-F5344CB8AC3E}">
        <p14:creationId xmlns:p14="http://schemas.microsoft.com/office/powerpoint/2010/main" val="252821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calculated lower and upper control limits.</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48</a:t>
            </a:fld>
            <a:endParaRPr lang="en-US"/>
          </a:p>
        </p:txBody>
      </p:sp>
    </p:spTree>
    <p:extLst>
      <p:ext uri="{BB962C8B-B14F-4D97-AF65-F5344CB8AC3E}">
        <p14:creationId xmlns:p14="http://schemas.microsoft.com/office/powerpoint/2010/main" val="815120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X axis shows time periods, here going from 1st to 8</a:t>
            </a:r>
            <a:r>
              <a:rPr lang="en-US" baseline="30000" dirty="0" smtClean="0"/>
              <a:t>th</a:t>
            </a:r>
            <a:r>
              <a:rPr lang="en-US" baseline="0" dirty="0" smtClean="0"/>
              <a:t> period.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49</a:t>
            </a:fld>
            <a:endParaRPr lang="en-US"/>
          </a:p>
        </p:txBody>
      </p:sp>
    </p:spTree>
    <p:extLst>
      <p:ext uri="{BB962C8B-B14F-4D97-AF65-F5344CB8AC3E}">
        <p14:creationId xmlns:p14="http://schemas.microsoft.com/office/powerpoint/2010/main" val="50852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672"/>
              </a:spcBef>
              <a:spcAft>
                <a:spcPts val="0"/>
              </a:spcAft>
            </a:pPr>
            <a:r>
              <a:rPr lang="en-US" sz="1200" b="1" kern="1200" dirty="0">
                <a:latin typeface="Arial" panose="020B0604020202020204" pitchFamily="34" charset="0"/>
              </a:rPr>
              <a:t>The Purpose of p-chart is to </a:t>
            </a:r>
            <a:r>
              <a:rPr lang="en-US" sz="1200" kern="1200" dirty="0">
                <a:latin typeface="Arial" panose="020B0604020202020204" pitchFamily="34" charset="0"/>
              </a:rPr>
              <a:t>detect if the process has improved beyond  historical levels.  This kind</a:t>
            </a:r>
            <a:r>
              <a:rPr lang="en-US" sz="1200" kern="1200" baseline="0" dirty="0">
                <a:latin typeface="Arial" panose="020B0604020202020204" pitchFamily="34" charset="0"/>
              </a:rPr>
              <a:t> of chart assumes that </a:t>
            </a:r>
            <a:r>
              <a:rPr lang="en-US" sz="1200" kern="1200" dirty="0">
                <a:latin typeface="Arial" panose="020B0604020202020204" pitchFamily="34" charset="0"/>
              </a:rPr>
              <a:t>we serve same type of patients</a:t>
            </a:r>
            <a:r>
              <a:rPr lang="en-US" sz="1200" kern="1200" baseline="0" dirty="0">
                <a:latin typeface="Arial" panose="020B0604020202020204" pitchFamily="34" charset="0"/>
              </a:rPr>
              <a:t> as we have </a:t>
            </a:r>
            <a:r>
              <a:rPr lang="en-US" sz="1200" kern="1200" baseline="0" dirty="0" smtClean="0">
                <a:latin typeface="Arial" panose="020B0604020202020204" pitchFamily="34" charset="0"/>
              </a:rPr>
              <a:t>historically and any improvements we see are due to our intervention and not due to underlying change in the nature of the patients.</a:t>
            </a:r>
            <a:endParaRPr 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a:t>
            </a:fld>
            <a:endParaRPr lang="en-US"/>
          </a:p>
        </p:txBody>
      </p:sp>
    </p:spTree>
    <p:extLst>
      <p:ext uri="{BB962C8B-B14F-4D97-AF65-F5344CB8AC3E}">
        <p14:creationId xmlns:p14="http://schemas.microsoft.com/office/powerpoint/2010/main" val="17896924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 axis shows the probability of the event.  The Y-axis shows the mortality rate.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50</a:t>
            </a:fld>
            <a:endParaRPr lang="en-US"/>
          </a:p>
        </p:txBody>
      </p:sp>
    </p:spTree>
    <p:extLst>
      <p:ext uri="{BB962C8B-B14F-4D97-AF65-F5344CB8AC3E}">
        <p14:creationId xmlns:p14="http://schemas.microsoft.com/office/powerpoint/2010/main" val="1728997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limits are shown as red lines without markers.  Here lower and upper control limit are drawn.</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51</a:t>
            </a:fld>
            <a:endParaRPr lang="en-US"/>
          </a:p>
        </p:txBody>
      </p:sp>
    </p:spTree>
    <p:extLst>
      <p:ext uri="{BB962C8B-B14F-4D97-AF65-F5344CB8AC3E}">
        <p14:creationId xmlns:p14="http://schemas.microsoft.com/office/powerpoint/2010/main" val="1174003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Observations are shown as a line with markers to attract attention to each time period.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52</a:t>
            </a:fld>
            <a:endParaRPr lang="en-US"/>
          </a:p>
        </p:txBody>
      </p:sp>
    </p:spTree>
    <p:extLst>
      <p:ext uri="{BB962C8B-B14F-4D97-AF65-F5344CB8AC3E}">
        <p14:creationId xmlns:p14="http://schemas.microsoft.com/office/powerpoint/2010/main" val="10070336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points that fall outside the limits are significant non-chance deviation from expected values. These are time periods that we performed different from expected values.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53</a:t>
            </a:fld>
            <a:endParaRPr lang="en-US"/>
          </a:p>
        </p:txBody>
      </p:sp>
    </p:spTree>
    <p:extLst>
      <p:ext uri="{BB962C8B-B14F-4D97-AF65-F5344CB8AC3E}">
        <p14:creationId xmlns:p14="http://schemas.microsoft.com/office/powerpoint/2010/main" val="649988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charts tell how we have changed over time.</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54</a:t>
            </a:fld>
            <a:endParaRPr lang="en-US"/>
          </a:p>
        </p:txBody>
      </p:sp>
    </p:spTree>
    <p:extLst>
      <p:ext uri="{BB962C8B-B14F-4D97-AF65-F5344CB8AC3E}">
        <p14:creationId xmlns:p14="http://schemas.microsoft.com/office/powerpoint/2010/main" val="1912473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helpful to interpret the control chart.</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55</a:t>
            </a:fld>
            <a:endParaRPr lang="en-US"/>
          </a:p>
        </p:txBody>
      </p:sp>
    </p:spTree>
    <p:extLst>
      <p:ext uri="{BB962C8B-B14F-4D97-AF65-F5344CB8AC3E}">
        <p14:creationId xmlns:p14="http://schemas.microsoft.com/office/powerpoint/2010/main" val="6025098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are no points above UCL.  We did not get worse over time.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56</a:t>
            </a:fld>
            <a:endParaRPr lang="en-US"/>
          </a:p>
        </p:txBody>
      </p:sp>
    </p:spTree>
    <p:extLst>
      <p:ext uri="{BB962C8B-B14F-4D97-AF65-F5344CB8AC3E}">
        <p14:creationId xmlns:p14="http://schemas.microsoft.com/office/powerpoint/2010/main" val="1657490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There is one point below LCL.</a:t>
            </a:r>
          </a:p>
          <a:p>
            <a:r>
              <a:rPr lang="en-US" sz="1200" dirty="0" smtClean="0"/>
              <a:t>In time period 3, mortality is lower than what can be expected from patient’s conditions.  Why that is,</a:t>
            </a:r>
            <a:r>
              <a:rPr lang="en-US" sz="1200" baseline="0" dirty="0" smtClean="0"/>
              <a:t> we do not know, but we should explore why in this time period we did better than expected from patient conditions.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57</a:t>
            </a:fld>
            <a:endParaRPr lang="en-US"/>
          </a:p>
        </p:txBody>
      </p:sp>
    </p:spTree>
    <p:extLst>
      <p:ext uri="{BB962C8B-B14F-4D97-AF65-F5344CB8AC3E}">
        <p14:creationId xmlns:p14="http://schemas.microsoft.com/office/powerpoint/2010/main" val="1183578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All other time periods are within expectations, even time period 7 with its high mortality rate is within expectation.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58</a:t>
            </a:fld>
            <a:endParaRPr lang="en-US"/>
          </a:p>
        </p:txBody>
      </p:sp>
    </p:spTree>
    <p:extLst>
      <p:ext uri="{BB962C8B-B14F-4D97-AF65-F5344CB8AC3E}">
        <p14:creationId xmlns:p14="http://schemas.microsoft.com/office/powerpoint/2010/main" val="6494860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last step, the control chart and its</a:t>
            </a:r>
            <a:r>
              <a:rPr lang="en-US" baseline="0" dirty="0" smtClean="0"/>
              <a:t> interpretation is distributed widely so various people in the organization become aware of the unit’s performance.  It is important to send the chart to all members of the improvement team and let the data do the talking.</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59</a:t>
            </a:fld>
            <a:endParaRPr lang="en-US"/>
          </a:p>
        </p:txBody>
      </p:sp>
    </p:spTree>
    <p:extLst>
      <p:ext uri="{BB962C8B-B14F-4D97-AF65-F5344CB8AC3E}">
        <p14:creationId xmlns:p14="http://schemas.microsoft.com/office/powerpoint/2010/main" val="139793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672"/>
              </a:spcBef>
              <a:spcAft>
                <a:spcPts val="0"/>
              </a:spcAft>
            </a:pPr>
            <a:r>
              <a:rPr lang="en-US" sz="1200" b="1" kern="1200" dirty="0">
                <a:latin typeface="Arial" panose="020B0604020202020204" pitchFamily="34" charset="0"/>
              </a:rPr>
              <a:t>Purpose of risk-adjusted p-chart is </a:t>
            </a:r>
            <a:r>
              <a:rPr lang="en-US" sz="1200" b="1" kern="1200" dirty="0" smtClean="0">
                <a:latin typeface="Arial" panose="020B0604020202020204" pitchFamily="34" charset="0"/>
              </a:rPr>
              <a:t>different. We now want to </a:t>
            </a:r>
            <a:r>
              <a:rPr lang="en-US" sz="1200" kern="1200" dirty="0">
                <a:latin typeface="Arial" panose="020B0604020202020204" pitchFamily="34" charset="0"/>
              </a:rPr>
              <a:t>detect if the process has improved beyond what can be expected from patient conditions.  </a:t>
            </a:r>
            <a:r>
              <a:rPr lang="en-US" sz="1200" kern="1200" dirty="0" smtClean="0">
                <a:latin typeface="Arial" panose="020B0604020202020204" pitchFamily="34" charset="0"/>
              </a:rPr>
              <a:t>We no longer are comparing ourselves to historical patterns. If </a:t>
            </a:r>
            <a:r>
              <a:rPr lang="en-US" sz="1200" kern="1200" dirty="0">
                <a:latin typeface="Arial" panose="020B0604020202020204" pitchFamily="34" charset="0"/>
              </a:rPr>
              <a:t>types of patients have changed, this is OK as risk adjusted chart take into account the risk </a:t>
            </a:r>
            <a:r>
              <a:rPr lang="en-US" sz="1200" kern="1200" dirty="0" smtClean="0">
                <a:latin typeface="Arial" panose="020B0604020202020204" pitchFamily="34" charset="0"/>
              </a:rPr>
              <a:t>associated with</a:t>
            </a:r>
            <a:r>
              <a:rPr lang="en-US" sz="1200" kern="1200" baseline="0" dirty="0" smtClean="0">
                <a:latin typeface="Arial" panose="020B0604020202020204" pitchFamily="34" charset="0"/>
              </a:rPr>
              <a:t> </a:t>
            </a:r>
            <a:r>
              <a:rPr lang="en-US" sz="1200" kern="1200" baseline="0" dirty="0">
                <a:latin typeface="Arial" panose="020B0604020202020204" pitchFamily="34" charset="0"/>
              </a:rPr>
              <a:t>each type of </a:t>
            </a:r>
            <a:r>
              <a:rPr lang="en-US" sz="1200" kern="1200" baseline="0" dirty="0" smtClean="0">
                <a:latin typeface="Arial" panose="020B0604020202020204" pitchFamily="34" charset="0"/>
              </a:rPr>
              <a:t>patients. They compare the outcomes to what should have been expected given the patient’s conditions.</a:t>
            </a:r>
            <a:endParaRPr lang="en-US" sz="12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6</a:t>
            </a:fld>
            <a:endParaRPr lang="en-US"/>
          </a:p>
        </p:txBody>
      </p:sp>
    </p:spTree>
    <p:extLst>
      <p:ext uri="{BB962C8B-B14F-4D97-AF65-F5344CB8AC3E}">
        <p14:creationId xmlns:p14="http://schemas.microsoft.com/office/powerpoint/2010/main" val="41190091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smtClean="0"/>
              <a:t>Include in the information:</a:t>
            </a:r>
          </a:p>
          <a:p>
            <a:pPr marL="457200" indent="-457200">
              <a:buFont typeface="Arial" panose="020B0604020202020204" pitchFamily="34" charset="0"/>
              <a:buChar char="•"/>
            </a:pPr>
            <a:r>
              <a:rPr lang="en-US" sz="1200" dirty="0" smtClean="0"/>
              <a:t>How was severity measured and expected mortality anticipated?</a:t>
            </a:r>
          </a:p>
        </p:txBody>
      </p:sp>
      <p:sp>
        <p:nvSpPr>
          <p:cNvPr id="4" name="Slide Number Placeholder 3"/>
          <p:cNvSpPr>
            <a:spLocks noGrp="1"/>
          </p:cNvSpPr>
          <p:nvPr>
            <p:ph type="sldNum" sz="quarter" idx="10"/>
          </p:nvPr>
        </p:nvSpPr>
        <p:spPr/>
        <p:txBody>
          <a:bodyPr/>
          <a:lstStyle/>
          <a:p>
            <a:fld id="{BC9CA3DE-F054-4279-AD1E-75CF0FCB9BEE}" type="slidenum">
              <a:rPr lang="en-US" smtClean="0"/>
              <a:t>60</a:t>
            </a:fld>
            <a:endParaRPr lang="en-US"/>
          </a:p>
        </p:txBody>
      </p:sp>
    </p:spTree>
    <p:extLst>
      <p:ext uri="{BB962C8B-B14F-4D97-AF65-F5344CB8AC3E}">
        <p14:creationId xmlns:p14="http://schemas.microsoft.com/office/powerpoint/2010/main" val="1347302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Discuss Why you think assumptions are met</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61</a:t>
            </a:fld>
            <a:endParaRPr lang="en-US"/>
          </a:p>
        </p:txBody>
      </p:sp>
    </p:spTree>
    <p:extLst>
      <p:ext uri="{BB962C8B-B14F-4D97-AF65-F5344CB8AC3E}">
        <p14:creationId xmlns:p14="http://schemas.microsoft.com/office/powerpoint/2010/main" val="499388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Show</a:t>
            </a:r>
            <a:r>
              <a:rPr lang="en-US" sz="1200" baseline="0" dirty="0" smtClean="0"/>
              <a:t> the chart.  Discuss </a:t>
            </a:r>
            <a:r>
              <a:rPr lang="en-US" sz="1200" dirty="0" smtClean="0"/>
              <a:t>Why the chart looks like it does.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62</a:t>
            </a:fld>
            <a:endParaRPr lang="en-US"/>
          </a:p>
        </p:txBody>
      </p:sp>
    </p:spTree>
    <p:extLst>
      <p:ext uri="{BB962C8B-B14F-4D97-AF65-F5344CB8AC3E}">
        <p14:creationId xmlns:p14="http://schemas.microsoft.com/office/powerpoint/2010/main" val="6527519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List the major findings and the interpretation of the chart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63</a:t>
            </a:fld>
            <a:endParaRPr lang="en-US"/>
          </a:p>
        </p:txBody>
      </p:sp>
    </p:spTree>
    <p:extLst>
      <p:ext uri="{BB962C8B-B14F-4D97-AF65-F5344CB8AC3E}">
        <p14:creationId xmlns:p14="http://schemas.microsoft.com/office/powerpoint/2010/main" val="20255935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Risk adjusted p-chart shows how observed rates differ from expectations</a:t>
            </a:r>
          </a:p>
          <a:p>
            <a:endParaRPr lang="en-US"/>
          </a:p>
        </p:txBody>
      </p:sp>
      <p:sp>
        <p:nvSpPr>
          <p:cNvPr id="4" name="Slide Number Placeholder 3"/>
          <p:cNvSpPr>
            <a:spLocks noGrp="1"/>
          </p:cNvSpPr>
          <p:nvPr>
            <p:ph type="sldNum" sz="quarter" idx="10"/>
          </p:nvPr>
        </p:nvSpPr>
        <p:spPr/>
        <p:txBody>
          <a:bodyPr/>
          <a:lstStyle/>
          <a:p>
            <a:fld id="{BC9CA3DE-F054-4279-AD1E-75CF0FCB9BEE}" type="slidenum">
              <a:rPr lang="en-US" smtClean="0"/>
              <a:t>64</a:t>
            </a:fld>
            <a:endParaRPr lang="en-US"/>
          </a:p>
        </p:txBody>
      </p:sp>
    </p:spTree>
    <p:extLst>
      <p:ext uri="{BB962C8B-B14F-4D97-AF65-F5344CB8AC3E}">
        <p14:creationId xmlns:p14="http://schemas.microsoft.com/office/powerpoint/2010/main" val="20491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For risk adjusted control charts we need two types of data.  First, we need outcome </a:t>
            </a:r>
            <a:r>
              <a:rPr lang="en-US" sz="1200" dirty="0"/>
              <a:t>data </a:t>
            </a:r>
            <a:r>
              <a:rPr lang="en-US" sz="1200" dirty="0" smtClean="0"/>
              <a:t>over </a:t>
            </a:r>
            <a:r>
              <a:rPr lang="en-US" sz="1200" dirty="0"/>
              <a:t>time.  </a:t>
            </a:r>
            <a:r>
              <a:rPr lang="en-US" sz="1200" dirty="0" smtClean="0"/>
              <a:t>This is needed in any control chart,</a:t>
            </a:r>
            <a:r>
              <a:rPr lang="en-US" sz="1200" baseline="0" dirty="0" smtClean="0"/>
              <a:t> including the standard p-chart.</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7</a:t>
            </a:fld>
            <a:endParaRPr lang="en-US"/>
          </a:p>
        </p:txBody>
      </p:sp>
    </p:spTree>
    <p:extLst>
      <p:ext uri="{BB962C8B-B14F-4D97-AF65-F5344CB8AC3E}">
        <p14:creationId xmlns:p14="http://schemas.microsoft.com/office/powerpoint/2010/main" val="10932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Second,</a:t>
            </a:r>
            <a:r>
              <a:rPr lang="en-US" sz="1200" baseline="0" dirty="0" smtClean="0"/>
              <a:t> we also need data on patient’s risk.  </a:t>
            </a:r>
            <a:endParaRPr lang="en-US" sz="1200" dirty="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8</a:t>
            </a:fld>
            <a:endParaRPr lang="en-US"/>
          </a:p>
        </p:txBody>
      </p:sp>
    </p:spTree>
    <p:extLst>
      <p:ext uri="{BB962C8B-B14F-4D97-AF65-F5344CB8AC3E}">
        <p14:creationId xmlns:p14="http://schemas.microsoft.com/office/powerpoint/2010/main" val="427257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Risk data describe the expected outcome for the patient’s condition.  The</a:t>
            </a:r>
            <a:r>
              <a:rPr lang="en-US" sz="1200" baseline="0" dirty="0"/>
              <a:t> expected outcomes can be measured different ways.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9</a:t>
            </a:fld>
            <a:endParaRPr lang="en-US"/>
          </a:p>
        </p:txBody>
      </p:sp>
    </p:spTree>
    <p:extLst>
      <p:ext uri="{BB962C8B-B14F-4D97-AF65-F5344CB8AC3E}">
        <p14:creationId xmlns:p14="http://schemas.microsoft.com/office/powerpoint/2010/main" val="1106917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a:t>Edit Master text styles</a:t>
            </a:r>
          </a:p>
          <a:p>
            <a:pPr lvl="1"/>
            <a:r>
              <a:rPr lang="en-US"/>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Click icon to add picture</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a:t>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a:t>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a:t>Click icon to add chart</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34">
            <a:extLst>
              <a:ext uri="{FF2B5EF4-FFF2-40B4-BE49-F238E27FC236}">
                <a16:creationId xmlns:a16="http://schemas.microsoft.com/office/drawing/2014/main" xmlns=""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12.e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2.emf"/><Relationship Id="rId4" Type="http://schemas.openxmlformats.org/officeDocument/2006/relationships/oleObject" Target="../embeddings/oleObject14.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13.e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5.emf"/><Relationship Id="rId4" Type="http://schemas.openxmlformats.org/officeDocument/2006/relationships/oleObject" Target="../embeddings/oleObject17.bin"/></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r>
              <a:rPr lang="en-US" dirty="0" smtClean="0"/>
              <a:t>Risk </a:t>
            </a:r>
            <a:r>
              <a:rPr lang="en-US" dirty="0"/>
              <a:t>Adjusted P-chart</a:t>
            </a:r>
          </a:p>
        </p:txBody>
      </p:sp>
      <p:sp>
        <p:nvSpPr>
          <p:cNvPr id="4" name="Text Placeholder 3"/>
          <p:cNvSpPr>
            <a:spLocks noGrp="1"/>
          </p:cNvSpPr>
          <p:nvPr>
            <p:ph type="body" sz="quarter" idx="11"/>
          </p:nvPr>
        </p:nvSpPr>
        <p:spPr>
          <a:xfrm>
            <a:off x="823912" y="3287713"/>
            <a:ext cx="6246589" cy="1362075"/>
          </a:xfrm>
        </p:spPr>
        <p:txBody>
          <a:bodyPr/>
          <a:lstStyle/>
          <a:p>
            <a:r>
              <a:rPr lang="en-US" sz="3200" dirty="0"/>
              <a:t>Farrokh Alemi, Ph.D.</a:t>
            </a:r>
          </a:p>
          <a:p>
            <a:endParaRPr lang="en-US" sz="3200" dirty="0"/>
          </a:p>
        </p:txBody>
      </p:sp>
    </p:spTree>
    <p:extLst>
      <p:ext uri="{BB962C8B-B14F-4D97-AF65-F5344CB8AC3E}">
        <p14:creationId xmlns:p14="http://schemas.microsoft.com/office/powerpoint/2010/main" val="1184826547"/>
      </p:ext>
    </p:extLst>
  </p:cSld>
  <p:clrMapOvr>
    <a:masterClrMapping/>
  </p:clrMapOvr>
  <mc:AlternateContent xmlns:mc="http://schemas.openxmlformats.org/markup-compatibility/2006" xmlns:p14="http://schemas.microsoft.com/office/powerpoint/2010/main">
    <mc:Choice Requires="p14">
      <p:transition spd="slow" p14:dur="2000" advTm="15877"/>
    </mc:Choice>
    <mc:Fallback xmlns="">
      <p:transition spd="slow" advTm="1587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0362" y="1757363"/>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What is Risk?</a:t>
            </a:r>
          </a:p>
        </p:txBody>
      </p:sp>
      <p:sp>
        <p:nvSpPr>
          <p:cNvPr id="5" name="Rectangle 4"/>
          <p:cNvSpPr/>
          <p:nvPr/>
        </p:nvSpPr>
        <p:spPr>
          <a:xfrm>
            <a:off x="2900365" y="2967046"/>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Severity Index</a:t>
            </a:r>
          </a:p>
        </p:txBody>
      </p:sp>
    </p:spTree>
    <p:extLst>
      <p:ext uri="{BB962C8B-B14F-4D97-AF65-F5344CB8AC3E}">
        <p14:creationId xmlns:p14="http://schemas.microsoft.com/office/powerpoint/2010/main" val="3888475119"/>
      </p:ext>
    </p:extLst>
  </p:cSld>
  <p:clrMapOvr>
    <a:masterClrMapping/>
  </p:clrMapOvr>
  <mc:AlternateContent xmlns:mc="http://schemas.openxmlformats.org/markup-compatibility/2006" xmlns:p14="http://schemas.microsoft.com/office/powerpoint/2010/main">
    <mc:Choice Requires="p14">
      <p:transition spd="slow" p14:dur="2000" advTm="12526"/>
    </mc:Choice>
    <mc:Fallback xmlns="">
      <p:transition spd="slow" advTm="1252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0362" y="1757363"/>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What is Risk?</a:t>
            </a:r>
          </a:p>
        </p:txBody>
      </p:sp>
      <p:sp>
        <p:nvSpPr>
          <p:cNvPr id="5" name="Rectangle 4"/>
          <p:cNvSpPr/>
          <p:nvPr/>
        </p:nvSpPr>
        <p:spPr>
          <a:xfrm>
            <a:off x="2900365" y="2967046"/>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Clinicians</a:t>
            </a:r>
          </a:p>
        </p:txBody>
      </p:sp>
    </p:spTree>
    <p:extLst>
      <p:ext uri="{BB962C8B-B14F-4D97-AF65-F5344CB8AC3E}">
        <p14:creationId xmlns:p14="http://schemas.microsoft.com/office/powerpoint/2010/main" val="537581480"/>
      </p:ext>
    </p:extLst>
  </p:cSld>
  <p:clrMapOvr>
    <a:masterClrMapping/>
  </p:clrMapOvr>
  <mc:AlternateContent xmlns:mc="http://schemas.openxmlformats.org/markup-compatibility/2006" xmlns:p14="http://schemas.microsoft.com/office/powerpoint/2010/main">
    <mc:Choice Requires="p14">
      <p:transition spd="slow" p14:dur="2000" advTm="8158"/>
    </mc:Choice>
    <mc:Fallback xmlns="">
      <p:transition spd="slow" advTm="815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0362" y="1757363"/>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What is Risk?</a:t>
            </a:r>
          </a:p>
        </p:txBody>
      </p:sp>
      <p:sp>
        <p:nvSpPr>
          <p:cNvPr id="5" name="Rectangle 4"/>
          <p:cNvSpPr/>
          <p:nvPr/>
        </p:nvSpPr>
        <p:spPr>
          <a:xfrm>
            <a:off x="2900365" y="2967046"/>
            <a:ext cx="5486400"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Self Rating</a:t>
            </a:r>
          </a:p>
        </p:txBody>
      </p:sp>
    </p:spTree>
    <p:extLst>
      <p:ext uri="{BB962C8B-B14F-4D97-AF65-F5344CB8AC3E}">
        <p14:creationId xmlns:p14="http://schemas.microsoft.com/office/powerpoint/2010/main" val="3301579698"/>
      </p:ext>
    </p:extLst>
  </p:cSld>
  <p:clrMapOvr>
    <a:masterClrMapping/>
  </p:clrMapOvr>
  <mc:AlternateContent xmlns:mc="http://schemas.openxmlformats.org/markup-compatibility/2006" xmlns:p14="http://schemas.microsoft.com/office/powerpoint/2010/main">
    <mc:Choice Requires="p14">
      <p:transition spd="slow" p14:dur="2000" advTm="7568"/>
    </mc:Choice>
    <mc:Fallback xmlns="">
      <p:transition spd="slow" advTm="756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Data Needed</a:t>
            </a:r>
          </a:p>
        </p:txBody>
      </p:sp>
      <p:sp>
        <p:nvSpPr>
          <p:cNvPr id="7" name="Rectangle 6"/>
          <p:cNvSpPr/>
          <p:nvPr/>
        </p:nvSpPr>
        <p:spPr>
          <a:xfrm>
            <a:off x="2828925" y="2724150"/>
            <a:ext cx="5486400" cy="12001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Outcomes</a:t>
            </a:r>
          </a:p>
        </p:txBody>
      </p:sp>
      <p:sp>
        <p:nvSpPr>
          <p:cNvPr id="8" name="Rectangle 7"/>
          <p:cNvSpPr/>
          <p:nvPr/>
        </p:nvSpPr>
        <p:spPr>
          <a:xfrm>
            <a:off x="2824157" y="3919547"/>
            <a:ext cx="5486400" cy="12001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Risk</a:t>
            </a:r>
          </a:p>
        </p:txBody>
      </p:sp>
      <p:sp>
        <p:nvSpPr>
          <p:cNvPr id="2" name="Explosion 1 1"/>
          <p:cNvSpPr/>
          <p:nvPr/>
        </p:nvSpPr>
        <p:spPr>
          <a:xfrm>
            <a:off x="4700588" y="1628775"/>
            <a:ext cx="4414837" cy="3490922"/>
          </a:xfrm>
          <a:prstGeom prst="irregularSeal1">
            <a:avLst/>
          </a:prstGeom>
          <a:solidFill>
            <a:srgbClr val="C0000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99"/>
                </a:solidFill>
              </a:rPr>
              <a:t>Stay True to Your Goal</a:t>
            </a:r>
          </a:p>
        </p:txBody>
      </p:sp>
    </p:spTree>
    <p:extLst>
      <p:ext uri="{BB962C8B-B14F-4D97-AF65-F5344CB8AC3E}">
        <p14:creationId xmlns:p14="http://schemas.microsoft.com/office/powerpoint/2010/main" val="3037988659"/>
      </p:ext>
    </p:extLst>
  </p:cSld>
  <p:clrMapOvr>
    <a:masterClrMapping/>
  </p:clrMapOvr>
  <mc:AlternateContent xmlns:mc="http://schemas.openxmlformats.org/markup-compatibility/2006" xmlns:p14="http://schemas.microsoft.com/office/powerpoint/2010/main">
    <mc:Choice Requires="p14">
      <p:transition spd="slow" p14:dur="2000" advTm="16394"/>
    </mc:Choice>
    <mc:Fallback xmlns="">
      <p:transition spd="slow" advTm="1639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6">
            <a:extLst>
              <a:ext uri="{FF2B5EF4-FFF2-40B4-BE49-F238E27FC236}">
                <a16:creationId xmlns:a16="http://schemas.microsoft.com/office/drawing/2014/main" xmlns="" id="{06F6C49A-38A2-45AA-B4DB-1DA95B0FBBCD}"/>
              </a:ext>
            </a:extLst>
          </p:cNvPr>
          <p:cNvGraphicFramePr>
            <a:graphicFrameLocks noChangeAspect="1"/>
          </p:cNvGraphicFramePr>
          <p:nvPr>
            <p:extLst>
              <p:ext uri="{D42A27DB-BD31-4B8C-83A1-F6EECF244321}">
                <p14:modId xmlns:p14="http://schemas.microsoft.com/office/powerpoint/2010/main" val="3310473771"/>
              </p:ext>
            </p:extLst>
          </p:nvPr>
        </p:nvGraphicFramePr>
        <p:xfrm>
          <a:off x="1752600" y="1719262"/>
          <a:ext cx="7356475" cy="3690938"/>
        </p:xfrm>
        <a:graphic>
          <a:graphicData uri="http://schemas.openxmlformats.org/presentationml/2006/ole">
            <mc:AlternateContent xmlns:mc="http://schemas.openxmlformats.org/markup-compatibility/2006">
              <mc:Choice xmlns:v="urn:schemas-microsoft-com:vml" Requires="v">
                <p:oleObj spid="_x0000_s1094" name="Worksheet" r:id="rId4" imgW="5200775" imgH="2609767" progId="Excel.Sheet.8">
                  <p:embed/>
                </p:oleObj>
              </mc:Choice>
              <mc:Fallback>
                <p:oleObj name="Worksheet" r:id="rId4" imgW="5200775" imgH="2609767" progId="Excel.Sheet.8">
                  <p:embed/>
                  <p:pic>
                    <p:nvPicPr>
                      <p:cNvPr id="15376" name="Object 16">
                        <a:extLst>
                          <a:ext uri="{FF2B5EF4-FFF2-40B4-BE49-F238E27FC236}">
                            <a16:creationId xmlns:a16="http://schemas.microsoft.com/office/drawing/2014/main" xmlns="" id="{FFA3104A-6C1D-4C96-BF72-295D98CC80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719262"/>
                        <a:ext cx="7356475" cy="3690938"/>
                      </a:xfrm>
                      <a:prstGeom prst="rect">
                        <a:avLst/>
                      </a:prstGeom>
                      <a:solidFill>
                        <a:srgbClr val="FFFFFF"/>
                      </a:solidFill>
                    </p:spPr>
                  </p:pic>
                </p:oleObj>
              </mc:Fallback>
            </mc:AlternateContent>
          </a:graphicData>
        </a:graphic>
      </p:graphicFrame>
      <p:sp>
        <p:nvSpPr>
          <p:cNvPr id="13" name="Text Box 4">
            <a:extLst>
              <a:ext uri="{FF2B5EF4-FFF2-40B4-BE49-F238E27FC236}">
                <a16:creationId xmlns:a16="http://schemas.microsoft.com/office/drawing/2014/main" xmlns="" id="{01C409B9-0E1B-47D5-82FC-AE00110AB06D}"/>
              </a:ext>
            </a:extLst>
          </p:cNvPr>
          <p:cNvSpPr txBox="1">
            <a:spLocks noChangeArrowheads="1"/>
          </p:cNvSpPr>
          <p:nvPr/>
        </p:nvSpPr>
        <p:spPr bwMode="auto">
          <a:xfrm>
            <a:off x="995363" y="371465"/>
            <a:ext cx="1752600" cy="1323439"/>
          </a:xfrm>
          <a:prstGeom prst="rect">
            <a:avLst/>
          </a:prstGeom>
          <a:solidFill>
            <a:schemeClr val="tx2">
              <a:lumMod val="95000"/>
              <a:lumOff val="5000"/>
            </a:schemeClr>
          </a:solidFill>
          <a:ln>
            <a:noFill/>
          </a:ln>
          <a:effectLst/>
        </p:spPr>
        <p:txBody>
          <a:bodyPr>
            <a:spAutoFit/>
          </a:bodyPr>
          <a:lstStyle/>
          <a:p>
            <a:pPr>
              <a:spcBef>
                <a:spcPct val="50000"/>
              </a:spcBef>
            </a:pPr>
            <a:r>
              <a:rPr lang="en-US" altLang="en-US" sz="2000" b="1" dirty="0">
                <a:solidFill>
                  <a:schemeClr val="bg1"/>
                </a:solidFill>
              </a:rPr>
              <a:t>Observed mortality during this time period</a:t>
            </a:r>
          </a:p>
        </p:txBody>
      </p:sp>
      <p:sp>
        <p:nvSpPr>
          <p:cNvPr id="14" name="AutoShape 6">
            <a:extLst>
              <a:ext uri="{FF2B5EF4-FFF2-40B4-BE49-F238E27FC236}">
                <a16:creationId xmlns:a16="http://schemas.microsoft.com/office/drawing/2014/main" xmlns="" id="{18A68CA1-A3AA-4106-A4D7-94540025797A}"/>
              </a:ext>
            </a:extLst>
          </p:cNvPr>
          <p:cNvSpPr>
            <a:spLocks/>
          </p:cNvSpPr>
          <p:nvPr/>
        </p:nvSpPr>
        <p:spPr bwMode="auto">
          <a:xfrm>
            <a:off x="1747837" y="2833687"/>
            <a:ext cx="152400" cy="1905000"/>
          </a:xfrm>
          <a:prstGeom prst="leftBrace">
            <a:avLst>
              <a:gd name="adj1" fmla="val 104167"/>
              <a:gd name="adj2" fmla="val 50000"/>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11">
            <a:extLst>
              <a:ext uri="{FF2B5EF4-FFF2-40B4-BE49-F238E27FC236}">
                <a16:creationId xmlns:a16="http://schemas.microsoft.com/office/drawing/2014/main" xmlns="" id="{B0DE3EE3-1741-40BB-A4F4-C3495B738056}"/>
              </a:ext>
            </a:extLst>
          </p:cNvPr>
          <p:cNvSpPr>
            <a:spLocks noChangeShapeType="1"/>
          </p:cNvSpPr>
          <p:nvPr/>
        </p:nvSpPr>
        <p:spPr bwMode="auto">
          <a:xfrm>
            <a:off x="2614613" y="1422539"/>
            <a:ext cx="352424" cy="725348"/>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99965930"/>
      </p:ext>
    </p:extLst>
  </p:cSld>
  <p:clrMapOvr>
    <a:masterClrMapping/>
  </p:clrMapOvr>
  <mc:AlternateContent xmlns:mc="http://schemas.openxmlformats.org/markup-compatibility/2006" xmlns:p14="http://schemas.microsoft.com/office/powerpoint/2010/main">
    <mc:Choice Requires="p14">
      <p:transition spd="slow" p14:dur="2000" advTm="19329"/>
    </mc:Choice>
    <mc:Fallback xmlns="">
      <p:transition spd="slow" advTm="1932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6">
            <a:extLst>
              <a:ext uri="{FF2B5EF4-FFF2-40B4-BE49-F238E27FC236}">
                <a16:creationId xmlns:a16="http://schemas.microsoft.com/office/drawing/2014/main" xmlns="" id="{06F6C49A-38A2-45AA-B4DB-1DA95B0FBBCD}"/>
              </a:ext>
            </a:extLst>
          </p:cNvPr>
          <p:cNvGraphicFramePr>
            <a:graphicFrameLocks noChangeAspect="1"/>
          </p:cNvGraphicFramePr>
          <p:nvPr>
            <p:extLst>
              <p:ext uri="{D42A27DB-BD31-4B8C-83A1-F6EECF244321}">
                <p14:modId xmlns:p14="http://schemas.microsoft.com/office/powerpoint/2010/main" val="3310473771"/>
              </p:ext>
            </p:extLst>
          </p:nvPr>
        </p:nvGraphicFramePr>
        <p:xfrm>
          <a:off x="1752600" y="1719262"/>
          <a:ext cx="7356475" cy="3690938"/>
        </p:xfrm>
        <a:graphic>
          <a:graphicData uri="http://schemas.openxmlformats.org/presentationml/2006/ole">
            <mc:AlternateContent xmlns:mc="http://schemas.openxmlformats.org/markup-compatibility/2006">
              <mc:Choice xmlns:v="urn:schemas-microsoft-com:vml" Requires="v">
                <p:oleObj spid="_x0000_s11300" name="Worksheet" r:id="rId4" imgW="5200775" imgH="2609767" progId="Excel.Sheet.8">
                  <p:embed/>
                </p:oleObj>
              </mc:Choice>
              <mc:Fallback>
                <p:oleObj name="Worksheet" r:id="rId4" imgW="5200775" imgH="260976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719262"/>
                        <a:ext cx="7356475" cy="3690938"/>
                      </a:xfrm>
                      <a:prstGeom prst="rect">
                        <a:avLst/>
                      </a:prstGeom>
                      <a:solidFill>
                        <a:srgbClr val="FFFFFF"/>
                      </a:solidFill>
                    </p:spPr>
                  </p:pic>
                </p:oleObj>
              </mc:Fallback>
            </mc:AlternateContent>
          </a:graphicData>
        </a:graphic>
      </p:graphicFrame>
      <p:sp>
        <p:nvSpPr>
          <p:cNvPr id="14" name="AutoShape 6">
            <a:extLst>
              <a:ext uri="{FF2B5EF4-FFF2-40B4-BE49-F238E27FC236}">
                <a16:creationId xmlns:a16="http://schemas.microsoft.com/office/drawing/2014/main" xmlns="" id="{18A68CA1-A3AA-4106-A4D7-94540025797A}"/>
              </a:ext>
            </a:extLst>
          </p:cNvPr>
          <p:cNvSpPr>
            <a:spLocks/>
          </p:cNvSpPr>
          <p:nvPr/>
        </p:nvSpPr>
        <p:spPr bwMode="auto">
          <a:xfrm>
            <a:off x="1747837" y="2833687"/>
            <a:ext cx="152400" cy="1905000"/>
          </a:xfrm>
          <a:prstGeom prst="leftBrace">
            <a:avLst>
              <a:gd name="adj1" fmla="val 104167"/>
              <a:gd name="adj2" fmla="val 50000"/>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8">
            <a:extLst>
              <a:ext uri="{FF2B5EF4-FFF2-40B4-BE49-F238E27FC236}">
                <a16:creationId xmlns:a16="http://schemas.microsoft.com/office/drawing/2014/main" xmlns="" id="{D688C5EF-50C2-441E-9BF9-9A6EA1D27A2A}"/>
              </a:ext>
            </a:extLst>
          </p:cNvPr>
          <p:cNvSpPr txBox="1">
            <a:spLocks noChangeArrowheads="1"/>
          </p:cNvSpPr>
          <p:nvPr/>
        </p:nvSpPr>
        <p:spPr bwMode="auto">
          <a:xfrm rot="16187586">
            <a:off x="184150" y="3509932"/>
            <a:ext cx="2667000" cy="400110"/>
          </a:xfrm>
          <a:prstGeom prst="rect">
            <a:avLst/>
          </a:prstGeom>
          <a:solidFill>
            <a:schemeClr val="tx2">
              <a:lumMod val="95000"/>
              <a:lumOff val="5000"/>
            </a:schemeClr>
          </a:solidFill>
          <a:ln>
            <a:noFill/>
          </a:ln>
          <a:effectLst/>
        </p:spPr>
        <p:txBody>
          <a:bodyPr>
            <a:spAutoFit/>
          </a:bodyPr>
          <a:lstStyle/>
          <a:p>
            <a:pPr>
              <a:spcBef>
                <a:spcPct val="50000"/>
              </a:spcBef>
            </a:pPr>
            <a:r>
              <a:rPr lang="en-US" altLang="en-US" sz="2000" b="1" dirty="0">
                <a:solidFill>
                  <a:schemeClr val="bg1"/>
                </a:solidFill>
              </a:rPr>
              <a:t>Number of cases</a:t>
            </a:r>
          </a:p>
        </p:txBody>
      </p:sp>
    </p:spTree>
    <p:extLst>
      <p:ext uri="{BB962C8B-B14F-4D97-AF65-F5344CB8AC3E}">
        <p14:creationId xmlns:p14="http://schemas.microsoft.com/office/powerpoint/2010/main" val="2881962136"/>
      </p:ext>
    </p:extLst>
  </p:cSld>
  <p:clrMapOvr>
    <a:masterClrMapping/>
  </p:clrMapOvr>
  <mc:AlternateContent xmlns:mc="http://schemas.openxmlformats.org/markup-compatibility/2006" xmlns:p14="http://schemas.microsoft.com/office/powerpoint/2010/main">
    <mc:Choice Requires="p14">
      <p:transition spd="slow" p14:dur="2000" advTm="9498"/>
    </mc:Choice>
    <mc:Fallback xmlns="">
      <p:transition spd="slow" advTm="949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6">
            <a:extLst>
              <a:ext uri="{FF2B5EF4-FFF2-40B4-BE49-F238E27FC236}">
                <a16:creationId xmlns:a16="http://schemas.microsoft.com/office/drawing/2014/main" xmlns="" id="{06F6C49A-38A2-45AA-B4DB-1DA95B0FBBCD}"/>
              </a:ext>
            </a:extLst>
          </p:cNvPr>
          <p:cNvGraphicFramePr>
            <a:graphicFrameLocks noChangeAspect="1"/>
          </p:cNvGraphicFramePr>
          <p:nvPr>
            <p:extLst>
              <p:ext uri="{D42A27DB-BD31-4B8C-83A1-F6EECF244321}">
                <p14:modId xmlns:p14="http://schemas.microsoft.com/office/powerpoint/2010/main" val="3310473771"/>
              </p:ext>
            </p:extLst>
          </p:nvPr>
        </p:nvGraphicFramePr>
        <p:xfrm>
          <a:off x="1752600" y="1719262"/>
          <a:ext cx="7356475" cy="3690938"/>
        </p:xfrm>
        <a:graphic>
          <a:graphicData uri="http://schemas.openxmlformats.org/presentationml/2006/ole">
            <mc:AlternateContent xmlns:mc="http://schemas.openxmlformats.org/markup-compatibility/2006">
              <mc:Choice xmlns:v="urn:schemas-microsoft-com:vml" Requires="v">
                <p:oleObj spid="_x0000_s12324" name="Worksheet" r:id="rId4" imgW="5200775" imgH="2609767" progId="Excel.Sheet.8">
                  <p:embed/>
                </p:oleObj>
              </mc:Choice>
              <mc:Fallback>
                <p:oleObj name="Worksheet" r:id="rId4" imgW="5200775" imgH="2609767"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719262"/>
                        <a:ext cx="7356475" cy="3690938"/>
                      </a:xfrm>
                      <a:prstGeom prst="rect">
                        <a:avLst/>
                      </a:prstGeom>
                      <a:solidFill>
                        <a:srgbClr val="FFFFFF"/>
                      </a:solidFill>
                    </p:spPr>
                  </p:pic>
                </p:oleObj>
              </mc:Fallback>
            </mc:AlternateContent>
          </a:graphicData>
        </a:graphic>
      </p:graphicFrame>
      <p:sp>
        <p:nvSpPr>
          <p:cNvPr id="14" name="AutoShape 6">
            <a:extLst>
              <a:ext uri="{FF2B5EF4-FFF2-40B4-BE49-F238E27FC236}">
                <a16:creationId xmlns:a16="http://schemas.microsoft.com/office/drawing/2014/main" xmlns="" id="{18A68CA1-A3AA-4106-A4D7-94540025797A}"/>
              </a:ext>
            </a:extLst>
          </p:cNvPr>
          <p:cNvSpPr>
            <a:spLocks/>
          </p:cNvSpPr>
          <p:nvPr/>
        </p:nvSpPr>
        <p:spPr bwMode="auto">
          <a:xfrm>
            <a:off x="1747837" y="2833687"/>
            <a:ext cx="152400" cy="1905000"/>
          </a:xfrm>
          <a:prstGeom prst="leftBrace">
            <a:avLst>
              <a:gd name="adj1" fmla="val 104167"/>
              <a:gd name="adj2" fmla="val 50000"/>
            </a:avLst>
          </a:prstGeom>
          <a:noFill/>
          <a:ln w="2857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8">
            <a:extLst>
              <a:ext uri="{FF2B5EF4-FFF2-40B4-BE49-F238E27FC236}">
                <a16:creationId xmlns:a16="http://schemas.microsoft.com/office/drawing/2014/main" xmlns="" id="{D688C5EF-50C2-441E-9BF9-9A6EA1D27A2A}"/>
              </a:ext>
            </a:extLst>
          </p:cNvPr>
          <p:cNvSpPr txBox="1">
            <a:spLocks noChangeArrowheads="1"/>
          </p:cNvSpPr>
          <p:nvPr/>
        </p:nvSpPr>
        <p:spPr bwMode="auto">
          <a:xfrm rot="16187586">
            <a:off x="184150" y="3509932"/>
            <a:ext cx="2667000" cy="400110"/>
          </a:xfrm>
          <a:prstGeom prst="rect">
            <a:avLst/>
          </a:prstGeom>
          <a:solidFill>
            <a:schemeClr val="tx2">
              <a:lumMod val="95000"/>
              <a:lumOff val="5000"/>
            </a:schemeClr>
          </a:solidFill>
          <a:ln>
            <a:noFill/>
          </a:ln>
          <a:effectLst/>
        </p:spPr>
        <p:txBody>
          <a:bodyPr>
            <a:spAutoFit/>
          </a:bodyPr>
          <a:lstStyle/>
          <a:p>
            <a:pPr>
              <a:spcBef>
                <a:spcPct val="50000"/>
              </a:spcBef>
            </a:pPr>
            <a:r>
              <a:rPr lang="en-US" altLang="en-US" sz="2000" b="1" dirty="0">
                <a:solidFill>
                  <a:schemeClr val="bg1"/>
                </a:solidFill>
              </a:rPr>
              <a:t>Number of cases</a:t>
            </a:r>
          </a:p>
        </p:txBody>
      </p:sp>
      <p:sp>
        <p:nvSpPr>
          <p:cNvPr id="17" name="Text Box 9">
            <a:extLst>
              <a:ext uri="{FF2B5EF4-FFF2-40B4-BE49-F238E27FC236}">
                <a16:creationId xmlns:a16="http://schemas.microsoft.com/office/drawing/2014/main" xmlns="" id="{DEF0079F-B188-47D0-8932-51A63417CE1A}"/>
              </a:ext>
            </a:extLst>
          </p:cNvPr>
          <p:cNvSpPr txBox="1">
            <a:spLocks noChangeArrowheads="1"/>
          </p:cNvSpPr>
          <p:nvPr/>
        </p:nvSpPr>
        <p:spPr bwMode="auto">
          <a:xfrm>
            <a:off x="1924049" y="5425201"/>
            <a:ext cx="7772400" cy="400110"/>
          </a:xfrm>
          <a:prstGeom prst="rect">
            <a:avLst/>
          </a:prstGeom>
          <a:solidFill>
            <a:schemeClr val="tx2">
              <a:lumMod val="95000"/>
              <a:lumOff val="5000"/>
            </a:schemeClr>
          </a:solidFill>
          <a:ln>
            <a:noFill/>
          </a:ln>
          <a:effectLst/>
        </p:spPr>
        <p:txBody>
          <a:bodyPr>
            <a:spAutoFit/>
          </a:bodyPr>
          <a:lstStyle/>
          <a:p>
            <a:pPr>
              <a:spcBef>
                <a:spcPct val="50000"/>
              </a:spcBef>
            </a:pPr>
            <a:r>
              <a:rPr lang="en-US" altLang="en-US" sz="2000" b="1" dirty="0">
                <a:solidFill>
                  <a:schemeClr val="bg1"/>
                </a:solidFill>
              </a:rPr>
              <a:t>Expected probability of mortality for case 8 in time period 1.  </a:t>
            </a:r>
          </a:p>
        </p:txBody>
      </p:sp>
      <p:sp>
        <p:nvSpPr>
          <p:cNvPr id="18" name="Line 15">
            <a:extLst>
              <a:ext uri="{FF2B5EF4-FFF2-40B4-BE49-F238E27FC236}">
                <a16:creationId xmlns:a16="http://schemas.microsoft.com/office/drawing/2014/main" xmlns="" id="{B55275B2-BC72-458E-86FB-2FC16528D14C}"/>
              </a:ext>
            </a:extLst>
          </p:cNvPr>
          <p:cNvSpPr>
            <a:spLocks noChangeShapeType="1"/>
          </p:cNvSpPr>
          <p:nvPr/>
        </p:nvSpPr>
        <p:spPr bwMode="auto">
          <a:xfrm flipV="1">
            <a:off x="2814637" y="4986343"/>
            <a:ext cx="457200" cy="53340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98344460"/>
      </p:ext>
    </p:extLst>
  </p:cSld>
  <p:clrMapOvr>
    <a:masterClrMapping/>
  </p:clrMapOvr>
  <mc:AlternateContent xmlns:mc="http://schemas.openxmlformats.org/markup-compatibility/2006" xmlns:p14="http://schemas.microsoft.com/office/powerpoint/2010/main">
    <mc:Choice Requires="p14">
      <p:transition spd="slow" p14:dur="2000" advTm="9559"/>
    </mc:Choice>
    <mc:Fallback xmlns="">
      <p:transition spd="slow" advTm="955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1</a:t>
            </a:r>
            <a:endParaRPr lang="en-US" sz="7200" dirty="0"/>
          </a:p>
        </p:txBody>
      </p:sp>
      <p:sp>
        <p:nvSpPr>
          <p:cNvPr id="7" name="Rectangle 6"/>
          <p:cNvSpPr/>
          <p:nvPr/>
        </p:nvSpPr>
        <p:spPr>
          <a:xfrm>
            <a:off x="2828925" y="2724150"/>
            <a:ext cx="5486400" cy="12001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 Assumptions</a:t>
            </a:r>
            <a:endParaRPr lang="en-US" sz="7200" dirty="0">
              <a:solidFill>
                <a:srgbClr val="C00000"/>
              </a:solidFill>
            </a:endParaRPr>
          </a:p>
        </p:txBody>
      </p:sp>
    </p:spTree>
    <p:extLst>
      <p:ext uri="{BB962C8B-B14F-4D97-AF65-F5344CB8AC3E}">
        <p14:creationId xmlns:p14="http://schemas.microsoft.com/office/powerpoint/2010/main" val="1433564047"/>
      </p:ext>
    </p:extLst>
  </p:cSld>
  <p:clrMapOvr>
    <a:masterClrMapping/>
  </p:clrMapOvr>
  <mc:AlternateContent xmlns:mc="http://schemas.openxmlformats.org/markup-compatibility/2006" xmlns:p14="http://schemas.microsoft.com/office/powerpoint/2010/main">
    <mc:Choice Requires="p14">
      <p:transition spd="slow" p14:dur="2000" advTm="43496"/>
    </mc:Choice>
    <mc:Fallback xmlns="">
      <p:transition spd="slow" advTm="4349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1381542" y="2707304"/>
            <a:ext cx="9166227" cy="923330"/>
          </a:xfrm>
          <a:prstGeom prst="rect">
            <a:avLst/>
          </a:prstGeom>
          <a:solidFill>
            <a:schemeClr val="bg1"/>
          </a:solidFill>
          <a:ln>
            <a:noFill/>
          </a:ln>
        </p:spPr>
        <p:txBody>
          <a:bodyPr wrap="none">
            <a:spAutoFit/>
          </a:bodyPr>
          <a:lstStyle/>
          <a:p>
            <a:pPr algn="ctr"/>
            <a:r>
              <a:rPr lang="en-US" sz="5400">
                <a:ln w="0"/>
                <a:effectLst>
                  <a:outerShdw blurRad="38100" dist="19050" dir="2700000" algn="tl" rotWithShape="0">
                    <a:schemeClr val="dk1">
                      <a:alpha val="40000"/>
                    </a:schemeClr>
                  </a:outerShdw>
                </a:effectLst>
              </a:rPr>
              <a:t>Mutually Exclusive &amp; Exhaustive</a:t>
            </a:r>
            <a:endParaRPr lang="en-US" sz="5400" dirty="0">
              <a:ln w="0"/>
              <a:effectLst>
                <a:outerShdw blurRad="38100" dist="19050" dir="2700000" algn="tl" rotWithShape="0">
                  <a:schemeClr val="dk1">
                    <a:alpha val="40000"/>
                  </a:schemeClr>
                </a:outerShdw>
              </a:effectLst>
            </a:endParaRPr>
          </a:p>
        </p:txBody>
      </p:sp>
      <p:sp>
        <p:nvSpPr>
          <p:cNvPr id="3" name="Smiley Face 2"/>
          <p:cNvSpPr/>
          <p:nvPr/>
        </p:nvSpPr>
        <p:spPr>
          <a:xfrm>
            <a:off x="10348684" y="3439885"/>
            <a:ext cx="348343" cy="333829"/>
          </a:xfrm>
          <a:prstGeom prst="smileyFac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63540"/>
      </p:ext>
    </p:extLst>
  </p:cSld>
  <p:clrMapOvr>
    <a:masterClrMapping/>
  </p:clrMapOvr>
  <mc:AlternateContent xmlns:mc="http://schemas.openxmlformats.org/markup-compatibility/2006" xmlns:p14="http://schemas.microsoft.com/office/powerpoint/2010/main">
    <mc:Choice Requires="p14">
      <p:transition spd="slow" p14:dur="2000" advTm="43496"/>
    </mc:Choice>
    <mc:Fallback xmlns="">
      <p:transition spd="slow" advTm="4349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4628073" y="2707304"/>
            <a:ext cx="2673168" cy="923330"/>
          </a:xfrm>
          <a:prstGeom prst="rect">
            <a:avLst/>
          </a:prstGeom>
          <a:solidFill>
            <a:schemeClr val="bg1"/>
          </a:solidFill>
          <a:ln>
            <a:noFill/>
          </a:ln>
        </p:spPr>
        <p:txBody>
          <a:bodyPr wrap="none">
            <a:spAutoFit/>
          </a:bodyPr>
          <a:lstStyle/>
          <a:p>
            <a:pPr algn="ctr"/>
            <a:r>
              <a:rPr lang="en-US" sz="5400" dirty="0" smtClean="0">
                <a:ln w="0"/>
                <a:effectLst>
                  <a:outerShdw blurRad="38100" dist="19050" dir="2700000" algn="tl" rotWithShape="0">
                    <a:schemeClr val="dk1">
                      <a:alpha val="40000"/>
                    </a:schemeClr>
                  </a:outerShdw>
                </a:effectLst>
              </a:rPr>
              <a:t>Not Rare</a:t>
            </a:r>
            <a:endParaRPr lang="en-US" sz="5400" dirty="0">
              <a:ln w="0"/>
              <a:effectLst>
                <a:outerShdw blurRad="38100" dist="19050" dir="2700000" algn="tl" rotWithShape="0">
                  <a:schemeClr val="dk1">
                    <a:alpha val="40000"/>
                  </a:schemeClr>
                </a:outerShdw>
              </a:effectLst>
            </a:endParaRPr>
          </a:p>
        </p:txBody>
      </p:sp>
      <p:sp>
        <p:nvSpPr>
          <p:cNvPr id="3" name="Smiley Face 2"/>
          <p:cNvSpPr/>
          <p:nvPr/>
        </p:nvSpPr>
        <p:spPr>
          <a:xfrm>
            <a:off x="7126514" y="3439885"/>
            <a:ext cx="348343" cy="333829"/>
          </a:xfrm>
          <a:prstGeom prst="smileyFac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406960"/>
      </p:ext>
    </p:extLst>
  </p:cSld>
  <p:clrMapOvr>
    <a:masterClrMapping/>
  </p:clrMapOvr>
  <mc:AlternateContent xmlns:mc="http://schemas.openxmlformats.org/markup-compatibility/2006" xmlns:p14="http://schemas.microsoft.com/office/powerpoint/2010/main">
    <mc:Choice Requires="p14">
      <p:transition spd="slow" p14:dur="2000" advTm="43496"/>
    </mc:Choice>
    <mc:Fallback xmlns="">
      <p:transition spd="slow" advTm="4349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7462FEB-7C69-4095-A7FD-22552146EAAB}"/>
              </a:ext>
            </a:extLst>
          </p:cNvPr>
          <p:cNvSpPr>
            <a:spLocks noGrp="1"/>
          </p:cNvSpPr>
          <p:nvPr>
            <p:ph type="body" sz="quarter" idx="13"/>
          </p:nvPr>
        </p:nvSpPr>
        <p:spPr>
          <a:xfrm>
            <a:off x="827314" y="2485571"/>
            <a:ext cx="9753599" cy="1375229"/>
          </a:xfrm>
          <a:noFill/>
        </p:spPr>
        <p:txBody>
          <a:bodyPr/>
          <a:lstStyle/>
          <a:p>
            <a:r>
              <a:rPr lang="en-US" sz="3600" dirty="0" smtClean="0"/>
              <a:t>So You Changed Many Things, </a:t>
            </a:r>
          </a:p>
          <a:p>
            <a:r>
              <a:rPr lang="en-US" sz="75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Are We Better Off for It? </a:t>
            </a:r>
            <a:endParaRPr lang="en-US" sz="75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287268648"/>
      </p:ext>
    </p:extLst>
  </p:cSld>
  <p:clrMapOvr>
    <a:masterClrMapping/>
  </p:clrMapOvr>
  <mc:AlternateContent xmlns:mc="http://schemas.openxmlformats.org/markup-compatibility/2006" xmlns:p14="http://schemas.microsoft.com/office/powerpoint/2010/main">
    <mc:Choice Requires="p14">
      <p:transition spd="slow" p14:dur="2000" advTm="4477"/>
    </mc:Choice>
    <mc:Fallback xmlns="">
      <p:transition spd="slow" advTm="447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067519" y="2707304"/>
            <a:ext cx="5794280" cy="923330"/>
          </a:xfrm>
          <a:prstGeom prst="rect">
            <a:avLst/>
          </a:prstGeom>
          <a:solidFill>
            <a:schemeClr val="bg1"/>
          </a:solidFill>
          <a:ln>
            <a:noFill/>
          </a:ln>
        </p:spPr>
        <p:txBody>
          <a:bodyPr wrap="none">
            <a:spAutoFit/>
          </a:bodyPr>
          <a:lstStyle/>
          <a:p>
            <a:pPr algn="ctr"/>
            <a:r>
              <a:rPr lang="en-US" sz="5400" dirty="0" smtClean="0">
                <a:ln w="0"/>
                <a:effectLst>
                  <a:outerShdw blurRad="38100" dist="19050" dir="2700000" algn="tl" rotWithShape="0">
                    <a:schemeClr val="dk1">
                      <a:alpha val="40000"/>
                    </a:schemeClr>
                  </a:outerShdw>
                </a:effectLst>
              </a:rPr>
              <a:t>Independent Events</a:t>
            </a:r>
            <a:endParaRPr lang="en-US" sz="5400" dirty="0">
              <a:ln w="0"/>
              <a:effectLst>
                <a:outerShdw blurRad="38100" dist="19050" dir="2700000" algn="tl" rotWithShape="0">
                  <a:schemeClr val="dk1">
                    <a:alpha val="40000"/>
                  </a:schemeClr>
                </a:outerShdw>
              </a:effectLst>
            </a:endParaRPr>
          </a:p>
        </p:txBody>
      </p:sp>
      <p:sp>
        <p:nvSpPr>
          <p:cNvPr id="3" name="Smiley Face 2"/>
          <p:cNvSpPr/>
          <p:nvPr/>
        </p:nvSpPr>
        <p:spPr>
          <a:xfrm>
            <a:off x="8708574" y="3439885"/>
            <a:ext cx="348343" cy="333829"/>
          </a:xfrm>
          <a:prstGeom prst="smileyFac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091834"/>
      </p:ext>
    </p:extLst>
  </p:cSld>
  <p:clrMapOvr>
    <a:masterClrMapping/>
  </p:clrMapOvr>
  <mc:AlternateContent xmlns:mc="http://schemas.openxmlformats.org/markup-compatibility/2006" xmlns:p14="http://schemas.microsoft.com/office/powerpoint/2010/main">
    <mc:Choice Requires="p14">
      <p:transition spd="slow" p14:dur="2000" advTm="43496"/>
    </mc:Choice>
    <mc:Fallback xmlns="">
      <p:transition spd="slow" advTm="4349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2153557" y="2707304"/>
            <a:ext cx="7622215" cy="923330"/>
          </a:xfrm>
          <a:prstGeom prst="rect">
            <a:avLst/>
          </a:prstGeom>
          <a:solidFill>
            <a:schemeClr val="bg1"/>
          </a:solidFill>
          <a:ln>
            <a:noFill/>
          </a:ln>
        </p:spPr>
        <p:txBody>
          <a:bodyPr wrap="none">
            <a:spAutoFit/>
          </a:bodyPr>
          <a:lstStyle/>
          <a:p>
            <a:pPr algn="ctr"/>
            <a:r>
              <a:rPr lang="en-US" sz="5400" dirty="0" smtClean="0">
                <a:ln w="0"/>
                <a:effectLst>
                  <a:outerShdw blurRad="38100" dist="19050" dir="2700000" algn="tl" rotWithShape="0">
                    <a:schemeClr val="dk1">
                      <a:alpha val="40000"/>
                    </a:schemeClr>
                  </a:outerShdw>
                </a:effectLst>
              </a:rPr>
              <a:t>Change in Rates over Time</a:t>
            </a:r>
            <a:endParaRPr lang="en-US" sz="5400" dirty="0">
              <a:ln w="0"/>
              <a:effectLst>
                <a:outerShdw blurRad="38100" dist="19050" dir="2700000" algn="tl" rotWithShape="0">
                  <a:schemeClr val="dk1">
                    <a:alpha val="40000"/>
                  </a:schemeClr>
                </a:outerShdw>
              </a:effectLst>
            </a:endParaRPr>
          </a:p>
        </p:txBody>
      </p:sp>
      <p:sp>
        <p:nvSpPr>
          <p:cNvPr id="3" name="Smiley Face 2"/>
          <p:cNvSpPr/>
          <p:nvPr/>
        </p:nvSpPr>
        <p:spPr>
          <a:xfrm>
            <a:off x="9956798" y="3439885"/>
            <a:ext cx="348343" cy="333829"/>
          </a:xfrm>
          <a:prstGeom prst="smileyFac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634837"/>
      </p:ext>
    </p:extLst>
  </p:cSld>
  <p:clrMapOvr>
    <a:masterClrMapping/>
  </p:clrMapOvr>
  <mc:AlternateContent xmlns:mc="http://schemas.openxmlformats.org/markup-compatibility/2006" xmlns:p14="http://schemas.microsoft.com/office/powerpoint/2010/main">
    <mc:Choice Requires="p14">
      <p:transition spd="slow" p14:dur="2000" advTm="43496"/>
    </mc:Choice>
    <mc:Fallback xmlns="">
      <p:transition spd="slow" advTm="4349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xmlns="" id="{249BF3E5-398D-4E36-B6D5-C39131FDFE7D}"/>
              </a:ext>
            </a:extLst>
          </p:cNvPr>
          <p:cNvGraphicFramePr>
            <a:graphicFrameLocks noChangeAspect="1"/>
          </p:cNvGraphicFramePr>
          <p:nvPr>
            <p:extLst>
              <p:ext uri="{D42A27DB-BD31-4B8C-83A1-F6EECF244321}">
                <p14:modId xmlns:p14="http://schemas.microsoft.com/office/powerpoint/2010/main" val="4191023482"/>
              </p:ext>
            </p:extLst>
          </p:nvPr>
        </p:nvGraphicFramePr>
        <p:xfrm>
          <a:off x="6964680" y="731520"/>
          <a:ext cx="3810000" cy="5074920"/>
        </p:xfrm>
        <a:graphic>
          <a:graphicData uri="http://schemas.openxmlformats.org/presentationml/2006/ole">
            <mc:AlternateContent xmlns:mc="http://schemas.openxmlformats.org/markup-compatibility/2006">
              <mc:Choice xmlns:v="urn:schemas-microsoft-com:vml" Requires="v">
                <p:oleObj spid="_x0000_s16419" name="Worksheet" r:id="rId4" imgW="2295751" imgH="2010016" progId="Excel.Sheet.8">
                  <p:embed/>
                </p:oleObj>
              </mc:Choice>
              <mc:Fallback>
                <p:oleObj name="Worksheet" r:id="rId4" imgW="2295751" imgH="2010016" progId="Excel.Sheet.8">
                  <p:embed/>
                  <p:pic>
                    <p:nvPicPr>
                      <p:cNvPr id="4" name="Object 7">
                        <a:extLst>
                          <a:ext uri="{FF2B5EF4-FFF2-40B4-BE49-F238E27FC236}">
                            <a16:creationId xmlns:a16="http://schemas.microsoft.com/office/drawing/2014/main" xmlns="" id="{AAD36D44-B608-44A2-92B3-91B4CAD417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680" y="731520"/>
                        <a:ext cx="3810000" cy="5074920"/>
                      </a:xfrm>
                      <a:prstGeom prst="rect">
                        <a:avLst/>
                      </a:prstGeom>
                      <a:solidFill>
                        <a:schemeClr val="bg1"/>
                      </a:solidFill>
                    </p:spPr>
                  </p:pic>
                </p:oleObj>
              </mc:Fallback>
            </mc:AlternateContent>
          </a:graphicData>
        </a:graphic>
      </p:graphicFrame>
      <p:sp>
        <p:nvSpPr>
          <p:cNvPr id="6" name="Rectangle 5"/>
          <p:cNvSpPr/>
          <p:nvPr/>
        </p:nvSpPr>
        <p:spPr>
          <a:xfrm>
            <a:off x="738873"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2</a:t>
            </a:r>
            <a:endParaRPr lang="en-US" sz="7200" dirty="0"/>
          </a:p>
        </p:txBody>
      </p:sp>
      <p:sp>
        <p:nvSpPr>
          <p:cNvPr id="7" name="Rectangle 6"/>
          <p:cNvSpPr/>
          <p:nvPr/>
        </p:nvSpPr>
        <p:spPr>
          <a:xfrm>
            <a:off x="738873"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smtClean="0">
                <a:solidFill>
                  <a:srgbClr val="C00000"/>
                </a:solidFill>
              </a:rPr>
              <a:t>Observed Rates</a:t>
            </a:r>
            <a:endParaRPr lang="en-US" sz="7200" dirty="0">
              <a:solidFill>
                <a:srgbClr val="C00000"/>
              </a:solidFill>
            </a:endParaRPr>
          </a:p>
        </p:txBody>
      </p:sp>
    </p:spTree>
    <p:extLst>
      <p:ext uri="{BB962C8B-B14F-4D97-AF65-F5344CB8AC3E}">
        <p14:creationId xmlns:p14="http://schemas.microsoft.com/office/powerpoint/2010/main" val="989214619"/>
      </p:ext>
    </p:extLst>
  </p:cSld>
  <p:clrMapOvr>
    <a:masterClrMapping/>
  </p:clrMapOvr>
  <mc:AlternateContent xmlns:mc="http://schemas.openxmlformats.org/markup-compatibility/2006" xmlns:p14="http://schemas.microsoft.com/office/powerpoint/2010/main">
    <mc:Choice Requires="p14">
      <p:transition spd="slow" p14:dur="2000" advTm="21199"/>
    </mc:Choice>
    <mc:Fallback xmlns="">
      <p:transition spd="slow" advTm="2119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xmlns="" id="{FE290349-DBAE-433B-9561-C71EA64234FF}"/>
              </a:ext>
            </a:extLst>
          </p:cNvPr>
          <p:cNvGraphicFramePr>
            <a:graphicFrameLocks noChangeAspect="1"/>
          </p:cNvGraphicFramePr>
          <p:nvPr>
            <p:extLst>
              <p:ext uri="{D42A27DB-BD31-4B8C-83A1-F6EECF244321}">
                <p14:modId xmlns:p14="http://schemas.microsoft.com/office/powerpoint/2010/main" val="755969644"/>
              </p:ext>
            </p:extLst>
          </p:nvPr>
        </p:nvGraphicFramePr>
        <p:xfrm>
          <a:off x="1143000" y="1295400"/>
          <a:ext cx="7772400" cy="3327400"/>
        </p:xfrm>
        <a:graphic>
          <a:graphicData uri="http://schemas.openxmlformats.org/presentationml/2006/ole">
            <mc:AlternateContent xmlns:mc="http://schemas.openxmlformats.org/markup-compatibility/2006">
              <mc:Choice xmlns:v="urn:schemas-microsoft-com:vml" Requires="v">
                <p:oleObj spid="_x0000_s17442" name="Worksheet" r:id="rId4" imgW="5162821" imgH="2210041" progId="Excel.Sheet.8">
                  <p:embed/>
                </p:oleObj>
              </mc:Choice>
              <mc:Fallback>
                <p:oleObj name="Worksheet" r:id="rId4" imgW="5162821" imgH="2210041" progId="Excel.Sheet.8">
                  <p:embed/>
                  <p:pic>
                    <p:nvPicPr>
                      <p:cNvPr id="4" name="Object 7">
                        <a:extLst>
                          <a:ext uri="{FF2B5EF4-FFF2-40B4-BE49-F238E27FC236}">
                            <a16:creationId xmlns:a16="http://schemas.microsoft.com/office/drawing/2014/main" xmlns="" id="{A032534C-D8F3-4993-B94E-F0DC903E1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295400"/>
                        <a:ext cx="7772400" cy="3327400"/>
                      </a:xfrm>
                      <a:prstGeom prst="rect">
                        <a:avLst/>
                      </a:prstGeom>
                      <a:solidFill>
                        <a:schemeClr val="bg1"/>
                      </a:solidFill>
                      <a:ln>
                        <a:noFill/>
                      </a:ln>
                      <a:effectLst/>
                    </p:spPr>
                  </p:pic>
                </p:oleObj>
              </mc:Fallback>
            </mc:AlternateContent>
          </a:graphicData>
        </a:graphic>
      </p:graphicFrame>
      <p:sp>
        <p:nvSpPr>
          <p:cNvPr id="5" name="AutoShape 4">
            <a:extLst>
              <a:ext uri="{FF2B5EF4-FFF2-40B4-BE49-F238E27FC236}">
                <a16:creationId xmlns:a16="http://schemas.microsoft.com/office/drawing/2014/main" xmlns="" id="{200D27F7-0B94-441F-84C7-53DEFBCC22A6}"/>
              </a:ext>
            </a:extLst>
          </p:cNvPr>
          <p:cNvSpPr>
            <a:spLocks noGrp="1" noChangeArrowheads="1"/>
          </p:cNvSpPr>
          <p:nvPr>
            <p:ph type="body" sz="quarter" idx="14"/>
          </p:nvPr>
        </p:nvSpPr>
        <p:spPr bwMode="auto">
          <a:xfrm>
            <a:off x="9810496" y="5428488"/>
            <a:ext cx="1820672" cy="1082040"/>
          </a:xfrm>
          <a:prstGeom prst="rightArrow">
            <a:avLst>
              <a:gd name="adj1" fmla="val 50000"/>
              <a:gd name="adj2" fmla="val 41250"/>
            </a:avLst>
          </a:prstGeom>
          <a:solidFill>
            <a:schemeClr val="tx2"/>
          </a:solidFill>
          <a:ln w="9525">
            <a:solidFill>
              <a:schemeClr val="tx1"/>
            </a:solidFill>
            <a:miter lim="800000"/>
            <a:headEnd/>
            <a:tailEnd/>
          </a:ln>
          <a:effectLst/>
        </p:spPr>
        <p:txBody>
          <a:bodyPr wrap="none" anchor="ctr"/>
          <a:lstStyle/>
          <a:p>
            <a:pPr algn="ctr"/>
            <a:r>
              <a:rPr lang="en-US" altLang="en-US" b="1" dirty="0">
                <a:solidFill>
                  <a:schemeClr val="bg1"/>
                </a:solidFill>
              </a:rPr>
              <a:t>Plot </a:t>
            </a:r>
            <a:r>
              <a:rPr lang="en-US" altLang="en-US" b="1" dirty="0" smtClean="0">
                <a:solidFill>
                  <a:schemeClr val="bg1"/>
                </a:solidFill>
              </a:rPr>
              <a:t>of </a:t>
            </a:r>
            <a:r>
              <a:rPr lang="en-US" altLang="en-US" b="1" dirty="0">
                <a:solidFill>
                  <a:schemeClr val="bg1"/>
                </a:solidFill>
              </a:rPr>
              <a:t>rates</a:t>
            </a:r>
          </a:p>
        </p:txBody>
      </p:sp>
    </p:spTree>
    <p:extLst>
      <p:ext uri="{BB962C8B-B14F-4D97-AF65-F5344CB8AC3E}">
        <p14:creationId xmlns:p14="http://schemas.microsoft.com/office/powerpoint/2010/main" val="2380003753"/>
      </p:ext>
    </p:extLst>
  </p:cSld>
  <p:clrMapOvr>
    <a:masterClrMapping/>
  </p:clrMapOvr>
  <mc:AlternateContent xmlns:mc="http://schemas.openxmlformats.org/markup-compatibility/2006" xmlns:p14="http://schemas.microsoft.com/office/powerpoint/2010/main">
    <mc:Choice Requires="p14">
      <p:transition spd="slow" p14:dur="2000" advTm="4427"/>
    </mc:Choice>
    <mc:Fallback xmlns="">
      <p:transition spd="slow" advTm="4427"/>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a:extLst>
              <a:ext uri="{FF2B5EF4-FFF2-40B4-BE49-F238E27FC236}">
                <a16:creationId xmlns:a16="http://schemas.microsoft.com/office/drawing/2014/main" xmlns="" id="{66B17050-DEC8-4CC1-AF49-0926491C1FF2}"/>
              </a:ext>
            </a:extLst>
          </p:cNvPr>
          <p:cNvGraphicFramePr>
            <a:graphicFrameLocks noChangeAspect="1"/>
          </p:cNvGraphicFramePr>
          <p:nvPr>
            <p:extLst>
              <p:ext uri="{D42A27DB-BD31-4B8C-83A1-F6EECF244321}">
                <p14:modId xmlns:p14="http://schemas.microsoft.com/office/powerpoint/2010/main" val="135784376"/>
              </p:ext>
            </p:extLst>
          </p:nvPr>
        </p:nvGraphicFramePr>
        <p:xfrm>
          <a:off x="1116342" y="810477"/>
          <a:ext cx="9957644" cy="5053293"/>
        </p:xfrm>
        <a:graphic>
          <a:graphicData uri="http://schemas.openxmlformats.org/presentationml/2006/ole">
            <mc:AlternateContent xmlns:mc="http://schemas.openxmlformats.org/markup-compatibility/2006">
              <mc:Choice xmlns:v="urn:schemas-microsoft-com:vml" Requires="v">
                <p:oleObj spid="_x0000_s18466" name="Chart" r:id="rId4" imgW="3771900" imgH="1914525" progId="Excel.Chart.8">
                  <p:embed/>
                </p:oleObj>
              </mc:Choice>
              <mc:Fallback>
                <p:oleObj name="Chart" r:id="rId4" imgW="3771900" imgH="1914525" progId="Excel.Chart.8">
                  <p:embed/>
                  <p:pic>
                    <p:nvPicPr>
                      <p:cNvPr id="4" name="Object 9">
                        <a:extLst>
                          <a:ext uri="{FF2B5EF4-FFF2-40B4-BE49-F238E27FC236}">
                            <a16:creationId xmlns:a16="http://schemas.microsoft.com/office/drawing/2014/main" xmlns="" id="{C04B7D21-82A8-4AE4-A45E-64C40A664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342" y="810477"/>
                        <a:ext cx="9957644" cy="50532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34384712"/>
      </p:ext>
    </p:extLst>
  </p:cSld>
  <p:clrMapOvr>
    <a:masterClrMapping/>
  </p:clrMapOvr>
  <mc:AlternateContent xmlns:mc="http://schemas.openxmlformats.org/markup-compatibility/2006" xmlns:p14="http://schemas.microsoft.com/office/powerpoint/2010/main">
    <mc:Choice Requires="p14">
      <p:transition spd="slow" p14:dur="2000" advTm="14113"/>
    </mc:Choice>
    <mc:Fallback xmlns="">
      <p:transition spd="slow" advTm="1411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3</a:t>
            </a:r>
            <a:endParaRPr lang="en-US" sz="7200" dirty="0"/>
          </a:p>
        </p:txBody>
      </p:sp>
      <p:sp>
        <p:nvSpPr>
          <p:cNvPr id="7" name="Rectangle 6"/>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Expected Rates</a:t>
            </a:r>
            <a:endParaRPr lang="en-US" sz="7200" dirty="0">
              <a:solidFill>
                <a:srgbClr val="C00000"/>
              </a:solidFill>
            </a:endParaRPr>
          </a:p>
        </p:txBody>
      </p:sp>
    </p:spTree>
    <p:extLst>
      <p:ext uri="{BB962C8B-B14F-4D97-AF65-F5344CB8AC3E}">
        <p14:creationId xmlns:p14="http://schemas.microsoft.com/office/powerpoint/2010/main" val="2286657966"/>
      </p:ext>
    </p:extLst>
  </p:cSld>
  <p:clrMapOvr>
    <a:masterClrMapping/>
  </p:clrMapOvr>
  <mc:AlternateContent xmlns:mc="http://schemas.openxmlformats.org/markup-compatibility/2006" xmlns:p14="http://schemas.microsoft.com/office/powerpoint/2010/main">
    <mc:Choice Requires="p14">
      <p:transition spd="slow" p14:dur="2000" advTm="6159"/>
    </mc:Choice>
    <mc:Fallback xmlns="">
      <p:transition spd="slow" advTm="615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5571" y="2576677"/>
            <a:ext cx="6598281" cy="1015663"/>
          </a:xfrm>
          <a:prstGeom prst="rect">
            <a:avLst/>
          </a:prstGeom>
        </p:spPr>
        <p:txBody>
          <a:bodyPr wrap="none">
            <a:spAutoFit/>
          </a:bodyPr>
          <a:lstStyle/>
          <a:p>
            <a:pPr>
              <a:buFontTx/>
              <a:buNone/>
            </a:pPr>
            <a:r>
              <a:rPr lang="en-US" altLang="en-US" sz="6000" dirty="0" err="1"/>
              <a:t>E</a:t>
            </a:r>
            <a:r>
              <a:rPr lang="en-US" altLang="en-US" sz="6000" baseline="-25000" dirty="0" err="1"/>
              <a:t>i</a:t>
            </a:r>
            <a:r>
              <a:rPr lang="en-US" altLang="en-US" sz="6000" dirty="0"/>
              <a:t> =  (</a:t>
            </a:r>
            <a:r>
              <a:rPr lang="en-US" altLang="en-US" sz="6000" dirty="0">
                <a:sym typeface="Symbol" panose="05050102010706020507" pitchFamily="18" charset="2"/>
              </a:rPr>
              <a:t></a:t>
            </a:r>
            <a:r>
              <a:rPr lang="en-US" altLang="en-US" sz="6000" baseline="-25000" dirty="0">
                <a:sym typeface="Symbol" panose="05050102010706020507" pitchFamily="18" charset="2"/>
              </a:rPr>
              <a:t>j=1,…,</a:t>
            </a:r>
            <a:r>
              <a:rPr lang="en-US" altLang="en-US" sz="6000" baseline="-25000" dirty="0" err="1">
                <a:sym typeface="Symbol" panose="05050102010706020507" pitchFamily="18" charset="2"/>
              </a:rPr>
              <a:t>n</a:t>
            </a:r>
            <a:r>
              <a:rPr lang="en-US" altLang="en-US" sz="6000" baseline="-34000" dirty="0" err="1">
                <a:sym typeface="Symbol" panose="05050102010706020507" pitchFamily="18" charset="2"/>
              </a:rPr>
              <a:t>i</a:t>
            </a:r>
            <a:r>
              <a:rPr lang="en-US" altLang="en-US" sz="6000" baseline="-25000" dirty="0">
                <a:sym typeface="Symbol" panose="05050102010706020507" pitchFamily="18" charset="2"/>
              </a:rPr>
              <a:t> </a:t>
            </a:r>
            <a:r>
              <a:rPr lang="en-US" altLang="en-US" sz="6000" dirty="0" err="1"/>
              <a:t>E</a:t>
            </a:r>
            <a:r>
              <a:rPr lang="en-US" altLang="en-US" sz="6000" baseline="-25000" dirty="0" err="1"/>
              <a:t>ij</a:t>
            </a:r>
            <a:r>
              <a:rPr lang="en-US" altLang="en-US" sz="6000" baseline="-25000" dirty="0">
                <a:sym typeface="Symbol" panose="05050102010706020507" pitchFamily="18" charset="2"/>
              </a:rPr>
              <a:t> </a:t>
            </a:r>
            <a:r>
              <a:rPr lang="en-US" altLang="en-US" sz="6000" dirty="0"/>
              <a:t> ) / </a:t>
            </a:r>
            <a:r>
              <a:rPr lang="en-US" altLang="en-US" sz="6000" dirty="0" err="1"/>
              <a:t>n</a:t>
            </a:r>
            <a:r>
              <a:rPr lang="en-US" altLang="en-US" sz="6000" baseline="-25000" dirty="0" err="1"/>
              <a:t>i</a:t>
            </a:r>
            <a:r>
              <a:rPr lang="en-US" altLang="en-US" sz="6000" dirty="0"/>
              <a:t> </a:t>
            </a:r>
          </a:p>
        </p:txBody>
      </p:sp>
    </p:spTree>
    <p:extLst>
      <p:ext uri="{BB962C8B-B14F-4D97-AF65-F5344CB8AC3E}">
        <p14:creationId xmlns:p14="http://schemas.microsoft.com/office/powerpoint/2010/main" val="1106204758"/>
      </p:ext>
    </p:extLst>
  </p:cSld>
  <p:clrMapOvr>
    <a:masterClrMapping/>
  </p:clrMapOvr>
  <mc:AlternateContent xmlns:mc="http://schemas.openxmlformats.org/markup-compatibility/2006" xmlns:p14="http://schemas.microsoft.com/office/powerpoint/2010/main">
    <mc:Choice Requires="p14">
      <p:transition spd="slow" p14:dur="2000" advTm="4274"/>
    </mc:Choice>
    <mc:Fallback xmlns="">
      <p:transition spd="slow" advTm="427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559" y="3244334"/>
            <a:ext cx="8840882" cy="707886"/>
          </a:xfrm>
          <a:prstGeom prst="rect">
            <a:avLst/>
          </a:prstGeom>
        </p:spPr>
        <p:txBody>
          <a:bodyPr wrap="none">
            <a:spAutoFit/>
          </a:bodyPr>
          <a:lstStyle/>
          <a:p>
            <a:pPr algn="ctr">
              <a:buFontTx/>
              <a:buNone/>
            </a:pPr>
            <a:r>
              <a:rPr lang="en-US" altLang="en-US" sz="4000"/>
              <a:t>E</a:t>
            </a:r>
            <a:r>
              <a:rPr lang="en-US" altLang="en-US" sz="4000" baseline="-25000"/>
              <a:t>1</a:t>
            </a:r>
            <a:r>
              <a:rPr lang="en-US" altLang="en-US" sz="4000"/>
              <a:t>= (</a:t>
            </a:r>
            <a:r>
              <a:rPr lang="en-US" altLang="en-US" sz="4000">
                <a:cs typeface="Arial" panose="020B0604020202020204" pitchFamily="34" charset="0"/>
              </a:rPr>
              <a:t>.18+.88+.33+.29 +.14+.24+.15+.04)/8</a:t>
            </a:r>
            <a:endParaRPr lang="en-US" altLang="en-US" sz="4000" dirty="0"/>
          </a:p>
        </p:txBody>
      </p:sp>
    </p:spTree>
    <p:extLst>
      <p:ext uri="{BB962C8B-B14F-4D97-AF65-F5344CB8AC3E}">
        <p14:creationId xmlns:p14="http://schemas.microsoft.com/office/powerpoint/2010/main" val="473180895"/>
      </p:ext>
    </p:extLst>
  </p:cSld>
  <p:clrMapOvr>
    <a:masterClrMapping/>
  </p:clrMapOvr>
  <mc:AlternateContent xmlns:mc="http://schemas.openxmlformats.org/markup-compatibility/2006" xmlns:p14="http://schemas.microsoft.com/office/powerpoint/2010/main">
    <mc:Choice Requires="p14">
      <p:transition spd="slow" p14:dur="2000" advTm="4274"/>
    </mc:Choice>
    <mc:Fallback xmlns="">
      <p:transition spd="slow" advTm="427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xmlns="" id="{49C2FE13-9D3B-4A4A-846E-6A182C307C2B}"/>
              </a:ext>
            </a:extLst>
          </p:cNvPr>
          <p:cNvGraphicFramePr>
            <a:graphicFrameLocks noChangeAspect="1"/>
          </p:cNvGraphicFramePr>
          <p:nvPr>
            <p:extLst>
              <p:ext uri="{D42A27DB-BD31-4B8C-83A1-F6EECF244321}">
                <p14:modId xmlns:p14="http://schemas.microsoft.com/office/powerpoint/2010/main" val="8056745"/>
              </p:ext>
            </p:extLst>
          </p:nvPr>
        </p:nvGraphicFramePr>
        <p:xfrm>
          <a:off x="1965960" y="1460500"/>
          <a:ext cx="7772400" cy="3327400"/>
        </p:xfrm>
        <a:graphic>
          <a:graphicData uri="http://schemas.openxmlformats.org/presentationml/2006/ole">
            <mc:AlternateContent xmlns:mc="http://schemas.openxmlformats.org/markup-compatibility/2006">
              <mc:Choice xmlns:v="urn:schemas-microsoft-com:vml" Requires="v">
                <p:oleObj spid="_x0000_s19489" name="Worksheet" r:id="rId4" imgW="5162821" imgH="2210041" progId="Excel.Sheet.8">
                  <p:embed/>
                </p:oleObj>
              </mc:Choice>
              <mc:Fallback>
                <p:oleObj name="Worksheet" r:id="rId4" imgW="5162821" imgH="2210041" progId="Excel.Sheet.8">
                  <p:embed/>
                  <p:pic>
                    <p:nvPicPr>
                      <p:cNvPr id="4" name="Object 6">
                        <a:extLst>
                          <a:ext uri="{FF2B5EF4-FFF2-40B4-BE49-F238E27FC236}">
                            <a16:creationId xmlns:a16="http://schemas.microsoft.com/office/drawing/2014/main" xmlns="" id="{5A226DAF-0E74-48D2-AB30-03E224FBBC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960" y="1460500"/>
                        <a:ext cx="7772400" cy="3327400"/>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4033586183"/>
      </p:ext>
    </p:extLst>
  </p:cSld>
  <p:clrMapOvr>
    <a:masterClrMapping/>
  </p:clrMapOvr>
  <mc:AlternateContent xmlns:mc="http://schemas.openxmlformats.org/markup-compatibility/2006" xmlns:p14="http://schemas.microsoft.com/office/powerpoint/2010/main">
    <mc:Choice Requires="p14">
      <p:transition spd="slow" p14:dur="2000" advTm="4300"/>
    </mc:Choice>
    <mc:Fallback xmlns="">
      <p:transition spd="slow" advTm="43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xmlns="" id="{E6EC501D-5498-4634-AD5D-172B0631B8FE}"/>
              </a:ext>
            </a:extLst>
          </p:cNvPr>
          <p:cNvGraphicFramePr>
            <a:graphicFrameLocks noChangeAspect="1"/>
          </p:cNvGraphicFramePr>
          <p:nvPr>
            <p:extLst>
              <p:ext uri="{D42A27DB-BD31-4B8C-83A1-F6EECF244321}">
                <p14:modId xmlns:p14="http://schemas.microsoft.com/office/powerpoint/2010/main" val="156382164"/>
              </p:ext>
            </p:extLst>
          </p:nvPr>
        </p:nvGraphicFramePr>
        <p:xfrm>
          <a:off x="957943" y="454222"/>
          <a:ext cx="9619343" cy="5640328"/>
        </p:xfrm>
        <a:graphic>
          <a:graphicData uri="http://schemas.openxmlformats.org/presentationml/2006/ole">
            <mc:AlternateContent xmlns:mc="http://schemas.openxmlformats.org/markup-compatibility/2006">
              <mc:Choice xmlns:v="urn:schemas-microsoft-com:vml" Requires="v">
                <p:oleObj spid="_x0000_s20513" name="Chart" r:id="rId4" imgW="2924491" imgH="1714862" progId="Excel.Chart.8">
                  <p:embed/>
                </p:oleObj>
              </mc:Choice>
              <mc:Fallback>
                <p:oleObj name="Chart" r:id="rId4" imgW="2924491" imgH="1714862" progId="Excel.Chart.8">
                  <p:embed/>
                  <p:pic>
                    <p:nvPicPr>
                      <p:cNvPr id="4" name="Object 6">
                        <a:extLst>
                          <a:ext uri="{FF2B5EF4-FFF2-40B4-BE49-F238E27FC236}">
                            <a16:creationId xmlns:a16="http://schemas.microsoft.com/office/drawing/2014/main" xmlns="" id="{AF2BA0D9-8C47-4D22-9893-7546E06B5C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943" y="454222"/>
                        <a:ext cx="9619343" cy="5640328"/>
                      </a:xfrm>
                      <a:prstGeom prst="rect">
                        <a:avLst/>
                      </a:prstGeom>
                    </p:spPr>
                  </p:pic>
                </p:oleObj>
              </mc:Fallback>
            </mc:AlternateContent>
          </a:graphicData>
        </a:graphic>
      </p:graphicFrame>
    </p:spTree>
    <p:extLst>
      <p:ext uri="{BB962C8B-B14F-4D97-AF65-F5344CB8AC3E}">
        <p14:creationId xmlns:p14="http://schemas.microsoft.com/office/powerpoint/2010/main" val="836943831"/>
      </p:ext>
    </p:extLst>
  </p:cSld>
  <p:clrMapOvr>
    <a:masterClrMapping/>
  </p:clrMapOvr>
  <mc:AlternateContent xmlns:mc="http://schemas.openxmlformats.org/markup-compatibility/2006" xmlns:p14="http://schemas.microsoft.com/office/powerpoint/2010/main">
    <mc:Choice Requires="p14">
      <p:transition spd="slow" p14:dur="2000" advTm="12635"/>
    </mc:Choice>
    <mc:Fallback xmlns="">
      <p:transition spd="slow" advTm="1263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7462FEB-7C69-4095-A7FD-22552146EAAB}"/>
              </a:ext>
            </a:extLst>
          </p:cNvPr>
          <p:cNvSpPr>
            <a:spLocks noGrp="1"/>
          </p:cNvSpPr>
          <p:nvPr>
            <p:ph type="body" sz="quarter" idx="13"/>
          </p:nvPr>
        </p:nvSpPr>
        <p:spPr>
          <a:xfrm>
            <a:off x="812800" y="380999"/>
            <a:ext cx="10363200" cy="633413"/>
          </a:xfrm>
        </p:spPr>
        <p:txBody>
          <a:bodyPr/>
          <a:lstStyle/>
          <a:p>
            <a:r>
              <a:rPr lang="en-US" sz="3600" dirty="0"/>
              <a:t>Has Change Led to Improvement?</a:t>
            </a:r>
          </a:p>
        </p:txBody>
      </p:sp>
      <p:grpSp>
        <p:nvGrpSpPr>
          <p:cNvPr id="4" name="Group 3"/>
          <p:cNvGrpSpPr/>
          <p:nvPr/>
        </p:nvGrpSpPr>
        <p:grpSpPr>
          <a:xfrm>
            <a:off x="2107883" y="1489710"/>
            <a:ext cx="7645717" cy="4171950"/>
            <a:chOff x="3372803" y="2114550"/>
            <a:chExt cx="7645717" cy="4171950"/>
          </a:xfrm>
        </p:grpSpPr>
        <p:sp>
          <p:nvSpPr>
            <p:cNvPr id="9" name="Rounded Rectangle 8"/>
            <p:cNvSpPr/>
            <p:nvPr/>
          </p:nvSpPr>
          <p:spPr>
            <a:xfrm>
              <a:off x="4157663" y="2114550"/>
              <a:ext cx="500062" cy="4171950"/>
            </a:xfrm>
            <a:prstGeom prst="roundRect">
              <a:avLst/>
            </a:prstGeom>
            <a:solidFill>
              <a:schemeClr val="accent4">
                <a:lumMod val="50000"/>
              </a:schemeClr>
            </a:solidFill>
            <a:ln>
              <a:noFill/>
            </a:ln>
            <a:effectLst>
              <a:innerShdw blurRad="63500" dist="50800" dir="18900000">
                <a:prstClr val="black">
                  <a:alpha val="50000"/>
                </a:prstClr>
              </a:innerShd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392662">
              <a:off x="3372803" y="3829661"/>
              <a:ext cx="2157412" cy="9429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Not Me</a:t>
              </a:r>
            </a:p>
          </p:txBody>
        </p:sp>
        <p:sp>
          <p:nvSpPr>
            <p:cNvPr id="6" name="Left Arrow 5"/>
            <p:cNvSpPr/>
            <p:nvPr/>
          </p:nvSpPr>
          <p:spPr>
            <a:xfrm rot="20807459">
              <a:off x="3372803" y="2214563"/>
              <a:ext cx="2157412" cy="942975"/>
            </a:xfrm>
            <a:prstGeom prst="leftArrow">
              <a:avLst/>
            </a:prstGeom>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His Fault</a:t>
              </a:r>
            </a:p>
          </p:txBody>
        </p:sp>
        <p:sp>
          <p:nvSpPr>
            <p:cNvPr id="8" name="Right Arrow 7"/>
            <p:cNvSpPr/>
            <p:nvPr/>
          </p:nvSpPr>
          <p:spPr>
            <a:xfrm rot="21403813">
              <a:off x="3815715" y="2998646"/>
              <a:ext cx="2100263" cy="958991"/>
            </a:xfrm>
            <a:prstGeom prst="rightArrow">
              <a:avLst/>
            </a:prstGeom>
            <a:solidFill>
              <a:srgbClr val="FFCC33"/>
            </a:solidFill>
            <a:ln>
              <a:solidFill>
                <a:srgbClr val="C00000"/>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Her Fault</a:t>
              </a:r>
            </a:p>
          </p:txBody>
        </p:sp>
        <p:sp>
          <p:nvSpPr>
            <p:cNvPr id="3" name="Rectangle 2"/>
            <p:cNvSpPr/>
            <p:nvPr/>
          </p:nvSpPr>
          <p:spPr>
            <a:xfrm>
              <a:off x="6105883" y="2686050"/>
              <a:ext cx="4912637" cy="2148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The System Made Me Do It</a:t>
              </a:r>
              <a:endParaRPr lang="en-US" sz="5400" dirty="0"/>
            </a:p>
          </p:txBody>
        </p:sp>
      </p:grpSp>
      <p:sp>
        <p:nvSpPr>
          <p:cNvPr id="5" name="Rectangle 4"/>
          <p:cNvSpPr/>
          <p:nvPr/>
        </p:nvSpPr>
        <p:spPr>
          <a:xfrm>
            <a:off x="4840963" y="4237187"/>
            <a:ext cx="4912637" cy="243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Did the dog eat your homework?</a:t>
            </a:r>
            <a:endParaRPr lang="en-US" dirty="0">
              <a:solidFill>
                <a:srgbClr val="00B0F0"/>
              </a:solidFill>
            </a:endParaRPr>
          </a:p>
        </p:txBody>
      </p:sp>
    </p:spTree>
    <p:extLst>
      <p:ext uri="{BB962C8B-B14F-4D97-AF65-F5344CB8AC3E}">
        <p14:creationId xmlns:p14="http://schemas.microsoft.com/office/powerpoint/2010/main" val="2066761220"/>
      </p:ext>
    </p:extLst>
  </p:cSld>
  <p:clrMapOvr>
    <a:masterClrMapping/>
  </p:clrMapOvr>
  <mc:AlternateContent xmlns:mc="http://schemas.openxmlformats.org/markup-compatibility/2006" xmlns:p14="http://schemas.microsoft.com/office/powerpoint/2010/main">
    <mc:Choice Requires="p14">
      <p:transition spd="slow" p14:dur="2000" advTm="4477"/>
    </mc:Choice>
    <mc:Fallback xmlns="">
      <p:transition spd="slow" advTm="447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4</a:t>
            </a:r>
            <a:endParaRPr lang="en-US" sz="7200" dirty="0"/>
          </a:p>
        </p:txBody>
      </p:sp>
      <p:sp>
        <p:nvSpPr>
          <p:cNvPr id="5" name="Rectangle 4"/>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Expected Deviations</a:t>
            </a:r>
            <a:endParaRPr lang="en-US" sz="7200" dirty="0">
              <a:solidFill>
                <a:srgbClr val="C00000"/>
              </a:solidFill>
            </a:endParaRPr>
          </a:p>
        </p:txBody>
      </p:sp>
    </p:spTree>
    <p:extLst>
      <p:ext uri="{BB962C8B-B14F-4D97-AF65-F5344CB8AC3E}">
        <p14:creationId xmlns:p14="http://schemas.microsoft.com/office/powerpoint/2010/main" val="1621219510"/>
      </p:ext>
    </p:extLst>
  </p:cSld>
  <p:clrMapOvr>
    <a:masterClrMapping/>
  </p:clrMapOvr>
  <mc:AlternateContent xmlns:mc="http://schemas.openxmlformats.org/markup-compatibility/2006" xmlns:p14="http://schemas.microsoft.com/office/powerpoint/2010/main">
    <mc:Choice Requires="p14">
      <p:transition spd="slow" p14:dur="2000" advTm="5933"/>
    </mc:Choice>
    <mc:Fallback xmlns="">
      <p:transition spd="slow" advTm="5933"/>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1" y="3120350"/>
            <a:ext cx="8360229" cy="923330"/>
          </a:xfrm>
          <a:prstGeom prst="rect">
            <a:avLst/>
          </a:prstGeom>
        </p:spPr>
        <p:txBody>
          <a:bodyPr wrap="square">
            <a:spAutoFit/>
          </a:bodyPr>
          <a:lstStyle/>
          <a:p>
            <a:pPr>
              <a:buFontTx/>
              <a:buNone/>
            </a:pPr>
            <a:r>
              <a:rPr lang="en-US" altLang="en-US" sz="5400" dirty="0"/>
              <a:t>D</a:t>
            </a:r>
            <a:r>
              <a:rPr lang="en-US" altLang="en-US" sz="5400" baseline="-25000" dirty="0"/>
              <a:t>i</a:t>
            </a:r>
            <a:r>
              <a:rPr lang="en-US" altLang="en-US" sz="5400" dirty="0"/>
              <a:t> = ( </a:t>
            </a:r>
            <a:r>
              <a:rPr lang="en-US" altLang="en-US" sz="5400" dirty="0">
                <a:sym typeface="Symbol" panose="05050102010706020507" pitchFamily="18" charset="2"/>
              </a:rPr>
              <a:t></a:t>
            </a:r>
            <a:r>
              <a:rPr lang="en-US" altLang="en-US" sz="5400" baseline="-25000" dirty="0">
                <a:sym typeface="Symbol" panose="05050102010706020507" pitchFamily="18" charset="2"/>
              </a:rPr>
              <a:t>j=1,…,</a:t>
            </a:r>
            <a:r>
              <a:rPr lang="en-US" altLang="en-US" sz="5400" baseline="-25000" dirty="0" err="1">
                <a:sym typeface="Symbol" panose="05050102010706020507" pitchFamily="18" charset="2"/>
              </a:rPr>
              <a:t>n</a:t>
            </a:r>
            <a:r>
              <a:rPr lang="en-US" altLang="en-US" sz="5400" baseline="-34000" dirty="0" err="1">
                <a:sym typeface="Symbol" panose="05050102010706020507" pitchFamily="18" charset="2"/>
              </a:rPr>
              <a:t>i</a:t>
            </a:r>
            <a:r>
              <a:rPr lang="en-US" altLang="en-US" sz="5400" baseline="-25000" dirty="0">
                <a:sym typeface="Symbol" panose="05050102010706020507" pitchFamily="18" charset="2"/>
              </a:rPr>
              <a:t> </a:t>
            </a:r>
            <a:r>
              <a:rPr lang="en-US" altLang="en-US" sz="5400" dirty="0" err="1"/>
              <a:t>E</a:t>
            </a:r>
            <a:r>
              <a:rPr lang="en-US" altLang="en-US" sz="5400" baseline="-25000" dirty="0" err="1"/>
              <a:t>ij</a:t>
            </a:r>
            <a:r>
              <a:rPr lang="en-US" altLang="en-US" sz="5400" baseline="-25000" dirty="0">
                <a:sym typeface="Symbol" panose="05050102010706020507" pitchFamily="18" charset="2"/>
              </a:rPr>
              <a:t> </a:t>
            </a:r>
            <a:r>
              <a:rPr lang="en-US" altLang="en-US" sz="5400" dirty="0">
                <a:sym typeface="Symbol" panose="05050102010706020507" pitchFamily="18" charset="2"/>
              </a:rPr>
              <a:t>(1-</a:t>
            </a:r>
            <a:r>
              <a:rPr lang="en-US" altLang="en-US" sz="5400" dirty="0"/>
              <a:t>E</a:t>
            </a:r>
            <a:r>
              <a:rPr lang="en-US" altLang="en-US" sz="5400" baseline="-25000" dirty="0"/>
              <a:t>ij</a:t>
            </a:r>
            <a:r>
              <a:rPr lang="en-US" altLang="en-US" sz="5400" dirty="0"/>
              <a:t>))</a:t>
            </a:r>
            <a:r>
              <a:rPr lang="en-US" altLang="en-US" sz="5400" baseline="30000" dirty="0"/>
              <a:t>0.5</a:t>
            </a:r>
            <a:r>
              <a:rPr lang="en-US" altLang="en-US" sz="5400" dirty="0"/>
              <a:t> / </a:t>
            </a:r>
            <a:r>
              <a:rPr lang="en-US" altLang="en-US" sz="5400" dirty="0" err="1"/>
              <a:t>n</a:t>
            </a:r>
            <a:r>
              <a:rPr lang="en-US" altLang="en-US" sz="5400" baseline="-25000" dirty="0" err="1"/>
              <a:t>i</a:t>
            </a:r>
            <a:r>
              <a:rPr lang="en-US" altLang="en-US" sz="5400" dirty="0"/>
              <a:t> </a:t>
            </a:r>
          </a:p>
        </p:txBody>
      </p:sp>
    </p:spTree>
    <p:extLst>
      <p:ext uri="{BB962C8B-B14F-4D97-AF65-F5344CB8AC3E}">
        <p14:creationId xmlns:p14="http://schemas.microsoft.com/office/powerpoint/2010/main" val="3640707228"/>
      </p:ext>
    </p:extLst>
  </p:cSld>
  <p:clrMapOvr>
    <a:masterClrMapping/>
  </p:clrMapOvr>
  <mc:AlternateContent xmlns:mc="http://schemas.openxmlformats.org/markup-compatibility/2006" xmlns:p14="http://schemas.microsoft.com/office/powerpoint/2010/main">
    <mc:Choice Requires="p14">
      <p:transition spd="slow" p14:dur="2000" advTm="5454"/>
    </mc:Choice>
    <mc:Fallback xmlns="">
      <p:transition spd="slow" advTm="5454"/>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xmlns="" id="{2404AF5A-0CAD-4EE0-B4CC-0F25B661E46D}"/>
              </a:ext>
            </a:extLst>
          </p:cNvPr>
          <p:cNvGraphicFramePr>
            <a:graphicFrameLocks noGrp="1" noChangeAspect="1"/>
          </p:cNvGraphicFramePr>
          <p:nvPr>
            <p:ph type="tbl" idx="1"/>
            <p:extLst>
              <p:ext uri="{D42A27DB-BD31-4B8C-83A1-F6EECF244321}">
                <p14:modId xmlns:p14="http://schemas.microsoft.com/office/powerpoint/2010/main" val="1706433186"/>
              </p:ext>
            </p:extLst>
          </p:nvPr>
        </p:nvGraphicFramePr>
        <p:xfrm>
          <a:off x="3265715" y="583484"/>
          <a:ext cx="5297714" cy="5512516"/>
        </p:xfrm>
        <a:graphic>
          <a:graphicData uri="http://schemas.openxmlformats.org/presentationml/2006/ole">
            <mc:AlternateContent xmlns:mc="http://schemas.openxmlformats.org/markup-compatibility/2006">
              <mc:Choice xmlns:v="urn:schemas-microsoft-com:vml" Requires="v">
                <p:oleObj spid="_x0000_s21536" name="Worksheet" r:id="rId4" imgW="2591161" imgH="2810116" progId="Excel.Sheet.8">
                  <p:embed/>
                </p:oleObj>
              </mc:Choice>
              <mc:Fallback>
                <p:oleObj name="Worksheet" r:id="rId4" imgW="2591161" imgH="2810116" progId="Excel.Sheet.8">
                  <p:embed/>
                  <p:pic>
                    <p:nvPicPr>
                      <p:cNvPr id="4" name="Table Placeholder 3">
                        <a:extLst>
                          <a:ext uri="{FF2B5EF4-FFF2-40B4-BE49-F238E27FC236}">
                            <a16:creationId xmlns:a16="http://schemas.microsoft.com/office/drawing/2014/main" xmlns="" id="{777DA8C9-6541-4695-BE92-C9E7C0D8BF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5" y="583484"/>
                        <a:ext cx="5297714" cy="5512516"/>
                      </a:xfrm>
                      <a:prstGeom prst="rect">
                        <a:avLst/>
                      </a:prstGeom>
                      <a:solidFill>
                        <a:schemeClr val="bg1"/>
                      </a:solidFill>
                    </p:spPr>
                  </p:pic>
                </p:oleObj>
              </mc:Fallback>
            </mc:AlternateContent>
          </a:graphicData>
        </a:graphic>
      </p:graphicFrame>
      <p:sp>
        <p:nvSpPr>
          <p:cNvPr id="7" name="Left Arrow 6"/>
          <p:cNvSpPr/>
          <p:nvPr/>
        </p:nvSpPr>
        <p:spPr>
          <a:xfrm rot="19265363">
            <a:off x="8198770" y="335552"/>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Risk Times One Minus Risk</a:t>
            </a:r>
            <a:endParaRPr lang="en-US" b="1" dirty="0">
              <a:solidFill>
                <a:srgbClr val="FF0000"/>
              </a:solidFill>
            </a:endParaRPr>
          </a:p>
        </p:txBody>
      </p:sp>
    </p:spTree>
    <p:extLst>
      <p:ext uri="{BB962C8B-B14F-4D97-AF65-F5344CB8AC3E}">
        <p14:creationId xmlns:p14="http://schemas.microsoft.com/office/powerpoint/2010/main" val="1411317622"/>
      </p:ext>
    </p:extLst>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xmlns="" id="{2404AF5A-0CAD-4EE0-B4CC-0F25B661E46D}"/>
              </a:ext>
            </a:extLst>
          </p:cNvPr>
          <p:cNvGraphicFramePr>
            <a:graphicFrameLocks noGrp="1" noChangeAspect="1"/>
          </p:cNvGraphicFramePr>
          <p:nvPr>
            <p:ph type="tbl" idx="4294967295"/>
            <p:extLst>
              <p:ext uri="{D42A27DB-BD31-4B8C-83A1-F6EECF244321}">
                <p14:modId xmlns:p14="http://schemas.microsoft.com/office/powerpoint/2010/main" val="1706433186"/>
              </p:ext>
            </p:extLst>
          </p:nvPr>
        </p:nvGraphicFramePr>
        <p:xfrm>
          <a:off x="3265715" y="583484"/>
          <a:ext cx="5297714" cy="5512516"/>
        </p:xfrm>
        <a:graphic>
          <a:graphicData uri="http://schemas.openxmlformats.org/presentationml/2006/ole">
            <mc:AlternateContent xmlns:mc="http://schemas.openxmlformats.org/markup-compatibility/2006">
              <mc:Choice xmlns:v="urn:schemas-microsoft-com:vml" Requires="v">
                <p:oleObj spid="_x0000_s27657" name="Worksheet" r:id="rId4" imgW="2591161" imgH="2810116" progId="Excel.Sheet.8">
                  <p:embed/>
                </p:oleObj>
              </mc:Choice>
              <mc:Fallback>
                <p:oleObj name="Worksheet" r:id="rId4" imgW="2591161" imgH="281011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5" y="583484"/>
                        <a:ext cx="5297714" cy="5512516"/>
                      </a:xfrm>
                      <a:prstGeom prst="rect">
                        <a:avLst/>
                      </a:prstGeom>
                      <a:solidFill>
                        <a:schemeClr val="bg1"/>
                      </a:solidFill>
                    </p:spPr>
                  </p:pic>
                </p:oleObj>
              </mc:Fallback>
            </mc:AlternateContent>
          </a:graphicData>
        </a:graphic>
      </p:graphicFrame>
      <p:sp>
        <p:nvSpPr>
          <p:cNvPr id="5" name="Left Arrow 4"/>
          <p:cNvSpPr/>
          <p:nvPr/>
        </p:nvSpPr>
        <p:spPr>
          <a:xfrm>
            <a:off x="7037627" y="1403359"/>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Risk for Pt 1</a:t>
            </a:r>
            <a:endParaRPr lang="en-US" b="1" dirty="0">
              <a:solidFill>
                <a:srgbClr val="FF0000"/>
              </a:solidFill>
            </a:endParaRPr>
          </a:p>
        </p:txBody>
      </p:sp>
    </p:spTree>
    <p:extLst>
      <p:ext uri="{BB962C8B-B14F-4D97-AF65-F5344CB8AC3E}">
        <p14:creationId xmlns:p14="http://schemas.microsoft.com/office/powerpoint/2010/main" val="1435793501"/>
      </p:ext>
    </p:extLst>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xmlns="" id="{2404AF5A-0CAD-4EE0-B4CC-0F25B661E46D}"/>
              </a:ext>
            </a:extLst>
          </p:cNvPr>
          <p:cNvGraphicFramePr>
            <a:graphicFrameLocks noGrp="1" noChangeAspect="1"/>
          </p:cNvGraphicFramePr>
          <p:nvPr>
            <p:ph type="tbl" idx="4294967295"/>
            <p:extLst>
              <p:ext uri="{D42A27DB-BD31-4B8C-83A1-F6EECF244321}">
                <p14:modId xmlns:p14="http://schemas.microsoft.com/office/powerpoint/2010/main" val="1706433186"/>
              </p:ext>
            </p:extLst>
          </p:nvPr>
        </p:nvGraphicFramePr>
        <p:xfrm>
          <a:off x="3265715" y="583484"/>
          <a:ext cx="5297714" cy="5512516"/>
        </p:xfrm>
        <a:graphic>
          <a:graphicData uri="http://schemas.openxmlformats.org/presentationml/2006/ole">
            <mc:AlternateContent xmlns:mc="http://schemas.openxmlformats.org/markup-compatibility/2006">
              <mc:Choice xmlns:v="urn:schemas-microsoft-com:vml" Requires="v">
                <p:oleObj spid="_x0000_s28681" name="Worksheet" r:id="rId4" imgW="2591161" imgH="2810116" progId="Excel.Sheet.8">
                  <p:embed/>
                </p:oleObj>
              </mc:Choice>
              <mc:Fallback>
                <p:oleObj name="Worksheet" r:id="rId4" imgW="2591161" imgH="281011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5" y="583484"/>
                        <a:ext cx="5297714" cy="5512516"/>
                      </a:xfrm>
                      <a:prstGeom prst="rect">
                        <a:avLst/>
                      </a:prstGeom>
                      <a:solidFill>
                        <a:schemeClr val="bg1"/>
                      </a:solidFill>
                    </p:spPr>
                  </p:pic>
                </p:oleObj>
              </mc:Fallback>
            </mc:AlternateContent>
          </a:graphicData>
        </a:graphic>
      </p:graphicFrame>
      <p:sp>
        <p:nvSpPr>
          <p:cNvPr id="5" name="Left Arrow 4"/>
          <p:cNvSpPr/>
          <p:nvPr/>
        </p:nvSpPr>
        <p:spPr>
          <a:xfrm>
            <a:off x="8563429" y="1461416"/>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.18 x (1-.18)</a:t>
            </a:r>
            <a:endParaRPr lang="en-US" b="1" dirty="0">
              <a:solidFill>
                <a:srgbClr val="FF0000"/>
              </a:solidFill>
            </a:endParaRPr>
          </a:p>
        </p:txBody>
      </p:sp>
    </p:spTree>
    <p:extLst>
      <p:ext uri="{BB962C8B-B14F-4D97-AF65-F5344CB8AC3E}">
        <p14:creationId xmlns:p14="http://schemas.microsoft.com/office/powerpoint/2010/main" val="454450895"/>
      </p:ext>
    </p:extLst>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xmlns="" id="{2404AF5A-0CAD-4EE0-B4CC-0F25B661E46D}"/>
              </a:ext>
            </a:extLst>
          </p:cNvPr>
          <p:cNvGraphicFramePr>
            <a:graphicFrameLocks noGrp="1" noChangeAspect="1"/>
          </p:cNvGraphicFramePr>
          <p:nvPr>
            <p:ph type="tbl" idx="4294967295"/>
            <p:extLst>
              <p:ext uri="{D42A27DB-BD31-4B8C-83A1-F6EECF244321}">
                <p14:modId xmlns:p14="http://schemas.microsoft.com/office/powerpoint/2010/main" val="1706433186"/>
              </p:ext>
            </p:extLst>
          </p:nvPr>
        </p:nvGraphicFramePr>
        <p:xfrm>
          <a:off x="3265715" y="583484"/>
          <a:ext cx="5297714" cy="5512516"/>
        </p:xfrm>
        <a:graphic>
          <a:graphicData uri="http://schemas.openxmlformats.org/presentationml/2006/ole">
            <mc:AlternateContent xmlns:mc="http://schemas.openxmlformats.org/markup-compatibility/2006">
              <mc:Choice xmlns:v="urn:schemas-microsoft-com:vml" Requires="v">
                <p:oleObj spid="_x0000_s29705" name="Worksheet" r:id="rId4" imgW="2591161" imgH="2810116" progId="Excel.Sheet.8">
                  <p:embed/>
                </p:oleObj>
              </mc:Choice>
              <mc:Fallback>
                <p:oleObj name="Worksheet" r:id="rId4" imgW="2591161" imgH="281011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5" y="583484"/>
                        <a:ext cx="5297714" cy="5512516"/>
                      </a:xfrm>
                      <a:prstGeom prst="rect">
                        <a:avLst/>
                      </a:prstGeom>
                      <a:solidFill>
                        <a:schemeClr val="bg1"/>
                      </a:solidFill>
                    </p:spPr>
                  </p:pic>
                </p:oleObj>
              </mc:Fallback>
            </mc:AlternateContent>
          </a:graphicData>
        </a:graphic>
      </p:graphicFrame>
      <p:sp>
        <p:nvSpPr>
          <p:cNvPr id="2" name="Right Brace 1"/>
          <p:cNvSpPr/>
          <p:nvPr/>
        </p:nvSpPr>
        <p:spPr>
          <a:xfrm>
            <a:off x="8331203" y="1828802"/>
            <a:ext cx="638628" cy="3062512"/>
          </a:xfrm>
          <a:prstGeom prst="rightBrace">
            <a:avLst/>
          </a:prstGeom>
          <a:ln w="635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Left Arrow 5"/>
          <p:cNvSpPr/>
          <p:nvPr/>
        </p:nvSpPr>
        <p:spPr>
          <a:xfrm>
            <a:off x="9144000" y="2836356"/>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Repeat</a:t>
            </a:r>
            <a:endParaRPr lang="en-US" b="1" dirty="0">
              <a:solidFill>
                <a:srgbClr val="FF0000"/>
              </a:solidFill>
            </a:endParaRPr>
          </a:p>
        </p:txBody>
      </p:sp>
    </p:spTree>
    <p:extLst>
      <p:ext uri="{BB962C8B-B14F-4D97-AF65-F5344CB8AC3E}">
        <p14:creationId xmlns:p14="http://schemas.microsoft.com/office/powerpoint/2010/main" val="2014975777"/>
      </p:ext>
    </p:extLst>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xmlns="" id="{2404AF5A-0CAD-4EE0-B4CC-0F25B661E46D}"/>
              </a:ext>
            </a:extLst>
          </p:cNvPr>
          <p:cNvGraphicFramePr>
            <a:graphicFrameLocks noGrp="1" noChangeAspect="1"/>
          </p:cNvGraphicFramePr>
          <p:nvPr>
            <p:ph type="tbl" idx="4294967295"/>
            <p:extLst>
              <p:ext uri="{D42A27DB-BD31-4B8C-83A1-F6EECF244321}">
                <p14:modId xmlns:p14="http://schemas.microsoft.com/office/powerpoint/2010/main" val="1706433186"/>
              </p:ext>
            </p:extLst>
          </p:nvPr>
        </p:nvGraphicFramePr>
        <p:xfrm>
          <a:off x="3265715" y="583484"/>
          <a:ext cx="5297714" cy="5512516"/>
        </p:xfrm>
        <a:graphic>
          <a:graphicData uri="http://schemas.openxmlformats.org/presentationml/2006/ole">
            <mc:AlternateContent xmlns:mc="http://schemas.openxmlformats.org/markup-compatibility/2006">
              <mc:Choice xmlns:v="urn:schemas-microsoft-com:vml" Requires="v">
                <p:oleObj spid="_x0000_s30729" name="Worksheet" r:id="rId4" imgW="2591161" imgH="2810116" progId="Excel.Sheet.8">
                  <p:embed/>
                </p:oleObj>
              </mc:Choice>
              <mc:Fallback>
                <p:oleObj name="Worksheet" r:id="rId4" imgW="2591161" imgH="281011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5" y="583484"/>
                        <a:ext cx="5297714" cy="5512516"/>
                      </a:xfrm>
                      <a:prstGeom prst="rect">
                        <a:avLst/>
                      </a:prstGeom>
                      <a:solidFill>
                        <a:schemeClr val="bg1"/>
                      </a:solidFill>
                    </p:spPr>
                  </p:pic>
                </p:oleObj>
              </mc:Fallback>
            </mc:AlternateContent>
          </a:graphicData>
        </a:graphic>
      </p:graphicFrame>
      <p:sp>
        <p:nvSpPr>
          <p:cNvPr id="5" name="Left Arrow 4"/>
          <p:cNvSpPr/>
          <p:nvPr/>
        </p:nvSpPr>
        <p:spPr>
          <a:xfrm>
            <a:off x="8563429" y="4567474"/>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Add Up</a:t>
            </a:r>
            <a:endParaRPr lang="en-US" b="1" dirty="0">
              <a:solidFill>
                <a:srgbClr val="FF0000"/>
              </a:solidFill>
            </a:endParaRPr>
          </a:p>
        </p:txBody>
      </p:sp>
    </p:spTree>
    <p:extLst>
      <p:ext uri="{BB962C8B-B14F-4D97-AF65-F5344CB8AC3E}">
        <p14:creationId xmlns:p14="http://schemas.microsoft.com/office/powerpoint/2010/main" val="1758053556"/>
      </p:ext>
    </p:extLst>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xmlns="" id="{2404AF5A-0CAD-4EE0-B4CC-0F25B661E46D}"/>
              </a:ext>
            </a:extLst>
          </p:cNvPr>
          <p:cNvGraphicFramePr>
            <a:graphicFrameLocks noGrp="1" noChangeAspect="1"/>
          </p:cNvGraphicFramePr>
          <p:nvPr>
            <p:ph type="tbl" idx="4294967295"/>
            <p:extLst>
              <p:ext uri="{D42A27DB-BD31-4B8C-83A1-F6EECF244321}">
                <p14:modId xmlns:p14="http://schemas.microsoft.com/office/powerpoint/2010/main" val="1706433186"/>
              </p:ext>
            </p:extLst>
          </p:nvPr>
        </p:nvGraphicFramePr>
        <p:xfrm>
          <a:off x="3265715" y="583484"/>
          <a:ext cx="5297714" cy="5512516"/>
        </p:xfrm>
        <a:graphic>
          <a:graphicData uri="http://schemas.openxmlformats.org/presentationml/2006/ole">
            <mc:AlternateContent xmlns:mc="http://schemas.openxmlformats.org/markup-compatibility/2006">
              <mc:Choice xmlns:v="urn:schemas-microsoft-com:vml" Requires="v">
                <p:oleObj spid="_x0000_s31753" name="Worksheet" r:id="rId4" imgW="2591161" imgH="2810116" progId="Excel.Sheet.8">
                  <p:embed/>
                </p:oleObj>
              </mc:Choice>
              <mc:Fallback>
                <p:oleObj name="Worksheet" r:id="rId4" imgW="2591161" imgH="281011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5" y="583484"/>
                        <a:ext cx="5297714" cy="5512516"/>
                      </a:xfrm>
                      <a:prstGeom prst="rect">
                        <a:avLst/>
                      </a:prstGeom>
                      <a:solidFill>
                        <a:schemeClr val="bg1"/>
                      </a:solidFill>
                    </p:spPr>
                  </p:pic>
                </p:oleObj>
              </mc:Fallback>
            </mc:AlternateContent>
          </a:graphicData>
        </a:graphic>
      </p:graphicFrame>
      <p:sp>
        <p:nvSpPr>
          <p:cNvPr id="5" name="Left Arrow 4"/>
          <p:cNvSpPr/>
          <p:nvPr/>
        </p:nvSpPr>
        <p:spPr>
          <a:xfrm>
            <a:off x="8563429" y="5048596"/>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Take Square Root</a:t>
            </a:r>
            <a:endParaRPr lang="en-US" b="1" dirty="0">
              <a:solidFill>
                <a:srgbClr val="FF0000"/>
              </a:solidFill>
            </a:endParaRPr>
          </a:p>
        </p:txBody>
      </p:sp>
    </p:spTree>
    <p:extLst>
      <p:ext uri="{BB962C8B-B14F-4D97-AF65-F5344CB8AC3E}">
        <p14:creationId xmlns:p14="http://schemas.microsoft.com/office/powerpoint/2010/main" val="832985583"/>
      </p:ext>
    </p:extLst>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xmlns="" id="{2404AF5A-0CAD-4EE0-B4CC-0F25B661E46D}"/>
              </a:ext>
            </a:extLst>
          </p:cNvPr>
          <p:cNvGraphicFramePr>
            <a:graphicFrameLocks noGrp="1" noChangeAspect="1"/>
          </p:cNvGraphicFramePr>
          <p:nvPr>
            <p:ph type="tbl" idx="4294967295"/>
            <p:extLst>
              <p:ext uri="{D42A27DB-BD31-4B8C-83A1-F6EECF244321}">
                <p14:modId xmlns:p14="http://schemas.microsoft.com/office/powerpoint/2010/main" val="1706433186"/>
              </p:ext>
            </p:extLst>
          </p:nvPr>
        </p:nvGraphicFramePr>
        <p:xfrm>
          <a:off x="3265715" y="583484"/>
          <a:ext cx="5297714" cy="5512516"/>
        </p:xfrm>
        <a:graphic>
          <a:graphicData uri="http://schemas.openxmlformats.org/presentationml/2006/ole">
            <mc:AlternateContent xmlns:mc="http://schemas.openxmlformats.org/markup-compatibility/2006">
              <mc:Choice xmlns:v="urn:schemas-microsoft-com:vml" Requires="v">
                <p:oleObj spid="_x0000_s32777" name="Worksheet" r:id="rId4" imgW="2591161" imgH="2810116" progId="Excel.Sheet.8">
                  <p:embed/>
                </p:oleObj>
              </mc:Choice>
              <mc:Fallback>
                <p:oleObj name="Worksheet" r:id="rId4" imgW="2591161" imgH="2810116"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5" y="583484"/>
                        <a:ext cx="5297714" cy="5512516"/>
                      </a:xfrm>
                      <a:prstGeom prst="rect">
                        <a:avLst/>
                      </a:prstGeom>
                      <a:solidFill>
                        <a:schemeClr val="bg1"/>
                      </a:solidFill>
                    </p:spPr>
                  </p:pic>
                </p:oleObj>
              </mc:Fallback>
            </mc:AlternateContent>
          </a:graphicData>
        </a:graphic>
      </p:graphicFrame>
      <p:sp>
        <p:nvSpPr>
          <p:cNvPr id="5" name="Left Arrow 4"/>
          <p:cNvSpPr/>
          <p:nvPr/>
        </p:nvSpPr>
        <p:spPr>
          <a:xfrm>
            <a:off x="8563429" y="5409301"/>
            <a:ext cx="1995055"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Deviation for Period 1</a:t>
            </a:r>
            <a:endParaRPr lang="en-US" b="1" dirty="0">
              <a:solidFill>
                <a:srgbClr val="FF0000"/>
              </a:solidFill>
            </a:endParaRPr>
          </a:p>
        </p:txBody>
      </p:sp>
    </p:spTree>
    <p:extLst>
      <p:ext uri="{BB962C8B-B14F-4D97-AF65-F5344CB8AC3E}">
        <p14:creationId xmlns:p14="http://schemas.microsoft.com/office/powerpoint/2010/main" val="1290636556"/>
      </p:ext>
    </p:extLst>
  </p:cSld>
  <p:clrMapOvr>
    <a:masterClrMapping/>
  </p:clrMapOvr>
  <mc:AlternateContent xmlns:mc="http://schemas.openxmlformats.org/markup-compatibility/2006" xmlns:p14="http://schemas.microsoft.com/office/powerpoint/2010/main">
    <mc:Choice Requires="p14">
      <p:transition spd="slow" p14:dur="2000" advTm="5649"/>
    </mc:Choice>
    <mc:Fallback xmlns="">
      <p:transition spd="slow" advTm="5649"/>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xmlns="" id="{948F9DAB-B5BB-4983-940F-CFA5A160A246}"/>
              </a:ext>
            </a:extLst>
          </p:cNvPr>
          <p:cNvGraphicFramePr>
            <a:graphicFrameLocks noChangeAspect="1"/>
          </p:cNvGraphicFramePr>
          <p:nvPr>
            <p:extLst>
              <p:ext uri="{D42A27DB-BD31-4B8C-83A1-F6EECF244321}">
                <p14:modId xmlns:p14="http://schemas.microsoft.com/office/powerpoint/2010/main" val="1012045917"/>
              </p:ext>
            </p:extLst>
          </p:nvPr>
        </p:nvGraphicFramePr>
        <p:xfrm>
          <a:off x="2235200" y="1752600"/>
          <a:ext cx="7721600" cy="3352800"/>
        </p:xfrm>
        <a:graphic>
          <a:graphicData uri="http://schemas.openxmlformats.org/presentationml/2006/ole">
            <mc:AlternateContent xmlns:mc="http://schemas.openxmlformats.org/markup-compatibility/2006">
              <mc:Choice xmlns:v="urn:schemas-microsoft-com:vml" Requires="v">
                <p:oleObj spid="_x0000_s22560" name="Worksheet" r:id="rId4" imgW="5162675" imgH="2209717" progId="Excel.Sheet.8">
                  <p:embed/>
                </p:oleObj>
              </mc:Choice>
              <mc:Fallback>
                <p:oleObj name="Worksheet" r:id="rId4" imgW="5162675" imgH="2209717" progId="Excel.Sheet.8">
                  <p:embed/>
                  <p:pic>
                    <p:nvPicPr>
                      <p:cNvPr id="4" name="Object 6">
                        <a:extLst>
                          <a:ext uri="{FF2B5EF4-FFF2-40B4-BE49-F238E27FC236}">
                            <a16:creationId xmlns:a16="http://schemas.microsoft.com/office/drawing/2014/main" xmlns="" id="{813C9837-675F-4451-99EC-D6F4A01694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1752600"/>
                        <a:ext cx="7721600" cy="3352800"/>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101735036"/>
      </p:ext>
    </p:extLst>
  </p:cSld>
  <p:clrMapOvr>
    <a:masterClrMapping/>
  </p:clrMapOvr>
  <mc:AlternateContent xmlns:mc="http://schemas.openxmlformats.org/markup-compatibility/2006" xmlns:p14="http://schemas.microsoft.com/office/powerpoint/2010/main">
    <mc:Choice Requires="p14">
      <p:transition spd="slow" p14:dur="2000" advTm="3990"/>
    </mc:Choice>
    <mc:Fallback xmlns="">
      <p:transition spd="slow" advTm="399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038723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3309093"/>
      </p:ext>
    </p:extLst>
  </p:cSld>
  <p:clrMapOvr>
    <a:masterClrMapping/>
  </p:clrMapOvr>
  <mc:AlternateContent xmlns:mc="http://schemas.openxmlformats.org/markup-compatibility/2006" xmlns:p14="http://schemas.microsoft.com/office/powerpoint/2010/main">
    <mc:Choice Requires="p14">
      <p:transition spd="slow" p14:dur="2000" advTm="4477"/>
    </mc:Choice>
    <mc:Fallback xmlns="">
      <p:transition spd="slow" advTm="4477"/>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5</a:t>
            </a:r>
            <a:endParaRPr lang="en-US" sz="7200" dirty="0"/>
          </a:p>
        </p:txBody>
      </p:sp>
      <p:sp>
        <p:nvSpPr>
          <p:cNvPr id="5" name="Rectangle 4"/>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Control Limits</a:t>
            </a:r>
            <a:endParaRPr lang="en-US" sz="7200" dirty="0">
              <a:solidFill>
                <a:srgbClr val="C00000"/>
              </a:solidFill>
            </a:endParaRPr>
          </a:p>
        </p:txBody>
      </p:sp>
    </p:spTree>
    <p:extLst>
      <p:ext uri="{BB962C8B-B14F-4D97-AF65-F5344CB8AC3E}">
        <p14:creationId xmlns:p14="http://schemas.microsoft.com/office/powerpoint/2010/main" val="589375122"/>
      </p:ext>
    </p:extLst>
  </p:cSld>
  <p:clrMapOvr>
    <a:masterClrMapping/>
  </p:clrMapOvr>
  <mc:AlternateContent xmlns:mc="http://schemas.openxmlformats.org/markup-compatibility/2006" xmlns:p14="http://schemas.microsoft.com/office/powerpoint/2010/main">
    <mc:Choice Requires="p14">
      <p:transition spd="slow" p14:dur="2000" advTm="5933"/>
    </mc:Choice>
    <mc:Fallback xmlns="">
      <p:transition spd="slow" advTm="5933"/>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372" y="1248007"/>
            <a:ext cx="6096000" cy="1015663"/>
          </a:xfrm>
          <a:prstGeom prst="rect">
            <a:avLst/>
          </a:prstGeom>
        </p:spPr>
        <p:txBody>
          <a:bodyPr>
            <a:spAutoFit/>
          </a:bodyPr>
          <a:lstStyle/>
          <a:p>
            <a:pPr>
              <a:buFontTx/>
              <a:buNone/>
            </a:pPr>
            <a:r>
              <a:rPr lang="en-US" altLang="en-US" sz="6000" b="1" dirty="0" err="1"/>
              <a:t>UCL</a:t>
            </a:r>
            <a:r>
              <a:rPr lang="en-US" altLang="en-US" sz="6000" b="1" baseline="-25000" dirty="0" err="1"/>
              <a:t>i</a:t>
            </a:r>
            <a:r>
              <a:rPr lang="en-US" altLang="en-US" sz="6000" b="1" dirty="0"/>
              <a:t> </a:t>
            </a:r>
            <a:r>
              <a:rPr lang="en-US" altLang="en-US" sz="6000" b="1" dirty="0" smtClean="0"/>
              <a:t>=</a:t>
            </a:r>
            <a:endParaRPr lang="en-US" altLang="en-US" sz="6000" b="1" baseline="-25000" dirty="0"/>
          </a:p>
        </p:txBody>
      </p:sp>
    </p:spTree>
    <p:extLst>
      <p:ext uri="{BB962C8B-B14F-4D97-AF65-F5344CB8AC3E}">
        <p14:creationId xmlns:p14="http://schemas.microsoft.com/office/powerpoint/2010/main" val="427106561"/>
      </p:ext>
    </p:extLst>
  </p:cSld>
  <p:clrMapOvr>
    <a:masterClrMapping/>
  </p:clrMapOvr>
  <mc:AlternateContent xmlns:mc="http://schemas.openxmlformats.org/markup-compatibility/2006" xmlns:p14="http://schemas.microsoft.com/office/powerpoint/2010/main">
    <mc:Choice Requires="p14">
      <p:transition spd="slow" p14:dur="2000" advTm="4594"/>
    </mc:Choice>
    <mc:Fallback xmlns="">
      <p:transition spd="slow" advTm="4594"/>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372" y="1248007"/>
            <a:ext cx="6096000" cy="1015663"/>
          </a:xfrm>
          <a:prstGeom prst="rect">
            <a:avLst/>
          </a:prstGeom>
        </p:spPr>
        <p:txBody>
          <a:bodyPr>
            <a:spAutoFit/>
          </a:bodyPr>
          <a:lstStyle/>
          <a:p>
            <a:pPr>
              <a:buFontTx/>
              <a:buNone/>
            </a:pPr>
            <a:r>
              <a:rPr lang="en-US" altLang="en-US" sz="6000" b="1" dirty="0" err="1"/>
              <a:t>UCL</a:t>
            </a:r>
            <a:r>
              <a:rPr lang="en-US" altLang="en-US" sz="6000" b="1" baseline="-25000" dirty="0" err="1"/>
              <a:t>i</a:t>
            </a:r>
            <a:r>
              <a:rPr lang="en-US" altLang="en-US" sz="6000" b="1" dirty="0"/>
              <a:t> = </a:t>
            </a:r>
            <a:r>
              <a:rPr lang="en-US" altLang="en-US" sz="6000" b="1" dirty="0" err="1" smtClean="0"/>
              <a:t>E</a:t>
            </a:r>
            <a:r>
              <a:rPr lang="en-US" altLang="en-US" sz="6000" b="1" baseline="-25000" dirty="0" err="1" smtClean="0"/>
              <a:t>i</a:t>
            </a:r>
            <a:endParaRPr lang="en-US" altLang="en-US" sz="6000" b="1" baseline="-25000" dirty="0"/>
          </a:p>
        </p:txBody>
      </p:sp>
    </p:spTree>
    <p:extLst>
      <p:ext uri="{BB962C8B-B14F-4D97-AF65-F5344CB8AC3E}">
        <p14:creationId xmlns:p14="http://schemas.microsoft.com/office/powerpoint/2010/main" val="752691112"/>
      </p:ext>
    </p:extLst>
  </p:cSld>
  <p:clrMapOvr>
    <a:masterClrMapping/>
  </p:clrMapOvr>
  <mc:AlternateContent xmlns:mc="http://schemas.openxmlformats.org/markup-compatibility/2006" xmlns:p14="http://schemas.microsoft.com/office/powerpoint/2010/main">
    <mc:Choice Requires="p14">
      <p:transition spd="slow" p14:dur="2000" advTm="4594"/>
    </mc:Choice>
    <mc:Fallback xmlns="">
      <p:transition spd="slow" advTm="4594"/>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372" y="1248007"/>
            <a:ext cx="6096000" cy="1015663"/>
          </a:xfrm>
          <a:prstGeom prst="rect">
            <a:avLst/>
          </a:prstGeom>
        </p:spPr>
        <p:txBody>
          <a:bodyPr>
            <a:spAutoFit/>
          </a:bodyPr>
          <a:lstStyle/>
          <a:p>
            <a:pPr>
              <a:buFontTx/>
              <a:buNone/>
            </a:pPr>
            <a:r>
              <a:rPr lang="en-US" altLang="en-US" sz="6000" b="1" dirty="0" err="1"/>
              <a:t>UCL</a:t>
            </a:r>
            <a:r>
              <a:rPr lang="en-US" altLang="en-US" sz="6000" b="1" baseline="-25000" dirty="0" err="1"/>
              <a:t>i</a:t>
            </a:r>
            <a:r>
              <a:rPr lang="en-US" altLang="en-US" sz="6000" b="1" dirty="0"/>
              <a:t> = </a:t>
            </a:r>
            <a:r>
              <a:rPr lang="en-US" altLang="en-US" sz="6000" b="1" dirty="0" err="1"/>
              <a:t>E</a:t>
            </a:r>
            <a:r>
              <a:rPr lang="en-US" altLang="en-US" sz="6000" b="1" baseline="-25000" dirty="0" err="1"/>
              <a:t>i</a:t>
            </a:r>
            <a:r>
              <a:rPr lang="en-US" altLang="en-US" sz="6000" b="1" dirty="0"/>
              <a:t> + t * </a:t>
            </a:r>
            <a:r>
              <a:rPr lang="en-US" altLang="en-US" sz="6000" b="1" dirty="0" smtClean="0"/>
              <a:t>D</a:t>
            </a:r>
            <a:r>
              <a:rPr lang="en-US" altLang="en-US" sz="6000" b="1" baseline="-25000" dirty="0" smtClean="0"/>
              <a:t>i</a:t>
            </a:r>
            <a:endParaRPr lang="en-US" altLang="en-US" sz="6000" b="1" baseline="-25000" dirty="0"/>
          </a:p>
        </p:txBody>
      </p:sp>
    </p:spTree>
    <p:extLst>
      <p:ext uri="{BB962C8B-B14F-4D97-AF65-F5344CB8AC3E}">
        <p14:creationId xmlns:p14="http://schemas.microsoft.com/office/powerpoint/2010/main" val="355914705"/>
      </p:ext>
    </p:extLst>
  </p:cSld>
  <p:clrMapOvr>
    <a:masterClrMapping/>
  </p:clrMapOvr>
  <mc:AlternateContent xmlns:mc="http://schemas.openxmlformats.org/markup-compatibility/2006" xmlns:p14="http://schemas.microsoft.com/office/powerpoint/2010/main">
    <mc:Choice Requires="p14">
      <p:transition spd="slow" p14:dur="2000" advTm="4594"/>
    </mc:Choice>
    <mc:Fallback xmlns="">
      <p:transition spd="slow" advTm="4594"/>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372" y="1248007"/>
            <a:ext cx="6096000" cy="1938992"/>
          </a:xfrm>
          <a:prstGeom prst="rect">
            <a:avLst/>
          </a:prstGeom>
        </p:spPr>
        <p:txBody>
          <a:bodyPr>
            <a:spAutoFit/>
          </a:bodyPr>
          <a:lstStyle/>
          <a:p>
            <a:pPr>
              <a:buFontTx/>
              <a:buNone/>
            </a:pPr>
            <a:r>
              <a:rPr lang="en-US" altLang="en-US" sz="6000" b="1" dirty="0" err="1"/>
              <a:t>UCL</a:t>
            </a:r>
            <a:r>
              <a:rPr lang="en-US" altLang="en-US" sz="6000" b="1" baseline="-25000" dirty="0" err="1"/>
              <a:t>i</a:t>
            </a:r>
            <a:r>
              <a:rPr lang="en-US" altLang="en-US" sz="6000" b="1" dirty="0"/>
              <a:t> = </a:t>
            </a:r>
            <a:r>
              <a:rPr lang="en-US" altLang="en-US" sz="6000" b="1" dirty="0" err="1"/>
              <a:t>E</a:t>
            </a:r>
            <a:r>
              <a:rPr lang="en-US" altLang="en-US" sz="6000" b="1" baseline="-25000" dirty="0" err="1"/>
              <a:t>i</a:t>
            </a:r>
            <a:r>
              <a:rPr lang="en-US" altLang="en-US" sz="6000" b="1" dirty="0"/>
              <a:t> + t * D</a:t>
            </a:r>
            <a:r>
              <a:rPr lang="en-US" altLang="en-US" sz="6000" b="1" baseline="-25000" dirty="0"/>
              <a:t>i</a:t>
            </a:r>
          </a:p>
          <a:p>
            <a:pPr>
              <a:buFontTx/>
              <a:buNone/>
            </a:pPr>
            <a:r>
              <a:rPr lang="en-US" altLang="en-US" sz="6000" b="1" dirty="0" err="1"/>
              <a:t>LCL</a:t>
            </a:r>
            <a:r>
              <a:rPr lang="en-US" altLang="en-US" sz="6000" b="1" baseline="-25000" dirty="0" err="1"/>
              <a:t>i</a:t>
            </a:r>
            <a:r>
              <a:rPr lang="en-US" altLang="en-US" sz="6000" b="1" dirty="0"/>
              <a:t> = </a:t>
            </a:r>
            <a:r>
              <a:rPr lang="en-US" altLang="en-US" sz="6000" b="1" dirty="0" err="1"/>
              <a:t>E</a:t>
            </a:r>
            <a:r>
              <a:rPr lang="en-US" altLang="en-US" sz="6000" b="1" baseline="-25000" dirty="0" err="1"/>
              <a:t>i</a:t>
            </a:r>
            <a:r>
              <a:rPr lang="en-US" altLang="en-US" sz="6000" b="1" dirty="0"/>
              <a:t> - t * D</a:t>
            </a:r>
            <a:r>
              <a:rPr lang="en-US" altLang="en-US" sz="6000" b="1" baseline="-25000" dirty="0"/>
              <a:t>i</a:t>
            </a:r>
            <a:endParaRPr lang="en-US" altLang="en-US" sz="6000" b="1" dirty="0"/>
          </a:p>
        </p:txBody>
      </p:sp>
    </p:spTree>
    <p:extLst>
      <p:ext uri="{BB962C8B-B14F-4D97-AF65-F5344CB8AC3E}">
        <p14:creationId xmlns:p14="http://schemas.microsoft.com/office/powerpoint/2010/main" val="808350953"/>
      </p:ext>
    </p:extLst>
  </p:cSld>
  <p:clrMapOvr>
    <a:masterClrMapping/>
  </p:clrMapOvr>
  <mc:AlternateContent xmlns:mc="http://schemas.openxmlformats.org/markup-compatibility/2006" xmlns:p14="http://schemas.microsoft.com/office/powerpoint/2010/main">
    <mc:Choice Requires="p14">
      <p:transition spd="slow" p14:dur="2000" advTm="4594"/>
    </mc:Choice>
    <mc:Fallback xmlns="">
      <p:transition spd="slow" advTm="4594"/>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46">
            <a:extLst>
              <a:ext uri="{FF2B5EF4-FFF2-40B4-BE49-F238E27FC236}">
                <a16:creationId xmlns:a16="http://schemas.microsoft.com/office/drawing/2014/main" xmlns="" id="{BB73B94B-3198-45B7-87C3-3EE48233F856}"/>
              </a:ext>
            </a:extLst>
          </p:cNvPr>
          <p:cNvGraphicFramePr>
            <a:graphicFrameLocks noGrp="1"/>
          </p:cNvGraphicFramePr>
          <p:nvPr>
            <p:extLst>
              <p:ext uri="{D42A27DB-BD31-4B8C-83A1-F6EECF244321}">
                <p14:modId xmlns:p14="http://schemas.microsoft.com/office/powerpoint/2010/main" val="2279387923"/>
              </p:ext>
            </p:extLst>
          </p:nvPr>
        </p:nvGraphicFramePr>
        <p:xfrm>
          <a:off x="7223760" y="3429000"/>
          <a:ext cx="2819400" cy="2394298"/>
        </p:xfrm>
        <a:graphic>
          <a:graphicData uri="http://schemas.openxmlformats.org/drawingml/2006/table">
            <a:tbl>
              <a:tblPr/>
              <a:tblGrid>
                <a:gridCol w="1409700">
                  <a:extLst>
                    <a:ext uri="{9D8B030D-6E8A-4147-A177-3AD203B41FA5}">
                      <a16:colId xmlns:a16="http://schemas.microsoft.com/office/drawing/2014/main" xmlns="" val="2082806458"/>
                    </a:ext>
                  </a:extLst>
                </a:gridCol>
                <a:gridCol w="1409700">
                  <a:extLst>
                    <a:ext uri="{9D8B030D-6E8A-4147-A177-3AD203B41FA5}">
                      <a16:colId xmlns:a16="http://schemas.microsoft.com/office/drawing/2014/main" xmlns="" val="2835582444"/>
                    </a:ext>
                  </a:extLst>
                </a:gridCol>
              </a:tblGrid>
              <a:tr h="897862">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rPr>
                        <a:t>Degrees of freedom</a:t>
                      </a:r>
                      <a:endParaRPr kumimoji="0" lang="en-US" altLang="en-US" sz="1400" b="0" i="0" u="none" strike="noStrike" cap="none" normalizeH="0" baseline="0">
                        <a:ln>
                          <a:noFill/>
                        </a:ln>
                        <a:solidFill>
                          <a:schemeClr val="bg1"/>
                        </a:solidFill>
                        <a:effectLst/>
                        <a:latin typeface="Times New Roman" panose="02020603050405020304" pitchFamily="18" charset="0"/>
                      </a:endParaRPr>
                    </a:p>
                  </a:txBody>
                  <a:tcPr anchor="b" horzOverflow="overflow">
                    <a:lnL w="12700" cap="flat" cmpd="sng" algn="ctr">
                      <a:solidFill>
                        <a:srgbClr val="00008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95% student t value</a:t>
                      </a:r>
                      <a:endParaRPr kumimoji="0" lang="en-US" altLang="en-US" sz="1400" b="1" i="0" u="none" strike="noStrike" cap="none" normalizeH="0" baseline="0" dirty="0">
                        <a:ln>
                          <a:noFill/>
                        </a:ln>
                        <a:solidFill>
                          <a:schemeClr val="bg1"/>
                        </a:solidFill>
                        <a:effectLst/>
                        <a:latin typeface="Times New Roman" panose="02020603050405020304" pitchFamily="18" charset="0"/>
                      </a:endParaRPr>
                    </a:p>
                  </a:txBody>
                  <a:tcPr anchor="b" horzOverflow="overflow">
                    <a:lnL w="0" cap="flat" cmpd="sng" algn="ctr">
                      <a:solidFill>
                        <a:srgbClr val="01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738162808"/>
                  </a:ext>
                </a:extLst>
              </a:tr>
              <a:tr h="374109">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rPr>
                        <a:t>7</a:t>
                      </a:r>
                      <a:endParaRPr kumimoji="0" lang="en-US" altLang="en-US" sz="1400" b="0" i="0" u="none" strike="noStrike" cap="none" normalizeH="0" baseline="0">
                        <a:ln>
                          <a:noFill/>
                        </a:ln>
                        <a:solidFill>
                          <a:schemeClr val="bg1"/>
                        </a:solidFill>
                        <a:effectLst/>
                        <a:latin typeface="Times New Roman" panose="02020603050405020304" pitchFamily="18" charset="0"/>
                      </a:endParaRPr>
                    </a:p>
                  </a:txBody>
                  <a:tcPr anchor="b" horzOverflow="overflow">
                    <a:lnL w="12700" cap="flat" cmpd="sng" algn="ctr">
                      <a:solidFill>
                        <a:srgbClr val="00008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Arial" panose="020B0604020202020204" pitchFamily="34" charset="0"/>
                          <a:cs typeface="Arial" panose="020B0604020202020204" pitchFamily="34" charset="0"/>
                        </a:rPr>
                        <a:t>2.37</a:t>
                      </a:r>
                      <a:endParaRPr kumimoji="0" lang="en-US" altLang="en-US" sz="1400" b="0" i="0" u="none" strike="noStrike" cap="none" normalizeH="0" baseline="0">
                        <a:ln>
                          <a:noFill/>
                        </a:ln>
                        <a:solidFill>
                          <a:schemeClr val="bg1"/>
                        </a:solidFill>
                        <a:effectLst/>
                        <a:latin typeface="Times New Roman" panose="02020603050405020304" pitchFamily="18" charset="0"/>
                      </a:endParaRPr>
                    </a:p>
                  </a:txBody>
                  <a:tcPr anchor="b" horzOverflow="overflow">
                    <a:lnL w="0" cap="flat" cmpd="sng" algn="ctr">
                      <a:solidFill>
                        <a:srgbClr val="01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3678226765"/>
                  </a:ext>
                </a:extLst>
              </a:tr>
              <a:tr h="374109">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rPr>
                        <a:t>8</a:t>
                      </a:r>
                      <a:endParaRPr kumimoji="0" lang="en-US" altLang="en-US" sz="1400" b="0" i="0" u="none" strike="noStrike" cap="none" normalizeH="0" baseline="0">
                        <a:ln>
                          <a:noFill/>
                        </a:ln>
                        <a:solidFill>
                          <a:schemeClr val="bg1"/>
                        </a:solidFill>
                        <a:effectLst/>
                        <a:latin typeface="Times New Roman" panose="02020603050405020304" pitchFamily="18" charset="0"/>
                      </a:endParaRPr>
                    </a:p>
                  </a:txBody>
                  <a:tcPr anchor="b" horzOverflow="overflow">
                    <a:lnL w="12700" cap="flat" cmpd="sng" algn="ctr">
                      <a:solidFill>
                        <a:srgbClr val="00008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Arial" panose="020B0604020202020204" pitchFamily="34" charset="0"/>
                          <a:cs typeface="Arial" panose="020B0604020202020204" pitchFamily="34" charset="0"/>
                        </a:rPr>
                        <a:t>2.31</a:t>
                      </a:r>
                      <a:endParaRPr kumimoji="0" lang="en-US" altLang="en-US" sz="1400" b="0" i="0" u="none" strike="noStrike" cap="none" normalizeH="0" baseline="0">
                        <a:ln>
                          <a:noFill/>
                        </a:ln>
                        <a:solidFill>
                          <a:schemeClr val="bg1"/>
                        </a:solidFill>
                        <a:effectLst/>
                        <a:latin typeface="Times New Roman" panose="02020603050405020304" pitchFamily="18" charset="0"/>
                      </a:endParaRPr>
                    </a:p>
                  </a:txBody>
                  <a:tcPr anchor="b" horzOverflow="overflow">
                    <a:lnL w="0" cap="flat" cmpd="sng" algn="ctr">
                      <a:solidFill>
                        <a:srgbClr val="01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1515033529"/>
                  </a:ext>
                </a:extLst>
              </a:tr>
              <a:tr h="374109">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rPr>
                        <a:t>9</a:t>
                      </a:r>
                      <a:endParaRPr kumimoji="0" lang="en-US" altLang="en-US" sz="1400" b="0" i="0" u="none" strike="noStrike" cap="none" normalizeH="0" baseline="0">
                        <a:ln>
                          <a:noFill/>
                        </a:ln>
                        <a:solidFill>
                          <a:schemeClr val="bg1"/>
                        </a:solidFill>
                        <a:effectLst/>
                        <a:latin typeface="Times New Roman" panose="02020603050405020304" pitchFamily="18" charset="0"/>
                      </a:endParaRPr>
                    </a:p>
                  </a:txBody>
                  <a:tcPr anchor="b" horzOverflow="overflow">
                    <a:lnL w="12700" cap="flat" cmpd="sng" algn="ctr">
                      <a:solidFill>
                        <a:srgbClr val="00008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bg1"/>
                          </a:solidFill>
                          <a:effectLst/>
                          <a:latin typeface="Arial" panose="020B0604020202020204" pitchFamily="34" charset="0"/>
                          <a:cs typeface="Arial" panose="020B0604020202020204" pitchFamily="34" charset="0"/>
                        </a:rPr>
                        <a:t>2.26</a:t>
                      </a:r>
                      <a:endParaRPr kumimoji="0" lang="en-US" altLang="en-US" sz="1400" b="0" i="0" u="none" strike="noStrike" cap="none" normalizeH="0" baseline="0">
                        <a:ln>
                          <a:noFill/>
                        </a:ln>
                        <a:solidFill>
                          <a:schemeClr val="bg1"/>
                        </a:solidFill>
                        <a:effectLst/>
                        <a:latin typeface="Times New Roman" panose="02020603050405020304" pitchFamily="18" charset="0"/>
                      </a:endParaRPr>
                    </a:p>
                  </a:txBody>
                  <a:tcPr anchor="b" horzOverflow="overflow">
                    <a:lnL w="0" cap="flat" cmpd="sng" algn="ctr">
                      <a:solidFill>
                        <a:srgbClr val="01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488433656"/>
                  </a:ext>
                </a:extLst>
              </a:tr>
              <a:tr h="374109">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bg1"/>
                          </a:solidFill>
                          <a:effectLst/>
                          <a:latin typeface="Arial" panose="020B0604020202020204" pitchFamily="34" charset="0"/>
                          <a:cs typeface="Arial" panose="020B0604020202020204" pitchFamily="34" charset="0"/>
                        </a:rPr>
                        <a:t>10</a:t>
                      </a:r>
                      <a:endParaRPr kumimoji="0" lang="en-US" altLang="en-US" sz="1400" b="0" i="0" u="none" strike="noStrike" cap="none" normalizeH="0" baseline="0">
                        <a:ln>
                          <a:noFill/>
                        </a:ln>
                        <a:solidFill>
                          <a:schemeClr val="bg1"/>
                        </a:solidFill>
                        <a:effectLst/>
                        <a:latin typeface="Times New Roman" panose="02020603050405020304" pitchFamily="18" charset="0"/>
                      </a:endParaRPr>
                    </a:p>
                  </a:txBody>
                  <a:tcPr anchor="b" horzOverflow="overflow">
                    <a:lnL w="12700" cap="flat" cmpd="sng" algn="ctr">
                      <a:solidFill>
                        <a:srgbClr val="00008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SzPct val="85000"/>
                        <a:defRPr sz="2800">
                          <a:solidFill>
                            <a:schemeClr val="tx1"/>
                          </a:solidFill>
                          <a:latin typeface="Arial" panose="020B0604020202020204" pitchFamily="34" charset="0"/>
                        </a:defRPr>
                      </a:lvl1pPr>
                      <a:lvl2pPr>
                        <a:spcBef>
                          <a:spcPct val="20000"/>
                        </a:spcBef>
                        <a:buClr>
                          <a:schemeClr val="tx2"/>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4pPr>
                      <a:lvl5pPr>
                        <a:spcBef>
                          <a:spcPct val="20000"/>
                        </a:spcBef>
                        <a:buClr>
                          <a:schemeClr val="accent2"/>
                        </a:buClr>
                        <a:buSzPct val="6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accent2"/>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2.23</a:t>
                      </a:r>
                      <a:endParaRPr kumimoji="0" lang="en-US" altLang="en-US" sz="1400" b="0" i="0" u="none" strike="noStrike" cap="none" normalizeH="0" baseline="0" dirty="0">
                        <a:ln>
                          <a:noFill/>
                        </a:ln>
                        <a:solidFill>
                          <a:schemeClr val="bg1"/>
                        </a:solidFill>
                        <a:effectLst/>
                        <a:latin typeface="Times New Roman" panose="02020603050405020304" pitchFamily="18" charset="0"/>
                      </a:endParaRPr>
                    </a:p>
                  </a:txBody>
                  <a:tcPr anchor="b" horzOverflow="overflow">
                    <a:lnL w="0" cap="flat" cmpd="sng" algn="ctr">
                      <a:solidFill>
                        <a:srgbClr val="01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xmlns="" val="513574587"/>
                  </a:ext>
                </a:extLst>
              </a:tr>
            </a:tbl>
          </a:graphicData>
        </a:graphic>
      </p:graphicFrame>
      <p:sp>
        <p:nvSpPr>
          <p:cNvPr id="4" name="Rectangle 3"/>
          <p:cNvSpPr/>
          <p:nvPr/>
        </p:nvSpPr>
        <p:spPr>
          <a:xfrm>
            <a:off x="1393372" y="1248007"/>
            <a:ext cx="6096000" cy="1938992"/>
          </a:xfrm>
          <a:prstGeom prst="rect">
            <a:avLst/>
          </a:prstGeom>
        </p:spPr>
        <p:txBody>
          <a:bodyPr>
            <a:spAutoFit/>
          </a:bodyPr>
          <a:lstStyle/>
          <a:p>
            <a:pPr>
              <a:buFontTx/>
              <a:buNone/>
            </a:pPr>
            <a:r>
              <a:rPr lang="en-US" altLang="en-US" sz="6000" b="1" dirty="0" err="1"/>
              <a:t>UCL</a:t>
            </a:r>
            <a:r>
              <a:rPr lang="en-US" altLang="en-US" sz="6000" b="1" baseline="-25000" dirty="0" err="1"/>
              <a:t>i</a:t>
            </a:r>
            <a:r>
              <a:rPr lang="en-US" altLang="en-US" sz="6000" b="1" dirty="0"/>
              <a:t> = </a:t>
            </a:r>
            <a:r>
              <a:rPr lang="en-US" altLang="en-US" sz="6000" b="1" dirty="0" err="1"/>
              <a:t>E</a:t>
            </a:r>
            <a:r>
              <a:rPr lang="en-US" altLang="en-US" sz="6000" b="1" baseline="-25000" dirty="0" err="1"/>
              <a:t>i</a:t>
            </a:r>
            <a:r>
              <a:rPr lang="en-US" altLang="en-US" sz="6000" b="1" dirty="0"/>
              <a:t> + t * D</a:t>
            </a:r>
            <a:r>
              <a:rPr lang="en-US" altLang="en-US" sz="6000" b="1" baseline="-25000" dirty="0"/>
              <a:t>i</a:t>
            </a:r>
          </a:p>
          <a:p>
            <a:pPr>
              <a:buFontTx/>
              <a:buNone/>
            </a:pPr>
            <a:r>
              <a:rPr lang="en-US" altLang="en-US" sz="6000" b="1" dirty="0" err="1"/>
              <a:t>LCL</a:t>
            </a:r>
            <a:r>
              <a:rPr lang="en-US" altLang="en-US" sz="6000" b="1" baseline="-25000" dirty="0" err="1"/>
              <a:t>i</a:t>
            </a:r>
            <a:r>
              <a:rPr lang="en-US" altLang="en-US" sz="6000" b="1" dirty="0"/>
              <a:t> = </a:t>
            </a:r>
            <a:r>
              <a:rPr lang="en-US" altLang="en-US" sz="6000" b="1" dirty="0" err="1"/>
              <a:t>E</a:t>
            </a:r>
            <a:r>
              <a:rPr lang="en-US" altLang="en-US" sz="6000" b="1" baseline="-25000" dirty="0" err="1"/>
              <a:t>i</a:t>
            </a:r>
            <a:r>
              <a:rPr lang="en-US" altLang="en-US" sz="6000" b="1" dirty="0"/>
              <a:t> - t * D</a:t>
            </a:r>
            <a:r>
              <a:rPr lang="en-US" altLang="en-US" sz="6000" b="1" baseline="-25000" dirty="0"/>
              <a:t>i</a:t>
            </a:r>
            <a:endParaRPr lang="en-US" altLang="en-US" sz="6000" b="1" dirty="0"/>
          </a:p>
        </p:txBody>
      </p:sp>
    </p:spTree>
    <p:extLst>
      <p:ext uri="{BB962C8B-B14F-4D97-AF65-F5344CB8AC3E}">
        <p14:creationId xmlns:p14="http://schemas.microsoft.com/office/powerpoint/2010/main" val="2983611879"/>
      </p:ext>
    </p:extLst>
  </p:cSld>
  <p:clrMapOvr>
    <a:masterClrMapping/>
  </p:clrMapOvr>
  <mc:AlternateContent xmlns:mc="http://schemas.openxmlformats.org/markup-compatibility/2006" xmlns:p14="http://schemas.microsoft.com/office/powerpoint/2010/main">
    <mc:Choice Requires="p14">
      <p:transition spd="slow" p14:dur="2000" advTm="4594"/>
    </mc:Choice>
    <mc:Fallback xmlns="">
      <p:transition spd="slow" advTm="4594"/>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6ECD673-93E2-4054-979C-CC1AFDDFE02E}"/>
              </a:ext>
            </a:extLst>
          </p:cNvPr>
          <p:cNvPicPr>
            <a:picLocks noChangeAspect="1"/>
          </p:cNvPicPr>
          <p:nvPr/>
        </p:nvPicPr>
        <p:blipFill rotWithShape="1">
          <a:blip r:embed="rId3"/>
          <a:srcRect b="55359"/>
          <a:stretch/>
        </p:blipFill>
        <p:spPr>
          <a:xfrm>
            <a:off x="1165564" y="1293114"/>
            <a:ext cx="9709871" cy="2059686"/>
          </a:xfrm>
          <a:prstGeom prst="rect">
            <a:avLst/>
          </a:prstGeom>
        </p:spPr>
      </p:pic>
    </p:spTree>
    <p:extLst>
      <p:ext uri="{BB962C8B-B14F-4D97-AF65-F5344CB8AC3E}">
        <p14:creationId xmlns:p14="http://schemas.microsoft.com/office/powerpoint/2010/main" val="1989409077"/>
      </p:ext>
    </p:extLst>
  </p:cSld>
  <p:clrMapOvr>
    <a:masterClrMapping/>
  </p:clrMapOvr>
  <mc:AlternateContent xmlns:mc="http://schemas.openxmlformats.org/markup-compatibility/2006" xmlns:p14="http://schemas.microsoft.com/office/powerpoint/2010/main">
    <mc:Choice Requires="p14">
      <p:transition spd="slow" p14:dur="2000" advTm="5774"/>
    </mc:Choice>
    <mc:Fallback xmlns="">
      <p:transition spd="slow" advTm="5774"/>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6ECD673-93E2-4054-979C-CC1AFDDFE02E}"/>
              </a:ext>
            </a:extLst>
          </p:cNvPr>
          <p:cNvPicPr>
            <a:picLocks noChangeAspect="1"/>
          </p:cNvPicPr>
          <p:nvPr/>
        </p:nvPicPr>
        <p:blipFill>
          <a:blip r:embed="rId3"/>
          <a:stretch>
            <a:fillRect/>
          </a:stretch>
        </p:blipFill>
        <p:spPr>
          <a:xfrm>
            <a:off x="1140164" y="1293114"/>
            <a:ext cx="9709871" cy="4613910"/>
          </a:xfrm>
          <a:prstGeom prst="rect">
            <a:avLst/>
          </a:prstGeom>
        </p:spPr>
      </p:pic>
    </p:spTree>
    <p:extLst>
      <p:ext uri="{BB962C8B-B14F-4D97-AF65-F5344CB8AC3E}">
        <p14:creationId xmlns:p14="http://schemas.microsoft.com/office/powerpoint/2010/main" val="1729041562"/>
      </p:ext>
    </p:extLst>
  </p:cSld>
  <p:clrMapOvr>
    <a:masterClrMapping/>
  </p:clrMapOvr>
  <mc:AlternateContent xmlns:mc="http://schemas.openxmlformats.org/markup-compatibility/2006" xmlns:p14="http://schemas.microsoft.com/office/powerpoint/2010/main">
    <mc:Choice Requires="p14">
      <p:transition spd="slow" p14:dur="2000" advTm="5774"/>
    </mc:Choice>
    <mc:Fallback xmlns="">
      <p:transition spd="slow" advTm="577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a:extLst>
              <a:ext uri="{FF2B5EF4-FFF2-40B4-BE49-F238E27FC236}">
                <a16:creationId xmlns:a16="http://schemas.microsoft.com/office/drawing/2014/main" xmlns="" id="{9CEF0E81-5E02-468A-8AE1-674E92AB0334}"/>
              </a:ext>
            </a:extLst>
          </p:cNvPr>
          <p:cNvGraphicFramePr>
            <a:graphicFrameLocks noChangeAspect="1"/>
          </p:cNvGraphicFramePr>
          <p:nvPr>
            <p:extLst>
              <p:ext uri="{D42A27DB-BD31-4B8C-83A1-F6EECF244321}">
                <p14:modId xmlns:p14="http://schemas.microsoft.com/office/powerpoint/2010/main" val="1715275184"/>
              </p:ext>
            </p:extLst>
          </p:nvPr>
        </p:nvGraphicFramePr>
        <p:xfrm>
          <a:off x="1918335" y="1717040"/>
          <a:ext cx="7452430" cy="3190240"/>
        </p:xfrm>
        <a:graphic>
          <a:graphicData uri="http://schemas.openxmlformats.org/presentationml/2006/ole">
            <mc:AlternateContent xmlns:mc="http://schemas.openxmlformats.org/markup-compatibility/2006">
              <mc:Choice xmlns:v="urn:schemas-microsoft-com:vml" Requires="v">
                <p:oleObj spid="_x0000_s23584" name="Worksheet" r:id="rId4" imgW="5162675" imgH="2209717" progId="Excel.Sheet.8">
                  <p:embed/>
                </p:oleObj>
              </mc:Choice>
              <mc:Fallback>
                <p:oleObj name="Worksheet" r:id="rId4" imgW="5162675" imgH="2209717" progId="Excel.Sheet.8">
                  <p:embed/>
                  <p:pic>
                    <p:nvPicPr>
                      <p:cNvPr id="4" name="Object 5">
                        <a:extLst>
                          <a:ext uri="{FF2B5EF4-FFF2-40B4-BE49-F238E27FC236}">
                            <a16:creationId xmlns:a16="http://schemas.microsoft.com/office/drawing/2014/main" xmlns="" id="{9C0314E6-FA7D-4881-A182-558F81137F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8335" y="1717040"/>
                        <a:ext cx="7452430" cy="319024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68531373"/>
      </p:ext>
    </p:extLst>
  </p:cSld>
  <p:clrMapOvr>
    <a:masterClrMapping/>
  </p:clrMapOvr>
  <mc:AlternateContent xmlns:mc="http://schemas.openxmlformats.org/markup-compatibility/2006" xmlns:p14="http://schemas.microsoft.com/office/powerpoint/2010/main">
    <mc:Choice Requires="p14">
      <p:transition spd="slow" p14:dur="2000" advTm="4957"/>
    </mc:Choice>
    <mc:Fallback xmlns="">
      <p:transition spd="slow" advTm="4957"/>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RiskPchartFigure6">
            <a:extLst>
              <a:ext uri="{FF2B5EF4-FFF2-40B4-BE49-F238E27FC236}">
                <a16:creationId xmlns:a16="http://schemas.microsoft.com/office/drawing/2014/main" xmlns="" id="{18313087-4AA3-4878-AAA7-7D04A71B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45" y="348343"/>
            <a:ext cx="10224882" cy="5747657"/>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10348687" y="4248159"/>
            <a:ext cx="1146628"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Tree>
    <p:extLst>
      <p:ext uri="{BB962C8B-B14F-4D97-AF65-F5344CB8AC3E}">
        <p14:creationId xmlns:p14="http://schemas.microsoft.com/office/powerpoint/2010/main" val="485057205"/>
      </p:ext>
    </p:extLst>
  </p:cSld>
  <p:clrMapOvr>
    <a:masterClrMapping/>
  </p:clrMapOvr>
  <mc:AlternateContent xmlns:mc="http://schemas.openxmlformats.org/markup-compatibility/2006" xmlns:p14="http://schemas.microsoft.com/office/powerpoint/2010/main">
    <mc:Choice Requires="p14">
      <p:transition spd="slow" p14:dur="2000" advTm="4484"/>
    </mc:Choice>
    <mc:Fallback xmlns="">
      <p:transition spd="slow" advTm="448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43100" y="1943100"/>
            <a:ext cx="7500938" cy="2028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Purpose of p-Chart</a:t>
            </a:r>
          </a:p>
        </p:txBody>
      </p:sp>
    </p:spTree>
    <p:extLst>
      <p:ext uri="{BB962C8B-B14F-4D97-AF65-F5344CB8AC3E}">
        <p14:creationId xmlns:p14="http://schemas.microsoft.com/office/powerpoint/2010/main" val="1525672112"/>
      </p:ext>
    </p:extLst>
  </p:cSld>
  <p:clrMapOvr>
    <a:masterClrMapping/>
  </p:clrMapOvr>
  <mc:AlternateContent xmlns:mc="http://schemas.openxmlformats.org/markup-compatibility/2006" xmlns:p14="http://schemas.microsoft.com/office/powerpoint/2010/main">
    <mc:Choice Requires="p14">
      <p:transition spd="slow" p14:dur="2000" advTm="15130"/>
    </mc:Choice>
    <mc:Fallback xmlns="">
      <p:transition spd="slow" advTm="1513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RiskPchartFigure6">
            <a:extLst>
              <a:ext uri="{FF2B5EF4-FFF2-40B4-BE49-F238E27FC236}">
                <a16:creationId xmlns:a16="http://schemas.microsoft.com/office/drawing/2014/main" xmlns="" id="{18313087-4AA3-4878-AAA7-7D04A71B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45" y="348343"/>
            <a:ext cx="10224882" cy="5747657"/>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rot="3245078">
            <a:off x="2307773" y="4117531"/>
            <a:ext cx="1146628"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Tree>
    <p:extLst>
      <p:ext uri="{BB962C8B-B14F-4D97-AF65-F5344CB8AC3E}">
        <p14:creationId xmlns:p14="http://schemas.microsoft.com/office/powerpoint/2010/main" val="597059118"/>
      </p:ext>
    </p:extLst>
  </p:cSld>
  <p:clrMapOvr>
    <a:masterClrMapping/>
  </p:clrMapOvr>
  <mc:AlternateContent xmlns:mc="http://schemas.openxmlformats.org/markup-compatibility/2006" xmlns:p14="http://schemas.microsoft.com/office/powerpoint/2010/main">
    <mc:Choice Requires="p14">
      <p:transition spd="slow" p14:dur="2000" advTm="4484"/>
    </mc:Choice>
    <mc:Fallback xmlns="">
      <p:transition spd="slow" advTm="4484"/>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RiskPchartFigure6">
            <a:extLst>
              <a:ext uri="{FF2B5EF4-FFF2-40B4-BE49-F238E27FC236}">
                <a16:creationId xmlns:a16="http://schemas.microsoft.com/office/drawing/2014/main" xmlns="" id="{18313087-4AA3-4878-AAA7-7D04A71B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45" y="348343"/>
            <a:ext cx="10224882" cy="5747657"/>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rot="2213582">
            <a:off x="9750094" y="3891735"/>
            <a:ext cx="1146628"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7" name="Left Arrow 6"/>
          <p:cNvSpPr/>
          <p:nvPr/>
        </p:nvSpPr>
        <p:spPr>
          <a:xfrm rot="20359243">
            <a:off x="10129193" y="1353635"/>
            <a:ext cx="1146628"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Tree>
    <p:extLst>
      <p:ext uri="{BB962C8B-B14F-4D97-AF65-F5344CB8AC3E}">
        <p14:creationId xmlns:p14="http://schemas.microsoft.com/office/powerpoint/2010/main" val="2092917326"/>
      </p:ext>
    </p:extLst>
  </p:cSld>
  <p:clrMapOvr>
    <a:masterClrMapping/>
  </p:clrMapOvr>
  <mc:AlternateContent xmlns:mc="http://schemas.openxmlformats.org/markup-compatibility/2006" xmlns:p14="http://schemas.microsoft.com/office/powerpoint/2010/main">
    <mc:Choice Requires="p14">
      <p:transition spd="slow" p14:dur="2000" advTm="4484"/>
    </mc:Choice>
    <mc:Fallback xmlns="">
      <p:transition spd="slow" advTm="4484"/>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RiskPchartFigure6">
            <a:extLst>
              <a:ext uri="{FF2B5EF4-FFF2-40B4-BE49-F238E27FC236}">
                <a16:creationId xmlns:a16="http://schemas.microsoft.com/office/drawing/2014/main" xmlns="" id="{18313087-4AA3-4878-AAA7-7D04A71B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45" y="348343"/>
            <a:ext cx="10224882" cy="5747657"/>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9862597" y="2346788"/>
            <a:ext cx="1146628"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Tree>
    <p:extLst>
      <p:ext uri="{BB962C8B-B14F-4D97-AF65-F5344CB8AC3E}">
        <p14:creationId xmlns:p14="http://schemas.microsoft.com/office/powerpoint/2010/main" val="1417192132"/>
      </p:ext>
    </p:extLst>
  </p:cSld>
  <p:clrMapOvr>
    <a:masterClrMapping/>
  </p:clrMapOvr>
  <mc:AlternateContent xmlns:mc="http://schemas.openxmlformats.org/markup-compatibility/2006" xmlns:p14="http://schemas.microsoft.com/office/powerpoint/2010/main">
    <mc:Choice Requires="p14">
      <p:transition spd="slow" p14:dur="2000" advTm="4484"/>
    </mc:Choice>
    <mc:Fallback xmlns="">
      <p:transition spd="slow" advTm="4484"/>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RiskPchartFigure6">
            <a:extLst>
              <a:ext uri="{FF2B5EF4-FFF2-40B4-BE49-F238E27FC236}">
                <a16:creationId xmlns:a16="http://schemas.microsoft.com/office/drawing/2014/main" xmlns="" id="{18313087-4AA3-4878-AAA7-7D04A71B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45" y="348343"/>
            <a:ext cx="10224882" cy="5747657"/>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a:off x="5370572" y="3362788"/>
            <a:ext cx="1146628"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Tree>
    <p:extLst>
      <p:ext uri="{BB962C8B-B14F-4D97-AF65-F5344CB8AC3E}">
        <p14:creationId xmlns:p14="http://schemas.microsoft.com/office/powerpoint/2010/main" val="1099782337"/>
      </p:ext>
    </p:extLst>
  </p:cSld>
  <p:clrMapOvr>
    <a:masterClrMapping/>
  </p:clrMapOvr>
  <mc:AlternateContent xmlns:mc="http://schemas.openxmlformats.org/markup-compatibility/2006" xmlns:p14="http://schemas.microsoft.com/office/powerpoint/2010/main">
    <mc:Choice Requires="p14">
      <p:transition spd="slow" p14:dur="2000" advTm="4484"/>
    </mc:Choice>
    <mc:Fallback xmlns="">
      <p:transition spd="slow" advTm="4484"/>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descr="RiskPchartFigure6">
            <a:extLst>
              <a:ext uri="{FF2B5EF4-FFF2-40B4-BE49-F238E27FC236}">
                <a16:creationId xmlns:a16="http://schemas.microsoft.com/office/drawing/2014/main" xmlns="" id="{18313087-4AA3-4878-AAA7-7D04A71B3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445" y="348343"/>
            <a:ext cx="10224882" cy="574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07754"/>
      </p:ext>
    </p:extLst>
  </p:cSld>
  <p:clrMapOvr>
    <a:masterClrMapping/>
  </p:clrMapOvr>
  <mc:AlternateContent xmlns:mc="http://schemas.openxmlformats.org/markup-compatibility/2006" xmlns:p14="http://schemas.microsoft.com/office/powerpoint/2010/main">
    <mc:Choice Requires="p14">
      <p:transition spd="slow" p14:dur="2000" advTm="4484"/>
    </mc:Choice>
    <mc:Fallback xmlns="">
      <p:transition spd="slow" advTm="4484"/>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6</a:t>
            </a:r>
            <a:endParaRPr lang="en-US" sz="7200" dirty="0"/>
          </a:p>
        </p:txBody>
      </p:sp>
      <p:sp>
        <p:nvSpPr>
          <p:cNvPr id="7" name="Rectangle 6"/>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Interpret </a:t>
            </a:r>
            <a:endParaRPr lang="en-US" sz="7200" dirty="0">
              <a:solidFill>
                <a:srgbClr val="C00000"/>
              </a:solidFill>
            </a:endParaRPr>
          </a:p>
        </p:txBody>
      </p:sp>
    </p:spTree>
    <p:extLst>
      <p:ext uri="{BB962C8B-B14F-4D97-AF65-F5344CB8AC3E}">
        <p14:creationId xmlns:p14="http://schemas.microsoft.com/office/powerpoint/2010/main" val="3613077817"/>
      </p:ext>
    </p:extLst>
  </p:cSld>
  <p:clrMapOvr>
    <a:masterClrMapping/>
  </p:clrMapOvr>
  <mc:AlternateContent xmlns:mc="http://schemas.openxmlformats.org/markup-compatibility/2006" xmlns:p14="http://schemas.microsoft.com/office/powerpoint/2010/main">
    <mc:Choice Requires="p14">
      <p:transition spd="slow" p14:dur="2000" advTm="5294"/>
    </mc:Choice>
    <mc:Fallback xmlns="">
      <p:transition spd="slow" advTm="5294"/>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E733854-0F5F-4306-B448-130C34F7F6D5}"/>
              </a:ext>
            </a:extLst>
          </p:cNvPr>
          <p:cNvPicPr>
            <a:picLocks noChangeAspect="1"/>
          </p:cNvPicPr>
          <p:nvPr/>
        </p:nvPicPr>
        <p:blipFill>
          <a:blip r:embed="rId3"/>
          <a:stretch>
            <a:fillRect/>
          </a:stretch>
        </p:blipFill>
        <p:spPr>
          <a:xfrm>
            <a:off x="4803472" y="2954679"/>
            <a:ext cx="5858432" cy="3293721"/>
          </a:xfrm>
          <a:prstGeom prst="rect">
            <a:avLst/>
          </a:prstGeom>
        </p:spPr>
      </p:pic>
      <p:sp>
        <p:nvSpPr>
          <p:cNvPr id="2" name="Rectangle 1"/>
          <p:cNvSpPr/>
          <p:nvPr/>
        </p:nvSpPr>
        <p:spPr>
          <a:xfrm>
            <a:off x="1209388" y="980105"/>
            <a:ext cx="7467814" cy="1107996"/>
          </a:xfrm>
          <a:prstGeom prst="rect">
            <a:avLst/>
          </a:prstGeom>
        </p:spPr>
        <p:txBody>
          <a:bodyPr wrap="none">
            <a:spAutoFit/>
          </a:bodyPr>
          <a:lstStyle/>
          <a:p>
            <a:r>
              <a:rPr lang="en-US" sz="6600" b="1" dirty="0" smtClean="0"/>
              <a:t>No Points </a:t>
            </a:r>
            <a:r>
              <a:rPr lang="en-US" sz="6600" b="1" dirty="0"/>
              <a:t>above UCL</a:t>
            </a:r>
          </a:p>
        </p:txBody>
      </p:sp>
    </p:spTree>
    <p:extLst>
      <p:ext uri="{BB962C8B-B14F-4D97-AF65-F5344CB8AC3E}">
        <p14:creationId xmlns:p14="http://schemas.microsoft.com/office/powerpoint/2010/main" val="1622101088"/>
      </p:ext>
    </p:extLst>
  </p:cSld>
  <p:clrMapOvr>
    <a:masterClrMapping/>
  </p:clrMapOvr>
  <mc:AlternateContent xmlns:mc="http://schemas.openxmlformats.org/markup-compatibility/2006" xmlns:p14="http://schemas.microsoft.com/office/powerpoint/2010/main">
    <mc:Choice Requires="p14">
      <p:transition spd="slow" p14:dur="2000" advTm="26899"/>
    </mc:Choice>
    <mc:Fallback xmlns="">
      <p:transition spd="slow" advTm="26899"/>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E733854-0F5F-4306-B448-130C34F7F6D5}"/>
              </a:ext>
            </a:extLst>
          </p:cNvPr>
          <p:cNvPicPr>
            <a:picLocks noChangeAspect="1"/>
          </p:cNvPicPr>
          <p:nvPr/>
        </p:nvPicPr>
        <p:blipFill>
          <a:blip r:embed="rId3"/>
          <a:stretch>
            <a:fillRect/>
          </a:stretch>
        </p:blipFill>
        <p:spPr>
          <a:xfrm>
            <a:off x="4803472" y="2954679"/>
            <a:ext cx="5858432" cy="3293721"/>
          </a:xfrm>
          <a:prstGeom prst="rect">
            <a:avLst/>
          </a:prstGeom>
        </p:spPr>
      </p:pic>
      <p:sp>
        <p:nvSpPr>
          <p:cNvPr id="2" name="Rectangle 1"/>
          <p:cNvSpPr/>
          <p:nvPr/>
        </p:nvSpPr>
        <p:spPr>
          <a:xfrm>
            <a:off x="1209388" y="980105"/>
            <a:ext cx="6978000" cy="1107996"/>
          </a:xfrm>
          <a:prstGeom prst="rect">
            <a:avLst/>
          </a:prstGeom>
        </p:spPr>
        <p:txBody>
          <a:bodyPr wrap="none">
            <a:spAutoFit/>
          </a:bodyPr>
          <a:lstStyle/>
          <a:p>
            <a:r>
              <a:rPr lang="en-US" sz="6600" b="1" dirty="0" smtClean="0"/>
              <a:t>Improved in Time 3</a:t>
            </a:r>
            <a:endParaRPr lang="en-US" sz="6600" b="1" dirty="0"/>
          </a:p>
        </p:txBody>
      </p:sp>
    </p:spTree>
    <p:extLst>
      <p:ext uri="{BB962C8B-B14F-4D97-AF65-F5344CB8AC3E}">
        <p14:creationId xmlns:p14="http://schemas.microsoft.com/office/powerpoint/2010/main" val="1043721664"/>
      </p:ext>
    </p:extLst>
  </p:cSld>
  <p:clrMapOvr>
    <a:masterClrMapping/>
  </p:clrMapOvr>
  <mc:AlternateContent xmlns:mc="http://schemas.openxmlformats.org/markup-compatibility/2006" xmlns:p14="http://schemas.microsoft.com/office/powerpoint/2010/main">
    <mc:Choice Requires="p14">
      <p:transition spd="slow" p14:dur="2000" advTm="26899"/>
    </mc:Choice>
    <mc:Fallback xmlns="">
      <p:transition spd="slow" advTm="26899"/>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E733854-0F5F-4306-B448-130C34F7F6D5}"/>
              </a:ext>
            </a:extLst>
          </p:cNvPr>
          <p:cNvPicPr>
            <a:picLocks noChangeAspect="1"/>
          </p:cNvPicPr>
          <p:nvPr/>
        </p:nvPicPr>
        <p:blipFill>
          <a:blip r:embed="rId3"/>
          <a:stretch>
            <a:fillRect/>
          </a:stretch>
        </p:blipFill>
        <p:spPr>
          <a:xfrm>
            <a:off x="4803472" y="2954679"/>
            <a:ext cx="5858432" cy="3293721"/>
          </a:xfrm>
          <a:prstGeom prst="rect">
            <a:avLst/>
          </a:prstGeom>
        </p:spPr>
      </p:pic>
      <p:sp>
        <p:nvSpPr>
          <p:cNvPr id="2" name="Rectangle 1"/>
          <p:cNvSpPr/>
          <p:nvPr/>
        </p:nvSpPr>
        <p:spPr>
          <a:xfrm>
            <a:off x="657846" y="980105"/>
            <a:ext cx="10601748" cy="1107996"/>
          </a:xfrm>
          <a:prstGeom prst="rect">
            <a:avLst/>
          </a:prstGeom>
        </p:spPr>
        <p:txBody>
          <a:bodyPr wrap="none">
            <a:spAutoFit/>
          </a:bodyPr>
          <a:lstStyle/>
          <a:p>
            <a:r>
              <a:rPr lang="en-US" sz="6600" b="1" dirty="0" smtClean="0"/>
              <a:t>All Other Within Expectations</a:t>
            </a:r>
            <a:endParaRPr lang="en-US" sz="6600" b="1" dirty="0"/>
          </a:p>
        </p:txBody>
      </p:sp>
      <p:sp>
        <p:nvSpPr>
          <p:cNvPr id="5" name="Left Arrow 4"/>
          <p:cNvSpPr/>
          <p:nvPr/>
        </p:nvSpPr>
        <p:spPr>
          <a:xfrm>
            <a:off x="9724859" y="3565987"/>
            <a:ext cx="1146628" cy="1047404"/>
          </a:xfrm>
          <a:prstGeom prst="left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Tree>
    <p:extLst>
      <p:ext uri="{BB962C8B-B14F-4D97-AF65-F5344CB8AC3E}">
        <p14:creationId xmlns:p14="http://schemas.microsoft.com/office/powerpoint/2010/main" val="1195101091"/>
      </p:ext>
    </p:extLst>
  </p:cSld>
  <p:clrMapOvr>
    <a:masterClrMapping/>
  </p:clrMapOvr>
  <mc:AlternateContent xmlns:mc="http://schemas.openxmlformats.org/markup-compatibility/2006" xmlns:p14="http://schemas.microsoft.com/office/powerpoint/2010/main">
    <mc:Choice Requires="p14">
      <p:transition spd="slow" p14:dur="2000" advTm="26899"/>
    </mc:Choice>
    <mc:Fallback xmlns="">
      <p:transition spd="slow" advTm="26899"/>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90523B9-5D1F-4228-A98E-627BC7F1B1F7}"/>
              </a:ext>
            </a:extLst>
          </p:cNvPr>
          <p:cNvSpPr>
            <a:spLocks noGrp="1"/>
          </p:cNvSpPr>
          <p:nvPr>
            <p:ph type="body" sz="quarter" idx="14"/>
          </p:nvPr>
        </p:nvSpPr>
        <p:spPr/>
        <p:txBody>
          <a:bodyPr/>
          <a:lstStyle/>
          <a:p>
            <a:pPr marL="0" indent="0"/>
            <a:endParaRPr lang="en-US" sz="2400" dirty="0"/>
          </a:p>
          <a:p>
            <a:endParaRPr lang="en-US" dirty="0"/>
          </a:p>
        </p:txBody>
      </p:sp>
      <p:sp>
        <p:nvSpPr>
          <p:cNvPr id="6" name="Rectangle 5"/>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Step 7</a:t>
            </a:r>
            <a:endParaRPr lang="en-US" sz="7200" dirty="0"/>
          </a:p>
        </p:txBody>
      </p:sp>
      <p:sp>
        <p:nvSpPr>
          <p:cNvPr id="7" name="Rectangle 6"/>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Distribute </a:t>
            </a:r>
            <a:endParaRPr lang="en-US" sz="7200" dirty="0">
              <a:solidFill>
                <a:srgbClr val="C00000"/>
              </a:solidFill>
            </a:endParaRPr>
          </a:p>
        </p:txBody>
      </p:sp>
    </p:spTree>
    <p:extLst>
      <p:ext uri="{BB962C8B-B14F-4D97-AF65-F5344CB8AC3E}">
        <p14:creationId xmlns:p14="http://schemas.microsoft.com/office/powerpoint/2010/main" val="1578307226"/>
      </p:ext>
    </p:extLst>
  </p:cSld>
  <p:clrMapOvr>
    <a:masterClrMapping/>
  </p:clrMapOvr>
  <mc:AlternateContent xmlns:mc="http://schemas.openxmlformats.org/markup-compatibility/2006" xmlns:p14="http://schemas.microsoft.com/office/powerpoint/2010/main">
    <mc:Choice Requires="p14">
      <p:transition spd="slow" p14:dur="2000" advTm="5672"/>
    </mc:Choice>
    <mc:Fallback xmlns="">
      <p:transition spd="slow" advTm="56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43100" y="1943100"/>
            <a:ext cx="7500938" cy="2028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Purpose of p-Chart</a:t>
            </a:r>
          </a:p>
        </p:txBody>
      </p:sp>
      <p:sp>
        <p:nvSpPr>
          <p:cNvPr id="9" name="Rectangular Callout 8"/>
          <p:cNvSpPr/>
          <p:nvPr/>
        </p:nvSpPr>
        <p:spPr>
          <a:xfrm rot="21184599">
            <a:off x="5410358" y="1042988"/>
            <a:ext cx="3986212" cy="1028700"/>
          </a:xfrm>
          <a:prstGeom prst="wedgeRectCallout">
            <a:avLst>
              <a:gd name="adj1" fmla="val -32941"/>
              <a:gd name="adj2" fmla="val 13678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Risk Adjusted</a:t>
            </a:r>
          </a:p>
        </p:txBody>
      </p:sp>
    </p:spTree>
    <p:extLst>
      <p:ext uri="{BB962C8B-B14F-4D97-AF65-F5344CB8AC3E}">
        <p14:creationId xmlns:p14="http://schemas.microsoft.com/office/powerpoint/2010/main" val="1501836551"/>
      </p:ext>
    </p:extLst>
  </p:cSld>
  <p:clrMapOvr>
    <a:masterClrMapping/>
  </p:clrMapOvr>
  <mc:AlternateContent xmlns:mc="http://schemas.openxmlformats.org/markup-compatibility/2006" xmlns:p14="http://schemas.microsoft.com/office/powerpoint/2010/main">
    <mc:Choice Requires="p14">
      <p:transition spd="slow" p14:dur="2000" advTm="23741"/>
    </mc:Choice>
    <mc:Fallback xmlns="">
      <p:transition spd="slow" advTm="23741"/>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Distribute</a:t>
            </a:r>
            <a:endParaRPr lang="en-US" sz="7200" dirty="0"/>
          </a:p>
        </p:txBody>
      </p:sp>
      <p:sp>
        <p:nvSpPr>
          <p:cNvPr id="8" name="Rectangle 7"/>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Measurement </a:t>
            </a:r>
            <a:endParaRPr lang="en-US" sz="7200" dirty="0">
              <a:solidFill>
                <a:srgbClr val="C00000"/>
              </a:solidFill>
            </a:endParaRPr>
          </a:p>
        </p:txBody>
      </p:sp>
    </p:spTree>
    <p:extLst>
      <p:ext uri="{BB962C8B-B14F-4D97-AF65-F5344CB8AC3E}">
        <p14:creationId xmlns:p14="http://schemas.microsoft.com/office/powerpoint/2010/main" val="3463957097"/>
      </p:ext>
    </p:extLst>
  </p:cSld>
  <p:clrMapOvr>
    <a:masterClrMapping/>
  </p:clrMapOvr>
  <mc:AlternateContent xmlns:mc="http://schemas.openxmlformats.org/markup-compatibility/2006" xmlns:p14="http://schemas.microsoft.com/office/powerpoint/2010/main">
    <mc:Choice Requires="p14">
      <p:transition spd="slow" p14:dur="2000" advTm="18757"/>
    </mc:Choice>
    <mc:Fallback xmlns="">
      <p:transition spd="slow" advTm="18757"/>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Distribute</a:t>
            </a:r>
            <a:endParaRPr lang="en-US" sz="7200" dirty="0"/>
          </a:p>
        </p:txBody>
      </p:sp>
      <p:sp>
        <p:nvSpPr>
          <p:cNvPr id="8" name="Rectangle 7"/>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Assumptions </a:t>
            </a:r>
            <a:endParaRPr lang="en-US" sz="7200" dirty="0">
              <a:solidFill>
                <a:srgbClr val="C00000"/>
              </a:solidFill>
            </a:endParaRPr>
          </a:p>
        </p:txBody>
      </p:sp>
    </p:spTree>
    <p:extLst>
      <p:ext uri="{BB962C8B-B14F-4D97-AF65-F5344CB8AC3E}">
        <p14:creationId xmlns:p14="http://schemas.microsoft.com/office/powerpoint/2010/main" val="165751513"/>
      </p:ext>
    </p:extLst>
  </p:cSld>
  <p:clrMapOvr>
    <a:masterClrMapping/>
  </p:clrMapOvr>
  <mc:AlternateContent xmlns:mc="http://schemas.openxmlformats.org/markup-compatibility/2006" xmlns:p14="http://schemas.microsoft.com/office/powerpoint/2010/main">
    <mc:Choice Requires="p14">
      <p:transition spd="slow" p14:dur="2000" advTm="18757"/>
    </mc:Choice>
    <mc:Fallback xmlns="">
      <p:transition spd="slow" advTm="18757"/>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Distribute</a:t>
            </a:r>
            <a:endParaRPr lang="en-US" sz="7200" dirty="0"/>
          </a:p>
        </p:txBody>
      </p:sp>
      <p:sp>
        <p:nvSpPr>
          <p:cNvPr id="8" name="Rectangle 7"/>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Chart </a:t>
            </a:r>
            <a:endParaRPr lang="en-US" sz="7200" dirty="0">
              <a:solidFill>
                <a:srgbClr val="C00000"/>
              </a:solidFill>
            </a:endParaRPr>
          </a:p>
        </p:txBody>
      </p:sp>
    </p:spTree>
    <p:extLst>
      <p:ext uri="{BB962C8B-B14F-4D97-AF65-F5344CB8AC3E}">
        <p14:creationId xmlns:p14="http://schemas.microsoft.com/office/powerpoint/2010/main" val="826092374"/>
      </p:ext>
    </p:extLst>
  </p:cSld>
  <p:clrMapOvr>
    <a:masterClrMapping/>
  </p:clrMapOvr>
  <mc:AlternateContent xmlns:mc="http://schemas.openxmlformats.org/markup-compatibility/2006" xmlns:p14="http://schemas.microsoft.com/office/powerpoint/2010/main">
    <mc:Choice Requires="p14">
      <p:transition spd="slow" p14:dur="2000" advTm="18757"/>
    </mc:Choice>
    <mc:Fallback xmlns="">
      <p:transition spd="slow" advTm="18757"/>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61157"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Distribute</a:t>
            </a:r>
            <a:endParaRPr lang="en-US" sz="7200" dirty="0"/>
          </a:p>
        </p:txBody>
      </p:sp>
      <p:sp>
        <p:nvSpPr>
          <p:cNvPr id="8" name="Rectangle 7"/>
          <p:cNvSpPr/>
          <p:nvPr/>
        </p:nvSpPr>
        <p:spPr>
          <a:xfrm>
            <a:off x="3061157" y="2724149"/>
            <a:ext cx="5486400" cy="222522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Interpret </a:t>
            </a:r>
            <a:endParaRPr lang="en-US" sz="7200" dirty="0">
              <a:solidFill>
                <a:srgbClr val="C00000"/>
              </a:solidFill>
            </a:endParaRPr>
          </a:p>
        </p:txBody>
      </p:sp>
    </p:spTree>
    <p:extLst>
      <p:ext uri="{BB962C8B-B14F-4D97-AF65-F5344CB8AC3E}">
        <p14:creationId xmlns:p14="http://schemas.microsoft.com/office/powerpoint/2010/main" val="678723820"/>
      </p:ext>
    </p:extLst>
  </p:cSld>
  <p:clrMapOvr>
    <a:masterClrMapping/>
  </p:clrMapOvr>
  <mc:AlternateContent xmlns:mc="http://schemas.openxmlformats.org/markup-compatibility/2006" xmlns:p14="http://schemas.microsoft.com/office/powerpoint/2010/main">
    <mc:Choice Requires="p14">
      <p:transition spd="slow" p14:dur="2000" advTm="18757"/>
    </mc:Choice>
    <mc:Fallback xmlns="">
      <p:transition spd="slow" advTm="18757"/>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90171" y="1485899"/>
            <a:ext cx="9927772" cy="4479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Risk adjusted p-chart shows how observed rates differ from expectations</a:t>
            </a:r>
            <a:endParaRPr lang="en-US" sz="7200" dirty="0"/>
          </a:p>
        </p:txBody>
      </p:sp>
    </p:spTree>
    <p:extLst>
      <p:ext uri="{BB962C8B-B14F-4D97-AF65-F5344CB8AC3E}">
        <p14:creationId xmlns:p14="http://schemas.microsoft.com/office/powerpoint/2010/main" val="117231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Data Needed</a:t>
            </a:r>
          </a:p>
        </p:txBody>
      </p:sp>
      <p:sp>
        <p:nvSpPr>
          <p:cNvPr id="7" name="Rectangle 6"/>
          <p:cNvSpPr/>
          <p:nvPr/>
        </p:nvSpPr>
        <p:spPr>
          <a:xfrm>
            <a:off x="2828925" y="2724150"/>
            <a:ext cx="5486400" cy="12001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Outcomes</a:t>
            </a:r>
          </a:p>
        </p:txBody>
      </p:sp>
    </p:spTree>
    <p:extLst>
      <p:ext uri="{BB962C8B-B14F-4D97-AF65-F5344CB8AC3E}">
        <p14:creationId xmlns:p14="http://schemas.microsoft.com/office/powerpoint/2010/main" val="2988304398"/>
      </p:ext>
    </p:extLst>
  </p:cSld>
  <p:clrMapOvr>
    <a:masterClrMapping/>
  </p:clrMapOvr>
  <mc:AlternateContent xmlns:mc="http://schemas.openxmlformats.org/markup-compatibility/2006" xmlns:p14="http://schemas.microsoft.com/office/powerpoint/2010/main">
    <mc:Choice Requires="p14">
      <p:transition spd="slow" p14:dur="2000" advTm="6758"/>
    </mc:Choice>
    <mc:Fallback xmlns="">
      <p:transition spd="slow" advTm="675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8925" y="1485900"/>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Data Needed</a:t>
            </a:r>
          </a:p>
        </p:txBody>
      </p:sp>
      <p:sp>
        <p:nvSpPr>
          <p:cNvPr id="7" name="Rectangle 6"/>
          <p:cNvSpPr/>
          <p:nvPr/>
        </p:nvSpPr>
        <p:spPr>
          <a:xfrm>
            <a:off x="2828925" y="2724150"/>
            <a:ext cx="5486400" cy="12001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Outcomes</a:t>
            </a:r>
          </a:p>
        </p:txBody>
      </p:sp>
      <p:sp>
        <p:nvSpPr>
          <p:cNvPr id="8" name="Rectangle 7"/>
          <p:cNvSpPr/>
          <p:nvPr/>
        </p:nvSpPr>
        <p:spPr>
          <a:xfrm>
            <a:off x="2824157" y="3919547"/>
            <a:ext cx="5486400" cy="120015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C00000"/>
                </a:solidFill>
              </a:rPr>
              <a:t>Risk</a:t>
            </a:r>
          </a:p>
        </p:txBody>
      </p:sp>
      <p:sp>
        <p:nvSpPr>
          <p:cNvPr id="3" name="Rectangle 2"/>
          <p:cNvSpPr/>
          <p:nvPr/>
        </p:nvSpPr>
        <p:spPr>
          <a:xfrm>
            <a:off x="3902931" y="3244334"/>
            <a:ext cx="438613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t>Second, we also need data on patient’s risk.  </a:t>
            </a:r>
          </a:p>
        </p:txBody>
      </p:sp>
    </p:spTree>
    <p:extLst>
      <p:ext uri="{BB962C8B-B14F-4D97-AF65-F5344CB8AC3E}">
        <p14:creationId xmlns:p14="http://schemas.microsoft.com/office/powerpoint/2010/main" val="3245559966"/>
      </p:ext>
    </p:extLst>
  </p:cSld>
  <p:clrMapOvr>
    <a:masterClrMapping/>
  </p:clrMapOvr>
  <mc:AlternateContent xmlns:mc="http://schemas.openxmlformats.org/markup-compatibility/2006" xmlns:p14="http://schemas.microsoft.com/office/powerpoint/2010/main">
    <mc:Choice Requires="p14">
      <p:transition spd="slow" p14:dur="2000" advTm="18056"/>
    </mc:Choice>
    <mc:Fallback xmlns="">
      <p:transition spd="slow" advTm="1805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00362" y="1757363"/>
            <a:ext cx="5486400"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What is Risk?</a:t>
            </a:r>
          </a:p>
        </p:txBody>
      </p:sp>
    </p:spTree>
    <p:extLst>
      <p:ext uri="{BB962C8B-B14F-4D97-AF65-F5344CB8AC3E}">
        <p14:creationId xmlns:p14="http://schemas.microsoft.com/office/powerpoint/2010/main" val="2449274307"/>
      </p:ext>
    </p:extLst>
  </p:cSld>
  <p:clrMapOvr>
    <a:masterClrMapping/>
  </p:clrMapOvr>
  <mc:AlternateContent xmlns:mc="http://schemas.openxmlformats.org/markup-compatibility/2006" xmlns:p14="http://schemas.microsoft.com/office/powerpoint/2010/main">
    <mc:Choice Requires="p14">
      <p:transition spd="slow" p14:dur="2000" advTm="11590"/>
    </mc:Choice>
    <mc:Fallback xmlns="">
      <p:transition spd="slow" advTm="11590"/>
    </mc:Fallback>
  </mc:AlternateContent>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template" id="{72BD410A-365D-4D07-B3B5-D7DC155FA58D}" vid="{DD8B9ADD-25EE-4729-84EC-D9CE57766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5399</TotalTime>
  <Words>2229</Words>
  <Application>Microsoft Office PowerPoint</Application>
  <PresentationFormat>Widescreen</PresentationFormat>
  <Paragraphs>225</Paragraphs>
  <Slides>64</Slides>
  <Notes>64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2" baseType="lpstr">
      <vt:lpstr>ＭＳ Ｐゴシック</vt:lpstr>
      <vt:lpstr>Arial</vt:lpstr>
      <vt:lpstr>Calibri</vt:lpstr>
      <vt:lpstr>Symbol</vt:lpstr>
      <vt:lpstr>Times New Roman</vt:lpstr>
      <vt:lpstr>George Mason University 2.0</vt:lpstr>
      <vt:lpstr>Worksheet</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Farhat Fazelyar</dc:creator>
  <cp:lastModifiedBy>Farrokh Alemi</cp:lastModifiedBy>
  <cp:revision>73</cp:revision>
  <dcterms:created xsi:type="dcterms:W3CDTF">2019-02-28T17:22:36Z</dcterms:created>
  <dcterms:modified xsi:type="dcterms:W3CDTF">2019-04-04T17:06:18Z</dcterms:modified>
</cp:coreProperties>
</file>