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Roboto" panose="020B0604020202020204" charset="0"/>
      <p:regular r:id="rId15"/>
      <p:bold r:id="rId16"/>
      <p:italic r:id="rId17"/>
      <p:boldItalic r:id="rId18"/>
    </p:embeddedFont>
    <p:embeddedFont>
      <p:font typeface="Roboto Slab" panose="020B060402020202020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14592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041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58744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0982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6855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0221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1346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7633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648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7866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3013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1940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6361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49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7" Type="http://schemas.openxmlformats.org/officeDocument/2006/relationships/image" Target="../media/image2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1680299" y="1188925"/>
            <a:ext cx="6180299" cy="14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Multivariate Analysis Project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Marla Surette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169375" y="458025"/>
            <a:ext cx="88785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Finding 2nd &amp; 3rd Occurrences that Have Repeated over 29 times</a:t>
            </a:r>
          </a:p>
        </p:txBody>
      </p:sp>
      <p:pic>
        <p:nvPicPr>
          <p:cNvPr id="164" name="Shape 164" descr="rank2329.JPG"/>
          <p:cNvPicPr preferRelativeResize="0"/>
          <p:nvPr/>
        </p:nvPicPr>
        <p:blipFill rotWithShape="1">
          <a:blip r:embed="rId3">
            <a:alphaModFix/>
          </a:blip>
          <a:srcRect t="13419"/>
          <a:stretch/>
        </p:blipFill>
        <p:spPr>
          <a:xfrm>
            <a:off x="169375" y="1357062"/>
            <a:ext cx="4174249" cy="1170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 descr="rank23292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9375" y="2675124"/>
            <a:ext cx="4174249" cy="1271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 descr="rankfinal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9375" y="4094325"/>
            <a:ext cx="4634803" cy="940025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 txBox="1"/>
          <p:nvPr/>
        </p:nvSpPr>
        <p:spPr>
          <a:xfrm>
            <a:off x="5704975" y="1670237"/>
            <a:ext cx="3342900" cy="544500"/>
          </a:xfrm>
          <a:prstGeom prst="rect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i="1" u="sng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Step One: </a:t>
            </a: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Count the number of times each ICD9 occurs in the table 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5704975" y="3038875"/>
            <a:ext cx="3342900" cy="544500"/>
          </a:xfrm>
          <a:prstGeom prst="rect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i="1" u="sng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Step Two: </a:t>
            </a: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Find ICD9 codes that have a count of at least 29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5704975" y="4172684"/>
            <a:ext cx="3342900" cy="783300"/>
          </a:xfrm>
          <a:prstGeom prst="rect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i="1" u="sng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Step Three: </a:t>
            </a: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Create a table that only has the information of those with ICD9s found in #Occur29 </a:t>
            </a:r>
          </a:p>
        </p:txBody>
      </p:sp>
      <p:cxnSp>
        <p:nvCxnSpPr>
          <p:cNvPr id="170" name="Shape 170"/>
          <p:cNvCxnSpPr>
            <a:stCxn id="167" idx="1"/>
            <a:endCxn id="164" idx="3"/>
          </p:cNvCxnSpPr>
          <p:nvPr/>
        </p:nvCxnSpPr>
        <p:spPr>
          <a:xfrm rot="10800000">
            <a:off x="4343575" y="1942487"/>
            <a:ext cx="13614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71" name="Shape 171"/>
          <p:cNvCxnSpPr/>
          <p:nvPr/>
        </p:nvCxnSpPr>
        <p:spPr>
          <a:xfrm rot="10800000">
            <a:off x="4343575" y="3311112"/>
            <a:ext cx="13614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72" name="Shape 172"/>
          <p:cNvCxnSpPr>
            <a:stCxn id="169" idx="1"/>
          </p:cNvCxnSpPr>
          <p:nvPr/>
        </p:nvCxnSpPr>
        <p:spPr>
          <a:xfrm flipH="1">
            <a:off x="4804075" y="4564334"/>
            <a:ext cx="900900" cy="453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Calculating Posterior Odds of Mortality</a:t>
            </a:r>
          </a:p>
        </p:txBody>
      </p:sp>
      <p:pic>
        <p:nvPicPr>
          <p:cNvPr id="178" name="Shape 178" descr="Post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900" y="1310762"/>
            <a:ext cx="3558699" cy="1078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 descr="T1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7900" y="2638937"/>
            <a:ext cx="3333049" cy="93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Shape 180" descr="T2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7907" y="3828600"/>
            <a:ext cx="3381725" cy="1022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Shape 181" descr="T3.JP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43537" y="1640145"/>
            <a:ext cx="3246024" cy="1248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 descr="T4.JPG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967687" y="3385125"/>
            <a:ext cx="2521874" cy="1419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Calculating Posterior Odds of Mortality</a:t>
            </a:r>
          </a:p>
        </p:txBody>
      </p:sp>
      <p:pic>
        <p:nvPicPr>
          <p:cNvPr id="188" name="Shape 188" descr="Posterior odds of mortality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620" y="1429375"/>
            <a:ext cx="3770524" cy="1674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 descr="POM Results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5072" y="2553425"/>
            <a:ext cx="2682325" cy="1162150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Shape 190"/>
          <p:cNvSpPr txBox="1"/>
          <p:nvPr/>
        </p:nvSpPr>
        <p:spPr>
          <a:xfrm>
            <a:off x="6721787" y="2178625"/>
            <a:ext cx="828900" cy="29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Results: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240400" y="3012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240400" y="143177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b="1"/>
              <a:t>Remove cases where: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Patients died before visits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Diagnoses have no age or a negative age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One person has more than 365 diagnoses in a year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b="1"/>
              <a:t>Create Training and Validation Sets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Complete likelihood ratio for training set diagnoses and list of diagnoses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b="1"/>
              <a:t>Use training set to calculate likelihood ratio: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Where each diagnosis that repeats at least 29 times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Associated with each category of diagnosis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Associated with 2nd and 3rd Occurrences of the same person that repeats at least 29 times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b="1"/>
              <a:t>Use validation set to calculate posterior odds of mortality</a:t>
            </a:r>
          </a:p>
          <a:p>
            <a:pPr marL="457200" lvl="0" indent="-228600">
              <a:spcBef>
                <a:spcPts val="0"/>
              </a:spcBef>
            </a:pPr>
            <a:r>
              <a:rPr lang="en" b="1"/>
              <a:t>Calculate sensitivity and Specificity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i="1" u="sng"/>
              <a:t>Removing Cases:</a:t>
            </a:r>
            <a:r>
              <a:rPr lang="en"/>
              <a:t> Patients Dead Before Visits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272000" y="3665725"/>
            <a:ext cx="3659100" cy="1151400"/>
          </a:xfrm>
          <a:prstGeom prst="rect">
            <a:avLst/>
          </a:prstGeom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 u="sng"/>
              <a:t>Step 1</a:t>
            </a:r>
            <a:r>
              <a:rPr lang="en"/>
              <a:t>: Identify patients who are alive before visits by using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‘WHERE AgeAtDeath&lt;AgeAtDx’</a:t>
            </a:r>
          </a:p>
        </p:txBody>
      </p:sp>
      <p:pic>
        <p:nvPicPr>
          <p:cNvPr id="77" name="Shape 77" descr="Patients dead bf visits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675" y="1534750"/>
            <a:ext cx="3329750" cy="14907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5407450" y="3528650"/>
            <a:ext cx="2821200" cy="1354200"/>
          </a:xfrm>
          <a:prstGeom prst="rect">
            <a:avLst/>
          </a:prstGeom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 i="1" u="sng"/>
              <a:t>Step 2</a:t>
            </a:r>
            <a:r>
              <a:rPr lang="en"/>
              <a:t>: Exclude cases found in step one by left joining Final Table with #AliveBFVisit</a:t>
            </a:r>
          </a:p>
        </p:txBody>
      </p:sp>
      <p:pic>
        <p:nvPicPr>
          <p:cNvPr id="79" name="Shape 79" descr="Exclude patients that died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2371" y="1555425"/>
            <a:ext cx="3991353" cy="14493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0" name="Shape 80"/>
          <p:cNvCxnSpPr/>
          <p:nvPr/>
        </p:nvCxnSpPr>
        <p:spPr>
          <a:xfrm rot="10800000">
            <a:off x="2101550" y="3114625"/>
            <a:ext cx="0" cy="5511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1" name="Shape 81"/>
          <p:cNvCxnSpPr>
            <a:stCxn id="78" idx="0"/>
          </p:cNvCxnSpPr>
          <p:nvPr/>
        </p:nvCxnSpPr>
        <p:spPr>
          <a:xfrm rot="10800000">
            <a:off x="6818050" y="3058250"/>
            <a:ext cx="0" cy="4704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106975" y="458025"/>
            <a:ext cx="8905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i="1" u="sng"/>
              <a:t>Removing Cases: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One person has more than 365 diagnoses in a year 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106975" y="3283325"/>
            <a:ext cx="3705900" cy="1643700"/>
          </a:xfrm>
          <a:prstGeom prst="rect">
            <a:avLst/>
          </a:prstGeom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1" u="sng"/>
              <a:t>Step 2: </a:t>
            </a:r>
            <a:r>
              <a:rPr lang="en" sz="1400"/>
              <a:t>Exclude cases where diagnoses is over 365 per one year</a:t>
            </a:r>
          </a:p>
          <a:p>
            <a:pPr marL="457200" lvl="0" indent="-317500" rtl="0">
              <a:spcBef>
                <a:spcPts val="0"/>
              </a:spcBef>
              <a:buSzPct val="100000"/>
              <a:buChar char="-"/>
            </a:pPr>
            <a:r>
              <a:rPr lang="en" sz="1400"/>
              <a:t>Left join #DeadBFVisit &amp; #NumDxLessYr</a:t>
            </a:r>
          </a:p>
          <a:p>
            <a:pPr marL="457200" lvl="0" indent="-317500" rtl="0">
              <a:spcBef>
                <a:spcPts val="0"/>
              </a:spcBef>
              <a:buSzPct val="100000"/>
              <a:buChar char="-"/>
            </a:pPr>
            <a:r>
              <a:rPr lang="en" sz="1400"/>
              <a:t>ALSO add ‘AgeAtDx &gt;0’ to remove patients where there is no AgeAtDx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5446575" y="1452825"/>
            <a:ext cx="3565500" cy="1698900"/>
          </a:xfrm>
          <a:prstGeom prst="rect">
            <a:avLst/>
          </a:prstGeom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1" u="sng"/>
              <a:t>Step 1: </a:t>
            </a:r>
            <a:r>
              <a:rPr lang="en" sz="1400"/>
              <a:t> Find cases where # of Dx is greater than 365 per one year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400"/>
              <a:t>Change AgeAtDx into an integer by using ‘cast’ command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400"/>
              <a:t>Find cases with greater than 365 by using ‘Count’ command with icd9</a:t>
            </a:r>
          </a:p>
        </p:txBody>
      </p:sp>
      <p:pic>
        <p:nvPicPr>
          <p:cNvPr id="89" name="Shape 89" descr="3652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975" y="1433100"/>
            <a:ext cx="5022093" cy="169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 descr="exc365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25324" y="3421012"/>
            <a:ext cx="4848824" cy="13683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1" name="Shape 91"/>
          <p:cNvCxnSpPr>
            <a:stCxn id="87" idx="3"/>
            <a:endCxn id="90" idx="1"/>
          </p:cNvCxnSpPr>
          <p:nvPr/>
        </p:nvCxnSpPr>
        <p:spPr>
          <a:xfrm>
            <a:off x="3812875" y="4105175"/>
            <a:ext cx="4125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92" name="Shape 92"/>
          <p:cNvCxnSpPr>
            <a:stCxn id="88" idx="1"/>
            <a:endCxn id="89" idx="3"/>
          </p:cNvCxnSpPr>
          <p:nvPr/>
        </p:nvCxnSpPr>
        <p:spPr>
          <a:xfrm rot="10800000">
            <a:off x="5129175" y="2282475"/>
            <a:ext cx="317400" cy="198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i="1" u="sng"/>
              <a:t>Creating Training &amp; Validation Sets</a:t>
            </a:r>
          </a:p>
        </p:txBody>
      </p:sp>
      <p:pic>
        <p:nvPicPr>
          <p:cNvPr id="98" name="Shape 98" descr="Training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650" y="1350000"/>
            <a:ext cx="3377624" cy="1030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 descr="UniqueIds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5650" y="2585975"/>
            <a:ext cx="2665332" cy="103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 descr="Validation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5646" y="3821950"/>
            <a:ext cx="3110366" cy="1030099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/>
          <p:nvPr/>
        </p:nvSpPr>
        <p:spPr>
          <a:xfrm>
            <a:off x="4118525" y="1579750"/>
            <a:ext cx="4842600" cy="570600"/>
          </a:xfrm>
          <a:prstGeom prst="rect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i="1" u="sng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Step 1: </a:t>
            </a: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Create training set by collecting 80% randomly from #Data3, by using the ‘rand’ command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3236025" y="2815725"/>
            <a:ext cx="5725200" cy="570600"/>
          </a:xfrm>
          <a:prstGeom prst="rect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i="1" u="sng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Step 2: </a:t>
            </a: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Select unique IDs from the training set by using ‘SELECT DISTINCT’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4118525" y="3856100"/>
            <a:ext cx="4842600" cy="961800"/>
          </a:xfrm>
          <a:prstGeom prst="rect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i="1" u="sng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Step 3: </a:t>
            </a: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Create validation set with remaining 20% of data found in #Data3 by left joining #Data3 and #TrainID, so that the validation table does not include the same IDs found in the training set.</a:t>
            </a:r>
          </a:p>
        </p:txBody>
      </p:sp>
      <p:cxnSp>
        <p:nvCxnSpPr>
          <p:cNvPr id="104" name="Shape 104"/>
          <p:cNvCxnSpPr>
            <a:stCxn id="101" idx="1"/>
            <a:endCxn id="98" idx="3"/>
          </p:cNvCxnSpPr>
          <p:nvPr/>
        </p:nvCxnSpPr>
        <p:spPr>
          <a:xfrm rot="10800000">
            <a:off x="3503225" y="1865050"/>
            <a:ext cx="6153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5" name="Shape 105"/>
          <p:cNvCxnSpPr>
            <a:stCxn id="102" idx="1"/>
            <a:endCxn id="99" idx="3"/>
          </p:cNvCxnSpPr>
          <p:nvPr/>
        </p:nvCxnSpPr>
        <p:spPr>
          <a:xfrm rot="10800000">
            <a:off x="2791125" y="3101025"/>
            <a:ext cx="4449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6" name="Shape 106"/>
          <p:cNvCxnSpPr>
            <a:stCxn id="103" idx="1"/>
          </p:cNvCxnSpPr>
          <p:nvPr/>
        </p:nvCxnSpPr>
        <p:spPr>
          <a:xfrm rot="10800000">
            <a:off x="3235925" y="4337000"/>
            <a:ext cx="8826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Calculating Likelihood Ratios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87900" y="1316974"/>
            <a:ext cx="8368200" cy="1699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 Steps of Calculating Likelihood Ratios: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Calculate number of patients dead and alive within table being used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Select patients who died six months after diagnosis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Select patients who did not die within six months after diagnosis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Calculate the likelihood ratio by utilizing this equation: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 txBox="1"/>
          <p:nvPr/>
        </p:nvSpPr>
        <p:spPr>
          <a:xfrm>
            <a:off x="1720050" y="3060600"/>
            <a:ext cx="6915900" cy="19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Patients who died within six months after diagnosis</a:t>
            </a:r>
          </a:p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Dead Patients</a:t>
            </a:r>
          </a:p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Patients who lived six months after diagnosis</a:t>
            </a:r>
          </a:p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Alive Patients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4" name="Shape 114"/>
          <p:cNvCxnSpPr/>
          <p:nvPr/>
        </p:nvCxnSpPr>
        <p:spPr>
          <a:xfrm>
            <a:off x="2629700" y="3540937"/>
            <a:ext cx="5571300" cy="177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5" name="Shape 115"/>
          <p:cNvCxnSpPr/>
          <p:nvPr/>
        </p:nvCxnSpPr>
        <p:spPr>
          <a:xfrm>
            <a:off x="2629700" y="4086775"/>
            <a:ext cx="5571300" cy="1770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6" name="Shape 116"/>
          <p:cNvCxnSpPr/>
          <p:nvPr/>
        </p:nvCxnSpPr>
        <p:spPr>
          <a:xfrm>
            <a:off x="2629700" y="4632600"/>
            <a:ext cx="5571300" cy="177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7" name="Shape 117"/>
          <p:cNvSpPr txBox="1"/>
          <p:nvPr/>
        </p:nvSpPr>
        <p:spPr>
          <a:xfrm>
            <a:off x="294175" y="3846025"/>
            <a:ext cx="2193000" cy="4992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Likelihood Ratio =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Finding Cases that Occurred More than 29 Times and Excluding Those that Did Not 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5334025" y="1600649"/>
            <a:ext cx="3473100" cy="1156800"/>
          </a:xfrm>
          <a:prstGeom prst="rect">
            <a:avLst/>
          </a:prstGeom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1" u="sng"/>
              <a:t>Step One:</a:t>
            </a:r>
            <a:r>
              <a:rPr lang="en" sz="1400"/>
              <a:t> Determine cases in which Dx occurs at least 29 times</a:t>
            </a:r>
          </a:p>
          <a:p>
            <a:pPr marL="457200" lvl="0" indent="-317500">
              <a:spcBef>
                <a:spcPts val="0"/>
              </a:spcBef>
              <a:buSzPct val="100000"/>
              <a:buChar char="-"/>
            </a:pPr>
            <a:r>
              <a:rPr lang="en" sz="1400"/>
              <a:t>Use ‘Count’ command with AgeAtDx</a:t>
            </a:r>
          </a:p>
        </p:txBody>
      </p:sp>
      <p:pic>
        <p:nvPicPr>
          <p:cNvPr id="124" name="Shape 124" descr="29 cases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325" y="1486575"/>
            <a:ext cx="4224475" cy="1384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 descr="exc29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91472" y="3385000"/>
            <a:ext cx="6077901" cy="1384949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2400" y="2982050"/>
            <a:ext cx="2184000" cy="2049000"/>
          </a:xfrm>
          <a:prstGeom prst="rect">
            <a:avLst/>
          </a:prstGeom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1" u="sng"/>
              <a:t>Step Two:</a:t>
            </a:r>
            <a:r>
              <a:rPr lang="en" sz="1400"/>
              <a:t> Exclude cases in which Dx occurs less than 29 times</a:t>
            </a:r>
          </a:p>
          <a:p>
            <a:pPr marL="457200" lvl="0" indent="-317500" rtl="0">
              <a:spcBef>
                <a:spcPts val="0"/>
              </a:spcBef>
              <a:buSzPct val="100000"/>
              <a:buChar char="-"/>
            </a:pPr>
            <a:r>
              <a:rPr lang="en" sz="1400"/>
              <a:t>Use ‘inner join’ command with Training set and #DxOver29</a:t>
            </a:r>
          </a:p>
        </p:txBody>
      </p:sp>
      <p:cxnSp>
        <p:nvCxnSpPr>
          <p:cNvPr id="127" name="Shape 127"/>
          <p:cNvCxnSpPr>
            <a:stCxn id="123" idx="1"/>
            <a:endCxn id="124" idx="3"/>
          </p:cNvCxnSpPr>
          <p:nvPr/>
        </p:nvCxnSpPr>
        <p:spPr>
          <a:xfrm rot="10800000">
            <a:off x="4385725" y="2179049"/>
            <a:ext cx="9483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8" name="Shape 128"/>
          <p:cNvCxnSpPr>
            <a:stCxn id="126" idx="3"/>
            <a:endCxn id="125" idx="1"/>
          </p:cNvCxnSpPr>
          <p:nvPr/>
        </p:nvCxnSpPr>
        <p:spPr>
          <a:xfrm>
            <a:off x="2246400" y="4006550"/>
            <a:ext cx="545100" cy="708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i="1"/>
              <a:t>Finding Categories</a:t>
            </a:r>
          </a:p>
        </p:txBody>
      </p:sp>
      <p:pic>
        <p:nvPicPr>
          <p:cNvPr id="134" name="Shape 134" descr="category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2950" y="104662"/>
            <a:ext cx="3305175" cy="229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 descr="len command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2225" y="3295073"/>
            <a:ext cx="5716575" cy="100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Shape 136"/>
          <p:cNvSpPr txBox="1"/>
          <p:nvPr/>
        </p:nvSpPr>
        <p:spPr>
          <a:xfrm>
            <a:off x="312000" y="1518975"/>
            <a:ext cx="2246400" cy="766500"/>
          </a:xfrm>
          <a:prstGeom prst="rect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Clr>
                <a:srgbClr val="FFFFFF"/>
              </a:buClr>
              <a:buFont typeface="Roboto"/>
              <a:buAutoNum type="arabicPeriod"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When the length of ICD9 is seven characters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2924725" y="2407025"/>
            <a:ext cx="2718900" cy="686100"/>
          </a:xfrm>
          <a:prstGeom prst="rect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2. Shorten ICD9 to  six characters long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3077125" y="4399975"/>
            <a:ext cx="4152300" cy="559800"/>
          </a:xfrm>
          <a:prstGeom prst="rect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4. Create new column called ICD92 which includes both changed and unchanged ICD9s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6197950" y="3412325"/>
            <a:ext cx="2718900" cy="766500"/>
          </a:xfrm>
          <a:prstGeom prst="rect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3. If length is less than 7 characters long, then keep ICD9 the same</a:t>
            </a:r>
          </a:p>
        </p:txBody>
      </p:sp>
      <p:cxnSp>
        <p:nvCxnSpPr>
          <p:cNvPr id="140" name="Shape 140"/>
          <p:cNvCxnSpPr>
            <a:stCxn id="136" idx="2"/>
          </p:cNvCxnSpPr>
          <p:nvPr/>
        </p:nvCxnSpPr>
        <p:spPr>
          <a:xfrm>
            <a:off x="1435200" y="2285475"/>
            <a:ext cx="1265700" cy="1087800"/>
          </a:xfrm>
          <a:prstGeom prst="straightConnector1">
            <a:avLst/>
          </a:prstGeom>
          <a:noFill/>
          <a:ln w="9525" cap="flat" cmpd="sng">
            <a:solidFill>
              <a:srgbClr val="99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1" name="Shape 141"/>
          <p:cNvSpPr/>
          <p:nvPr/>
        </p:nvSpPr>
        <p:spPr>
          <a:xfrm>
            <a:off x="2675125" y="3337475"/>
            <a:ext cx="311100" cy="303000"/>
          </a:xfrm>
          <a:prstGeom prst="ellipse">
            <a:avLst/>
          </a:prstGeom>
          <a:noFill/>
          <a:ln w="9525" cap="flat" cmpd="sng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42" name="Shape 142"/>
          <p:cNvCxnSpPr>
            <a:stCxn id="137" idx="2"/>
          </p:cNvCxnSpPr>
          <p:nvPr/>
        </p:nvCxnSpPr>
        <p:spPr>
          <a:xfrm>
            <a:off x="4284175" y="3093125"/>
            <a:ext cx="199800" cy="217500"/>
          </a:xfrm>
          <a:prstGeom prst="straightConnector1">
            <a:avLst/>
          </a:prstGeom>
          <a:noFill/>
          <a:ln w="9525" cap="flat" cmpd="sng">
            <a:solidFill>
              <a:srgbClr val="BF9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3" name="Shape 143"/>
          <p:cNvSpPr/>
          <p:nvPr/>
        </p:nvSpPr>
        <p:spPr>
          <a:xfrm>
            <a:off x="3735050" y="3337475"/>
            <a:ext cx="2032500" cy="356700"/>
          </a:xfrm>
          <a:prstGeom prst="rect">
            <a:avLst/>
          </a:prstGeom>
          <a:noFill/>
          <a:ln w="9525" cap="flat" cmpd="sng">
            <a:solidFill>
              <a:srgbClr val="BF9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44" name="Shape 144"/>
          <p:cNvCxnSpPr>
            <a:stCxn id="139" idx="1"/>
          </p:cNvCxnSpPr>
          <p:nvPr/>
        </p:nvCxnSpPr>
        <p:spPr>
          <a:xfrm flipH="1">
            <a:off x="1667050" y="3795575"/>
            <a:ext cx="4530900" cy="41100"/>
          </a:xfrm>
          <a:prstGeom prst="straightConnector1">
            <a:avLst/>
          </a:prstGeom>
          <a:noFill/>
          <a:ln w="9525" cap="flat" cmpd="sng">
            <a:solidFill>
              <a:srgbClr val="38761D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5" name="Shape 145"/>
          <p:cNvSpPr/>
          <p:nvPr/>
        </p:nvSpPr>
        <p:spPr>
          <a:xfrm>
            <a:off x="169375" y="3694050"/>
            <a:ext cx="1426200" cy="303000"/>
          </a:xfrm>
          <a:prstGeom prst="rect">
            <a:avLst/>
          </a:prstGeom>
          <a:noFill/>
          <a:ln w="9525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46" name="Shape 146"/>
          <p:cNvCxnSpPr>
            <a:stCxn id="138" idx="1"/>
          </p:cNvCxnSpPr>
          <p:nvPr/>
        </p:nvCxnSpPr>
        <p:spPr>
          <a:xfrm rot="10800000">
            <a:off x="2103625" y="4193275"/>
            <a:ext cx="973500" cy="486600"/>
          </a:xfrm>
          <a:prstGeom prst="straightConnector1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7" name="Shape 147"/>
          <p:cNvSpPr/>
          <p:nvPr/>
        </p:nvSpPr>
        <p:spPr>
          <a:xfrm>
            <a:off x="178275" y="4032800"/>
            <a:ext cx="1863000" cy="303000"/>
          </a:xfrm>
          <a:prstGeom prst="rect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Finding Second &amp; Third Occurrences</a:t>
            </a:r>
          </a:p>
        </p:txBody>
      </p:sp>
      <p:pic>
        <p:nvPicPr>
          <p:cNvPr id="153" name="Shape 153" descr="rank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801" y="1485800"/>
            <a:ext cx="4828099" cy="1174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 descr="Rank23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7900" y="3239424"/>
            <a:ext cx="3591525" cy="1619175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 txBox="1"/>
          <p:nvPr/>
        </p:nvSpPr>
        <p:spPr>
          <a:xfrm>
            <a:off x="5642700" y="1564862"/>
            <a:ext cx="3226800" cy="1016100"/>
          </a:xfrm>
          <a:prstGeom prst="rect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i="1" u="sng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Step 1: </a:t>
            </a: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Use ‘Rank’ command to create a column that indicates number of occurrence</a:t>
            </a:r>
          </a:p>
          <a:p>
            <a:pPr marL="457200" lvl="0" indent="-228600">
              <a:spcBef>
                <a:spcPts val="0"/>
              </a:spcBef>
              <a:buClr>
                <a:srgbClr val="FFFFFF"/>
              </a:buClr>
              <a:buFont typeface="Roboto"/>
              <a:buChar char="-"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e.g. 1st occurrence Rank = 1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5642700" y="3705826"/>
            <a:ext cx="3226800" cy="745800"/>
          </a:xfrm>
          <a:prstGeom prst="rect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i="1" u="sng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Step 2: </a:t>
            </a: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Create a table that only shows Ranks of 2 and 3, indicating 2nd and 3rd Occurrences.</a:t>
            </a:r>
          </a:p>
        </p:txBody>
      </p:sp>
      <p:cxnSp>
        <p:nvCxnSpPr>
          <p:cNvPr id="157" name="Shape 157"/>
          <p:cNvCxnSpPr>
            <a:stCxn id="155" idx="1"/>
            <a:endCxn id="153" idx="3"/>
          </p:cNvCxnSpPr>
          <p:nvPr/>
        </p:nvCxnSpPr>
        <p:spPr>
          <a:xfrm rot="10800000">
            <a:off x="4947900" y="2072912"/>
            <a:ext cx="6948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58" name="Shape 158"/>
          <p:cNvCxnSpPr>
            <a:stCxn id="156" idx="1"/>
            <a:endCxn id="154" idx="3"/>
          </p:cNvCxnSpPr>
          <p:nvPr/>
        </p:nvCxnSpPr>
        <p:spPr>
          <a:xfrm rot="10800000">
            <a:off x="3979500" y="4049026"/>
            <a:ext cx="1663200" cy="297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612</Words>
  <Application>Microsoft Office PowerPoint</Application>
  <PresentationFormat>On-screen Show (16:9)</PresentationFormat>
  <Paragraphs>63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Roboto</vt:lpstr>
      <vt:lpstr>Roboto Slab</vt:lpstr>
      <vt:lpstr>marina</vt:lpstr>
      <vt:lpstr>Multivariate Analysis Project</vt:lpstr>
      <vt:lpstr>Overview</vt:lpstr>
      <vt:lpstr>Removing Cases: Patients Dead Before Visits</vt:lpstr>
      <vt:lpstr>Removing Cases: One person has more than 365 diagnoses in a year </vt:lpstr>
      <vt:lpstr>Creating Training &amp; Validation Sets</vt:lpstr>
      <vt:lpstr>Calculating Likelihood Ratios</vt:lpstr>
      <vt:lpstr>Finding Cases that Occurred More than 29 Times and Excluding Those that Did Not </vt:lpstr>
      <vt:lpstr>Finding Categories</vt:lpstr>
      <vt:lpstr>Finding Second &amp; Third Occurrences</vt:lpstr>
      <vt:lpstr>Finding 2nd &amp; 3rd Occurrences that Have Repeated over 29 times</vt:lpstr>
      <vt:lpstr>Calculating Posterior Odds of Mortality</vt:lpstr>
      <vt:lpstr>Calculating Posterior Odds of Mortality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Multivariate Analysis Project</dc:title>
  <dc:creator>Farrokh Alemi</dc:creator>
  <cp:lastModifiedBy>Farrokh Alemi</cp:lastModifiedBy>
  <cp:revision>1</cp:revision>
  <dcterms:modified xsi:type="dcterms:W3CDTF">2017-03-01T21:37:05Z</dcterms:modified>
</cp:coreProperties>
</file>