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2"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15" autoAdjust="0"/>
    <p:restoredTop sz="94660"/>
  </p:normalViewPr>
  <p:slideViewPr>
    <p:cSldViewPr snapToGrid="0">
      <p:cViewPr varScale="1">
        <p:scale>
          <a:sx n="86" d="100"/>
          <a:sy n="86" d="100"/>
        </p:scale>
        <p:origin x="1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63E27-F626-4E30-B51F-08F351C061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38409B9-5EFA-437D-8DAA-5E3C02989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88EDA92-5719-4252-A06E-337215B2F045}"/>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5" name="Footer Placeholder 4">
            <a:extLst>
              <a:ext uri="{FF2B5EF4-FFF2-40B4-BE49-F238E27FC236}">
                <a16:creationId xmlns:a16="http://schemas.microsoft.com/office/drawing/2014/main" id="{FE3E68DE-BE20-4082-9275-DC2D56A8959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29BF9F1-E13A-48FC-889D-2C095DF0AC78}"/>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51166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F697A-9C96-46F4-9128-2381BD7E099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9DEEFBB-ACD9-438F-90F3-0CCEB2EA77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2599860-302A-4519-9484-425946D6D44E}"/>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5" name="Footer Placeholder 4">
            <a:extLst>
              <a:ext uri="{FF2B5EF4-FFF2-40B4-BE49-F238E27FC236}">
                <a16:creationId xmlns:a16="http://schemas.microsoft.com/office/drawing/2014/main" id="{06F2BDBE-0E07-4CB9-98CC-7AEF4E0A63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22EA956-8A22-4EC9-B679-44826B8AB1EF}"/>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367856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2C7288-B827-46E8-907A-BF762B4D5D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8ECDDD7-7772-4C6D-9B83-A88EA749B1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076DE01-E36A-4F8E-AACD-FFA143A0FAA9}"/>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5" name="Footer Placeholder 4">
            <a:extLst>
              <a:ext uri="{FF2B5EF4-FFF2-40B4-BE49-F238E27FC236}">
                <a16:creationId xmlns:a16="http://schemas.microsoft.com/office/drawing/2014/main" id="{A95F8287-717A-4A6B-82E9-5C0982EFCC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AE69F3-C8C5-4869-A56D-B546C9D44800}"/>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169763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34463-DD2F-421C-8AEA-680BD7BAEAA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759E6AD-628D-42E9-98A5-284B440E82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92A39E0-8CDC-453D-B172-AC24D1355CFE}"/>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5" name="Footer Placeholder 4">
            <a:extLst>
              <a:ext uri="{FF2B5EF4-FFF2-40B4-BE49-F238E27FC236}">
                <a16:creationId xmlns:a16="http://schemas.microsoft.com/office/drawing/2014/main" id="{42FA1F35-2B7D-4EB0-898F-BC8C1040CF0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DCDDBDC-3E4F-449A-A476-1AB458EDBA6D}"/>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1653974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51CF2-1EDC-4EFB-9650-99DDF500B1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2A05D09-8E19-450A-A7CF-AC2664D427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F56FEB-D9A7-48B5-8951-77336A1E5603}"/>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5" name="Footer Placeholder 4">
            <a:extLst>
              <a:ext uri="{FF2B5EF4-FFF2-40B4-BE49-F238E27FC236}">
                <a16:creationId xmlns:a16="http://schemas.microsoft.com/office/drawing/2014/main" id="{E26DE367-7C85-415A-9C57-F9F440FEB6D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B39D96A-027D-49DB-B7EE-77778BBF4CC5}"/>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309340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86B2F-4FBD-4753-9B2E-2C6FC90DB5C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EECB4C3-7F8E-4860-94BD-8D21B4464E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46DDD4F-1333-4171-9898-0B3F41CA99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896D794-5B70-45EA-8907-356734EFDEC9}"/>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6" name="Footer Placeholder 5">
            <a:extLst>
              <a:ext uri="{FF2B5EF4-FFF2-40B4-BE49-F238E27FC236}">
                <a16:creationId xmlns:a16="http://schemas.microsoft.com/office/drawing/2014/main" id="{AC2D3A98-F155-44BB-9BBA-FD7207E249B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3B5CA7F-4B1F-4424-98F7-118D49A77FB0}"/>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1696186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2C26-42DA-477E-9782-AFAAA0B86C9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47CAB2-6032-4B66-B01C-D2C69F4FB4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E09182-144B-46B2-BD64-C71FE1101D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394EB3F-7E95-4736-9E13-157DA4D0C9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1C3C0E-0130-4110-B91F-F0167D9249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2050E72-D4A9-45E7-B274-DAEA4089921D}"/>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8" name="Footer Placeholder 7">
            <a:extLst>
              <a:ext uri="{FF2B5EF4-FFF2-40B4-BE49-F238E27FC236}">
                <a16:creationId xmlns:a16="http://schemas.microsoft.com/office/drawing/2014/main" id="{69752A4E-1F6D-41F4-9FF6-FCC36972692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4BB7369-B6EB-40BF-807D-5A053E020A46}"/>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2554655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8529E-13E9-4D85-9E48-C29399E96EE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A368D63-1461-4816-A8D1-593D60F63F19}"/>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4" name="Footer Placeholder 3">
            <a:extLst>
              <a:ext uri="{FF2B5EF4-FFF2-40B4-BE49-F238E27FC236}">
                <a16:creationId xmlns:a16="http://schemas.microsoft.com/office/drawing/2014/main" id="{47AA03B5-3124-4B42-8780-0D023E2BDD6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3C5908F-DA91-424F-9373-C3BDF12182A5}"/>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3478336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F3038E-3964-4C6A-86DB-FF5ACC2673F9}"/>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3" name="Footer Placeholder 2">
            <a:extLst>
              <a:ext uri="{FF2B5EF4-FFF2-40B4-BE49-F238E27FC236}">
                <a16:creationId xmlns:a16="http://schemas.microsoft.com/office/drawing/2014/main" id="{901D1836-653A-4ACE-B7DC-12E824A8B33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B29BB9E-21BC-4DA8-BB16-6A611258F2C8}"/>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3616508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CA9C6-27A5-45A3-8B80-4EF4A3E69A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DCDC098-B570-42D4-BF9A-0C913860F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EC85AE7-B2AD-428D-A70B-239565CBE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1765C-1F6A-4C27-A074-6BAB5C6A7166}"/>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6" name="Footer Placeholder 5">
            <a:extLst>
              <a:ext uri="{FF2B5EF4-FFF2-40B4-BE49-F238E27FC236}">
                <a16:creationId xmlns:a16="http://schemas.microsoft.com/office/drawing/2014/main" id="{6A5F9FF2-AF4C-4ADF-8FF0-8F0D28FF65E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844813E-EAC0-4F08-B842-5C25940C0355}"/>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348510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41D0-A015-4571-9309-B1643620AD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067753D-3C14-4C38-86B2-33CAC2CDCE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6381896-7834-4A6D-B601-1228239564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5A27F8-C1E6-4988-8103-6148A8CBF4DA}"/>
              </a:ext>
            </a:extLst>
          </p:cNvPr>
          <p:cNvSpPr>
            <a:spLocks noGrp="1"/>
          </p:cNvSpPr>
          <p:nvPr>
            <p:ph type="dt" sz="half" idx="10"/>
          </p:nvPr>
        </p:nvSpPr>
        <p:spPr/>
        <p:txBody>
          <a:bodyPr/>
          <a:lstStyle/>
          <a:p>
            <a:fld id="{6A042FDD-AC12-45DD-BA21-EB8FA33BDAF4}" type="datetimeFigureOut">
              <a:rPr lang="en-IN" smtClean="0"/>
              <a:t>27-10-2020</a:t>
            </a:fld>
            <a:endParaRPr lang="en-IN"/>
          </a:p>
        </p:txBody>
      </p:sp>
      <p:sp>
        <p:nvSpPr>
          <p:cNvPr id="6" name="Footer Placeholder 5">
            <a:extLst>
              <a:ext uri="{FF2B5EF4-FFF2-40B4-BE49-F238E27FC236}">
                <a16:creationId xmlns:a16="http://schemas.microsoft.com/office/drawing/2014/main" id="{1E89267A-CB6B-4C6E-9DB8-5FC4DFEDBC1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EDF3B3C-B2AC-460F-A04B-AA601560E175}"/>
              </a:ext>
            </a:extLst>
          </p:cNvPr>
          <p:cNvSpPr>
            <a:spLocks noGrp="1"/>
          </p:cNvSpPr>
          <p:nvPr>
            <p:ph type="sldNum" sz="quarter" idx="12"/>
          </p:nvPr>
        </p:nvSpPr>
        <p:spPr/>
        <p:txBody>
          <a:bodyPr/>
          <a:lstStyle/>
          <a:p>
            <a:fld id="{BB55BC2A-74CC-4A36-8980-51A756851025}" type="slidenum">
              <a:rPr lang="en-IN" smtClean="0"/>
              <a:t>‹#›</a:t>
            </a:fld>
            <a:endParaRPr lang="en-IN"/>
          </a:p>
        </p:txBody>
      </p:sp>
    </p:spTree>
    <p:extLst>
      <p:ext uri="{BB962C8B-B14F-4D97-AF65-F5344CB8AC3E}">
        <p14:creationId xmlns:p14="http://schemas.microsoft.com/office/powerpoint/2010/main" val="2732920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BC433D-90ED-404E-BAAC-8ABC3F317C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B86B4D9-211F-4940-ABE7-D9CFD6DEC6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28671EB-EF96-42E9-92A5-67D61ADE25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42FDD-AC12-45DD-BA21-EB8FA33BDAF4}" type="datetimeFigureOut">
              <a:rPr lang="en-IN" smtClean="0"/>
              <a:t>27-10-2020</a:t>
            </a:fld>
            <a:endParaRPr lang="en-IN"/>
          </a:p>
        </p:txBody>
      </p:sp>
      <p:sp>
        <p:nvSpPr>
          <p:cNvPr id="5" name="Footer Placeholder 4">
            <a:extLst>
              <a:ext uri="{FF2B5EF4-FFF2-40B4-BE49-F238E27FC236}">
                <a16:creationId xmlns:a16="http://schemas.microsoft.com/office/drawing/2014/main" id="{F44B7892-2D8F-420F-82CB-6D8DE74B3F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75653F3-22B0-4D2A-AC93-B0C551737B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5BC2A-74CC-4A36-8980-51A756851025}" type="slidenum">
              <a:rPr lang="en-IN" smtClean="0"/>
              <a:t>‹#›</a:t>
            </a:fld>
            <a:endParaRPr lang="en-IN"/>
          </a:p>
        </p:txBody>
      </p:sp>
    </p:spTree>
    <p:extLst>
      <p:ext uri="{BB962C8B-B14F-4D97-AF65-F5344CB8AC3E}">
        <p14:creationId xmlns:p14="http://schemas.microsoft.com/office/powerpoint/2010/main" val="3784909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BB70515-DA60-4236-BF72-810DCA18F48F}"/>
              </a:ext>
            </a:extLst>
          </p:cNvPr>
          <p:cNvPicPr>
            <a:picLocks noChangeAspect="1"/>
          </p:cNvPicPr>
          <p:nvPr/>
        </p:nvPicPr>
        <p:blipFill rotWithShape="1">
          <a:blip r:embed="rId2">
            <a:alphaModFix amt="50000"/>
          </a:blip>
          <a:srcRect t="1510" b="14220"/>
          <a:stretch/>
        </p:blipFill>
        <p:spPr>
          <a:xfrm>
            <a:off x="20" y="1"/>
            <a:ext cx="12191980" cy="6857999"/>
          </a:xfrm>
          <a:prstGeom prst="rect">
            <a:avLst/>
          </a:prstGeom>
        </p:spPr>
      </p:pic>
      <p:sp>
        <p:nvSpPr>
          <p:cNvPr id="2" name="Title 1">
            <a:extLst>
              <a:ext uri="{FF2B5EF4-FFF2-40B4-BE49-F238E27FC236}">
                <a16:creationId xmlns:a16="http://schemas.microsoft.com/office/drawing/2014/main" id="{0FD3D4E0-047A-4FB3-B9A6-8B729252ACAB}"/>
              </a:ext>
            </a:extLst>
          </p:cNvPr>
          <p:cNvSpPr>
            <a:spLocks noGrp="1"/>
          </p:cNvSpPr>
          <p:nvPr>
            <p:ph type="ctrTitle"/>
          </p:nvPr>
        </p:nvSpPr>
        <p:spPr>
          <a:xfrm>
            <a:off x="1524000" y="1122362"/>
            <a:ext cx="9144000" cy="2900518"/>
          </a:xfrm>
        </p:spPr>
        <p:txBody>
          <a:bodyPr>
            <a:normAutofit/>
          </a:bodyPr>
          <a:lstStyle/>
          <a:p>
            <a:r>
              <a:rPr lang="en-IN">
                <a:solidFill>
                  <a:srgbClr val="FFFFFF"/>
                </a:solidFill>
                <a:latin typeface="Times New Roman" panose="02020603050405020304" pitchFamily="18" charset="0"/>
                <a:cs typeface="Times New Roman" panose="02020603050405020304" pitchFamily="18" charset="0"/>
              </a:rPr>
              <a:t>HAP 725 – STATISTICAL PROCESS CONTROL</a:t>
            </a:r>
            <a:endParaRPr lang="en-IN">
              <a:solidFill>
                <a:srgbClr val="FFFFFF"/>
              </a:solidFill>
            </a:endParaRPr>
          </a:p>
        </p:txBody>
      </p:sp>
      <p:sp>
        <p:nvSpPr>
          <p:cNvPr id="3" name="Subtitle 2">
            <a:extLst>
              <a:ext uri="{FF2B5EF4-FFF2-40B4-BE49-F238E27FC236}">
                <a16:creationId xmlns:a16="http://schemas.microsoft.com/office/drawing/2014/main" id="{F5F984E3-D212-45D8-81E7-52F6D9099A36}"/>
              </a:ext>
            </a:extLst>
          </p:cNvPr>
          <p:cNvSpPr>
            <a:spLocks noGrp="1"/>
          </p:cNvSpPr>
          <p:nvPr>
            <p:ph type="subTitle" idx="1"/>
          </p:nvPr>
        </p:nvSpPr>
        <p:spPr>
          <a:xfrm>
            <a:off x="1524000" y="4159404"/>
            <a:ext cx="9144000" cy="1098395"/>
          </a:xfrm>
        </p:spPr>
        <p:txBody>
          <a:bodyPr>
            <a:normAutofit/>
          </a:bodyPr>
          <a:lstStyle/>
          <a:p>
            <a:r>
              <a:rPr lang="en-IN" sz="1700" i="0">
                <a:solidFill>
                  <a:srgbClr val="FFFFFF"/>
                </a:solidFill>
                <a:latin typeface="Times New Roman" panose="02020603050405020304" pitchFamily="18" charset="0"/>
                <a:cs typeface="Times New Roman" panose="02020603050405020304" pitchFamily="18" charset="0"/>
              </a:rPr>
              <a:t>WEEK 9&amp; 10 Question 6</a:t>
            </a:r>
          </a:p>
          <a:p>
            <a:r>
              <a:rPr lang="en-IN" sz="1700" i="0">
                <a:solidFill>
                  <a:srgbClr val="FFFFFF"/>
                </a:solidFill>
                <a:latin typeface="Times New Roman" panose="02020603050405020304" pitchFamily="18" charset="0"/>
                <a:cs typeface="Times New Roman" panose="02020603050405020304" pitchFamily="18" charset="0"/>
              </a:rPr>
              <a:t>TIME TO ADVERSE EVENTS</a:t>
            </a:r>
          </a:p>
          <a:p>
            <a:r>
              <a:rPr lang="en-IN" sz="1700" i="0">
                <a:solidFill>
                  <a:srgbClr val="FFFFFF"/>
                </a:solidFill>
                <a:latin typeface="Times New Roman" panose="02020603050405020304" pitchFamily="18" charset="0"/>
                <a:cs typeface="Times New Roman" panose="02020603050405020304" pitchFamily="18" charset="0"/>
              </a:rPr>
              <a:t>By Shreya Reddy</a:t>
            </a:r>
          </a:p>
          <a:p>
            <a:endParaRPr lang="en-IN" sz="1700">
              <a:solidFill>
                <a:srgbClr val="FFFFFF"/>
              </a:solidFill>
            </a:endParaRPr>
          </a:p>
        </p:txBody>
      </p:sp>
    </p:spTree>
    <p:extLst>
      <p:ext uri="{BB962C8B-B14F-4D97-AF65-F5344CB8AC3E}">
        <p14:creationId xmlns:p14="http://schemas.microsoft.com/office/powerpoint/2010/main" val="419591369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Click="0" advTm="8054"/>
    </mc:Choice>
    <mc:Fallback xmlns="">
      <p:transition spd="slow" advClick="0" advTm="805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44F6F6-F746-426B-A97D-5859E53AF0A0}"/>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6000" kern="1200">
                <a:solidFill>
                  <a:srgbClr val="FFFFFF"/>
                </a:solidFill>
                <a:latin typeface="+mj-lt"/>
                <a:ea typeface="+mj-ea"/>
                <a:cs typeface="+mj-cs"/>
              </a:rPr>
              <a:t>THANK YOU</a:t>
            </a:r>
          </a:p>
        </p:txBody>
      </p:sp>
    </p:spTree>
    <p:extLst>
      <p:ext uri="{BB962C8B-B14F-4D97-AF65-F5344CB8AC3E}">
        <p14:creationId xmlns:p14="http://schemas.microsoft.com/office/powerpoint/2010/main" val="2227682178"/>
      </p:ext>
    </p:extLst>
  </p:cSld>
  <p:clrMapOvr>
    <a:masterClrMapping/>
  </p:clrMapOvr>
  <mc:AlternateContent xmlns:mc="http://schemas.openxmlformats.org/markup-compatibility/2006" xmlns:p14="http://schemas.microsoft.com/office/powerpoint/2010/main">
    <mc:Choice Requires="p14">
      <p:transition spd="slow" p14:dur="2000" advTm="2818"/>
    </mc:Choice>
    <mc:Fallback xmlns="">
      <p:transition spd="slow" advTm="281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Shape 3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B895861-DB35-4910-98B4-AD65712324EC}"/>
              </a:ext>
            </a:extLst>
          </p:cNvPr>
          <p:cNvSpPr>
            <a:spLocks noGrp="1"/>
          </p:cNvSpPr>
          <p:nvPr>
            <p:ph type="title"/>
          </p:nvPr>
        </p:nvSpPr>
        <p:spPr>
          <a:xfrm>
            <a:off x="934872" y="982272"/>
            <a:ext cx="3388419" cy="4560970"/>
          </a:xfrm>
        </p:spPr>
        <p:txBody>
          <a:bodyPr>
            <a:normAutofit/>
          </a:bodyPr>
          <a:lstStyle/>
          <a:p>
            <a:r>
              <a:rPr lang="en-IN" sz="4000">
                <a:solidFill>
                  <a:srgbClr val="FFFFFF"/>
                </a:solidFill>
                <a:latin typeface="Times New Roman" panose="02020603050405020304" pitchFamily="18" charset="0"/>
                <a:cs typeface="Times New Roman" panose="02020603050405020304" pitchFamily="18" charset="0"/>
              </a:rPr>
              <a:t>QUESTION</a:t>
            </a:r>
            <a:endParaRPr lang="en-IN" sz="4000">
              <a:solidFill>
                <a:srgbClr val="FFFFFF"/>
              </a:solidFill>
            </a:endParaRPr>
          </a:p>
        </p:txBody>
      </p:sp>
      <p:sp>
        <p:nvSpPr>
          <p:cNvPr id="3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A3BEE69D-36F1-428A-8CAA-E6880BAF55F1}"/>
              </a:ext>
            </a:extLst>
          </p:cNvPr>
          <p:cNvSpPr>
            <a:spLocks noGrp="1"/>
          </p:cNvSpPr>
          <p:nvPr>
            <p:ph idx="1"/>
          </p:nvPr>
        </p:nvSpPr>
        <p:spPr>
          <a:xfrm>
            <a:off x="5221862" y="1719618"/>
            <a:ext cx="5948831" cy="4334629"/>
          </a:xfrm>
        </p:spPr>
        <p:txBody>
          <a:bodyPr anchor="ctr">
            <a:normAutofit/>
          </a:bodyPr>
          <a:lstStyle/>
          <a:p>
            <a:r>
              <a:rPr lang="en-GB" sz="2000" b="0" i="0">
                <a:solidFill>
                  <a:srgbClr val="FEFFFF"/>
                </a:solidFill>
                <a:effectLst/>
                <a:latin typeface="Times New Roman" panose="02020603050405020304" pitchFamily="18" charset="0"/>
                <a:cs typeface="Times New Roman" panose="02020603050405020304" pitchFamily="18" charset="0"/>
              </a:rPr>
              <a:t> In the past 3 years, there have been the following incidences of privacy violations:  A disgruntled employees sold information on May 11 of year 1.  Another disgruntled x-employee sold password to the system on Dec 12 of year 3.  There have been four incidences of clinician discussing patient information in social gathering on the following dates: December 5 year 2, January 25 Year 3, May 27 year 3, and September 1 year 3. Days of incidences of any other types of privacy violations were May 11 year 1, Nov 22 year 2, Dec 27 year 3.  Which types of privacy violations are more frequent? Use Excel formulas to calculate the average days to event and daily probability of the event. </a:t>
            </a:r>
            <a:endParaRPr lang="en-IN" sz="2000">
              <a:solidFill>
                <a:srgbClr val="FEFFFF"/>
              </a:solidFill>
              <a:latin typeface="Times New Roman" panose="02020603050405020304" pitchFamily="18" charset="0"/>
              <a:cs typeface="Times New Roman" panose="02020603050405020304" pitchFamily="18" charset="0"/>
            </a:endParaRPr>
          </a:p>
          <a:p>
            <a:endParaRPr lang="en-IN" sz="2000">
              <a:solidFill>
                <a:srgbClr val="FEFFFF"/>
              </a:solidFill>
            </a:endParaRPr>
          </a:p>
        </p:txBody>
      </p:sp>
    </p:spTree>
    <p:extLst>
      <p:ext uri="{BB962C8B-B14F-4D97-AF65-F5344CB8AC3E}">
        <p14:creationId xmlns:p14="http://schemas.microsoft.com/office/powerpoint/2010/main" val="2837397581"/>
      </p:ext>
    </p:extLst>
  </p:cSld>
  <p:clrMapOvr>
    <a:masterClrMapping/>
  </p:clrMapOvr>
  <mc:AlternateContent xmlns:mc="http://schemas.openxmlformats.org/markup-compatibility/2006" xmlns:p14="http://schemas.microsoft.com/office/powerpoint/2010/main">
    <mc:Choice Requires="p14">
      <p:transition spd="slow" p14:dur="2000" advTm="17991"/>
    </mc:Choice>
    <mc:Fallback xmlns="">
      <p:transition spd="slow" advTm="1799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BFE787D2-70F0-4B1E-BBD7-127625E453B0}"/>
              </a:ext>
            </a:extLst>
          </p:cNvPr>
          <p:cNvPicPr>
            <a:picLocks noGrp="1" noChangeAspect="1"/>
          </p:cNvPicPr>
          <p:nvPr>
            <p:ph idx="1"/>
          </p:nvPr>
        </p:nvPicPr>
        <p:blipFill rotWithShape="1">
          <a:blip r:embed="rId2"/>
          <a:srcRect r="1151" b="2"/>
          <a:stretch/>
        </p:blipFill>
        <p:spPr>
          <a:xfrm>
            <a:off x="643467" y="643467"/>
            <a:ext cx="10905066" cy="5571065"/>
          </a:xfrm>
          <a:prstGeom prst="rect">
            <a:avLst/>
          </a:prstGeom>
          <a:ln>
            <a:noFill/>
          </a:ln>
        </p:spPr>
      </p:pic>
      <p:sp>
        <p:nvSpPr>
          <p:cNvPr id="22" name="Isosceles Triangle 21">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5032144"/>
      </p:ext>
    </p:extLst>
  </p:cSld>
  <p:clrMapOvr>
    <a:masterClrMapping/>
  </p:clrMapOvr>
  <mc:AlternateContent xmlns:mc="http://schemas.openxmlformats.org/markup-compatibility/2006" xmlns:p14="http://schemas.microsoft.com/office/powerpoint/2010/main">
    <mc:Choice Requires="p14">
      <p:transition spd="slow" p14:dur="2000" advTm="18015"/>
    </mc:Choice>
    <mc:Fallback xmlns="">
      <p:transition spd="slow" advTm="1801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D50969F-86DA-4DCD-995F-F75927D88EC2}"/>
              </a:ext>
            </a:extLst>
          </p:cNvPr>
          <p:cNvSpPr>
            <a:spLocks noGrp="1"/>
          </p:cNvSpPr>
          <p:nvPr>
            <p:ph type="title"/>
          </p:nvPr>
        </p:nvSpPr>
        <p:spPr/>
        <p:txBody>
          <a:bodyPr/>
          <a:lstStyle/>
          <a:p>
            <a:r>
              <a:rPr lang="en-US" dirty="0"/>
              <a:t>IMPORT DATA INTO EXCEL :</a:t>
            </a:r>
          </a:p>
        </p:txBody>
      </p:sp>
      <p:sp>
        <p:nvSpPr>
          <p:cNvPr id="7" name="Content Placeholder 6">
            <a:extLst>
              <a:ext uri="{FF2B5EF4-FFF2-40B4-BE49-F238E27FC236}">
                <a16:creationId xmlns:a16="http://schemas.microsoft.com/office/drawing/2014/main" id="{D7AC3E8A-1B22-4F89-8B06-47EC7750CC95}"/>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F7A07A54-589D-4FCB-AE3D-1E448DB8F0EE}"/>
              </a:ext>
            </a:extLst>
          </p:cNvPr>
          <p:cNvPicPr>
            <a:picLocks noChangeAspect="1"/>
          </p:cNvPicPr>
          <p:nvPr/>
        </p:nvPicPr>
        <p:blipFill>
          <a:blip r:embed="rId2"/>
          <a:stretch>
            <a:fillRect/>
          </a:stretch>
        </p:blipFill>
        <p:spPr>
          <a:xfrm>
            <a:off x="838200" y="1825625"/>
            <a:ext cx="10515601" cy="3220747"/>
          </a:xfrm>
          <a:prstGeom prst="rect">
            <a:avLst/>
          </a:prstGeom>
        </p:spPr>
      </p:pic>
    </p:spTree>
    <p:extLst>
      <p:ext uri="{BB962C8B-B14F-4D97-AF65-F5344CB8AC3E}">
        <p14:creationId xmlns:p14="http://schemas.microsoft.com/office/powerpoint/2010/main" val="3121654939"/>
      </p:ext>
    </p:extLst>
  </p:cSld>
  <p:clrMapOvr>
    <a:masterClrMapping/>
  </p:clrMapOvr>
  <mc:AlternateContent xmlns:mc="http://schemas.openxmlformats.org/markup-compatibility/2006" xmlns:p14="http://schemas.microsoft.com/office/powerpoint/2010/main">
    <mc:Choice Requires="p14">
      <p:transition spd="slow" p14:dur="2000" advTm="6095"/>
    </mc:Choice>
    <mc:Fallback xmlns="">
      <p:transition spd="slow" advTm="609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28464-B607-4F2A-874F-77E15F504CD9}"/>
              </a:ext>
            </a:extLst>
          </p:cNvPr>
          <p:cNvSpPr>
            <a:spLocks noGrp="1"/>
          </p:cNvSpPr>
          <p:nvPr>
            <p:ph type="title"/>
          </p:nvPr>
        </p:nvSpPr>
        <p:spPr/>
        <p:txBody>
          <a:bodyPr>
            <a:normAutofit/>
          </a:bodyPr>
          <a:lstStyle/>
          <a:p>
            <a:r>
              <a:rPr lang="en-IN" sz="3200" dirty="0">
                <a:latin typeface="Times New Roman" panose="02020603050405020304" pitchFamily="18" charset="0"/>
                <a:cs typeface="Times New Roman" panose="02020603050405020304" pitchFamily="18" charset="0"/>
              </a:rPr>
              <a:t>READ DATA INTO PYTHON</a:t>
            </a:r>
          </a:p>
        </p:txBody>
      </p:sp>
      <p:sp>
        <p:nvSpPr>
          <p:cNvPr id="3" name="Content Placeholder 2">
            <a:extLst>
              <a:ext uri="{FF2B5EF4-FFF2-40B4-BE49-F238E27FC236}">
                <a16:creationId xmlns:a16="http://schemas.microsoft.com/office/drawing/2014/main" id="{CB123BFD-BCC5-4254-AE2C-71A6450CC479}"/>
              </a:ext>
            </a:extLst>
          </p:cNvPr>
          <p:cNvSpPr>
            <a:spLocks noGrp="1"/>
          </p:cNvSpPr>
          <p:nvPr>
            <p:ph idx="1"/>
          </p:nvPr>
        </p:nvSpPr>
        <p:spPr/>
        <p:txBody>
          <a:bodyPr/>
          <a:lstStyle/>
          <a:p>
            <a:endParaRPr lang="en-IN"/>
          </a:p>
        </p:txBody>
      </p:sp>
      <p:pic>
        <p:nvPicPr>
          <p:cNvPr id="4" name="Picture 3">
            <a:extLst>
              <a:ext uri="{FF2B5EF4-FFF2-40B4-BE49-F238E27FC236}">
                <a16:creationId xmlns:a16="http://schemas.microsoft.com/office/drawing/2014/main" id="{979B252A-9BD4-405C-BD3E-2CBFF6124E3E}"/>
              </a:ext>
            </a:extLst>
          </p:cNvPr>
          <p:cNvPicPr>
            <a:picLocks noChangeAspect="1"/>
          </p:cNvPicPr>
          <p:nvPr/>
        </p:nvPicPr>
        <p:blipFill>
          <a:blip r:embed="rId2"/>
          <a:stretch>
            <a:fillRect/>
          </a:stretch>
        </p:blipFill>
        <p:spPr>
          <a:xfrm>
            <a:off x="943429" y="1933574"/>
            <a:ext cx="7743371" cy="4469519"/>
          </a:xfrm>
          <a:prstGeom prst="rect">
            <a:avLst/>
          </a:prstGeom>
        </p:spPr>
      </p:pic>
    </p:spTree>
    <p:extLst>
      <p:ext uri="{BB962C8B-B14F-4D97-AF65-F5344CB8AC3E}">
        <p14:creationId xmlns:p14="http://schemas.microsoft.com/office/powerpoint/2010/main" val="1052050577"/>
      </p:ext>
    </p:extLst>
  </p:cSld>
  <p:clrMapOvr>
    <a:masterClrMapping/>
  </p:clrMapOvr>
  <mc:AlternateContent xmlns:mc="http://schemas.openxmlformats.org/markup-compatibility/2006" xmlns:p14="http://schemas.microsoft.com/office/powerpoint/2010/main">
    <mc:Choice Requires="p14">
      <p:transition spd="slow" p14:dur="2000" advTm="6223"/>
    </mc:Choice>
    <mc:Fallback xmlns="">
      <p:transition spd="slow" advTm="622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245A10-7F37-4569-80D2-2F692931E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8">
            <a:extLst>
              <a:ext uri="{FF2B5EF4-FFF2-40B4-BE49-F238E27FC236}">
                <a16:creationId xmlns:a16="http://schemas.microsoft.com/office/drawing/2014/main" id="{9267F70F-11C6-4597-9381-D0D80FC18F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06152" y="2355786"/>
            <a:ext cx="498574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B941437-3B9F-4ECC-B686-B4115C931119}"/>
              </a:ext>
            </a:extLst>
          </p:cNvPr>
          <p:cNvSpPr>
            <a:spLocks noGrp="1"/>
          </p:cNvSpPr>
          <p:nvPr>
            <p:ph type="title"/>
          </p:nvPr>
        </p:nvSpPr>
        <p:spPr>
          <a:xfrm>
            <a:off x="7559812" y="2723322"/>
            <a:ext cx="3510355" cy="2236738"/>
          </a:xfrm>
        </p:spPr>
        <p:txBody>
          <a:bodyPr vert="horz" lIns="91440" tIns="45720" rIns="91440" bIns="45720" rtlCol="0" anchor="b">
            <a:normAutofit/>
          </a:bodyPr>
          <a:lstStyle/>
          <a:p>
            <a:r>
              <a:rPr lang="en-US" sz="3100">
                <a:solidFill>
                  <a:srgbClr val="FFFFFF"/>
                </a:solidFill>
              </a:rPr>
              <a:t>CALCULATE AVERAGE DAYS TO EVENT FOR EMPLOYEE SALE OF INFORMATION</a:t>
            </a:r>
          </a:p>
        </p:txBody>
      </p:sp>
      <p:sp>
        <p:nvSpPr>
          <p:cNvPr id="14" name="Freeform 5">
            <a:extLst>
              <a:ext uri="{FF2B5EF4-FFF2-40B4-BE49-F238E27FC236}">
                <a16:creationId xmlns:a16="http://schemas.microsoft.com/office/drawing/2014/main" id="{2C20A93E-E407-4683-A405-147DE26132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09782" y="1654168"/>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9E8E3DD9-D235-48D9-A0EC-D6817EC84B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311136"/>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EA83A145-578D-4A0B-94A7-AEAB2027D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126737"/>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pic>
        <p:nvPicPr>
          <p:cNvPr id="5" name="Content Placeholder 4">
            <a:extLst>
              <a:ext uri="{FF2B5EF4-FFF2-40B4-BE49-F238E27FC236}">
                <a16:creationId xmlns:a16="http://schemas.microsoft.com/office/drawing/2014/main" id="{2D170048-957D-4C43-A4D9-886CC5FBDC80}"/>
              </a:ext>
            </a:extLst>
          </p:cNvPr>
          <p:cNvPicPr>
            <a:picLocks noGrp="1" noChangeAspect="1"/>
          </p:cNvPicPr>
          <p:nvPr>
            <p:ph idx="1"/>
          </p:nvPr>
        </p:nvPicPr>
        <p:blipFill rotWithShape="1">
          <a:blip r:embed="rId2"/>
          <a:srcRect r="1644" b="3"/>
          <a:stretch/>
        </p:blipFill>
        <p:spPr>
          <a:xfrm>
            <a:off x="336635" y="1120046"/>
            <a:ext cx="6558043" cy="4083786"/>
          </a:xfrm>
          <a:prstGeom prst="rect">
            <a:avLst/>
          </a:prstGeom>
        </p:spPr>
      </p:pic>
    </p:spTree>
    <p:extLst>
      <p:ext uri="{BB962C8B-B14F-4D97-AF65-F5344CB8AC3E}">
        <p14:creationId xmlns:p14="http://schemas.microsoft.com/office/powerpoint/2010/main" val="3665233769"/>
      </p:ext>
    </p:extLst>
  </p:cSld>
  <p:clrMapOvr>
    <a:masterClrMapping/>
  </p:clrMapOvr>
  <mc:AlternateContent xmlns:mc="http://schemas.openxmlformats.org/markup-compatibility/2006" xmlns:p14="http://schemas.microsoft.com/office/powerpoint/2010/main">
    <mc:Choice Requires="p14">
      <p:transition spd="slow" p14:dur="2000" advTm="10687"/>
    </mc:Choice>
    <mc:Fallback xmlns="">
      <p:transition spd="slow" advTm="1068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0357D5-5235-4EB8-A58A-F3D2E11E3BD2}"/>
              </a:ext>
            </a:extLst>
          </p:cNvPr>
          <p:cNvSpPr>
            <a:spLocks noGrp="1"/>
          </p:cNvSpPr>
          <p:nvPr>
            <p:ph type="title"/>
          </p:nvPr>
        </p:nvSpPr>
        <p:spPr>
          <a:xfrm>
            <a:off x="836363" y="4071597"/>
            <a:ext cx="10515600" cy="1286544"/>
          </a:xfrm>
          <a:noFill/>
        </p:spPr>
        <p:txBody>
          <a:bodyPr vert="horz" lIns="91440" tIns="45720" rIns="91440" bIns="45720" rtlCol="0" anchor="b">
            <a:normAutofit/>
          </a:bodyPr>
          <a:lstStyle/>
          <a:p>
            <a:pPr algn="ctr"/>
            <a:r>
              <a:rPr lang="en-US" sz="4000"/>
              <a:t>CALCULATE AVERAGE DAYS TO EVENT FOR CLINICIAN DISCUSSION IN SOCIAL GATHERING</a:t>
            </a:r>
          </a:p>
        </p:txBody>
      </p:sp>
      <p:pic>
        <p:nvPicPr>
          <p:cNvPr id="5" name="Content Placeholder 4">
            <a:extLst>
              <a:ext uri="{FF2B5EF4-FFF2-40B4-BE49-F238E27FC236}">
                <a16:creationId xmlns:a16="http://schemas.microsoft.com/office/drawing/2014/main" id="{F1C33B67-56A9-4D25-A506-5848C631FB8F}"/>
              </a:ext>
            </a:extLst>
          </p:cNvPr>
          <p:cNvPicPr>
            <a:picLocks noGrp="1" noChangeAspect="1"/>
          </p:cNvPicPr>
          <p:nvPr>
            <p:ph idx="1"/>
          </p:nvPr>
        </p:nvPicPr>
        <p:blipFill rotWithShape="1">
          <a:blip r:embed="rId2"/>
          <a:srcRect r="7000"/>
          <a:stretch/>
        </p:blipFill>
        <p:spPr>
          <a:xfrm>
            <a:off x="20" y="2"/>
            <a:ext cx="12191979" cy="3900104"/>
          </a:xfrm>
          <a:prstGeom prst="rect">
            <a:avLst/>
          </a:prstGeom>
        </p:spPr>
      </p:pic>
    </p:spTree>
    <p:extLst>
      <p:ext uri="{BB962C8B-B14F-4D97-AF65-F5344CB8AC3E}">
        <p14:creationId xmlns:p14="http://schemas.microsoft.com/office/powerpoint/2010/main" val="4031581006"/>
      </p:ext>
    </p:extLst>
  </p:cSld>
  <p:clrMapOvr>
    <a:masterClrMapping/>
  </p:clrMapOvr>
  <mc:AlternateContent xmlns:mc="http://schemas.openxmlformats.org/markup-compatibility/2006" xmlns:p14="http://schemas.microsoft.com/office/powerpoint/2010/main">
    <mc:Choice Requires="p14">
      <p:transition spd="slow" p14:dur="2000" advTm="7040"/>
    </mc:Choice>
    <mc:Fallback xmlns="">
      <p:transition spd="slow" advTm="704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B58ED2-2A13-4873-8174-3A133EBFE4EB}"/>
              </a:ext>
            </a:extLst>
          </p:cNvPr>
          <p:cNvSpPr>
            <a:spLocks noGrp="1"/>
          </p:cNvSpPr>
          <p:nvPr>
            <p:ph type="title"/>
          </p:nvPr>
        </p:nvSpPr>
        <p:spPr>
          <a:xfrm>
            <a:off x="836363" y="4071597"/>
            <a:ext cx="10515600" cy="1286544"/>
          </a:xfrm>
          <a:noFill/>
        </p:spPr>
        <p:txBody>
          <a:bodyPr vert="horz" lIns="91440" tIns="45720" rIns="91440" bIns="45720" rtlCol="0" anchor="b">
            <a:normAutofit/>
          </a:bodyPr>
          <a:lstStyle/>
          <a:p>
            <a:pPr algn="ctr"/>
            <a:r>
              <a:rPr lang="en-US" sz="4000"/>
              <a:t>CALCULATE AVERAGE DAYS TO EVENT FOR OTHER PRIVACY ISSUES</a:t>
            </a:r>
          </a:p>
        </p:txBody>
      </p:sp>
      <p:pic>
        <p:nvPicPr>
          <p:cNvPr id="6" name="Content Placeholder 5">
            <a:extLst>
              <a:ext uri="{FF2B5EF4-FFF2-40B4-BE49-F238E27FC236}">
                <a16:creationId xmlns:a16="http://schemas.microsoft.com/office/drawing/2014/main" id="{156AD30E-6B44-4821-B624-775A62DB84BD}"/>
              </a:ext>
            </a:extLst>
          </p:cNvPr>
          <p:cNvPicPr>
            <a:picLocks noGrp="1" noChangeAspect="1"/>
          </p:cNvPicPr>
          <p:nvPr>
            <p:ph idx="1"/>
          </p:nvPr>
        </p:nvPicPr>
        <p:blipFill rotWithShape="1">
          <a:blip r:embed="rId2"/>
          <a:srcRect r="-2" b="2586"/>
          <a:stretch/>
        </p:blipFill>
        <p:spPr>
          <a:xfrm>
            <a:off x="20" y="2"/>
            <a:ext cx="12191979" cy="3900104"/>
          </a:xfrm>
          <a:prstGeom prst="rect">
            <a:avLst/>
          </a:prstGeom>
        </p:spPr>
      </p:pic>
    </p:spTree>
    <p:extLst>
      <p:ext uri="{BB962C8B-B14F-4D97-AF65-F5344CB8AC3E}">
        <p14:creationId xmlns:p14="http://schemas.microsoft.com/office/powerpoint/2010/main" val="444667853"/>
      </p:ext>
    </p:extLst>
  </p:cSld>
  <p:clrMapOvr>
    <a:masterClrMapping/>
  </p:clrMapOvr>
  <mc:AlternateContent xmlns:mc="http://schemas.openxmlformats.org/markup-compatibility/2006" xmlns:p14="http://schemas.microsoft.com/office/powerpoint/2010/main">
    <mc:Choice Requires="p14">
      <p:transition spd="slow" p14:dur="2000" advTm="7460"/>
    </mc:Choice>
    <mc:Fallback xmlns="">
      <p:transition spd="slow" advTm="746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2">
            <a:extLst>
              <a:ext uri="{FF2B5EF4-FFF2-40B4-BE49-F238E27FC236}">
                <a16:creationId xmlns:a16="http://schemas.microsoft.com/office/drawing/2014/main" id="{6F66A575-7835-4400-BEDE-89F2EF034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625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687C-19BC-4979-8201-301D63AAD09E}"/>
              </a:ext>
            </a:extLst>
          </p:cNvPr>
          <p:cNvSpPr>
            <a:spLocks noGrp="1"/>
          </p:cNvSpPr>
          <p:nvPr>
            <p:ph type="title"/>
          </p:nvPr>
        </p:nvSpPr>
        <p:spPr>
          <a:xfrm>
            <a:off x="621629" y="640080"/>
            <a:ext cx="4225290" cy="5578816"/>
          </a:xfrm>
        </p:spPr>
        <p:txBody>
          <a:bodyPr vert="horz" lIns="91440" tIns="45720" rIns="91440" bIns="45720" rtlCol="0" anchor="ctr">
            <a:normAutofit/>
          </a:bodyPr>
          <a:lstStyle/>
          <a:p>
            <a:pPr algn="ctr"/>
            <a:r>
              <a:rPr lang="en-US" dirty="0">
                <a:solidFill>
                  <a:srgbClr val="FFFFFF"/>
                </a:solidFill>
              </a:rPr>
              <a:t>CALCULATING PROBABILITIES FOR PRIVACY ISSUES</a:t>
            </a:r>
          </a:p>
        </p:txBody>
      </p:sp>
      <p:pic>
        <p:nvPicPr>
          <p:cNvPr id="3" name="Picture 2">
            <a:extLst>
              <a:ext uri="{FF2B5EF4-FFF2-40B4-BE49-F238E27FC236}">
                <a16:creationId xmlns:a16="http://schemas.microsoft.com/office/drawing/2014/main" id="{B637C605-81B7-4EAE-B731-C08894901F63}"/>
              </a:ext>
            </a:extLst>
          </p:cNvPr>
          <p:cNvPicPr>
            <a:picLocks noChangeAspect="1"/>
          </p:cNvPicPr>
          <p:nvPr/>
        </p:nvPicPr>
        <p:blipFill rotWithShape="1">
          <a:blip r:embed="rId2"/>
          <a:srcRect r="3349" b="1"/>
          <a:stretch/>
        </p:blipFill>
        <p:spPr>
          <a:xfrm>
            <a:off x="6096000" y="640080"/>
            <a:ext cx="5459470" cy="5578816"/>
          </a:xfrm>
          <a:prstGeom prst="rect">
            <a:avLst/>
          </a:prstGeom>
        </p:spPr>
      </p:pic>
    </p:spTree>
    <p:extLst>
      <p:ext uri="{BB962C8B-B14F-4D97-AF65-F5344CB8AC3E}">
        <p14:creationId xmlns:p14="http://schemas.microsoft.com/office/powerpoint/2010/main" val="1057590854"/>
      </p:ext>
    </p:extLst>
  </p:cSld>
  <p:clrMapOvr>
    <a:masterClrMapping/>
  </p:clrMapOvr>
  <mc:AlternateContent xmlns:mc="http://schemas.openxmlformats.org/markup-compatibility/2006" xmlns:p14="http://schemas.microsoft.com/office/powerpoint/2010/main">
    <mc:Choice Requires="p14">
      <p:transition spd="slow" p14:dur="2000" advTm="13832"/>
    </mc:Choice>
    <mc:Fallback xmlns="">
      <p:transition spd="slow" advTm="13832"/>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210</Words>
  <Application>Microsoft Office PowerPoint</Application>
  <PresentationFormat>Widescreen</PresentationFormat>
  <Paragraphs>13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HAP 725 – STATISTICAL PROCESS CONTROL</vt:lpstr>
      <vt:lpstr>QUESTION</vt:lpstr>
      <vt:lpstr>PowerPoint Presentation</vt:lpstr>
      <vt:lpstr>IMPORT DATA INTO EXCEL :</vt:lpstr>
      <vt:lpstr>READ DATA INTO PYTHON</vt:lpstr>
      <vt:lpstr>CALCULATE AVERAGE DAYS TO EVENT FOR EMPLOYEE SALE OF INFORMATION</vt:lpstr>
      <vt:lpstr>CALCULATE AVERAGE DAYS TO EVENT FOR CLINICIAN DISCUSSION IN SOCIAL GATHERING</vt:lpstr>
      <vt:lpstr>CALCULATE AVERAGE DAYS TO EVENT FOR OTHER PRIVACY ISSUES</vt:lpstr>
      <vt:lpstr>CALCULATING PROBABILITIES FOR PRIVACY ISSUES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 725 – STATISTICAL PROCESS CONTROL</dc:title>
  <dc:creator>Rangavajhula Kamal S</dc:creator>
  <cp:lastModifiedBy>Farrokh Alemi</cp:lastModifiedBy>
  <cp:revision>5</cp:revision>
  <dcterms:created xsi:type="dcterms:W3CDTF">2020-10-25T23:36:45Z</dcterms:created>
  <dcterms:modified xsi:type="dcterms:W3CDTF">2020-10-27T14:46:30Z</dcterms:modified>
</cp:coreProperties>
</file>