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o19" initials="j" lastIdx="1" clrIdx="0">
    <p:extLst>
      <p:ext uri="{19B8F6BF-5375-455C-9EA6-DF929625EA0E}">
        <p15:presenceInfo xmlns:p15="http://schemas.microsoft.com/office/powerpoint/2012/main" userId="jyoo1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4899" autoAdjust="0"/>
  </p:normalViewPr>
  <p:slideViewPr>
    <p:cSldViewPr snapToGrid="0">
      <p:cViewPr varScale="1">
        <p:scale>
          <a:sx n="85" d="100"/>
          <a:sy n="85" d="100"/>
        </p:scale>
        <p:origin x="14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F097E-8027-484F-822F-7B694607092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F3B85-3801-4157-8F8E-94DD2F86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9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7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29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3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3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8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F3B85-3801-4157-8F8E-94DD2F86C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4E09-1484-4431-93CF-9C87C68B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409486"/>
          </a:xfrm>
        </p:spPr>
        <p:txBody>
          <a:bodyPr>
            <a:normAutofit/>
          </a:bodyPr>
          <a:lstStyle/>
          <a:p>
            <a:r>
              <a:rPr lang="en-US" sz="6600" b="1" dirty="0"/>
              <a:t>TEACH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D6C85-CD3B-4140-A2D6-8D9A5010E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816992"/>
            <a:ext cx="7473534" cy="2650484"/>
          </a:xfrm>
        </p:spPr>
        <p:txBody>
          <a:bodyPr>
            <a:normAutofit/>
          </a:bodyPr>
          <a:lstStyle/>
          <a:p>
            <a:r>
              <a:rPr lang="en-US" sz="2000" dirty="0"/>
              <a:t>WEEK 4 TUKEY CONTROL CHARTS (Q4)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Hannah Ji Won Yoo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HAP 725-001 FALL 2020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DR. FARROKH ALEMI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DR. MARIA URIYO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GEORGE MASON UNIVERSITY </a:t>
            </a:r>
          </a:p>
        </p:txBody>
      </p:sp>
    </p:spTree>
    <p:extLst>
      <p:ext uri="{BB962C8B-B14F-4D97-AF65-F5344CB8AC3E}">
        <p14:creationId xmlns:p14="http://schemas.microsoft.com/office/powerpoint/2010/main" val="123084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7" y="331744"/>
            <a:ext cx="1260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5: CREATE A TABLE CONTAINS GWU VS. COMPETITORS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518BDE-3B3B-4D8A-BB6B-3602C5B9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94" y="1246662"/>
            <a:ext cx="3710785" cy="2328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10ABBA-9165-406B-B9AB-4BF253C37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2" y="1361560"/>
            <a:ext cx="3651571" cy="2147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C959C7-1EED-4A1C-95F0-18A601AA1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3876058"/>
            <a:ext cx="118491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15"/>
    </mc:Choice>
    <mc:Fallback xmlns="">
      <p:transition spd="slow" advTm="390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7" y="331744"/>
            <a:ext cx="1260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6: FIND LOWER &amp; UPPER 4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VALUES OF COMPETITORS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341DC-D531-4F44-8C91-E2E1E183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0" y="2226033"/>
            <a:ext cx="6562725" cy="2781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385C1-FF87-471F-8E65-37844883A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662" y="2196621"/>
            <a:ext cx="2962275" cy="4314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1E1CFD-7A30-43FE-A4A5-45E68C9CC6D4}"/>
              </a:ext>
            </a:extLst>
          </p:cNvPr>
          <p:cNvSpPr txBox="1"/>
          <p:nvPr/>
        </p:nvSpPr>
        <p:spPr>
          <a:xfrm>
            <a:off x="651540" y="1858067"/>
            <a:ext cx="469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SORT [Competitors] FROM LOWEST TO HIGHEST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4E653E1-572D-47DB-9CA6-B6682372859B}"/>
              </a:ext>
            </a:extLst>
          </p:cNvPr>
          <p:cNvSpPr/>
          <p:nvPr/>
        </p:nvSpPr>
        <p:spPr>
          <a:xfrm>
            <a:off x="10825318" y="4830352"/>
            <a:ext cx="540774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B8821B82-E5C5-4BAC-AF3D-C2FA01870B9D}"/>
              </a:ext>
            </a:extLst>
          </p:cNvPr>
          <p:cNvSpPr/>
          <p:nvPr/>
        </p:nvSpPr>
        <p:spPr>
          <a:xfrm>
            <a:off x="10825318" y="5670899"/>
            <a:ext cx="540774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8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7" y="331744"/>
            <a:ext cx="1125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7: CALCULATE FOURTH SPREADS, UCL, LCL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F5BDA-359C-4BFB-AA6B-B607342F3EF2}"/>
              </a:ext>
            </a:extLst>
          </p:cNvPr>
          <p:cNvSpPr txBox="1"/>
          <p:nvPr/>
        </p:nvSpPr>
        <p:spPr>
          <a:xfrm>
            <a:off x="5476568" y="1936955"/>
            <a:ext cx="294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UCL &amp; LCL: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2A412-8AEA-43C0-AEA1-CAA7727DF04F}"/>
              </a:ext>
            </a:extLst>
          </p:cNvPr>
          <p:cNvSpPr txBox="1"/>
          <p:nvPr/>
        </p:nvSpPr>
        <p:spPr>
          <a:xfrm>
            <a:off x="0" y="1936955"/>
            <a:ext cx="294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Fourth Spreads: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2DD961-1916-4729-B185-E14F41AC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69" y="2306287"/>
            <a:ext cx="5348025" cy="3056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F822F9-020A-4970-A913-E0950F71A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556" y="2306287"/>
            <a:ext cx="6791077" cy="28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8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7" y="331744"/>
            <a:ext cx="1125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8: PLOT TUKEY CONTROL CHART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2B46E-6992-4C66-8BBF-014470AC053E}"/>
              </a:ext>
            </a:extLst>
          </p:cNvPr>
          <p:cNvSpPr txBox="1"/>
          <p:nvPr/>
        </p:nvSpPr>
        <p:spPr>
          <a:xfrm>
            <a:off x="7590503" y="3795252"/>
            <a:ext cx="35494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2016, GWU CABG mortality rate is above the UCL.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CABG Mortality rate of GWU was the highest in 2017.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Overall, the death rate for CABG surgery patients in GWU is worst than other three competitor hospitals.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C284C2-D2A1-419C-A251-ACD315BF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957" y="3383718"/>
            <a:ext cx="4120060" cy="31920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962E8-1EEC-4D95-919F-D49C455C4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572" y="1097520"/>
            <a:ext cx="833395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E7F7-A0C4-4550-B250-E4A7CAC1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5" y="616941"/>
            <a:ext cx="3508513" cy="5426050"/>
          </a:xfrm>
        </p:spPr>
        <p:txBody>
          <a:bodyPr>
            <a:noAutofit/>
          </a:bodyPr>
          <a:lstStyle/>
          <a:p>
            <a:r>
              <a:rPr lang="en-US" sz="1800" b="1" dirty="0"/>
              <a:t>Question 4: Analyze "Death rate for CABG surgery patients." </a:t>
            </a:r>
            <a:br>
              <a:rPr lang="en-US" sz="1800" b="1" dirty="0"/>
            </a:br>
            <a:r>
              <a:rPr lang="en-US" sz="1800" b="1" dirty="0"/>
              <a:t>Measure code = MORT_30_CABG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Choose George Washington University Hospital  VS. Medstar Washington, VHC, and INOVA Fairfax. 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Find measure inside "Complications and Deaths - Hospital" file. 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Compare the performance of the hospital to the competing hospitals.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 Draw the observed rate at GWU.  The control limits should come from the experiences of its competitors, which is a weighted average of each of the competitor. 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A9BA1-8924-4A1F-A02C-450B5F2994A6}"/>
              </a:ext>
            </a:extLst>
          </p:cNvPr>
          <p:cNvSpPr txBox="1"/>
          <p:nvPr/>
        </p:nvSpPr>
        <p:spPr>
          <a:xfrm>
            <a:off x="3735104" y="665638"/>
            <a:ext cx="6157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https://data.medicare.gov/data/archives/hospital-compare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7F61EC-CD12-4F1D-8D97-5C2A2392B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322" y="1142858"/>
            <a:ext cx="7581206" cy="5188369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0B9BD709-BCE5-4870-A919-D0C549384169}"/>
              </a:ext>
            </a:extLst>
          </p:cNvPr>
          <p:cNvSpPr/>
          <p:nvPr/>
        </p:nvSpPr>
        <p:spPr>
          <a:xfrm>
            <a:off x="9273209" y="3341233"/>
            <a:ext cx="529733" cy="228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B038C0-3DB5-4A6C-AB8C-2A34BDB7E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351" y="4301543"/>
            <a:ext cx="542591" cy="243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78ADDE-308F-406B-9043-790A701F9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209" y="5488997"/>
            <a:ext cx="542591" cy="2438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CC0C1F-C859-4794-A6A7-356EC9D75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374" y="6087650"/>
            <a:ext cx="54259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C71A05-CF77-4E69-871B-4D89BD2CE127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401B6-E282-4496-9547-0BC7711BBCEF}"/>
              </a:ext>
            </a:extLst>
          </p:cNvPr>
          <p:cNvSpPr txBox="1"/>
          <p:nvPr/>
        </p:nvSpPr>
        <p:spPr>
          <a:xfrm>
            <a:off x="254548" y="331744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1: SETUP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18E27C-BA99-43DD-B47C-A72BE73B37A7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143C9-840E-4210-9475-96AEC83B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45" y="1068108"/>
            <a:ext cx="4638310" cy="21582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4BBAA7-9A7C-4C66-8301-3F055BE77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2192000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8D324-6AB8-4170-BBCF-00A1A7EC8FA6}"/>
              </a:ext>
            </a:extLst>
          </p:cNvPr>
          <p:cNvSpPr txBox="1"/>
          <p:nvPr/>
        </p:nvSpPr>
        <p:spPr>
          <a:xfrm>
            <a:off x="254548" y="331744"/>
            <a:ext cx="89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1: SETUP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98A66-2107-4A3D-A097-A6DB16DA6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48" y="1989391"/>
            <a:ext cx="9027160" cy="2869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52732F-7A10-454A-A041-AE66C6AFABEB}"/>
              </a:ext>
            </a:extLst>
          </p:cNvPr>
          <p:cNvSpPr txBox="1"/>
          <p:nvPr/>
        </p:nvSpPr>
        <p:spPr>
          <a:xfrm>
            <a:off x="324463" y="1284224"/>
            <a:ext cx="586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Check if data loading is properly done. (ex. 2019 dataset)</a:t>
            </a:r>
          </a:p>
        </p:txBody>
      </p:sp>
    </p:spTree>
    <p:extLst>
      <p:ext uri="{BB962C8B-B14F-4D97-AF65-F5344CB8AC3E}">
        <p14:creationId xmlns:p14="http://schemas.microsoft.com/office/powerpoint/2010/main" val="315984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8" y="331744"/>
            <a:ext cx="1149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2: FILTER DATASETS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5739D-E386-4DA4-96D7-D8BBBEBA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4" y="1295074"/>
            <a:ext cx="10162974" cy="493676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BF97AFD-25BB-49BA-87B2-35E2B25C60EA}"/>
              </a:ext>
            </a:extLst>
          </p:cNvPr>
          <p:cNvSpPr/>
          <p:nvPr/>
        </p:nvSpPr>
        <p:spPr>
          <a:xfrm>
            <a:off x="7325139" y="3001617"/>
            <a:ext cx="546652" cy="735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2F3AC-2546-4749-AC36-0BDCD26255EF}"/>
              </a:ext>
            </a:extLst>
          </p:cNvPr>
          <p:cNvSpPr/>
          <p:nvPr/>
        </p:nvSpPr>
        <p:spPr>
          <a:xfrm>
            <a:off x="6927573" y="3856383"/>
            <a:ext cx="1341783" cy="2375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7" y="331744"/>
            <a:ext cx="1152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2: FILTER DATASETS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15F5A-AC2A-4D20-9CB8-2EC1DA7C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7" y="2037529"/>
            <a:ext cx="10320338" cy="3974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0615A-68E0-4288-BB5E-65008488A031}"/>
              </a:ext>
            </a:extLst>
          </p:cNvPr>
          <p:cNvSpPr txBox="1"/>
          <p:nvPr/>
        </p:nvSpPr>
        <p:spPr>
          <a:xfrm>
            <a:off x="724107" y="1274917"/>
            <a:ext cx="555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5"/>
                </a:solidFill>
              </a:rPr>
              <a:t>Caution: Few column names for four periods are not consistent. Ex. ‘Facility ID’ in d2_2019,  ‘Provider ID’ in d2_2017</a:t>
            </a:r>
          </a:p>
        </p:txBody>
      </p:sp>
    </p:spTree>
    <p:extLst>
      <p:ext uri="{BB962C8B-B14F-4D97-AF65-F5344CB8AC3E}">
        <p14:creationId xmlns:p14="http://schemas.microsoft.com/office/powerpoint/2010/main" val="264271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8" y="331744"/>
            <a:ext cx="949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2: FILTER DATASETS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E6603-28B1-4787-ACC4-80A89CCEF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6" y="1435451"/>
            <a:ext cx="9084364" cy="4534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C0FA0-2991-47BF-807A-431DA0B5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548" y="3628320"/>
            <a:ext cx="2482304" cy="23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8" y="331744"/>
            <a:ext cx="11937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3: </a:t>
            </a:r>
            <a:r>
              <a:rPr lang="en-US" sz="3100" dirty="0">
                <a:solidFill>
                  <a:schemeClr val="bg1"/>
                </a:solidFill>
              </a:rPr>
              <a:t>VIEW FILTERED DATASETS AND CHECK DATA TYPES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7BB51-EC0F-42D6-A5CD-D93BB3BF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74" y="945931"/>
            <a:ext cx="7112138" cy="2125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FC80B-C141-4DD7-A4FD-50B77CE11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2" y="2977781"/>
            <a:ext cx="7155810" cy="1855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82F4D8-0E7C-41D4-A663-D87DAD688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47" y="4833585"/>
            <a:ext cx="7125991" cy="1902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885BA2-2866-4859-BF1E-12C82FA5F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086" y="974195"/>
            <a:ext cx="2183697" cy="2031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132A05-6A0D-4C7B-B716-A7CFA370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776" y="3071192"/>
            <a:ext cx="2183698" cy="1804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7B53F3-7CEA-4387-A9D6-100B97FE2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9086" y="5053785"/>
            <a:ext cx="2184740" cy="18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F2BBE-6039-44E5-B7F2-E97490A2D592}"/>
              </a:ext>
            </a:extLst>
          </p:cNvPr>
          <p:cNvSpPr/>
          <p:nvPr/>
        </p:nvSpPr>
        <p:spPr>
          <a:xfrm>
            <a:off x="0" y="180155"/>
            <a:ext cx="10467975" cy="7657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0961-3DB4-4D24-8255-516C80164D4A}"/>
              </a:ext>
            </a:extLst>
          </p:cNvPr>
          <p:cNvSpPr/>
          <p:nvPr/>
        </p:nvSpPr>
        <p:spPr>
          <a:xfrm>
            <a:off x="10553700" y="180155"/>
            <a:ext cx="1638300" cy="765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A87-7808-4657-B970-2CC3F410BEC8}"/>
              </a:ext>
            </a:extLst>
          </p:cNvPr>
          <p:cNvSpPr txBox="1"/>
          <p:nvPr/>
        </p:nvSpPr>
        <p:spPr>
          <a:xfrm>
            <a:off x="254547" y="331744"/>
            <a:ext cx="1168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 4: CALCULATE AVERAGE OF COMPETITORS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EF8FF-4F92-4714-A824-2F3668A28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3" y="1382602"/>
            <a:ext cx="10299153" cy="47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831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1740</TotalTime>
  <Words>343</Words>
  <Application>Microsoft Office PowerPoint</Application>
  <PresentationFormat>Widescreen</PresentationFormat>
  <Paragraphs>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 2</vt:lpstr>
      <vt:lpstr>Frame</vt:lpstr>
      <vt:lpstr>TEACH ONE</vt:lpstr>
      <vt:lpstr>Question 4: Analyze "Death rate for CABG surgery patients."  Measure code = MORT_30_CABG  Choose George Washington University Hospital  VS. Medstar Washington, VHC, and INOVA Fairfax.   Find measure inside "Complications and Deaths - Hospital" file.   Compare the performance of the hospital to the competing hospitals.   Draw the observed rate at GWU.  The control limits should come from the experiences of its competitors, which is a weighted average of each of the competitor.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ONE</dc:title>
  <dc:creator>jyoo19</dc:creator>
  <cp:lastModifiedBy>jyoo19</cp:lastModifiedBy>
  <cp:revision>115</cp:revision>
  <dcterms:created xsi:type="dcterms:W3CDTF">2020-10-09T03:38:40Z</dcterms:created>
  <dcterms:modified xsi:type="dcterms:W3CDTF">2020-11-28T05:28:39Z</dcterms:modified>
</cp:coreProperties>
</file>