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4" r:id="rId4"/>
    <p:sldId id="258" r:id="rId5"/>
    <p:sldId id="263" r:id="rId6"/>
    <p:sldId id="259" r:id="rId7"/>
    <p:sldId id="260" r:id="rId8"/>
    <p:sldId id="261"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660"/>
  </p:normalViewPr>
  <p:slideViewPr>
    <p:cSldViewPr snapToGrid="0">
      <p:cViewPr varScale="1">
        <p:scale>
          <a:sx n="86" d="100"/>
          <a:sy n="86" d="100"/>
        </p:scale>
        <p:origin x="42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9B892D9-29C3-405F-9C35-3FA8F9894C5A}" type="datetimeFigureOut">
              <a:rPr lang="en-IN" smtClean="0"/>
              <a:t>27-10-2020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948393C-31EB-48C9-8EB6-C2E3958CD4E5}" type="slidenum">
              <a:rPr lang="en-IN" smtClean="0"/>
              <a:t>‹#›</a:t>
            </a:fld>
            <a:endParaRPr lang="en-IN"/>
          </a:p>
        </p:txBody>
      </p:sp>
    </p:spTree>
    <p:extLst>
      <p:ext uri="{BB962C8B-B14F-4D97-AF65-F5344CB8AC3E}">
        <p14:creationId xmlns:p14="http://schemas.microsoft.com/office/powerpoint/2010/main" val="3362823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B892D9-29C3-405F-9C35-3FA8F9894C5A}" type="datetimeFigureOut">
              <a:rPr lang="en-IN" smtClean="0"/>
              <a:t>27-10-2020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948393C-31EB-48C9-8EB6-C2E3958CD4E5}" type="slidenum">
              <a:rPr lang="en-IN" smtClean="0"/>
              <a:t>‹#›</a:t>
            </a:fld>
            <a:endParaRPr lang="en-IN"/>
          </a:p>
        </p:txBody>
      </p:sp>
    </p:spTree>
    <p:extLst>
      <p:ext uri="{BB962C8B-B14F-4D97-AF65-F5344CB8AC3E}">
        <p14:creationId xmlns:p14="http://schemas.microsoft.com/office/powerpoint/2010/main" val="1545135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B892D9-29C3-405F-9C35-3FA8F9894C5A}" type="datetimeFigureOut">
              <a:rPr lang="en-IN" smtClean="0"/>
              <a:t>27-10-2020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948393C-31EB-48C9-8EB6-C2E3958CD4E5}" type="slidenum">
              <a:rPr lang="en-IN" smtClean="0"/>
              <a:t>‹#›</a:t>
            </a:fld>
            <a:endParaRPr lang="en-IN"/>
          </a:p>
        </p:txBody>
      </p:sp>
    </p:spTree>
    <p:extLst>
      <p:ext uri="{BB962C8B-B14F-4D97-AF65-F5344CB8AC3E}">
        <p14:creationId xmlns:p14="http://schemas.microsoft.com/office/powerpoint/2010/main" val="993215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B892D9-29C3-405F-9C35-3FA8F9894C5A}" type="datetimeFigureOut">
              <a:rPr lang="en-IN" smtClean="0"/>
              <a:t>27-10-2020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948393C-31EB-48C9-8EB6-C2E3958CD4E5}" type="slidenum">
              <a:rPr lang="en-IN" smtClean="0"/>
              <a:t>‹#›</a:t>
            </a:fld>
            <a:endParaRPr lang="en-IN"/>
          </a:p>
        </p:txBody>
      </p:sp>
    </p:spTree>
    <p:extLst>
      <p:ext uri="{BB962C8B-B14F-4D97-AF65-F5344CB8AC3E}">
        <p14:creationId xmlns:p14="http://schemas.microsoft.com/office/powerpoint/2010/main" val="2578471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B892D9-29C3-405F-9C35-3FA8F9894C5A}" type="datetimeFigureOut">
              <a:rPr lang="en-IN" smtClean="0"/>
              <a:t>27-10-2020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948393C-31EB-48C9-8EB6-C2E3958CD4E5}" type="slidenum">
              <a:rPr lang="en-IN" smtClean="0"/>
              <a:t>‹#›</a:t>
            </a:fld>
            <a:endParaRPr lang="en-IN"/>
          </a:p>
        </p:txBody>
      </p:sp>
    </p:spTree>
    <p:extLst>
      <p:ext uri="{BB962C8B-B14F-4D97-AF65-F5344CB8AC3E}">
        <p14:creationId xmlns:p14="http://schemas.microsoft.com/office/powerpoint/2010/main" val="3629517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B892D9-29C3-405F-9C35-3FA8F9894C5A}" type="datetimeFigureOut">
              <a:rPr lang="en-IN" smtClean="0"/>
              <a:t>27-10-2020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948393C-31EB-48C9-8EB6-C2E3958CD4E5}" type="slidenum">
              <a:rPr lang="en-IN" smtClean="0"/>
              <a:t>‹#›</a:t>
            </a:fld>
            <a:endParaRPr lang="en-IN"/>
          </a:p>
        </p:txBody>
      </p:sp>
    </p:spTree>
    <p:extLst>
      <p:ext uri="{BB962C8B-B14F-4D97-AF65-F5344CB8AC3E}">
        <p14:creationId xmlns:p14="http://schemas.microsoft.com/office/powerpoint/2010/main" val="1945956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9B892D9-29C3-405F-9C35-3FA8F9894C5A}" type="datetimeFigureOut">
              <a:rPr lang="en-IN" smtClean="0"/>
              <a:t>27-10-2020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948393C-31EB-48C9-8EB6-C2E3958CD4E5}" type="slidenum">
              <a:rPr lang="en-IN" smtClean="0"/>
              <a:t>‹#›</a:t>
            </a:fld>
            <a:endParaRPr lang="en-IN"/>
          </a:p>
        </p:txBody>
      </p:sp>
    </p:spTree>
    <p:extLst>
      <p:ext uri="{BB962C8B-B14F-4D97-AF65-F5344CB8AC3E}">
        <p14:creationId xmlns:p14="http://schemas.microsoft.com/office/powerpoint/2010/main" val="1533095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B892D9-29C3-405F-9C35-3FA8F9894C5A}" type="datetimeFigureOut">
              <a:rPr lang="en-IN" smtClean="0"/>
              <a:t>27-10-2020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948393C-31EB-48C9-8EB6-C2E3958CD4E5}" type="slidenum">
              <a:rPr lang="en-IN" smtClean="0"/>
              <a:t>‹#›</a:t>
            </a:fld>
            <a:endParaRPr lang="en-IN"/>
          </a:p>
        </p:txBody>
      </p:sp>
    </p:spTree>
    <p:extLst>
      <p:ext uri="{BB962C8B-B14F-4D97-AF65-F5344CB8AC3E}">
        <p14:creationId xmlns:p14="http://schemas.microsoft.com/office/powerpoint/2010/main" val="261889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892D9-29C3-405F-9C35-3FA8F9894C5A}" type="datetimeFigureOut">
              <a:rPr lang="en-IN" smtClean="0"/>
              <a:t>27-10-2020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948393C-31EB-48C9-8EB6-C2E3958CD4E5}" type="slidenum">
              <a:rPr lang="en-IN" smtClean="0"/>
              <a:t>‹#›</a:t>
            </a:fld>
            <a:endParaRPr lang="en-IN"/>
          </a:p>
        </p:txBody>
      </p:sp>
    </p:spTree>
    <p:extLst>
      <p:ext uri="{BB962C8B-B14F-4D97-AF65-F5344CB8AC3E}">
        <p14:creationId xmlns:p14="http://schemas.microsoft.com/office/powerpoint/2010/main" val="2058321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9B892D9-29C3-405F-9C35-3FA8F9894C5A}" type="datetimeFigureOut">
              <a:rPr lang="en-IN" smtClean="0"/>
              <a:t>27-10-2020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948393C-31EB-48C9-8EB6-C2E3958CD4E5}" type="slidenum">
              <a:rPr lang="en-IN" smtClean="0"/>
              <a:t>‹#›</a:t>
            </a:fld>
            <a:endParaRPr lang="en-IN"/>
          </a:p>
        </p:txBody>
      </p:sp>
    </p:spTree>
    <p:extLst>
      <p:ext uri="{BB962C8B-B14F-4D97-AF65-F5344CB8AC3E}">
        <p14:creationId xmlns:p14="http://schemas.microsoft.com/office/powerpoint/2010/main" val="3837441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9B892D9-29C3-405F-9C35-3FA8F9894C5A}" type="datetimeFigureOut">
              <a:rPr lang="en-IN" smtClean="0"/>
              <a:t>27-10-2020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948393C-31EB-48C9-8EB6-C2E3958CD4E5}" type="slidenum">
              <a:rPr lang="en-IN" smtClean="0"/>
              <a:t>‹#›</a:t>
            </a:fld>
            <a:endParaRPr lang="en-IN"/>
          </a:p>
        </p:txBody>
      </p:sp>
    </p:spTree>
    <p:extLst>
      <p:ext uri="{BB962C8B-B14F-4D97-AF65-F5344CB8AC3E}">
        <p14:creationId xmlns:p14="http://schemas.microsoft.com/office/powerpoint/2010/main" val="1551446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B892D9-29C3-405F-9C35-3FA8F9894C5A}" type="datetimeFigureOut">
              <a:rPr lang="en-IN" smtClean="0"/>
              <a:t>27-10-2020</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48393C-31EB-48C9-8EB6-C2E3958CD4E5}" type="slidenum">
              <a:rPr lang="en-IN" smtClean="0"/>
              <a:t>‹#›</a:t>
            </a:fld>
            <a:endParaRPr lang="en-IN"/>
          </a:p>
        </p:txBody>
      </p:sp>
    </p:spTree>
    <p:extLst>
      <p:ext uri="{BB962C8B-B14F-4D97-AF65-F5344CB8AC3E}">
        <p14:creationId xmlns:p14="http://schemas.microsoft.com/office/powerpoint/2010/main" val="2151049103"/>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5BE6866-F852-45F0-A1B1-88CC1DAF45E4}"/>
              </a:ext>
            </a:extLst>
          </p:cNvPr>
          <p:cNvPicPr>
            <a:picLocks noChangeAspect="1"/>
          </p:cNvPicPr>
          <p:nvPr/>
        </p:nvPicPr>
        <p:blipFill rotWithShape="1">
          <a:blip r:embed="rId2">
            <a:alphaModFix amt="50000"/>
          </a:blip>
          <a:srcRect t="1510" b="14220"/>
          <a:stretch/>
        </p:blipFill>
        <p:spPr>
          <a:xfrm>
            <a:off x="20" y="0"/>
            <a:ext cx="12191980" cy="6857999"/>
          </a:xfrm>
          <a:prstGeom prst="rect">
            <a:avLst/>
          </a:prstGeom>
        </p:spPr>
      </p:pic>
      <p:sp>
        <p:nvSpPr>
          <p:cNvPr id="2" name="Title 1">
            <a:extLst>
              <a:ext uri="{FF2B5EF4-FFF2-40B4-BE49-F238E27FC236}">
                <a16:creationId xmlns:a16="http://schemas.microsoft.com/office/drawing/2014/main" id="{579BD915-A451-4409-80D6-C3455FB03CE8}"/>
              </a:ext>
            </a:extLst>
          </p:cNvPr>
          <p:cNvSpPr>
            <a:spLocks noGrp="1"/>
          </p:cNvSpPr>
          <p:nvPr>
            <p:ph type="ctrTitle"/>
          </p:nvPr>
        </p:nvSpPr>
        <p:spPr>
          <a:xfrm>
            <a:off x="1278467" y="0"/>
            <a:ext cx="9144000" cy="2900518"/>
          </a:xfrm>
        </p:spPr>
        <p:txBody>
          <a:bodyPr>
            <a:normAutofit/>
          </a:bodyPr>
          <a:lstStyle/>
          <a:p>
            <a:r>
              <a:rPr lang="en-IN" dirty="0">
                <a:solidFill>
                  <a:srgbClr val="FFFFFF"/>
                </a:solidFill>
                <a:latin typeface="Times New Roman" panose="02020603050405020304" pitchFamily="18" charset="0"/>
                <a:cs typeface="Times New Roman" panose="02020603050405020304" pitchFamily="18" charset="0"/>
              </a:rPr>
              <a:t>HAP 725 – Statistical Process Control</a:t>
            </a:r>
          </a:p>
        </p:txBody>
      </p:sp>
      <p:sp>
        <p:nvSpPr>
          <p:cNvPr id="3" name="Subtitle 2">
            <a:extLst>
              <a:ext uri="{FF2B5EF4-FFF2-40B4-BE49-F238E27FC236}">
                <a16:creationId xmlns:a16="http://schemas.microsoft.com/office/drawing/2014/main" id="{27F89297-C8E8-4B2A-ADCE-46039D2404BD}"/>
              </a:ext>
            </a:extLst>
          </p:cNvPr>
          <p:cNvSpPr>
            <a:spLocks noGrp="1"/>
          </p:cNvSpPr>
          <p:nvPr>
            <p:ph type="subTitle" idx="1"/>
          </p:nvPr>
        </p:nvSpPr>
        <p:spPr>
          <a:xfrm>
            <a:off x="474134" y="3479160"/>
            <a:ext cx="10202333" cy="2800196"/>
          </a:xfrm>
        </p:spPr>
        <p:txBody>
          <a:bodyPr>
            <a:normAutofit/>
          </a:bodyPr>
          <a:lstStyle/>
          <a:p>
            <a:r>
              <a:rPr lang="en-IN" sz="3200" dirty="0">
                <a:solidFill>
                  <a:srgbClr val="FFFFFF"/>
                </a:solidFill>
                <a:latin typeface="Times New Roman" panose="02020603050405020304" pitchFamily="18" charset="0"/>
                <a:cs typeface="Times New Roman" panose="02020603050405020304" pitchFamily="18" charset="0"/>
              </a:rPr>
              <a:t>Week 9 &amp; 10 Tukey and Time between charts</a:t>
            </a:r>
          </a:p>
          <a:p>
            <a:r>
              <a:rPr lang="en-IN" sz="3200" dirty="0">
                <a:solidFill>
                  <a:srgbClr val="FFFFFF"/>
                </a:solidFill>
                <a:latin typeface="Times New Roman" panose="02020603050405020304" pitchFamily="18" charset="0"/>
                <a:cs typeface="Times New Roman" panose="02020603050405020304" pitchFamily="18" charset="0"/>
              </a:rPr>
              <a:t>Question 1 from second link</a:t>
            </a:r>
          </a:p>
          <a:p>
            <a:endParaRPr lang="en-IN" sz="3200" dirty="0">
              <a:solidFill>
                <a:srgbClr val="FFFFFF"/>
              </a:solidFill>
              <a:latin typeface="Times New Roman" panose="02020603050405020304" pitchFamily="18" charset="0"/>
              <a:cs typeface="Times New Roman" panose="02020603050405020304" pitchFamily="18" charset="0"/>
            </a:endParaRPr>
          </a:p>
          <a:p>
            <a:r>
              <a:rPr lang="en-IN" sz="3200" dirty="0">
                <a:solidFill>
                  <a:srgbClr val="FFFFFF"/>
                </a:solidFill>
                <a:latin typeface="Times New Roman" panose="02020603050405020304" pitchFamily="18" charset="0"/>
                <a:cs typeface="Times New Roman" panose="02020603050405020304" pitchFamily="18" charset="0"/>
              </a:rPr>
              <a:t>By</a:t>
            </a:r>
          </a:p>
          <a:p>
            <a:r>
              <a:rPr lang="en-IN" sz="3200" dirty="0">
                <a:solidFill>
                  <a:srgbClr val="FFFFFF"/>
                </a:solidFill>
                <a:latin typeface="Times New Roman" panose="02020603050405020304" pitchFamily="18" charset="0"/>
                <a:cs typeface="Times New Roman" panose="02020603050405020304" pitchFamily="18" charset="0"/>
              </a:rPr>
              <a:t>Shreya Reddy</a:t>
            </a:r>
          </a:p>
        </p:txBody>
      </p:sp>
    </p:spTree>
    <p:extLst>
      <p:ext uri="{BB962C8B-B14F-4D97-AF65-F5344CB8AC3E}">
        <p14:creationId xmlns:p14="http://schemas.microsoft.com/office/powerpoint/2010/main" val="418738162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Click="0" advTm="14089"/>
    </mc:Choice>
    <mc:Fallback xmlns="">
      <p:transition spd="slow" advClick="0" advTm="14089"/>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72761AF-596F-45F5-8F12-ED2F220B1BB2}"/>
              </a:ext>
            </a:extLst>
          </p:cNvPr>
          <p:cNvSpPr txBox="1"/>
          <p:nvPr/>
        </p:nvSpPr>
        <p:spPr>
          <a:xfrm>
            <a:off x="3056467" y="1718733"/>
            <a:ext cx="5918200" cy="2554545"/>
          </a:xfrm>
          <a:prstGeom prst="rect">
            <a:avLst/>
          </a:prstGeom>
          <a:noFill/>
        </p:spPr>
        <p:txBody>
          <a:bodyPr wrap="square" rtlCol="0">
            <a:spAutoFit/>
          </a:bodyPr>
          <a:lstStyle/>
          <a:p>
            <a:pPr algn="ctr"/>
            <a:r>
              <a:rPr lang="en-IN" sz="4000" dirty="0">
                <a:latin typeface="Times New Roman" panose="02020603050405020304" pitchFamily="18" charset="0"/>
                <a:cs typeface="Times New Roman" panose="02020603050405020304" pitchFamily="18" charset="0"/>
              </a:rPr>
              <a:t>Thank you</a:t>
            </a:r>
          </a:p>
          <a:p>
            <a:pPr algn="ctr"/>
            <a:endParaRPr lang="en-IN" sz="4000" dirty="0">
              <a:latin typeface="Times New Roman" panose="02020603050405020304" pitchFamily="18" charset="0"/>
              <a:cs typeface="Times New Roman" panose="02020603050405020304" pitchFamily="18" charset="0"/>
            </a:endParaRPr>
          </a:p>
          <a:p>
            <a:pPr algn="ctr"/>
            <a:r>
              <a:rPr lang="en-IN" sz="4000" dirty="0">
                <a:latin typeface="Times New Roman" panose="02020603050405020304" pitchFamily="18" charset="0"/>
                <a:cs typeface="Times New Roman" panose="02020603050405020304" pitchFamily="18" charset="0"/>
              </a:rPr>
              <a:t>Email Id: Sthotire@gmu.edu</a:t>
            </a:r>
          </a:p>
        </p:txBody>
      </p:sp>
    </p:spTree>
    <p:extLst>
      <p:ext uri="{BB962C8B-B14F-4D97-AF65-F5344CB8AC3E}">
        <p14:creationId xmlns:p14="http://schemas.microsoft.com/office/powerpoint/2010/main" val="14386200"/>
      </p:ext>
    </p:extLst>
  </p:cSld>
  <p:clrMapOvr>
    <a:masterClrMapping/>
  </p:clrMapOvr>
  <mc:AlternateContent xmlns:mc="http://schemas.openxmlformats.org/markup-compatibility/2006" xmlns:p14="http://schemas.microsoft.com/office/powerpoint/2010/main">
    <mc:Choice Requires="p14">
      <p:transition spd="slow" p14:dur="2000" advTm="8330"/>
    </mc:Choice>
    <mc:Fallback xmlns="">
      <p:transition spd="slow" advTm="833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63B17-181D-4493-B083-C499195AF6FE}"/>
              </a:ext>
            </a:extLst>
          </p:cNvPr>
          <p:cNvSpPr>
            <a:spLocks noGrp="1"/>
          </p:cNvSpPr>
          <p:nvPr>
            <p:ph type="title"/>
          </p:nvPr>
        </p:nvSpPr>
        <p:spPr>
          <a:xfrm>
            <a:off x="833002" y="448253"/>
            <a:ext cx="10520702" cy="1325563"/>
          </a:xfrm>
        </p:spPr>
        <p:txBody>
          <a:bodyPr>
            <a:normAutofit/>
          </a:bodyPr>
          <a:lstStyle/>
          <a:p>
            <a:r>
              <a:rPr lang="en-IN"/>
              <a:t>QUESTION:</a:t>
            </a:r>
          </a:p>
        </p:txBody>
      </p:sp>
      <p:sp>
        <p:nvSpPr>
          <p:cNvPr id="3" name="Content Placeholder 2">
            <a:extLst>
              <a:ext uri="{FF2B5EF4-FFF2-40B4-BE49-F238E27FC236}">
                <a16:creationId xmlns:a16="http://schemas.microsoft.com/office/drawing/2014/main" id="{64795335-15FE-428C-BB62-102FD10050A9}"/>
              </a:ext>
            </a:extLst>
          </p:cNvPr>
          <p:cNvSpPr>
            <a:spLocks noGrp="1"/>
          </p:cNvSpPr>
          <p:nvPr>
            <p:ph idx="1"/>
          </p:nvPr>
        </p:nvSpPr>
        <p:spPr>
          <a:xfrm>
            <a:off x="838200" y="2191807"/>
            <a:ext cx="4936067" cy="3985155"/>
          </a:xfrm>
        </p:spPr>
        <p:txBody>
          <a:bodyPr>
            <a:normAutofit/>
          </a:bodyPr>
          <a:lstStyle/>
          <a:p>
            <a:r>
              <a:rPr lang="en-GB" sz="2000" b="1" i="0">
                <a:effectLst/>
                <a:latin typeface="Arial" panose="020B0604020202020204" pitchFamily="34" charset="0"/>
              </a:rPr>
              <a:t> </a:t>
            </a:r>
            <a:r>
              <a:rPr lang="en-GB" sz="2000" b="0" i="0">
                <a:effectLst/>
                <a:latin typeface="Arial" panose="020B0604020202020204" pitchFamily="34" charset="0"/>
              </a:rPr>
              <a:t>In health administration programs, data on waiting time are examined in courses on quality and operations research.  Using the attached data, determine if the waiting time in our urgent care center has changed?</a:t>
            </a:r>
          </a:p>
          <a:p>
            <a:endParaRPr lang="en-IN" sz="2000"/>
          </a:p>
        </p:txBody>
      </p:sp>
      <p:pic>
        <p:nvPicPr>
          <p:cNvPr id="5" name="Picture 4" descr="Graphical user interface, application, table, Excel&#10;&#10;Description automatically generated">
            <a:extLst>
              <a:ext uri="{FF2B5EF4-FFF2-40B4-BE49-F238E27FC236}">
                <a16:creationId xmlns:a16="http://schemas.microsoft.com/office/drawing/2014/main" id="{EAAECE17-9DE7-4C8E-9859-B96B7AB9620D}"/>
              </a:ext>
            </a:extLst>
          </p:cNvPr>
          <p:cNvPicPr>
            <a:picLocks noChangeAspect="1"/>
          </p:cNvPicPr>
          <p:nvPr/>
        </p:nvPicPr>
        <p:blipFill>
          <a:blip r:embed="rId2"/>
          <a:stretch>
            <a:fillRect/>
          </a:stretch>
        </p:blipFill>
        <p:spPr>
          <a:xfrm>
            <a:off x="6417734" y="2845504"/>
            <a:ext cx="4935970" cy="2677762"/>
          </a:xfrm>
          <a:prstGeom prst="rect">
            <a:avLst/>
          </a:prstGeom>
        </p:spPr>
      </p:pic>
    </p:spTree>
    <p:extLst>
      <p:ext uri="{BB962C8B-B14F-4D97-AF65-F5344CB8AC3E}">
        <p14:creationId xmlns:p14="http://schemas.microsoft.com/office/powerpoint/2010/main" val="39511236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29290"/>
    </mc:Choice>
    <mc:Fallback xmlns="">
      <p:transition spd="slow" advTm="2929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943340C-1DBB-4290-8EA9-7219BDAB493A}"/>
              </a:ext>
            </a:extLst>
          </p:cNvPr>
          <p:cNvSpPr txBox="1"/>
          <p:nvPr/>
        </p:nvSpPr>
        <p:spPr>
          <a:xfrm>
            <a:off x="1403632" y="184336"/>
            <a:ext cx="9283781" cy="1405965"/>
          </a:xfrm>
          <a:prstGeom prst="rect">
            <a:avLst/>
          </a:prstGeom>
        </p:spPr>
        <p:txBody>
          <a:bodyPr vert="horz" lIns="91440" tIns="45720" rIns="91440" bIns="45720" rtlCol="0" anchor="b">
            <a:normAutofit/>
          </a:bodyPr>
          <a:lstStyle/>
          <a:p>
            <a:pPr algn="ctr">
              <a:lnSpc>
                <a:spcPct val="90000"/>
              </a:lnSpc>
              <a:spcBef>
                <a:spcPct val="0"/>
              </a:spcBef>
              <a:spcAft>
                <a:spcPts val="600"/>
              </a:spcAft>
            </a:pPr>
            <a:r>
              <a:rPr lang="en-US" sz="5000">
                <a:latin typeface="+mj-lt"/>
                <a:ea typeface="+mj-ea"/>
                <a:cs typeface="+mj-cs"/>
              </a:rPr>
              <a:t>Read the Data from Excel</a:t>
            </a:r>
          </a:p>
        </p:txBody>
      </p:sp>
      <p:pic>
        <p:nvPicPr>
          <p:cNvPr id="6" name="Picture 5">
            <a:extLst>
              <a:ext uri="{FF2B5EF4-FFF2-40B4-BE49-F238E27FC236}">
                <a16:creationId xmlns:a16="http://schemas.microsoft.com/office/drawing/2014/main" id="{992B8EB6-9F8E-4F77-B058-DE43334D750B}"/>
              </a:ext>
            </a:extLst>
          </p:cNvPr>
          <p:cNvPicPr>
            <a:picLocks noChangeAspect="1"/>
          </p:cNvPicPr>
          <p:nvPr/>
        </p:nvPicPr>
        <p:blipFill>
          <a:blip r:embed="rId2"/>
          <a:stretch>
            <a:fillRect/>
          </a:stretch>
        </p:blipFill>
        <p:spPr>
          <a:xfrm>
            <a:off x="87682" y="1591733"/>
            <a:ext cx="12104318" cy="3648107"/>
          </a:xfrm>
          <a:prstGeom prst="rect">
            <a:avLst/>
          </a:prstGeom>
        </p:spPr>
      </p:pic>
    </p:spTree>
    <p:extLst>
      <p:ext uri="{BB962C8B-B14F-4D97-AF65-F5344CB8AC3E}">
        <p14:creationId xmlns:p14="http://schemas.microsoft.com/office/powerpoint/2010/main" val="3045403119"/>
      </p:ext>
    </p:extLst>
  </p:cSld>
  <p:clrMapOvr>
    <a:masterClrMapping/>
  </p:clrMapOvr>
  <mc:AlternateContent xmlns:mc="http://schemas.openxmlformats.org/markup-compatibility/2006" xmlns:p14="http://schemas.microsoft.com/office/powerpoint/2010/main">
    <mc:Choice Requires="p14">
      <p:transition spd="slow" p14:dur="2000" advTm="17262"/>
    </mc:Choice>
    <mc:Fallback xmlns="">
      <p:transition spd="slow" advTm="17262"/>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37B4BB2-3D13-45FB-9FDA-D9C4EA86FE97}"/>
              </a:ext>
            </a:extLst>
          </p:cNvPr>
          <p:cNvSpPr txBox="1"/>
          <p:nvPr/>
        </p:nvSpPr>
        <p:spPr>
          <a:xfrm>
            <a:off x="5884111" y="570018"/>
            <a:ext cx="6388100" cy="1569660"/>
          </a:xfrm>
          <a:prstGeom prst="rect">
            <a:avLst/>
          </a:prstGeom>
          <a:noFill/>
        </p:spPr>
        <p:txBody>
          <a:bodyPr wrap="square" rtlCol="0">
            <a:spAutoFit/>
          </a:bodyPr>
          <a:lstStyle/>
          <a:p>
            <a:r>
              <a:rPr lang="en-IN" sz="3200" dirty="0">
                <a:latin typeface="Times New Roman" panose="02020603050405020304" pitchFamily="18" charset="0"/>
                <a:cs typeface="Times New Roman" panose="02020603050405020304" pitchFamily="18" charset="0"/>
              </a:rPr>
              <a:t>Convert rows  in Excel to columns in Python</a:t>
            </a:r>
          </a:p>
          <a:p>
            <a:endParaRPr lang="en-IN" sz="3200"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4B051C65-AE21-4F33-8BB4-54B96746A031}"/>
              </a:ext>
            </a:extLst>
          </p:cNvPr>
          <p:cNvSpPr txBox="1"/>
          <p:nvPr/>
        </p:nvSpPr>
        <p:spPr>
          <a:xfrm>
            <a:off x="6629712" y="2750076"/>
            <a:ext cx="5073889" cy="923330"/>
          </a:xfrm>
          <a:prstGeom prst="rect">
            <a:avLst/>
          </a:prstGeom>
          <a:noFill/>
        </p:spPr>
        <p:txBody>
          <a:bodyPr wrap="square" rtlCol="0">
            <a:spAutoFit/>
          </a:bodyPr>
          <a:lstStyle/>
          <a:p>
            <a:r>
              <a:rPr lang="en-IN" dirty="0"/>
              <a:t>Note: There are many ways to do this conversion, I chose the following way to make it easier.</a:t>
            </a:r>
          </a:p>
          <a:p>
            <a:endParaRPr lang="en-IN" dirty="0"/>
          </a:p>
        </p:txBody>
      </p:sp>
      <p:pic>
        <p:nvPicPr>
          <p:cNvPr id="3" name="Picture 2">
            <a:extLst>
              <a:ext uri="{FF2B5EF4-FFF2-40B4-BE49-F238E27FC236}">
                <a16:creationId xmlns:a16="http://schemas.microsoft.com/office/drawing/2014/main" id="{B022F915-6A4C-4FA5-80FD-8CA1650BF716}"/>
              </a:ext>
            </a:extLst>
          </p:cNvPr>
          <p:cNvPicPr>
            <a:picLocks noChangeAspect="1"/>
          </p:cNvPicPr>
          <p:nvPr/>
        </p:nvPicPr>
        <p:blipFill>
          <a:blip r:embed="rId2"/>
          <a:stretch>
            <a:fillRect/>
          </a:stretch>
        </p:blipFill>
        <p:spPr>
          <a:xfrm>
            <a:off x="215900" y="107950"/>
            <a:ext cx="5178078" cy="6642100"/>
          </a:xfrm>
          <a:prstGeom prst="rect">
            <a:avLst/>
          </a:prstGeom>
        </p:spPr>
      </p:pic>
    </p:spTree>
    <p:extLst>
      <p:ext uri="{BB962C8B-B14F-4D97-AF65-F5344CB8AC3E}">
        <p14:creationId xmlns:p14="http://schemas.microsoft.com/office/powerpoint/2010/main" val="2100760233"/>
      </p:ext>
    </p:extLst>
  </p:cSld>
  <p:clrMapOvr>
    <a:masterClrMapping/>
  </p:clrMapOvr>
  <mc:AlternateContent xmlns:mc="http://schemas.openxmlformats.org/markup-compatibility/2006" xmlns:p14="http://schemas.microsoft.com/office/powerpoint/2010/main">
    <mc:Choice Requires="p14">
      <p:transition spd="slow" p14:dur="2000" advTm="23624"/>
    </mc:Choice>
    <mc:Fallback xmlns="">
      <p:transition spd="slow" advTm="23624"/>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4A341C0-6D5D-43E8-AEC3-4A4861DDA4FB}"/>
              </a:ext>
            </a:extLst>
          </p:cNvPr>
          <p:cNvSpPr txBox="1"/>
          <p:nvPr/>
        </p:nvSpPr>
        <p:spPr>
          <a:xfrm>
            <a:off x="2094614" y="265814"/>
            <a:ext cx="6666614" cy="584775"/>
          </a:xfrm>
          <a:prstGeom prst="rect">
            <a:avLst/>
          </a:prstGeom>
          <a:noFill/>
        </p:spPr>
        <p:txBody>
          <a:bodyPr wrap="square" rtlCol="0">
            <a:spAutoFit/>
          </a:bodyPr>
          <a:lstStyle/>
          <a:p>
            <a:r>
              <a:rPr lang="en-IN" sz="3200" dirty="0">
                <a:latin typeface="Times New Roman" panose="02020603050405020304" pitchFamily="18" charset="0"/>
                <a:cs typeface="Times New Roman" panose="02020603050405020304" pitchFamily="18" charset="0"/>
              </a:rPr>
              <a:t>Finding the Quartiles</a:t>
            </a:r>
          </a:p>
        </p:txBody>
      </p:sp>
      <p:pic>
        <p:nvPicPr>
          <p:cNvPr id="4" name="Picture 3">
            <a:extLst>
              <a:ext uri="{FF2B5EF4-FFF2-40B4-BE49-F238E27FC236}">
                <a16:creationId xmlns:a16="http://schemas.microsoft.com/office/drawing/2014/main" id="{8ACC413E-5138-46E7-B912-C3E18512C9A1}"/>
              </a:ext>
            </a:extLst>
          </p:cNvPr>
          <p:cNvPicPr>
            <a:picLocks noChangeAspect="1"/>
          </p:cNvPicPr>
          <p:nvPr/>
        </p:nvPicPr>
        <p:blipFill>
          <a:blip r:embed="rId2"/>
          <a:stretch>
            <a:fillRect/>
          </a:stretch>
        </p:blipFill>
        <p:spPr>
          <a:xfrm>
            <a:off x="3881437" y="1357312"/>
            <a:ext cx="4429125" cy="4143375"/>
          </a:xfrm>
          <a:prstGeom prst="rect">
            <a:avLst/>
          </a:prstGeom>
        </p:spPr>
      </p:pic>
    </p:spTree>
    <p:extLst>
      <p:ext uri="{BB962C8B-B14F-4D97-AF65-F5344CB8AC3E}">
        <p14:creationId xmlns:p14="http://schemas.microsoft.com/office/powerpoint/2010/main" val="2841151149"/>
      </p:ext>
    </p:extLst>
  </p:cSld>
  <p:clrMapOvr>
    <a:masterClrMapping/>
  </p:clrMapOvr>
  <mc:AlternateContent xmlns:mc="http://schemas.openxmlformats.org/markup-compatibility/2006" xmlns:p14="http://schemas.microsoft.com/office/powerpoint/2010/main">
    <mc:Choice Requires="p14">
      <p:transition spd="slow" p14:dur="2000" advTm="21743"/>
    </mc:Choice>
    <mc:Fallback xmlns="">
      <p:transition spd="slow" advTm="21743"/>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0CB11916-018B-4F97-8395-A45A8EAC93A6}"/>
              </a:ext>
            </a:extLst>
          </p:cNvPr>
          <p:cNvSpPr txBox="1"/>
          <p:nvPr/>
        </p:nvSpPr>
        <p:spPr>
          <a:xfrm>
            <a:off x="7992534" y="3083442"/>
            <a:ext cx="2489200" cy="2031325"/>
          </a:xfrm>
          <a:prstGeom prst="rect">
            <a:avLst/>
          </a:prstGeom>
          <a:noFill/>
        </p:spPr>
        <p:txBody>
          <a:bodyPr wrap="square" rtlCol="0">
            <a:spAutoFit/>
          </a:bodyPr>
          <a:lstStyle/>
          <a:p>
            <a:r>
              <a:rPr lang="en-IN" dirty="0">
                <a:solidFill>
                  <a:schemeClr val="bg1"/>
                </a:solidFill>
              </a:rPr>
              <a:t>Note: Upper Fourth = 75% of Observations</a:t>
            </a:r>
          </a:p>
          <a:p>
            <a:r>
              <a:rPr lang="en-IN" dirty="0">
                <a:solidFill>
                  <a:schemeClr val="bg1"/>
                </a:solidFill>
              </a:rPr>
              <a:t>Lower fourth= 25% of Observations</a:t>
            </a:r>
          </a:p>
          <a:p>
            <a:endParaRPr lang="en-IN" dirty="0">
              <a:solidFill>
                <a:schemeClr val="bg1"/>
              </a:solidFill>
            </a:endParaRPr>
          </a:p>
          <a:p>
            <a:r>
              <a:rPr lang="en-IN" dirty="0">
                <a:solidFill>
                  <a:schemeClr val="bg1"/>
                </a:solidFill>
              </a:rPr>
              <a:t>Fourth spread= Upper fourth – Lower fourth</a:t>
            </a:r>
          </a:p>
        </p:txBody>
      </p:sp>
      <p:sp>
        <p:nvSpPr>
          <p:cNvPr id="8" name="TextBox 7">
            <a:extLst>
              <a:ext uri="{FF2B5EF4-FFF2-40B4-BE49-F238E27FC236}">
                <a16:creationId xmlns:a16="http://schemas.microsoft.com/office/drawing/2014/main" id="{2074D22F-4C4D-49C2-96AF-2DEC7B053389}"/>
              </a:ext>
            </a:extLst>
          </p:cNvPr>
          <p:cNvSpPr txBox="1"/>
          <p:nvPr/>
        </p:nvSpPr>
        <p:spPr>
          <a:xfrm>
            <a:off x="1158950" y="106326"/>
            <a:ext cx="8835656" cy="1200329"/>
          </a:xfrm>
          <a:prstGeom prst="rect">
            <a:avLst/>
          </a:prstGeom>
          <a:noFill/>
        </p:spPr>
        <p:txBody>
          <a:bodyPr wrap="square" rtlCol="0">
            <a:spAutoFit/>
          </a:bodyPr>
          <a:lstStyle/>
          <a:p>
            <a:r>
              <a:rPr lang="en-IN" sz="3600" dirty="0"/>
              <a:t>Calculate Upper and Lower fourth values and finally fourth spread value</a:t>
            </a:r>
          </a:p>
        </p:txBody>
      </p:sp>
      <p:pic>
        <p:nvPicPr>
          <p:cNvPr id="3" name="Picture 2">
            <a:extLst>
              <a:ext uri="{FF2B5EF4-FFF2-40B4-BE49-F238E27FC236}">
                <a16:creationId xmlns:a16="http://schemas.microsoft.com/office/drawing/2014/main" id="{AEC7E4D3-481F-4A3F-BBC8-2F05DE68FEB9}"/>
              </a:ext>
            </a:extLst>
          </p:cNvPr>
          <p:cNvPicPr>
            <a:picLocks noChangeAspect="1"/>
          </p:cNvPicPr>
          <p:nvPr/>
        </p:nvPicPr>
        <p:blipFill>
          <a:blip r:embed="rId2"/>
          <a:stretch>
            <a:fillRect/>
          </a:stretch>
        </p:blipFill>
        <p:spPr>
          <a:xfrm>
            <a:off x="830197" y="1574107"/>
            <a:ext cx="6738540" cy="4661593"/>
          </a:xfrm>
          <a:prstGeom prst="rect">
            <a:avLst/>
          </a:prstGeom>
        </p:spPr>
      </p:pic>
      <p:sp>
        <p:nvSpPr>
          <p:cNvPr id="4" name="TextBox 3">
            <a:extLst>
              <a:ext uri="{FF2B5EF4-FFF2-40B4-BE49-F238E27FC236}">
                <a16:creationId xmlns:a16="http://schemas.microsoft.com/office/drawing/2014/main" id="{FCB8A278-48BC-471E-92D7-6850869EB185}"/>
              </a:ext>
            </a:extLst>
          </p:cNvPr>
          <p:cNvSpPr txBox="1"/>
          <p:nvPr/>
        </p:nvSpPr>
        <p:spPr>
          <a:xfrm>
            <a:off x="8401480" y="1684421"/>
            <a:ext cx="2585070" cy="1200329"/>
          </a:xfrm>
          <a:prstGeom prst="rect">
            <a:avLst/>
          </a:prstGeom>
          <a:noFill/>
        </p:spPr>
        <p:txBody>
          <a:bodyPr wrap="square" rtlCol="0">
            <a:spAutoFit/>
          </a:bodyPr>
          <a:lstStyle/>
          <a:p>
            <a:r>
              <a:rPr lang="en-IN" dirty="0" err="1"/>
              <a:t>Lower_fourth</a:t>
            </a:r>
            <a:r>
              <a:rPr lang="en-IN" dirty="0"/>
              <a:t> = 25% of data</a:t>
            </a:r>
          </a:p>
          <a:p>
            <a:r>
              <a:rPr lang="en-IN" dirty="0" err="1"/>
              <a:t>Upper_fourth</a:t>
            </a:r>
            <a:r>
              <a:rPr lang="en-IN" dirty="0"/>
              <a:t>= 75% of data</a:t>
            </a:r>
          </a:p>
        </p:txBody>
      </p:sp>
    </p:spTree>
    <p:extLst>
      <p:ext uri="{BB962C8B-B14F-4D97-AF65-F5344CB8AC3E}">
        <p14:creationId xmlns:p14="http://schemas.microsoft.com/office/powerpoint/2010/main" val="4063922440"/>
      </p:ext>
    </p:extLst>
  </p:cSld>
  <p:clrMapOvr>
    <a:masterClrMapping/>
  </p:clrMapOvr>
  <mc:AlternateContent xmlns:mc="http://schemas.openxmlformats.org/markup-compatibility/2006" xmlns:p14="http://schemas.microsoft.com/office/powerpoint/2010/main">
    <mc:Choice Requires="p14">
      <p:transition spd="slow" p14:dur="2000" advTm="16751"/>
    </mc:Choice>
    <mc:Fallback xmlns="">
      <p:transition spd="slow" advTm="16751"/>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6CE7D7B-13AD-45C8-B4F5-50CA803EE0D8}"/>
              </a:ext>
            </a:extLst>
          </p:cNvPr>
          <p:cNvPicPr>
            <a:picLocks noChangeAspect="1"/>
          </p:cNvPicPr>
          <p:nvPr/>
        </p:nvPicPr>
        <p:blipFill>
          <a:blip r:embed="rId2"/>
          <a:stretch>
            <a:fillRect/>
          </a:stretch>
        </p:blipFill>
        <p:spPr>
          <a:xfrm>
            <a:off x="498165" y="216998"/>
            <a:ext cx="8610600" cy="6153150"/>
          </a:xfrm>
          <a:prstGeom prst="rect">
            <a:avLst/>
          </a:prstGeom>
        </p:spPr>
      </p:pic>
      <p:sp>
        <p:nvSpPr>
          <p:cNvPr id="4" name="TextBox 3">
            <a:extLst>
              <a:ext uri="{FF2B5EF4-FFF2-40B4-BE49-F238E27FC236}">
                <a16:creationId xmlns:a16="http://schemas.microsoft.com/office/drawing/2014/main" id="{BB43F576-D46F-4D94-AA68-8ABCC5DCAC59}"/>
              </a:ext>
            </a:extLst>
          </p:cNvPr>
          <p:cNvSpPr txBox="1"/>
          <p:nvPr/>
        </p:nvSpPr>
        <p:spPr>
          <a:xfrm>
            <a:off x="5761408" y="4668253"/>
            <a:ext cx="3808854" cy="923330"/>
          </a:xfrm>
          <a:prstGeom prst="rect">
            <a:avLst/>
          </a:prstGeom>
          <a:noFill/>
        </p:spPr>
        <p:txBody>
          <a:bodyPr wrap="square" rtlCol="0">
            <a:spAutoFit/>
          </a:bodyPr>
          <a:lstStyle/>
          <a:p>
            <a:r>
              <a:rPr lang="en-IN" sz="1800" dirty="0"/>
              <a:t>Using the formula find out the upper and lower control limits</a:t>
            </a:r>
          </a:p>
          <a:p>
            <a:endParaRPr lang="en-IN" dirty="0"/>
          </a:p>
        </p:txBody>
      </p:sp>
    </p:spTree>
    <p:extLst>
      <p:ext uri="{BB962C8B-B14F-4D97-AF65-F5344CB8AC3E}">
        <p14:creationId xmlns:p14="http://schemas.microsoft.com/office/powerpoint/2010/main" val="2123571260"/>
      </p:ext>
    </p:extLst>
  </p:cSld>
  <p:clrMapOvr>
    <a:masterClrMapping/>
  </p:clrMapOvr>
  <mc:AlternateContent xmlns:mc="http://schemas.openxmlformats.org/markup-compatibility/2006" xmlns:p14="http://schemas.microsoft.com/office/powerpoint/2010/main">
    <mc:Choice Requires="p14">
      <p:transition spd="slow" p14:dur="2000" advTm="7997"/>
    </mc:Choice>
    <mc:Fallback xmlns="">
      <p:transition spd="slow" advTm="7997"/>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8764F8C-C6C7-4A31-9707-38CC971DFA56}"/>
              </a:ext>
            </a:extLst>
          </p:cNvPr>
          <p:cNvSpPr txBox="1"/>
          <p:nvPr/>
        </p:nvSpPr>
        <p:spPr>
          <a:xfrm>
            <a:off x="6932428" y="3274828"/>
            <a:ext cx="4518837" cy="1077218"/>
          </a:xfrm>
          <a:prstGeom prst="rect">
            <a:avLst/>
          </a:prstGeom>
          <a:noFill/>
        </p:spPr>
        <p:txBody>
          <a:bodyPr wrap="square" rtlCol="0">
            <a:spAutoFit/>
          </a:bodyPr>
          <a:lstStyle/>
          <a:p>
            <a:r>
              <a:rPr lang="en-IN" sz="3200"/>
              <a:t>Finally plot the data as shown</a:t>
            </a:r>
            <a:endParaRPr lang="en-IN" sz="3200" dirty="0"/>
          </a:p>
        </p:txBody>
      </p:sp>
      <p:pic>
        <p:nvPicPr>
          <p:cNvPr id="4" name="Picture 3">
            <a:extLst>
              <a:ext uri="{FF2B5EF4-FFF2-40B4-BE49-F238E27FC236}">
                <a16:creationId xmlns:a16="http://schemas.microsoft.com/office/drawing/2014/main" id="{99E05C30-17E9-469C-925E-D28B9BC566AA}"/>
              </a:ext>
            </a:extLst>
          </p:cNvPr>
          <p:cNvPicPr>
            <a:picLocks noChangeAspect="1"/>
          </p:cNvPicPr>
          <p:nvPr/>
        </p:nvPicPr>
        <p:blipFill>
          <a:blip r:embed="rId2"/>
          <a:stretch>
            <a:fillRect/>
          </a:stretch>
        </p:blipFill>
        <p:spPr>
          <a:xfrm>
            <a:off x="0" y="430854"/>
            <a:ext cx="12192000" cy="2187438"/>
          </a:xfrm>
          <a:prstGeom prst="rect">
            <a:avLst/>
          </a:prstGeom>
        </p:spPr>
      </p:pic>
    </p:spTree>
    <p:extLst>
      <p:ext uri="{BB962C8B-B14F-4D97-AF65-F5344CB8AC3E}">
        <p14:creationId xmlns:p14="http://schemas.microsoft.com/office/powerpoint/2010/main" val="3516633034"/>
      </p:ext>
    </p:extLst>
  </p:cSld>
  <p:clrMapOvr>
    <a:masterClrMapping/>
  </p:clrMapOvr>
  <mc:AlternateContent xmlns:mc="http://schemas.openxmlformats.org/markup-compatibility/2006" xmlns:p14="http://schemas.microsoft.com/office/powerpoint/2010/main">
    <mc:Choice Requires="p14">
      <p:transition spd="slow" p14:dur="2000" advTm="6952"/>
    </mc:Choice>
    <mc:Fallback xmlns="">
      <p:transition spd="slow" advTm="6952"/>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527074C-2123-4744-AF73-A60F10CA008A}"/>
              </a:ext>
            </a:extLst>
          </p:cNvPr>
          <p:cNvPicPr>
            <a:picLocks noChangeAspect="1"/>
          </p:cNvPicPr>
          <p:nvPr/>
        </p:nvPicPr>
        <p:blipFill>
          <a:blip r:embed="rId2"/>
          <a:stretch>
            <a:fillRect/>
          </a:stretch>
        </p:blipFill>
        <p:spPr>
          <a:xfrm>
            <a:off x="2252662" y="1166812"/>
            <a:ext cx="7686675" cy="4524375"/>
          </a:xfrm>
          <a:prstGeom prst="rect">
            <a:avLst/>
          </a:prstGeom>
        </p:spPr>
      </p:pic>
    </p:spTree>
    <p:extLst>
      <p:ext uri="{BB962C8B-B14F-4D97-AF65-F5344CB8AC3E}">
        <p14:creationId xmlns:p14="http://schemas.microsoft.com/office/powerpoint/2010/main" val="1836976518"/>
      </p:ext>
    </p:extLst>
  </p:cSld>
  <p:clrMapOvr>
    <a:masterClrMapping/>
  </p:clrMapOvr>
  <mc:AlternateContent xmlns:mc="http://schemas.openxmlformats.org/markup-compatibility/2006" xmlns:p14="http://schemas.microsoft.com/office/powerpoint/2010/main">
    <mc:Choice Requires="p14">
      <p:transition spd="slow" p14:dur="2000" advTm="15957"/>
    </mc:Choice>
    <mc:Fallback xmlns="">
      <p:transition spd="slow" advTm="15957"/>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168</TotalTime>
  <Words>180</Words>
  <Application>Microsoft Office PowerPoint</Application>
  <PresentationFormat>Widescreen</PresentationFormat>
  <Paragraphs>24</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HAP 725 – Statistical Process Control</vt:lpstr>
      <vt:lpstr>QUESTION: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HAP 725 – Statistical Process Control</dc:title>
  <dc:creator>sthotire</dc:creator>
  <cp:lastModifiedBy>Farrokh Alemi</cp:lastModifiedBy>
  <cp:revision>11</cp:revision>
  <dcterms:created xsi:type="dcterms:W3CDTF">2020-10-22T15:43:37Z</dcterms:created>
  <dcterms:modified xsi:type="dcterms:W3CDTF">2020-10-27T14:46:26Z</dcterms:modified>
</cp:coreProperties>
</file>