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7"/>
  </p:notesMasterIdLst>
  <p:sldIdLst>
    <p:sldId id="268" r:id="rId2"/>
    <p:sldId id="312" r:id="rId3"/>
    <p:sldId id="311" r:id="rId4"/>
    <p:sldId id="341" r:id="rId5"/>
    <p:sldId id="333" r:id="rId6"/>
    <p:sldId id="334" r:id="rId7"/>
    <p:sldId id="335" r:id="rId8"/>
    <p:sldId id="328" r:id="rId9"/>
    <p:sldId id="313" r:id="rId10"/>
    <p:sldId id="336" r:id="rId11"/>
    <p:sldId id="337" r:id="rId12"/>
    <p:sldId id="314" r:id="rId13"/>
    <p:sldId id="340" r:id="rId14"/>
    <p:sldId id="338" r:id="rId15"/>
    <p:sldId id="339" r:id="rId16"/>
    <p:sldId id="315" r:id="rId17"/>
    <p:sldId id="325" r:id="rId18"/>
    <p:sldId id="342" r:id="rId19"/>
    <p:sldId id="327" r:id="rId20"/>
    <p:sldId id="329" r:id="rId21"/>
    <p:sldId id="330" r:id="rId22"/>
    <p:sldId id="343" r:id="rId23"/>
    <p:sldId id="344" r:id="rId24"/>
    <p:sldId id="317" r:id="rId25"/>
    <p:sldId id="26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33"/>
    <a:srgbClr val="00673B"/>
    <a:srgbClr val="C58942"/>
    <a:srgbClr val="00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72222" autoAdjust="0"/>
  </p:normalViewPr>
  <p:slideViewPr>
    <p:cSldViewPr snapToGrid="0" snapToObjects="1">
      <p:cViewPr varScale="1">
        <p:scale>
          <a:sx n="67" d="100"/>
          <a:sy n="67" d="100"/>
        </p:scale>
        <p:origin x="1050" y="78"/>
      </p:cViewPr>
      <p:guideLst/>
    </p:cSldViewPr>
  </p:slideViewPr>
  <p:notesTextViewPr>
    <p:cViewPr>
      <p:scale>
        <a:sx n="1" d="1"/>
        <a:sy n="1" d="1"/>
      </p:scale>
      <p:origin x="0" y="0"/>
    </p:cViewPr>
  </p:notesTextViewPr>
  <p:sorterViewPr>
    <p:cViewPr>
      <p:scale>
        <a:sx n="100" d="100"/>
        <a:sy n="100" d="100"/>
      </p:scale>
      <p:origin x="0" y="-1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31638418079095"/>
          <c:y val="0.19325153374233128"/>
          <c:w val="0.80225988700564976"/>
          <c:h val="0.61042944785276076"/>
        </c:manualLayout>
      </c:layout>
      <c:barChart>
        <c:barDir val="col"/>
        <c:grouping val="clustered"/>
        <c:varyColors val="0"/>
        <c:ser>
          <c:idx val="1"/>
          <c:order val="0"/>
          <c:spPr>
            <a:solidFill>
              <a:srgbClr val="993366"/>
            </a:solidFill>
            <a:ln w="21363">
              <a:solidFill>
                <a:srgbClr val="000000"/>
              </a:solidFill>
              <a:prstDash val="solid"/>
            </a:ln>
          </c:spPr>
          <c:invertIfNegative val="0"/>
          <c:cat>
            <c:numRef>
              <c:f>Sheet4!$F$16:$F$19</c:f>
              <c:numCache>
                <c:formatCode>General</c:formatCode>
                <c:ptCount val="4"/>
                <c:pt idx="0">
                  <c:v>0</c:v>
                </c:pt>
                <c:pt idx="1">
                  <c:v>1</c:v>
                </c:pt>
                <c:pt idx="2">
                  <c:v>2</c:v>
                </c:pt>
                <c:pt idx="3">
                  <c:v>3</c:v>
                </c:pt>
              </c:numCache>
            </c:numRef>
          </c:cat>
          <c:val>
            <c:numRef>
              <c:f>Sheet4!$G$16:$G$19</c:f>
              <c:numCache>
                <c:formatCode>General</c:formatCode>
                <c:ptCount val="4"/>
                <c:pt idx="0">
                  <c:v>11</c:v>
                </c:pt>
                <c:pt idx="1">
                  <c:v>2</c:v>
                </c:pt>
                <c:pt idx="2">
                  <c:v>0</c:v>
                </c:pt>
                <c:pt idx="3">
                  <c:v>1</c:v>
                </c:pt>
              </c:numCache>
            </c:numRef>
          </c:val>
        </c:ser>
        <c:dLbls>
          <c:showLegendKey val="0"/>
          <c:showVal val="0"/>
          <c:showCatName val="0"/>
          <c:showSerName val="0"/>
          <c:showPercent val="0"/>
          <c:showBubbleSize val="0"/>
        </c:dLbls>
        <c:gapWidth val="150"/>
        <c:axId val="246800752"/>
        <c:axId val="246801144"/>
      </c:barChart>
      <c:catAx>
        <c:axId val="246800752"/>
        <c:scaling>
          <c:orientation val="minMax"/>
        </c:scaling>
        <c:delete val="0"/>
        <c:axPos val="b"/>
        <c:title>
          <c:tx>
            <c:rich>
              <a:bodyPr/>
              <a:lstStyle/>
              <a:p>
                <a:pPr>
                  <a:defRPr sz="1598" b="1" i="0" u="none" strike="noStrike" baseline="0">
                    <a:solidFill>
                      <a:srgbClr val="000000"/>
                    </a:solidFill>
                    <a:latin typeface="Arial"/>
                    <a:ea typeface="Arial"/>
                    <a:cs typeface="Arial"/>
                  </a:defRPr>
                </a:pPr>
                <a:r>
                  <a:rPr lang="en-US" dirty="0" smtClean="0"/>
                  <a:t>Length of Relapse</a:t>
                </a:r>
                <a:endParaRPr lang="en-US" dirty="0"/>
              </a:p>
            </c:rich>
          </c:tx>
          <c:layout>
            <c:manualLayout>
              <c:xMode val="edge"/>
              <c:yMode val="edge"/>
              <c:x val="0.41807909604519772"/>
              <c:y val="0.89570552147239269"/>
            </c:manualLayout>
          </c:layout>
          <c:overlay val="0"/>
          <c:spPr>
            <a:noFill/>
            <a:ln w="42725">
              <a:noFill/>
            </a:ln>
          </c:spPr>
        </c:title>
        <c:numFmt formatCode="General" sourceLinked="1"/>
        <c:majorTickMark val="out"/>
        <c:minorTickMark val="none"/>
        <c:tickLblPos val="nextTo"/>
        <c:spPr>
          <a:ln w="5341">
            <a:solidFill>
              <a:srgbClr val="000000"/>
            </a:solidFill>
            <a:prstDash val="solid"/>
          </a:ln>
        </c:spPr>
        <c:txPr>
          <a:bodyPr rot="0" vert="horz"/>
          <a:lstStyle/>
          <a:p>
            <a:pPr>
              <a:defRPr sz="1598" b="0" i="0" u="none" strike="noStrike" baseline="0">
                <a:solidFill>
                  <a:srgbClr val="000000"/>
                </a:solidFill>
                <a:latin typeface="Arial"/>
                <a:ea typeface="Arial"/>
                <a:cs typeface="Arial"/>
              </a:defRPr>
            </a:pPr>
            <a:endParaRPr lang="en-US"/>
          </a:p>
        </c:txPr>
        <c:crossAx val="246801144"/>
        <c:crosses val="autoZero"/>
        <c:auto val="1"/>
        <c:lblAlgn val="ctr"/>
        <c:lblOffset val="100"/>
        <c:tickLblSkip val="1"/>
        <c:tickMarkSkip val="1"/>
        <c:noMultiLvlLbl val="0"/>
      </c:catAx>
      <c:valAx>
        <c:axId val="246801144"/>
        <c:scaling>
          <c:orientation val="minMax"/>
        </c:scaling>
        <c:delete val="0"/>
        <c:axPos val="l"/>
        <c:majorGridlines>
          <c:spPr>
            <a:ln w="5341">
              <a:solidFill>
                <a:srgbClr val="000000"/>
              </a:solidFill>
              <a:prstDash val="solid"/>
            </a:ln>
          </c:spPr>
        </c:majorGridlines>
        <c:title>
          <c:tx>
            <c:rich>
              <a:bodyPr/>
              <a:lstStyle/>
              <a:p>
                <a:pPr>
                  <a:defRPr sz="1598" b="1" i="0" u="none" strike="noStrike" baseline="0">
                    <a:solidFill>
                      <a:srgbClr val="000000"/>
                    </a:solidFill>
                    <a:latin typeface="Arial"/>
                    <a:ea typeface="Arial"/>
                    <a:cs typeface="Arial"/>
                  </a:defRPr>
                </a:pPr>
                <a:r>
                  <a:rPr lang="en-US"/>
                  <a:t>Frequency</a:t>
                </a:r>
              </a:p>
            </c:rich>
          </c:tx>
          <c:layout>
            <c:manualLayout>
              <c:xMode val="edge"/>
              <c:yMode val="edge"/>
              <c:x val="3.1073446327683617E-2"/>
              <c:y val="0.38650306748466257"/>
            </c:manualLayout>
          </c:layout>
          <c:overlay val="0"/>
          <c:spPr>
            <a:noFill/>
            <a:ln w="42725">
              <a:noFill/>
            </a:ln>
          </c:spPr>
        </c:title>
        <c:numFmt formatCode="General" sourceLinked="1"/>
        <c:majorTickMark val="out"/>
        <c:minorTickMark val="none"/>
        <c:tickLblPos val="nextTo"/>
        <c:spPr>
          <a:ln w="5341">
            <a:solidFill>
              <a:srgbClr val="000000"/>
            </a:solidFill>
            <a:prstDash val="solid"/>
          </a:ln>
        </c:spPr>
        <c:txPr>
          <a:bodyPr rot="0" vert="horz"/>
          <a:lstStyle/>
          <a:p>
            <a:pPr>
              <a:defRPr sz="1598" b="0" i="0" u="none" strike="noStrike" baseline="0">
                <a:solidFill>
                  <a:srgbClr val="000000"/>
                </a:solidFill>
                <a:latin typeface="Arial"/>
                <a:ea typeface="Arial"/>
                <a:cs typeface="Arial"/>
              </a:defRPr>
            </a:pPr>
            <a:endParaRPr lang="en-US"/>
          </a:p>
        </c:txPr>
        <c:crossAx val="246800752"/>
        <c:crosses val="autoZero"/>
        <c:crossBetween val="between"/>
      </c:valAx>
      <c:spPr>
        <a:solidFill>
          <a:srgbClr val="C0C0C0"/>
        </a:solidFill>
        <a:ln w="21363">
          <a:solidFill>
            <a:srgbClr val="808080"/>
          </a:solidFill>
          <a:prstDash val="solid"/>
        </a:ln>
      </c:spPr>
    </c:plotArea>
    <c:plotVisOnly val="1"/>
    <c:dispBlanksAs val="gap"/>
    <c:showDLblsOverMax val="0"/>
  </c:chart>
  <c:spPr>
    <a:solidFill>
      <a:srgbClr val="FFFFFF"/>
    </a:solidFill>
    <a:ln w="5341">
      <a:solidFill>
        <a:srgbClr val="000000"/>
      </a:solidFill>
      <a:prstDash val="solid"/>
    </a:ln>
  </c:spPr>
  <c:txPr>
    <a:bodyPr/>
    <a:lstStyle/>
    <a:p>
      <a:pPr>
        <a:defRPr sz="1598" b="0" i="0" u="none" strike="noStrike" baseline="0">
          <a:solidFill>
            <a:srgbClr val="000000"/>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11A40-E5A1-4AC3-BB8C-E70DC803907B}" type="datetimeFigureOut">
              <a:rPr lang="en-US" smtClean="0"/>
              <a:t>4/4/2019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CA3DE-F054-4279-AD1E-75CF0FCB9BEE}" type="slidenum">
              <a:rPr lang="en-US" smtClean="0"/>
              <a:t>‹#›</a:t>
            </a:fld>
            <a:endParaRPr lang="en-US"/>
          </a:p>
        </p:txBody>
      </p:sp>
    </p:spTree>
    <p:extLst>
      <p:ext uri="{BB962C8B-B14F-4D97-AF65-F5344CB8AC3E}">
        <p14:creationId xmlns:p14="http://schemas.microsoft.com/office/powerpoint/2010/main" val="163785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slides were prepared by Farrokh Alemi PhD. and show how to construct a control chart in context of deciding if relapse is occasional problem or return to drug use.</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1</a:t>
            </a:fld>
            <a:endParaRPr lang="en-US"/>
          </a:p>
        </p:txBody>
      </p:sp>
    </p:spTree>
    <p:extLst>
      <p:ext uri="{BB962C8B-B14F-4D97-AF65-F5344CB8AC3E}">
        <p14:creationId xmlns:p14="http://schemas.microsoft.com/office/powerpoint/2010/main" val="204885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charset="2"/>
              <a:buNone/>
            </a:pPr>
            <a:r>
              <a:rPr lang="en-US" altLang="en-US" dirty="0" smtClean="0"/>
              <a:t>Plot consecutive</a:t>
            </a:r>
            <a:r>
              <a:rPr lang="en-US" altLang="en-US" baseline="0" dirty="0" smtClean="0"/>
              <a:t> days of drug use </a:t>
            </a:r>
            <a:r>
              <a:rPr lang="en-US" altLang="en-US" dirty="0" smtClean="0"/>
              <a:t>if relapse is rare.</a:t>
            </a:r>
            <a:r>
              <a:rPr lang="en-US" altLang="en-US" baseline="0" dirty="0" smtClean="0"/>
              <a:t>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10</a:t>
            </a:fld>
            <a:endParaRPr lang="en-US"/>
          </a:p>
        </p:txBody>
      </p:sp>
    </p:spTree>
    <p:extLst>
      <p:ext uri="{BB962C8B-B14F-4D97-AF65-F5344CB8AC3E}">
        <p14:creationId xmlns:p14="http://schemas.microsoft.com/office/powerpoint/2010/main" val="729845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charset="2"/>
              <a:buNone/>
            </a:pPr>
            <a:r>
              <a:rPr lang="en-US" altLang="en-US" dirty="0" smtClean="0"/>
              <a:t>Plot consecutive drug free days </a:t>
            </a:r>
            <a:r>
              <a:rPr lang="en-US" altLang="en-US" dirty="0" smtClean="0"/>
              <a:t>if </a:t>
            </a:r>
            <a:r>
              <a:rPr lang="en-US" altLang="en-US" dirty="0" smtClean="0"/>
              <a:t>drug</a:t>
            </a:r>
            <a:r>
              <a:rPr lang="en-US" altLang="en-US" baseline="0" dirty="0" smtClean="0"/>
              <a:t> free days are rare.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11</a:t>
            </a:fld>
            <a:endParaRPr lang="en-US"/>
          </a:p>
        </p:txBody>
      </p:sp>
    </p:spTree>
    <p:extLst>
      <p:ext uri="{BB962C8B-B14F-4D97-AF65-F5344CB8AC3E}">
        <p14:creationId xmlns:p14="http://schemas.microsoft.com/office/powerpoint/2010/main" val="1163378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a set of rules on how to count consecutive days.  We illustrate by going through the count of consecutive Drug use days.  The count of consecutive</a:t>
            </a:r>
            <a:r>
              <a:rPr lang="en-US" baseline="0" dirty="0" smtClean="0"/>
              <a:t> drug free days is similar and you can deduce the pattern.</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12</a:t>
            </a:fld>
            <a:endParaRPr lang="en-US"/>
          </a:p>
        </p:txBody>
      </p:sp>
    </p:spTree>
    <p:extLst>
      <p:ext uri="{BB962C8B-B14F-4D97-AF65-F5344CB8AC3E}">
        <p14:creationId xmlns:p14="http://schemas.microsoft.com/office/powerpoint/2010/main" val="1472759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yesterday’s drug use is unknown and today the patient used then increase the number of consecutive drug use days by 1.  If today was drug free then set the count to 0.  In fact, if we are counting consecutive drug use days, then we always set the count to 0 if the patient was drug free today.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13</a:t>
            </a:fld>
            <a:endParaRPr lang="en-US"/>
          </a:p>
        </p:txBody>
      </p:sp>
    </p:spTree>
    <p:extLst>
      <p:ext uri="{BB962C8B-B14F-4D97-AF65-F5344CB8AC3E}">
        <p14:creationId xmlns:p14="http://schemas.microsoft.com/office/powerpoint/2010/main" val="1386925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yesterday was drug free and today the patient used then increase the number of consecutive drug use days by 1.  As usual, if drug free set to 0.</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14</a:t>
            </a:fld>
            <a:endParaRPr lang="en-US"/>
          </a:p>
        </p:txBody>
      </p:sp>
    </p:spTree>
    <p:extLst>
      <p:ext uri="{BB962C8B-B14F-4D97-AF65-F5344CB8AC3E}">
        <p14:creationId xmlns:p14="http://schemas.microsoft.com/office/powerpoint/2010/main" val="1295545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yesterday was a drug use day and today the patient used again then increase the number of consecutive drug use days by 1.  If the patient did not use then set the number of consecutive days to 0.</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15</a:t>
            </a:fld>
            <a:endParaRPr lang="en-US"/>
          </a:p>
        </p:txBody>
      </p:sp>
    </p:spTree>
    <p:extLst>
      <p:ext uri="{BB962C8B-B14F-4D97-AF65-F5344CB8AC3E}">
        <p14:creationId xmlns:p14="http://schemas.microsoft.com/office/powerpoint/2010/main" val="81067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charset="2"/>
              <a:buNone/>
            </a:pPr>
            <a:r>
              <a:rPr lang="en-US" altLang="en-US" dirty="0" smtClean="0"/>
              <a:t>If failures are rare, calculate R as the ratio of failure days to success days .</a:t>
            </a:r>
            <a:r>
              <a:rPr lang="en-US" altLang="en-US" baseline="0" dirty="0" smtClean="0"/>
              <a:t>  </a:t>
            </a:r>
            <a:r>
              <a:rPr lang="en-US" altLang="en-US" dirty="0" smtClean="0"/>
              <a:t>If success is rare, calculate R as the ratio of successful days to failure days.  Then you can calculate the upper control limit</a:t>
            </a:r>
            <a:r>
              <a:rPr lang="en-US" altLang="en-US" baseline="0" dirty="0" smtClean="0"/>
              <a:t> as a function of R.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16</a:t>
            </a:fld>
            <a:endParaRPr lang="en-US"/>
          </a:p>
        </p:txBody>
      </p:sp>
    </p:spTree>
    <p:extLst>
      <p:ext uri="{BB962C8B-B14F-4D97-AF65-F5344CB8AC3E}">
        <p14:creationId xmlns:p14="http://schemas.microsoft.com/office/powerpoint/2010/main" val="3088482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400" dirty="0" smtClean="0"/>
              <a:t>These data show a Client who</a:t>
            </a:r>
            <a:r>
              <a:rPr lang="en-US" altLang="en-US" sz="2400" baseline="0" dirty="0" smtClean="0"/>
              <a:t> </a:t>
            </a:r>
            <a:r>
              <a:rPr lang="en-US" altLang="en-US" sz="2400" dirty="0" smtClean="0"/>
              <a:t>was tested weekly for 20 weeks.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17</a:t>
            </a:fld>
            <a:endParaRPr lang="en-US"/>
          </a:p>
        </p:txBody>
      </p:sp>
    </p:spTree>
    <p:extLst>
      <p:ext uri="{BB962C8B-B14F-4D97-AF65-F5344CB8AC3E}">
        <p14:creationId xmlns:p14="http://schemas.microsoft.com/office/powerpoint/2010/main" val="2194467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400" dirty="0" smtClean="0"/>
              <a:t>There </a:t>
            </a:r>
            <a:r>
              <a:rPr lang="en-US" altLang="en-US" sz="2000" dirty="0" smtClean="0"/>
              <a:t>were failures on 6</a:t>
            </a:r>
            <a:r>
              <a:rPr lang="en-US" altLang="en-US" sz="2000" baseline="30000" dirty="0" smtClean="0"/>
              <a:t>th</a:t>
            </a:r>
            <a:r>
              <a:rPr lang="en-US" altLang="en-US" sz="2000" dirty="0" smtClean="0"/>
              <a:t>, 10</a:t>
            </a:r>
            <a:r>
              <a:rPr lang="en-US" altLang="en-US" sz="2000" baseline="30000" dirty="0" smtClean="0"/>
              <a:t>th</a:t>
            </a:r>
            <a:r>
              <a:rPr lang="en-US" altLang="en-US" sz="2000" dirty="0" smtClean="0"/>
              <a:t> and 15</a:t>
            </a:r>
            <a:r>
              <a:rPr lang="en-US" altLang="en-US" sz="2000" baseline="30000" dirty="0" smtClean="0"/>
              <a:t>th</a:t>
            </a:r>
            <a:r>
              <a:rPr lang="en-US" altLang="en-US" sz="2000" dirty="0" smtClean="0"/>
              <a:t> through 17</a:t>
            </a:r>
            <a:r>
              <a:rPr lang="en-US" altLang="en-US" sz="2000" baseline="30000" dirty="0" smtClean="0"/>
              <a:t>th</a:t>
            </a:r>
            <a:r>
              <a:rPr lang="en-US" altLang="en-US" sz="2000" dirty="0" smtClean="0"/>
              <a:t> week.  </a:t>
            </a:r>
            <a:r>
              <a:rPr lang="en-US" altLang="en-US" sz="2400" dirty="0" smtClean="0"/>
              <a:t>Are these failures return to poor habits or merely temporary relapses?</a:t>
            </a:r>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18</a:t>
            </a:fld>
            <a:endParaRPr lang="en-US"/>
          </a:p>
        </p:txBody>
      </p:sp>
    </p:spTree>
    <p:extLst>
      <p:ext uri="{BB962C8B-B14F-4D97-AF65-F5344CB8AC3E}">
        <p14:creationId xmlns:p14="http://schemas.microsoft.com/office/powerpoint/2010/main" val="3000410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see an If statement that scores consecutive </a:t>
            </a:r>
            <a:r>
              <a:rPr lang="en-US" baseline="0" dirty="0" smtClean="0"/>
              <a:t>relapses.  It currently the patient is abstinent, then always set it to 0.    Otherwise if the previous value indicates relapse then increase it by 1 and if not set it to 1.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19</a:t>
            </a:fld>
            <a:endParaRPr lang="en-US"/>
          </a:p>
        </p:txBody>
      </p:sp>
    </p:spTree>
    <p:extLst>
      <p:ext uri="{BB962C8B-B14F-4D97-AF65-F5344CB8AC3E}">
        <p14:creationId xmlns:p14="http://schemas.microsoft.com/office/powerpoint/2010/main" val="217708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charset="2"/>
              <a:buNone/>
            </a:pPr>
            <a:r>
              <a:rPr lang="en-US" dirty="0" smtClean="0"/>
              <a:t>A working definition of relapse is not available.  It is hard to distinguish relapse from return to drug use.  Part of the issue is how occasional drug use has to be before we think it is regular use.  We use control charts to distinguish relapse from return to drug</a:t>
            </a:r>
            <a:r>
              <a:rPr lang="en-US" baseline="0" dirty="0" smtClean="0"/>
              <a:t> use.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2</a:t>
            </a:fld>
            <a:endParaRPr lang="en-US"/>
          </a:p>
        </p:txBody>
      </p:sp>
    </p:spTree>
    <p:extLst>
      <p:ext uri="{BB962C8B-B14F-4D97-AF65-F5344CB8AC3E}">
        <p14:creationId xmlns:p14="http://schemas.microsoft.com/office/powerpoint/2010/main" val="1563110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show how we use the count and count if function within Excel to calculate number of weeks of relapse, weeks of abstinence, and subsequently the R statistic.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20</a:t>
            </a:fld>
            <a:endParaRPr lang="en-US"/>
          </a:p>
        </p:txBody>
      </p:sp>
    </p:spTree>
    <p:extLst>
      <p:ext uri="{BB962C8B-B14F-4D97-AF65-F5344CB8AC3E}">
        <p14:creationId xmlns:p14="http://schemas.microsoft.com/office/powerpoint/2010/main" val="4021216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shows the control chart.  The upper control limit is drawn in red.  The consecutive weeks</a:t>
            </a:r>
            <a:r>
              <a:rPr lang="en-US" baseline="0" dirty="0" smtClean="0"/>
              <a:t> of relapse are drawn with markers.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21</a:t>
            </a:fld>
            <a:endParaRPr lang="en-US"/>
          </a:p>
        </p:txBody>
      </p:sp>
    </p:spTree>
    <p:extLst>
      <p:ext uri="{BB962C8B-B14F-4D97-AF65-F5344CB8AC3E}">
        <p14:creationId xmlns:p14="http://schemas.microsoft.com/office/powerpoint/2010/main" val="223770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2800" dirty="0" smtClean="0"/>
              <a:t>Points below control limit could be due to chance events. </a:t>
            </a:r>
            <a:r>
              <a:rPr lang="en-US" altLang="en-US" sz="2400" dirty="0" smtClean="0"/>
              <a:t>There were two lapses but these were within limits and could have been due to random chance.  </a:t>
            </a:r>
          </a:p>
        </p:txBody>
      </p:sp>
      <p:sp>
        <p:nvSpPr>
          <p:cNvPr id="4" name="Slide Number Placeholder 3"/>
          <p:cNvSpPr>
            <a:spLocks noGrp="1"/>
          </p:cNvSpPr>
          <p:nvPr>
            <p:ph type="sldNum" sz="quarter" idx="10"/>
          </p:nvPr>
        </p:nvSpPr>
        <p:spPr/>
        <p:txBody>
          <a:bodyPr/>
          <a:lstStyle/>
          <a:p>
            <a:fld id="{BC9CA3DE-F054-4279-AD1E-75CF0FCB9BEE}" type="slidenum">
              <a:rPr lang="en-US" smtClean="0"/>
              <a:t>22</a:t>
            </a:fld>
            <a:endParaRPr lang="en-US"/>
          </a:p>
        </p:txBody>
      </p:sp>
    </p:spTree>
    <p:extLst>
      <p:ext uri="{BB962C8B-B14F-4D97-AF65-F5344CB8AC3E}">
        <p14:creationId xmlns:p14="http://schemas.microsoft.com/office/powerpoint/2010/main" val="2815813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2800" dirty="0" smtClean="0"/>
              <a:t>Series with one point above control limit have less than 1% chance of occurring due to chance alone.  They represent changes in the underlying repetition of the habit. </a:t>
            </a:r>
            <a:r>
              <a:rPr lang="en-US" altLang="en-US" sz="2400" dirty="0" smtClean="0"/>
              <a:t>There is one return to drug use</a:t>
            </a:r>
            <a:endParaRPr lang="en-US" altLang="en-US" sz="2400" dirty="0"/>
          </a:p>
        </p:txBody>
      </p:sp>
      <p:sp>
        <p:nvSpPr>
          <p:cNvPr id="4" name="Slide Number Placeholder 3"/>
          <p:cNvSpPr>
            <a:spLocks noGrp="1"/>
          </p:cNvSpPr>
          <p:nvPr>
            <p:ph type="sldNum" sz="quarter" idx="10"/>
          </p:nvPr>
        </p:nvSpPr>
        <p:spPr/>
        <p:txBody>
          <a:bodyPr/>
          <a:lstStyle/>
          <a:p>
            <a:fld id="{BC9CA3DE-F054-4279-AD1E-75CF0FCB9BEE}" type="slidenum">
              <a:rPr lang="en-US" smtClean="0"/>
              <a:t>23</a:t>
            </a:fld>
            <a:endParaRPr lang="en-US"/>
          </a:p>
        </p:txBody>
      </p:sp>
    </p:spTree>
    <p:extLst>
      <p:ext uri="{BB962C8B-B14F-4D97-AF65-F5344CB8AC3E}">
        <p14:creationId xmlns:p14="http://schemas.microsoft.com/office/powerpoint/2010/main" val="3790543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Font typeface="Wingdings" charset="2"/>
              <a:buNone/>
            </a:pPr>
            <a:r>
              <a:rPr lang="en-US" altLang="en-US" sz="2800" dirty="0" smtClean="0"/>
              <a:t>In distributing chart include the a</a:t>
            </a:r>
            <a:r>
              <a:rPr lang="en-US" altLang="en-US" sz="2400" dirty="0" smtClean="0"/>
              <a:t>ssumptions, the chart itself and the interpretation</a:t>
            </a:r>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24</a:t>
            </a:fld>
            <a:endParaRPr lang="en-US"/>
          </a:p>
        </p:txBody>
      </p:sp>
    </p:spTree>
    <p:extLst>
      <p:ext uri="{BB962C8B-B14F-4D97-AF65-F5344CB8AC3E}">
        <p14:creationId xmlns:p14="http://schemas.microsoft.com/office/powerpoint/2010/main" val="937985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Time between charts distinguish between harm reduction</a:t>
            </a:r>
            <a:r>
              <a:rPr lang="en-US" sz="1200" baseline="0" dirty="0" smtClean="0">
                <a:solidFill>
                  <a:schemeClr val="tx2"/>
                </a:solidFill>
              </a:rPr>
              <a:t> phase where there is </a:t>
            </a:r>
            <a:r>
              <a:rPr lang="en-US" sz="1200" dirty="0" smtClean="0">
                <a:solidFill>
                  <a:schemeClr val="tx2"/>
                </a:solidFill>
              </a:rPr>
              <a:t>occasional relapse</a:t>
            </a:r>
            <a:r>
              <a:rPr lang="en-US" sz="1200" baseline="0" dirty="0" smtClean="0">
                <a:solidFill>
                  <a:schemeClr val="tx2"/>
                </a:solidFill>
              </a:rPr>
              <a:t> </a:t>
            </a:r>
            <a:r>
              <a:rPr lang="en-US" sz="1200" dirty="0" smtClean="0">
                <a:solidFill>
                  <a:schemeClr val="tx2"/>
                </a:solidFill>
              </a:rPr>
              <a:t> versus return to more serious drug use.</a:t>
            </a:r>
            <a:endParaRPr lang="en-US" sz="1200" dirty="0" smtClean="0">
              <a:solidFill>
                <a:srgbClr val="C00000"/>
              </a:solidFill>
            </a:endParaRPr>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25</a:t>
            </a:fld>
            <a:endParaRPr lang="en-US"/>
          </a:p>
        </p:txBody>
      </p:sp>
    </p:spTree>
    <p:extLst>
      <p:ext uri="{BB962C8B-B14F-4D97-AF65-F5344CB8AC3E}">
        <p14:creationId xmlns:p14="http://schemas.microsoft.com/office/powerpoint/2010/main" val="1633495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slides walk you through </a:t>
            </a:r>
            <a:r>
              <a:rPr lang="en-US" dirty="0" smtClean="0"/>
              <a:t>the steps needed to analyze</a:t>
            </a:r>
            <a:r>
              <a:rPr lang="en-US" baseline="0" dirty="0" smtClean="0"/>
              <a:t> the data using time between control charts</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3</a:t>
            </a:fld>
            <a:endParaRPr lang="en-US"/>
          </a:p>
        </p:txBody>
      </p:sp>
    </p:spTree>
    <p:extLst>
      <p:ext uri="{BB962C8B-B14F-4D97-AF65-F5344CB8AC3E}">
        <p14:creationId xmlns:p14="http://schemas.microsoft.com/office/powerpoint/2010/main" val="1602997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charset="2"/>
              <a:buNone/>
            </a:pPr>
            <a:r>
              <a:rPr lang="en-US" altLang="en-US" dirty="0" smtClean="0"/>
              <a:t>We are assuming there are 1 observation of the patient in each time period.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4</a:t>
            </a:fld>
            <a:endParaRPr lang="en-US"/>
          </a:p>
        </p:txBody>
      </p:sp>
    </p:spTree>
    <p:extLst>
      <p:ext uri="{BB962C8B-B14F-4D97-AF65-F5344CB8AC3E}">
        <p14:creationId xmlns:p14="http://schemas.microsoft.com/office/powerpoint/2010/main" val="4191169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charset="2"/>
              <a:buNone/>
            </a:pPr>
            <a:r>
              <a:rPr lang="en-US" altLang="en-US" dirty="0" smtClean="0"/>
              <a:t>The patient has either relapsed or not relapsed.  Relapse</a:t>
            </a:r>
            <a:r>
              <a:rPr lang="en-US" altLang="en-US" baseline="0" dirty="0" smtClean="0"/>
              <a:t> is considered a d</a:t>
            </a:r>
            <a:r>
              <a:rPr lang="en-US" altLang="en-US" dirty="0" smtClean="0"/>
              <a:t>ichotomous discrete rare event.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5</a:t>
            </a:fld>
            <a:endParaRPr lang="en-US"/>
          </a:p>
        </p:txBody>
      </p:sp>
    </p:spTree>
    <p:extLst>
      <p:ext uri="{BB962C8B-B14F-4D97-AF65-F5344CB8AC3E}">
        <p14:creationId xmlns:p14="http://schemas.microsoft.com/office/powerpoint/2010/main" val="955797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charset="2"/>
              <a:buNone/>
            </a:pPr>
            <a:r>
              <a:rPr lang="en-US" altLang="en-US" dirty="0" smtClean="0"/>
              <a:t>Each time period is</a:t>
            </a:r>
            <a:r>
              <a:rPr lang="en-US" altLang="en-US" baseline="0" dirty="0" smtClean="0"/>
              <a:t> </a:t>
            </a:r>
            <a:r>
              <a:rPr lang="en-US" altLang="en-US" dirty="0" smtClean="0"/>
              <a:t>Independent observation.</a:t>
            </a:r>
            <a:r>
              <a:rPr lang="en-US" altLang="en-US" baseline="0" dirty="0" smtClean="0"/>
              <a:t>  In essence we are saying that the patient has a constant probability of recovery from relapse.  Sometimes he relapses for long time and other times for short time but on an average day he has the same chance of relapse and recovery.</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6</a:t>
            </a:fld>
            <a:endParaRPr lang="en-US"/>
          </a:p>
        </p:txBody>
      </p:sp>
    </p:spTree>
    <p:extLst>
      <p:ext uri="{BB962C8B-B14F-4D97-AF65-F5344CB8AC3E}">
        <p14:creationId xmlns:p14="http://schemas.microsoft.com/office/powerpoint/2010/main" val="903099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charset="2"/>
              <a:buNone/>
            </a:pPr>
            <a:r>
              <a:rPr lang="en-US" altLang="en-US" baseline="0" dirty="0" smtClean="0"/>
              <a:t>Finally, we are assuming that relapse has a </a:t>
            </a:r>
            <a:r>
              <a:rPr lang="en-US" altLang="en-US" dirty="0" smtClean="0"/>
              <a:t>Geometric Distribution meaning</a:t>
            </a:r>
            <a:r>
              <a:rPr lang="en-US" altLang="en-US" baseline="0" dirty="0" smtClean="0"/>
              <a:t> that </a:t>
            </a:r>
            <a:r>
              <a:rPr lang="en-US" altLang="en-US" dirty="0" smtClean="0"/>
              <a:t>Longer relapses</a:t>
            </a:r>
            <a:r>
              <a:rPr lang="en-US" altLang="en-US" baseline="0" dirty="0" smtClean="0"/>
              <a:t> are </a:t>
            </a:r>
            <a:r>
              <a:rPr lang="en-US" altLang="en-US" dirty="0" smtClean="0"/>
              <a:t>increasingly rare.</a:t>
            </a:r>
            <a:r>
              <a:rPr lang="en-US" altLang="en-US" baseline="0" dirty="0" smtClean="0"/>
              <a:t>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7</a:t>
            </a:fld>
            <a:endParaRPr lang="en-US"/>
          </a:p>
        </p:txBody>
      </p:sp>
    </p:spTree>
    <p:extLst>
      <p:ext uri="{BB962C8B-B14F-4D97-AF65-F5344CB8AC3E}">
        <p14:creationId xmlns:p14="http://schemas.microsoft.com/office/powerpoint/2010/main" val="94169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400" dirty="0" smtClean="0"/>
              <a:t>Time to success should have a geometrically decaying shape .</a:t>
            </a:r>
            <a:r>
              <a:rPr lang="en-US" altLang="en-US" sz="2400" baseline="0" dirty="0" smtClean="0"/>
              <a:t>  This means that most situations should not have a relapse.  Relapses of length 1 should be rare and relapses of higher length should be even more rare.  This assumption seems to be met</a:t>
            </a:r>
            <a:endParaRPr lang="en-US" altLang="en-US" sz="2000" dirty="0" smtClean="0"/>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8</a:t>
            </a:fld>
            <a:endParaRPr lang="en-US"/>
          </a:p>
        </p:txBody>
      </p:sp>
    </p:spTree>
    <p:extLst>
      <p:ext uri="{BB962C8B-B14F-4D97-AF65-F5344CB8AC3E}">
        <p14:creationId xmlns:p14="http://schemas.microsoft.com/office/powerpoint/2010/main" val="221770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charset="2"/>
              <a:buNone/>
            </a:pPr>
            <a:r>
              <a:rPr lang="en-US" altLang="en-US" dirty="0" smtClean="0"/>
              <a:t>In time between charts you plot the number of consecutive rare events.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9</a:t>
            </a:fld>
            <a:endParaRPr lang="en-US"/>
          </a:p>
        </p:txBody>
      </p:sp>
    </p:spTree>
    <p:extLst>
      <p:ext uri="{BB962C8B-B14F-4D97-AF65-F5344CB8AC3E}">
        <p14:creationId xmlns:p14="http://schemas.microsoft.com/office/powerpoint/2010/main" val="19341849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9008919-68F2-482F-A03E-DE1EFBAE2574}"/>
              </a:ext>
            </a:extLst>
          </p:cNvPr>
          <p:cNvSpPr/>
          <p:nvPr userDrawn="1"/>
        </p:nvSpPr>
        <p:spPr>
          <a:xfrm>
            <a:off x="8935656" y="5231757"/>
            <a:ext cx="3256344" cy="1626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descr="GMUgreengold.eps">
            <a:extLst>
              <a:ext uri="{FF2B5EF4-FFF2-40B4-BE49-F238E27FC236}">
                <a16:creationId xmlns:a16="http://schemas.microsoft.com/office/drawing/2014/main" xmlns="" id="{CDBFBABF-9963-4FA6-9F42-C471F9F704B4}"/>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71077" y="5334000"/>
            <a:ext cx="2075688" cy="135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34">
            <a:extLst>
              <a:ext uri="{FF2B5EF4-FFF2-40B4-BE49-F238E27FC236}">
                <a16:creationId xmlns:a16="http://schemas.microsoft.com/office/drawing/2014/main" xmlns="" id="{81D61894-07CA-4A1C-82D6-ED7F312F69BF}"/>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
        <p:nvSpPr>
          <p:cNvPr id="12" name="Text Placeholder 11"/>
          <p:cNvSpPr>
            <a:spLocks noGrp="1"/>
          </p:cNvSpPr>
          <p:nvPr>
            <p:ph type="body" sz="quarter" idx="10" hasCustomPrompt="1"/>
          </p:nvPr>
        </p:nvSpPr>
        <p:spPr>
          <a:xfrm>
            <a:off x="823331" y="536575"/>
            <a:ext cx="4648200" cy="2409825"/>
          </a:xfrm>
        </p:spPr>
        <p:txBody>
          <a:bodyPr/>
          <a:lstStyle>
            <a:lvl1pPr>
              <a:defRPr sz="4000" baseline="0">
                <a:ln>
                  <a:noFill/>
                </a:ln>
                <a:solidFill>
                  <a:schemeClr val="bg1"/>
                </a:solidFill>
              </a:defRPr>
            </a:lvl1pPr>
            <a:lvl2pPr>
              <a:defRPr sz="3200">
                <a:ln>
                  <a:noFill/>
                </a:ln>
                <a:solidFill>
                  <a:schemeClr val="bg1"/>
                </a:solidFill>
              </a:defRPr>
            </a:lvl2pPr>
            <a:lvl3pPr>
              <a:defRPr sz="3200">
                <a:ln>
                  <a:noFill/>
                </a:ln>
                <a:solidFill>
                  <a:schemeClr val="bg1"/>
                </a:solidFill>
              </a:defRPr>
            </a:lvl3pPr>
            <a:lvl4pPr>
              <a:defRPr sz="3200">
                <a:ln>
                  <a:noFill/>
                </a:ln>
                <a:solidFill>
                  <a:schemeClr val="bg1"/>
                </a:solidFill>
              </a:defRPr>
            </a:lvl4pPr>
            <a:lvl5pPr>
              <a:defRPr sz="3200">
                <a:ln>
                  <a:noFill/>
                </a:ln>
                <a:solidFill>
                  <a:schemeClr val="bg1"/>
                </a:solidFill>
              </a:defRPr>
            </a:lvl5pPr>
          </a:lstStyle>
          <a:p>
            <a:pPr lvl="0"/>
            <a:r>
              <a:rPr lang="en-US" dirty="0"/>
              <a:t>Click to edit title text</a:t>
            </a:r>
          </a:p>
        </p:txBody>
      </p:sp>
      <p:sp>
        <p:nvSpPr>
          <p:cNvPr id="15" name="Text Placeholder 14"/>
          <p:cNvSpPr>
            <a:spLocks noGrp="1"/>
          </p:cNvSpPr>
          <p:nvPr>
            <p:ph type="body" sz="quarter" idx="11" hasCustomPrompt="1"/>
          </p:nvPr>
        </p:nvSpPr>
        <p:spPr>
          <a:xfrm>
            <a:off x="823913" y="3287713"/>
            <a:ext cx="4648200" cy="1362075"/>
          </a:xfrm>
        </p:spPr>
        <p:txBody>
          <a:bodyPr/>
          <a:lstStyle>
            <a:lvl1pPr>
              <a:defRPr sz="2400">
                <a:solidFill>
                  <a:srgbClr val="FFCC33"/>
                </a:solidFill>
              </a:defRPr>
            </a:lvl1pPr>
          </a:lstStyle>
          <a:p>
            <a:pPr lvl="0"/>
            <a:r>
              <a:rPr lang="en-US" dirty="0"/>
              <a:t>Click to edit </a:t>
            </a:r>
            <a:r>
              <a:rPr lang="en-US" dirty="0" err="1"/>
              <a:t>subheader</a:t>
            </a:r>
            <a:r>
              <a:rPr lang="en-US" dirty="0"/>
              <a:t> text</a:t>
            </a:r>
          </a:p>
        </p:txBody>
      </p:sp>
    </p:spTree>
    <p:extLst>
      <p:ext uri="{BB962C8B-B14F-4D97-AF65-F5344CB8AC3E}">
        <p14:creationId xmlns:p14="http://schemas.microsoft.com/office/powerpoint/2010/main" val="149390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609600"/>
            <a:ext cx="103632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676400" y="1981200"/>
            <a:ext cx="9906000" cy="4114800"/>
          </a:xfrm>
        </p:spPr>
        <p:txBody>
          <a:bodyPr/>
          <a:lstStyle/>
          <a:p>
            <a:endParaRPr lang="en-US"/>
          </a:p>
        </p:txBody>
      </p:sp>
      <p:sp>
        <p:nvSpPr>
          <p:cNvPr id="4" name="Date Placeholder 3"/>
          <p:cNvSpPr>
            <a:spLocks noGrp="1"/>
          </p:cNvSpPr>
          <p:nvPr>
            <p:ph type="dt" sz="half" idx="10"/>
          </p:nvPr>
        </p:nvSpPr>
        <p:spPr>
          <a:xfrm>
            <a:off x="1676400" y="6248400"/>
            <a:ext cx="2540000" cy="457200"/>
          </a:xfrm>
          <a:prstGeom prst="rect">
            <a:avLst/>
          </a:prstGeom>
        </p:spPr>
        <p:txBody>
          <a:bodyPr/>
          <a:lstStyle>
            <a:lvl1pPr>
              <a:defRPr/>
            </a:lvl1pPr>
          </a:lstStyle>
          <a:p>
            <a:endParaRPr lang="en-US" altLang="en-US"/>
          </a:p>
        </p:txBody>
      </p:sp>
      <p:sp>
        <p:nvSpPr>
          <p:cNvPr id="5" name="Footer Placeholder 4"/>
          <p:cNvSpPr>
            <a:spLocks noGrp="1"/>
          </p:cNvSpPr>
          <p:nvPr>
            <p:ph type="ftr" sz="quarter" idx="11"/>
          </p:nvPr>
        </p:nvSpPr>
        <p:spPr>
          <a:xfrm>
            <a:off x="4927600" y="6248400"/>
            <a:ext cx="3860800" cy="457200"/>
          </a:xfrm>
          <a:prstGeom prst="rect">
            <a:avLst/>
          </a:prstGeom>
        </p:spPr>
        <p:txBody>
          <a:bodyPr/>
          <a:lstStyle>
            <a:lvl1pPr>
              <a:defRPr/>
            </a:lvl1pPr>
          </a:lstStyle>
          <a:p>
            <a:endParaRPr lang="en-US" altLang="en-US"/>
          </a:p>
        </p:txBody>
      </p:sp>
      <p:sp>
        <p:nvSpPr>
          <p:cNvPr id="6" name="Slide Number Placeholder 5"/>
          <p:cNvSpPr>
            <a:spLocks noGrp="1"/>
          </p:cNvSpPr>
          <p:nvPr>
            <p:ph type="sldNum" sz="quarter" idx="12"/>
          </p:nvPr>
        </p:nvSpPr>
        <p:spPr>
          <a:xfrm>
            <a:off x="9499600" y="6248400"/>
            <a:ext cx="2540000" cy="457200"/>
          </a:xfrm>
          <a:prstGeom prst="rect">
            <a:avLst/>
          </a:prstGeom>
        </p:spPr>
        <p:txBody>
          <a:bodyPr/>
          <a:lstStyle>
            <a:lvl1pPr>
              <a:defRPr/>
            </a:lvl1pPr>
          </a:lstStyle>
          <a:p>
            <a:fld id="{FAA3CB0B-4F5A-0B42-8451-CB5AF24FF405}" type="slidenum">
              <a:rPr lang="en-US" altLang="en-US"/>
              <a:pPr/>
              <a:t>‹#›</a:t>
            </a:fld>
            <a:endParaRPr lang="en-US" altLang="en-US"/>
          </a:p>
        </p:txBody>
      </p:sp>
    </p:spTree>
    <p:extLst>
      <p:ext uri="{BB962C8B-B14F-4D97-AF65-F5344CB8AC3E}">
        <p14:creationId xmlns:p14="http://schemas.microsoft.com/office/powerpoint/2010/main" val="124708039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76400" y="1981200"/>
            <a:ext cx="485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31000" y="1981200"/>
            <a:ext cx="485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676400" y="6248400"/>
            <a:ext cx="2540000" cy="45720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4927600" y="6248400"/>
            <a:ext cx="3860800" cy="457200"/>
          </a:xfrm>
          <a:prstGeom prst="rect">
            <a:avLst/>
          </a:prstGeom>
        </p:spPr>
        <p:txBody>
          <a:bodyPr/>
          <a:lstStyle>
            <a:lvl1pPr>
              <a:defRPr/>
            </a:lvl1pPr>
          </a:lstStyle>
          <a:p>
            <a:endParaRPr lang="en-US" altLang="en-US"/>
          </a:p>
        </p:txBody>
      </p:sp>
      <p:sp>
        <p:nvSpPr>
          <p:cNvPr id="7" name="Slide Number Placeholder 6"/>
          <p:cNvSpPr>
            <a:spLocks noGrp="1"/>
          </p:cNvSpPr>
          <p:nvPr>
            <p:ph type="sldNum" sz="quarter" idx="12"/>
          </p:nvPr>
        </p:nvSpPr>
        <p:spPr>
          <a:xfrm>
            <a:off x="9499600" y="6248400"/>
            <a:ext cx="2540000" cy="457200"/>
          </a:xfrm>
          <a:prstGeom prst="rect">
            <a:avLst/>
          </a:prstGeom>
        </p:spPr>
        <p:txBody>
          <a:bodyPr/>
          <a:lstStyle>
            <a:lvl1pPr>
              <a:defRPr/>
            </a:lvl1pPr>
          </a:lstStyle>
          <a:p>
            <a:fld id="{A42A5F59-FFE0-B84B-87EF-040807D074D3}" type="slidenum">
              <a:rPr lang="en-US" altLang="en-US"/>
              <a:pPr/>
              <a:t>‹#›</a:t>
            </a:fld>
            <a:endParaRPr lang="en-US" altLang="en-US"/>
          </a:p>
        </p:txBody>
      </p:sp>
    </p:spTree>
    <p:extLst>
      <p:ext uri="{BB962C8B-B14F-4D97-AF65-F5344CB8AC3E}">
        <p14:creationId xmlns:p14="http://schemas.microsoft.com/office/powerpoint/2010/main" val="153012206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609600"/>
            <a:ext cx="10363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676400" y="1981200"/>
            <a:ext cx="9906000" cy="4114800"/>
          </a:xfrm>
        </p:spPr>
        <p:txBody>
          <a:bodyPr/>
          <a:lstStyle/>
          <a:p>
            <a:endParaRPr lang="en-US"/>
          </a:p>
        </p:txBody>
      </p:sp>
      <p:sp>
        <p:nvSpPr>
          <p:cNvPr id="4" name="Date Placeholder 3"/>
          <p:cNvSpPr>
            <a:spLocks noGrp="1"/>
          </p:cNvSpPr>
          <p:nvPr>
            <p:ph type="dt" sz="half" idx="10"/>
          </p:nvPr>
        </p:nvSpPr>
        <p:spPr>
          <a:xfrm>
            <a:off x="1676400" y="6248400"/>
            <a:ext cx="2540000" cy="457200"/>
          </a:xfrm>
          <a:prstGeom prst="rect">
            <a:avLst/>
          </a:prstGeom>
        </p:spPr>
        <p:txBody>
          <a:bodyPr/>
          <a:lstStyle>
            <a:lvl1pPr>
              <a:defRPr/>
            </a:lvl1pPr>
          </a:lstStyle>
          <a:p>
            <a:endParaRPr lang="en-US" altLang="en-US"/>
          </a:p>
        </p:txBody>
      </p:sp>
      <p:sp>
        <p:nvSpPr>
          <p:cNvPr id="5" name="Footer Placeholder 4"/>
          <p:cNvSpPr>
            <a:spLocks noGrp="1"/>
          </p:cNvSpPr>
          <p:nvPr>
            <p:ph type="ftr" sz="quarter" idx="11"/>
          </p:nvPr>
        </p:nvSpPr>
        <p:spPr>
          <a:xfrm>
            <a:off x="4927600" y="6248400"/>
            <a:ext cx="3860800" cy="457200"/>
          </a:xfrm>
          <a:prstGeom prst="rect">
            <a:avLst/>
          </a:prstGeom>
        </p:spPr>
        <p:txBody>
          <a:bodyPr/>
          <a:lstStyle>
            <a:lvl1pPr>
              <a:defRPr/>
            </a:lvl1pPr>
          </a:lstStyle>
          <a:p>
            <a:endParaRPr lang="en-US" altLang="en-US"/>
          </a:p>
        </p:txBody>
      </p:sp>
      <p:sp>
        <p:nvSpPr>
          <p:cNvPr id="6" name="Slide Number Placeholder 5"/>
          <p:cNvSpPr>
            <a:spLocks noGrp="1"/>
          </p:cNvSpPr>
          <p:nvPr>
            <p:ph type="sldNum" sz="quarter" idx="12"/>
          </p:nvPr>
        </p:nvSpPr>
        <p:spPr>
          <a:xfrm>
            <a:off x="9499600" y="6248400"/>
            <a:ext cx="2540000" cy="457200"/>
          </a:xfrm>
          <a:prstGeom prst="rect">
            <a:avLst/>
          </a:prstGeom>
        </p:spPr>
        <p:txBody>
          <a:bodyPr/>
          <a:lstStyle>
            <a:lvl1pPr>
              <a:defRPr/>
            </a:lvl1pPr>
          </a:lstStyle>
          <a:p>
            <a:fld id="{209946D6-6655-6644-B0A1-F09B66A44810}" type="slidenum">
              <a:rPr lang="en-US" altLang="en-US"/>
              <a:pPr/>
              <a:t>‹#›</a:t>
            </a:fld>
            <a:endParaRPr lang="en-US" altLang="en-US"/>
          </a:p>
        </p:txBody>
      </p:sp>
    </p:spTree>
    <p:extLst>
      <p:ext uri="{BB962C8B-B14F-4D97-AF65-F5344CB8AC3E}">
        <p14:creationId xmlns:p14="http://schemas.microsoft.com/office/powerpoint/2010/main" val="1335919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76400" y="1981200"/>
            <a:ext cx="485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6731000" y="1981200"/>
            <a:ext cx="4851400" cy="4114800"/>
          </a:xfrm>
        </p:spPr>
        <p:txBody>
          <a:bodyPr/>
          <a:lstStyle/>
          <a:p>
            <a:endParaRPr lang="en-US"/>
          </a:p>
        </p:txBody>
      </p:sp>
      <p:sp>
        <p:nvSpPr>
          <p:cNvPr id="5" name="Date Placeholder 4"/>
          <p:cNvSpPr>
            <a:spLocks noGrp="1"/>
          </p:cNvSpPr>
          <p:nvPr>
            <p:ph type="dt" sz="half" idx="10"/>
          </p:nvPr>
        </p:nvSpPr>
        <p:spPr>
          <a:xfrm>
            <a:off x="1676400" y="6248400"/>
            <a:ext cx="2540000" cy="45720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4927600" y="6248400"/>
            <a:ext cx="3860800" cy="457200"/>
          </a:xfrm>
          <a:prstGeom prst="rect">
            <a:avLst/>
          </a:prstGeom>
        </p:spPr>
        <p:txBody>
          <a:bodyPr/>
          <a:lstStyle>
            <a:lvl1pPr>
              <a:defRPr/>
            </a:lvl1pPr>
          </a:lstStyle>
          <a:p>
            <a:endParaRPr lang="en-US" altLang="en-US"/>
          </a:p>
        </p:txBody>
      </p:sp>
      <p:sp>
        <p:nvSpPr>
          <p:cNvPr id="7" name="Slide Number Placeholder 6"/>
          <p:cNvSpPr>
            <a:spLocks noGrp="1"/>
          </p:cNvSpPr>
          <p:nvPr>
            <p:ph type="sldNum" sz="quarter" idx="12"/>
          </p:nvPr>
        </p:nvSpPr>
        <p:spPr>
          <a:xfrm>
            <a:off x="9499600" y="6248400"/>
            <a:ext cx="2540000" cy="457200"/>
          </a:xfrm>
          <a:prstGeom prst="rect">
            <a:avLst/>
          </a:prstGeom>
        </p:spPr>
        <p:txBody>
          <a:bodyPr/>
          <a:lstStyle>
            <a:lvl1pPr>
              <a:defRPr/>
            </a:lvl1pPr>
          </a:lstStyle>
          <a:p>
            <a:fld id="{3DE9D323-C9DD-DF4D-9456-6233C3C830C3}" type="slidenum">
              <a:rPr lang="en-US" altLang="en-US"/>
              <a:pPr/>
              <a:t>‹#›</a:t>
            </a:fld>
            <a:endParaRPr lang="en-US" altLang="en-US"/>
          </a:p>
        </p:txBody>
      </p:sp>
    </p:spTree>
    <p:extLst>
      <p:ext uri="{BB962C8B-B14F-4D97-AF65-F5344CB8AC3E}">
        <p14:creationId xmlns:p14="http://schemas.microsoft.com/office/powerpoint/2010/main" val="2341986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amp;W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8" name="Rectangle 34">
            <a:extLst>
              <a:ext uri="{FF2B5EF4-FFF2-40B4-BE49-F238E27FC236}">
                <a16:creationId xmlns:a16="http://schemas.microsoft.com/office/drawing/2014/main" xmlns="" id="{20FB55CB-28CF-4BA5-A14C-68AAF2C69257}"/>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tudents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8" name="Rectangle 34">
            <a:extLst>
              <a:ext uri="{FF2B5EF4-FFF2-40B4-BE49-F238E27FC236}">
                <a16:creationId xmlns:a16="http://schemas.microsoft.com/office/drawing/2014/main" xmlns="" id="{E5CF39DD-EB27-458E-B080-C2C095C05281}"/>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838200"/>
            <a:ext cx="4876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838200"/>
            <a:ext cx="5003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dirty="0" smtClean="0">
                <a:solidFill>
                  <a:schemeClr val="tx2"/>
                </a:solidFill>
              </a:defRPr>
            </a:lvl1pPr>
          </a:lstStyle>
          <a:p>
            <a:pPr marL="0" lvl="0" indent="0">
              <a:spcBef>
                <a:spcPts val="0"/>
              </a:spcBef>
            </a:pPr>
            <a:r>
              <a:rPr lang="en-US"/>
              <a:t>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Graphic, Caption">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12800" y="4343400"/>
            <a:ext cx="10363200" cy="1981200"/>
          </a:xfrm>
        </p:spPr>
        <p:txBody>
          <a:bodyPr numCol="3"/>
          <a:lstStyle>
            <a:lvl1pPr>
              <a:defRPr baseline="0">
                <a:solidFill>
                  <a:schemeClr val="tx2"/>
                </a:solidFill>
              </a:defRPr>
            </a:lvl1pPr>
            <a:lvl2pPr marL="0" indent="0">
              <a:defRPr>
                <a:solidFill>
                  <a:schemeClr val="tx2"/>
                </a:solidFill>
              </a:defRPr>
            </a:lvl2pPr>
          </a:lstStyle>
          <a:p>
            <a:pPr lvl="0"/>
            <a:r>
              <a:rPr lang="en-US"/>
              <a:t>Edit Master text styles</a:t>
            </a:r>
          </a:p>
          <a:p>
            <a:pPr lvl="1"/>
            <a:r>
              <a:rPr lang="en-US"/>
              <a:t>Second level</a:t>
            </a:r>
          </a:p>
        </p:txBody>
      </p:sp>
      <p:sp>
        <p:nvSpPr>
          <p:cNvPr id="12" name="Picture Placeholder 11"/>
          <p:cNvSpPr>
            <a:spLocks noGrp="1"/>
          </p:cNvSpPr>
          <p:nvPr>
            <p:ph type="pic" sz="quarter" idx="14"/>
          </p:nvPr>
        </p:nvSpPr>
        <p:spPr>
          <a:xfrm>
            <a:off x="812800" y="838200"/>
            <a:ext cx="10363200" cy="3200400"/>
          </a:xfrm>
        </p:spPr>
        <p:txBody>
          <a:bodyPr/>
          <a:lstStyle>
            <a:lvl1pPr>
              <a:defRPr>
                <a:solidFill>
                  <a:schemeClr val="tx2"/>
                </a:solidFill>
              </a:defRPr>
            </a:lvl1pPr>
          </a:lstStyle>
          <a:p>
            <a:r>
              <a:rPr lang="en-US"/>
              <a:t>Click icon to add picture</a:t>
            </a:r>
            <a:endParaRPr lang="en-US" dirty="0"/>
          </a:p>
        </p:txBody>
      </p:sp>
      <p:sp>
        <p:nvSpPr>
          <p:cNvPr id="5" name="Rectangle 8"/>
          <p:cNvSpPr>
            <a:spLocks noGrp="1"/>
          </p:cNvSpPr>
          <p:nvPr>
            <p:ph type="body" sz="quarter" idx="15"/>
          </p:nvPr>
        </p:nvSpPr>
        <p:spPr>
          <a:xfrm>
            <a:off x="812800" y="381000"/>
            <a:ext cx="10363200" cy="228600"/>
          </a:xfrm>
          <a:solidFill>
            <a:schemeClr val="bg1">
              <a:lumMod val="85000"/>
            </a:schemeClr>
          </a:solidFill>
        </p:spPr>
        <p:txBody>
          <a:bodyPr tIns="0" bIns="0" anchor="t" anchorCtr="0"/>
          <a:lstStyle>
            <a:lvl1pPr marL="0" indent="0">
              <a:spcBef>
                <a:spcPts val="0"/>
              </a:spcBef>
              <a:defRPr sz="1400" b="1" i="0" cap="all" spc="120">
                <a:solidFill>
                  <a:schemeClr val="tx2"/>
                </a:solidFill>
              </a:defRPr>
            </a:lvl1pPr>
            <a:extLst/>
          </a:lstStyle>
          <a:p>
            <a:pPr lvl="0"/>
            <a:r>
              <a:rPr lang="en-US"/>
              <a:t>Edit Master text styles</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ing w/single col text">
    <p:spTree>
      <p:nvGrpSpPr>
        <p:cNvPr id="1" name=""/>
        <p:cNvGrpSpPr/>
        <p:nvPr/>
      </p:nvGrpSpPr>
      <p:grpSpPr>
        <a:xfrm>
          <a:off x="0" y="0"/>
          <a:ext cx="0" cy="0"/>
          <a:chOff x="0" y="0"/>
          <a:chExt cx="0" cy="0"/>
        </a:xfrm>
      </p:grpSpPr>
      <p:sp>
        <p:nvSpPr>
          <p:cNvPr id="1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smtClean="0">
                <a:solidFill>
                  <a:schemeClr val="tx2"/>
                </a:solidFill>
              </a:defRPr>
            </a:lvl1pPr>
          </a:lstStyle>
          <a:p>
            <a:pPr marL="0" lvl="0" indent="0">
              <a:spcBef>
                <a:spcPts val="0"/>
              </a:spcBef>
            </a:pPr>
            <a:r>
              <a:rPr lang="en-US"/>
              <a:t>Edit Master text styles</a:t>
            </a:r>
          </a:p>
        </p:txBody>
      </p:sp>
      <p:sp>
        <p:nvSpPr>
          <p:cNvPr id="3" name="Text Placeholder 2"/>
          <p:cNvSpPr>
            <a:spLocks noGrp="1"/>
          </p:cNvSpPr>
          <p:nvPr>
            <p:ph type="body" sz="quarter" idx="14"/>
          </p:nvPr>
        </p:nvSpPr>
        <p:spPr>
          <a:xfrm>
            <a:off x="812800" y="838200"/>
            <a:ext cx="10363200" cy="518160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a:t>Edit Master text styles</a:t>
            </a:r>
          </a:p>
          <a:p>
            <a:pPr lvl="1"/>
            <a:r>
              <a:rPr lang="en-US"/>
              <a:t>Second level</a:t>
            </a:r>
          </a:p>
          <a:p>
            <a:pPr lvl="2"/>
            <a:r>
              <a:rPr lang="en-US"/>
              <a:t>Third level</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812800" y="533400"/>
            <a:ext cx="10363200" cy="5715000"/>
          </a:xfrm>
        </p:spPr>
        <p:txBody>
          <a:bodyPr/>
          <a:lstStyle>
            <a:lvl1pPr>
              <a:defRPr>
                <a:solidFill>
                  <a:schemeClr val="tx2"/>
                </a:solidFill>
              </a:defRPr>
            </a:lvl1pPr>
          </a:lstStyle>
          <a:p>
            <a:r>
              <a:rPr lang="en-US"/>
              <a:t>Click icon to add chart</a:t>
            </a:r>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3"/>
          <p:cNvSpPr>
            <a:spLocks noGrp="1"/>
          </p:cNvSpPr>
          <p:nvPr>
            <p:ph type="ctrTitle"/>
          </p:nvPr>
        </p:nvSpPr>
        <p:spPr>
          <a:xfrm>
            <a:off x="304800" y="5334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676400" y="6248400"/>
            <a:ext cx="2540000" cy="457200"/>
          </a:xfrm>
          <a:prstGeom prst="rect">
            <a:avLst/>
          </a:prstGeom>
        </p:spPr>
        <p:txBody>
          <a:bodyPr/>
          <a:lstStyle>
            <a:lvl1pPr>
              <a:defRPr/>
            </a:lvl1pPr>
          </a:lstStyle>
          <a:p>
            <a:endParaRPr lang="en-US" altLang="en-US"/>
          </a:p>
        </p:txBody>
      </p:sp>
      <p:sp>
        <p:nvSpPr>
          <p:cNvPr id="5" name="Footer Placeholder 4"/>
          <p:cNvSpPr>
            <a:spLocks noGrp="1"/>
          </p:cNvSpPr>
          <p:nvPr>
            <p:ph type="ftr" sz="quarter" idx="11"/>
          </p:nvPr>
        </p:nvSpPr>
        <p:spPr>
          <a:xfrm>
            <a:off x="4927600" y="6248400"/>
            <a:ext cx="3860800" cy="457200"/>
          </a:xfrm>
          <a:prstGeom prst="rect">
            <a:avLst/>
          </a:prstGeom>
        </p:spPr>
        <p:txBody>
          <a:bodyPr/>
          <a:lstStyle>
            <a:lvl1pPr>
              <a:defRPr/>
            </a:lvl1pPr>
          </a:lstStyle>
          <a:p>
            <a:endParaRPr lang="en-US" altLang="en-US"/>
          </a:p>
        </p:txBody>
      </p:sp>
      <p:sp>
        <p:nvSpPr>
          <p:cNvPr id="6" name="Slide Number Placeholder 5"/>
          <p:cNvSpPr>
            <a:spLocks noGrp="1"/>
          </p:cNvSpPr>
          <p:nvPr>
            <p:ph type="sldNum" sz="quarter" idx="12"/>
          </p:nvPr>
        </p:nvSpPr>
        <p:spPr>
          <a:xfrm>
            <a:off x="9499600" y="6248400"/>
            <a:ext cx="2540000" cy="457200"/>
          </a:xfrm>
          <a:prstGeom prst="rect">
            <a:avLst/>
          </a:prstGeom>
        </p:spPr>
        <p:txBody>
          <a:bodyPr/>
          <a:lstStyle>
            <a:lvl1pPr>
              <a:defRPr/>
            </a:lvl1pPr>
          </a:lstStyle>
          <a:p>
            <a:fld id="{F9D27088-FD02-C64B-9D07-89B40D40C500}" type="slidenum">
              <a:rPr lang="en-US" altLang="en-US"/>
              <a:pPr/>
              <a:t>‹#›</a:t>
            </a:fld>
            <a:endParaRPr lang="en-US" altLang="en-US"/>
          </a:p>
        </p:txBody>
      </p:sp>
    </p:spTree>
    <p:extLst>
      <p:ext uri="{BB962C8B-B14F-4D97-AF65-F5344CB8AC3E}">
        <p14:creationId xmlns:p14="http://schemas.microsoft.com/office/powerpoint/2010/main" val="62119523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11785600" y="0"/>
            <a:ext cx="406400" cy="6858000"/>
          </a:xfrm>
          <a:prstGeom prst="rect">
            <a:avLst/>
          </a:prstGeom>
          <a:solidFill>
            <a:schemeClr val="bg1">
              <a:lumMod val="8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027" name="Rectangle 3"/>
          <p:cNvSpPr>
            <a:spLocks noGrp="1"/>
          </p:cNvSpPr>
          <p:nvPr>
            <p:ph type="body" idx="1"/>
          </p:nvPr>
        </p:nvSpPr>
        <p:spPr bwMode="auto">
          <a:xfrm>
            <a:off x="508000" y="381000"/>
            <a:ext cx="10668000" cy="58674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10"/>
          <p:cNvSpPr/>
          <p:nvPr/>
        </p:nvSpPr>
        <p:spPr>
          <a:xfrm>
            <a:off x="0" y="0"/>
            <a:ext cx="1016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3" name="Rectangle 34"/>
          <p:cNvSpPr txBox="1">
            <a:spLocks/>
          </p:cNvSpPr>
          <p:nvPr/>
        </p:nvSpPr>
        <p:spPr>
          <a:xfrm>
            <a:off x="9028252" y="6477000"/>
            <a:ext cx="2147747"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r" fontAlgn="auto">
              <a:spcBef>
                <a:spcPts val="0"/>
              </a:spcBef>
              <a:spcAft>
                <a:spcPts val="0"/>
              </a:spcAft>
              <a:defRPr/>
            </a:pPr>
            <a:r>
              <a:rPr lang="en-US" sz="900" kern="0" spc="150" dirty="0">
                <a:solidFill>
                  <a:srgbClr val="000000"/>
                </a:solidFill>
              </a:rPr>
              <a:t>GEORGE MASON UNIVERSITY</a:t>
            </a:r>
          </a:p>
        </p:txBody>
      </p:sp>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Rectangle 34">
            <a:extLst>
              <a:ext uri="{FF2B5EF4-FFF2-40B4-BE49-F238E27FC236}">
                <a16:creationId xmlns:a16="http://schemas.microsoft.com/office/drawing/2014/main" xmlns="" id="{894A7767-E094-483E-9582-5A512B559400}"/>
              </a:ext>
            </a:extLst>
          </p:cNvPr>
          <p:cNvSpPr txBox="1">
            <a:spLocks/>
          </p:cNvSpPr>
          <p:nvPr userDrawn="1"/>
        </p:nvSpPr>
        <p:spPr>
          <a:xfrm>
            <a:off x="754292" y="6477000"/>
            <a:ext cx="2324583"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900" kern="0" spc="150" dirty="0">
                <a:solidFill>
                  <a:srgbClr val="000000"/>
                </a:solidFill>
              </a:rPr>
              <a:t>Health Informatics Program</a:t>
            </a:r>
          </a:p>
        </p:txBody>
      </p:sp>
    </p:spTree>
    <p:extLst>
      <p:ext uri="{BB962C8B-B14F-4D97-AF65-F5344CB8AC3E}">
        <p14:creationId xmlns:p14="http://schemas.microsoft.com/office/powerpoint/2010/main" val="1472503480"/>
      </p:ext>
    </p:extLst>
  </p:cSld>
  <p:clrMap bg1="lt1" tx1="dk1" bg2="lt2" tx2="dk2" accent1="accent1" accent2="accent2" accent3="accent3" accent4="accent4" accent5="accent5" accent6="accent6" hlink="hlink" folHlink="folHlink"/>
  <p:sldLayoutIdLst>
    <p:sldLayoutId id="2147483685" r:id="rId1"/>
    <p:sldLayoutId id="2147483673" r:id="rId2"/>
    <p:sldLayoutId id="2147483674" r:id="rId3"/>
    <p:sldLayoutId id="2147483676" r:id="rId4"/>
    <p:sldLayoutId id="2147483677" r:id="rId5"/>
    <p:sldLayoutId id="2147483678" r:id="rId6"/>
    <p:sldLayoutId id="2147483680" r:id="rId7"/>
    <p:sldLayoutId id="2147483681" r:id="rId8"/>
    <p:sldLayoutId id="2147483686" r:id="rId9"/>
    <p:sldLayoutId id="2147483687" r:id="rId10"/>
    <p:sldLayoutId id="2147483688" r:id="rId11"/>
    <p:sldLayoutId id="2147483689" r:id="rId12"/>
    <p:sldLayoutId id="2147483690" r:id="rId13"/>
  </p:sldLayoutIdLst>
  <p:txStyles>
    <p:titleStyle>
      <a:lvl1pPr algn="l" rtl="0" eaLnBrk="1" fontAlgn="base" hangingPunct="1">
        <a:spcBef>
          <a:spcPct val="0"/>
        </a:spcBef>
        <a:spcAft>
          <a:spcPct val="0"/>
        </a:spcAft>
        <a:defRPr sz="2400" cap="small">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p:titleStyle>
    <p:bodyStyle>
      <a:lvl1pPr marL="342900" indent="-342900" algn="l" rtl="0" eaLnBrk="1" fontAlgn="base" hangingPunct="1">
        <a:spcBef>
          <a:spcPct val="20000"/>
        </a:spcBef>
        <a:spcAft>
          <a:spcPct val="0"/>
        </a:spcAft>
        <a:defRPr sz="18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chemeClr val="tx2"/>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chemeClr val="tx2"/>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3330" y="536575"/>
            <a:ext cx="9308812" cy="2409825"/>
          </a:xfrm>
        </p:spPr>
        <p:txBody>
          <a:bodyPr/>
          <a:lstStyle/>
          <a:p>
            <a:r>
              <a:rPr lang="en-US" sz="4800" dirty="0" smtClean="0"/>
              <a:t>Time between Control Chart: </a:t>
            </a:r>
          </a:p>
          <a:p>
            <a:r>
              <a:rPr lang="en-US" sz="4800" dirty="0" smtClean="0"/>
              <a:t>When Is Harm Reduction Drug Use?</a:t>
            </a:r>
            <a:endParaRPr lang="en-US" sz="4800" dirty="0"/>
          </a:p>
        </p:txBody>
      </p:sp>
      <p:sp>
        <p:nvSpPr>
          <p:cNvPr id="4" name="Text Placeholder 3"/>
          <p:cNvSpPr>
            <a:spLocks noGrp="1"/>
          </p:cNvSpPr>
          <p:nvPr>
            <p:ph type="body" sz="quarter" idx="11"/>
          </p:nvPr>
        </p:nvSpPr>
        <p:spPr>
          <a:xfrm>
            <a:off x="823912" y="3287713"/>
            <a:ext cx="6246589" cy="1362075"/>
          </a:xfrm>
        </p:spPr>
        <p:txBody>
          <a:bodyPr/>
          <a:lstStyle/>
          <a:p>
            <a:r>
              <a:rPr lang="en-US" sz="3200" dirty="0"/>
              <a:t>Farrokh Alemi, Ph.D.</a:t>
            </a:r>
          </a:p>
          <a:p>
            <a:endParaRPr lang="en-US" sz="3200" dirty="0"/>
          </a:p>
        </p:txBody>
      </p:sp>
      <p:sp>
        <p:nvSpPr>
          <p:cNvPr id="2" name="Rectangle 1"/>
          <p:cNvSpPr/>
          <p:nvPr/>
        </p:nvSpPr>
        <p:spPr>
          <a:xfrm>
            <a:off x="147484" y="4326622"/>
            <a:ext cx="11842955" cy="646331"/>
          </a:xfrm>
          <a:prstGeom prst="rect">
            <a:avLst/>
          </a:prstGeom>
        </p:spPr>
        <p:txBody>
          <a:bodyPr wrap="square">
            <a:spAutoFit/>
          </a:bodyPr>
          <a:lstStyle/>
          <a:p>
            <a:r>
              <a:rPr lang="en-US" dirty="0" smtClean="0">
                <a:solidFill>
                  <a:schemeClr val="bg1"/>
                </a:solidFill>
              </a:rPr>
              <a:t>Based on Alemi </a:t>
            </a:r>
            <a:r>
              <a:rPr lang="en-US" dirty="0">
                <a:solidFill>
                  <a:schemeClr val="bg1"/>
                </a:solidFill>
              </a:rPr>
              <a:t>F, Haack M, </a:t>
            </a:r>
            <a:r>
              <a:rPr lang="en-US" dirty="0" err="1">
                <a:solidFill>
                  <a:schemeClr val="bg1"/>
                </a:solidFill>
              </a:rPr>
              <a:t>Nemes</a:t>
            </a:r>
            <a:r>
              <a:rPr lang="en-US" dirty="0">
                <a:solidFill>
                  <a:schemeClr val="bg1"/>
                </a:solidFill>
              </a:rPr>
              <a:t> S. </a:t>
            </a:r>
            <a:r>
              <a:rPr lang="en-US" dirty="0" smtClean="0">
                <a:solidFill>
                  <a:schemeClr val="bg1"/>
                </a:solidFill>
              </a:rPr>
              <a:t>Statistical </a:t>
            </a:r>
            <a:r>
              <a:rPr lang="en-US" dirty="0">
                <a:solidFill>
                  <a:schemeClr val="bg1"/>
                </a:solidFill>
              </a:rPr>
              <a:t>definition of relapse: case of family drug court</a:t>
            </a:r>
            <a:r>
              <a:rPr lang="en-US" dirty="0" smtClean="0">
                <a:solidFill>
                  <a:schemeClr val="bg1"/>
                </a:solidFill>
              </a:rPr>
              <a:t>. Addict </a:t>
            </a:r>
            <a:r>
              <a:rPr lang="en-US" dirty="0" err="1">
                <a:solidFill>
                  <a:schemeClr val="bg1"/>
                </a:solidFill>
              </a:rPr>
              <a:t>Behav</a:t>
            </a:r>
            <a:r>
              <a:rPr lang="en-US" dirty="0">
                <a:solidFill>
                  <a:schemeClr val="bg1"/>
                </a:solidFill>
              </a:rPr>
              <a:t>. 2004 Jun</a:t>
            </a:r>
            <a:r>
              <a:rPr lang="en-US" dirty="0" smtClean="0">
                <a:solidFill>
                  <a:schemeClr val="bg1"/>
                </a:solidFill>
              </a:rPr>
              <a:t>; 29(4): 685-98.</a:t>
            </a:r>
            <a:endParaRPr lang="en-US" dirty="0">
              <a:solidFill>
                <a:schemeClr val="bg1"/>
              </a:solidFill>
            </a:endParaRPr>
          </a:p>
        </p:txBody>
      </p:sp>
    </p:spTree>
    <p:extLst>
      <p:ext uri="{BB962C8B-B14F-4D97-AF65-F5344CB8AC3E}">
        <p14:creationId xmlns:p14="http://schemas.microsoft.com/office/powerpoint/2010/main" val="1184826547"/>
      </p:ext>
    </p:extLst>
  </p:cSld>
  <p:clrMapOvr>
    <a:masterClrMapping/>
  </p:clrMapOvr>
  <mc:AlternateContent xmlns:mc="http://schemas.openxmlformats.org/markup-compatibility/2006">
    <mc:Choice xmlns:p14="http://schemas.microsoft.com/office/powerpoint/2010/main" Requires="p14">
      <p:transition spd="slow" p14:dur="2000" advTm="14140"/>
    </mc:Choice>
    <mc:Fallback>
      <p:transition spd="slow" advTm="1414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z="4000" dirty="0"/>
              <a:t>Step 2: Select the event to trace</a:t>
            </a:r>
          </a:p>
        </p:txBody>
      </p:sp>
      <p:sp>
        <p:nvSpPr>
          <p:cNvPr id="4" name="Rectangle 3"/>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Consecutive</a:t>
            </a:r>
            <a:endParaRPr lang="en-US" sz="7200" dirty="0"/>
          </a:p>
        </p:txBody>
      </p:sp>
      <p:sp>
        <p:nvSpPr>
          <p:cNvPr id="5" name="Rectangle 4"/>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srgbClr val="C00000"/>
                </a:solidFill>
              </a:rPr>
              <a:t>Drug Use Days</a:t>
            </a:r>
            <a:endParaRPr lang="en-US" sz="6600" dirty="0">
              <a:solidFill>
                <a:srgbClr val="C00000"/>
              </a:solidFill>
            </a:endParaRPr>
          </a:p>
        </p:txBody>
      </p:sp>
    </p:spTree>
    <p:extLst>
      <p:ext uri="{BB962C8B-B14F-4D97-AF65-F5344CB8AC3E}">
        <p14:creationId xmlns:p14="http://schemas.microsoft.com/office/powerpoint/2010/main" val="1721914647"/>
      </p:ext>
    </p:extLst>
  </p:cSld>
  <p:clrMapOvr>
    <a:masterClrMapping/>
  </p:clrMapOvr>
  <p:transition advTm="5685"/>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z="4000" dirty="0"/>
              <a:t>Step 2: Select the event to trace</a:t>
            </a:r>
          </a:p>
        </p:txBody>
      </p:sp>
      <p:sp>
        <p:nvSpPr>
          <p:cNvPr id="4" name="Rectangle 3"/>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Consecutive</a:t>
            </a:r>
            <a:endParaRPr lang="en-US" sz="7200" dirty="0"/>
          </a:p>
        </p:txBody>
      </p:sp>
      <p:sp>
        <p:nvSpPr>
          <p:cNvPr id="5" name="Rectangle 4"/>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smtClean="0">
                <a:solidFill>
                  <a:srgbClr val="C00000"/>
                </a:solidFill>
              </a:rPr>
              <a:t>Drug Free Days</a:t>
            </a:r>
            <a:endParaRPr lang="en-US" sz="6600" dirty="0">
              <a:solidFill>
                <a:srgbClr val="C00000"/>
              </a:solidFill>
            </a:endParaRPr>
          </a:p>
        </p:txBody>
      </p:sp>
    </p:spTree>
    <p:extLst>
      <p:ext uri="{BB962C8B-B14F-4D97-AF65-F5344CB8AC3E}">
        <p14:creationId xmlns:p14="http://schemas.microsoft.com/office/powerpoint/2010/main" val="16040866"/>
      </p:ext>
    </p:extLst>
  </p:cSld>
  <p:clrMapOvr>
    <a:masterClrMapping/>
  </p:clrMapOvr>
  <p:transition advTm="5708"/>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z="4000"/>
              <a:t>Step 3: Calculate time to event</a:t>
            </a:r>
          </a:p>
        </p:txBody>
      </p:sp>
      <p:graphicFrame>
        <p:nvGraphicFramePr>
          <p:cNvPr id="5" name="Table 4"/>
          <p:cNvGraphicFramePr>
            <a:graphicFrameLocks noGrp="1"/>
          </p:cNvGraphicFramePr>
          <p:nvPr>
            <p:extLst>
              <p:ext uri="{D42A27DB-BD31-4B8C-83A1-F6EECF244321}">
                <p14:modId xmlns:p14="http://schemas.microsoft.com/office/powerpoint/2010/main" val="855969948"/>
              </p:ext>
            </p:extLst>
          </p:nvPr>
        </p:nvGraphicFramePr>
        <p:xfrm>
          <a:off x="669472" y="725170"/>
          <a:ext cx="10221684" cy="4112260"/>
        </p:xfrm>
        <a:graphic>
          <a:graphicData uri="http://schemas.openxmlformats.org/drawingml/2006/table">
            <a:tbl>
              <a:tblPr/>
              <a:tblGrid>
                <a:gridCol w="2555421"/>
                <a:gridCol w="2555421"/>
                <a:gridCol w="2555421"/>
                <a:gridCol w="2555421"/>
              </a:tblGrid>
              <a:tr h="203200">
                <a:tc gridSpan="4">
                  <a:txBody>
                    <a:bodyPr/>
                    <a:lstStyle/>
                    <a:p>
                      <a:pPr algn="ctr" fontAlgn="ctr"/>
                      <a:r>
                        <a:rPr lang="en-US" sz="3200" b="1" i="0" u="none" strike="noStrike" dirty="0">
                          <a:solidFill>
                            <a:srgbClr val="000000"/>
                          </a:solidFill>
                          <a:effectLst/>
                          <a:latin typeface="Calibri" charset="0"/>
                        </a:rPr>
                        <a:t>Count of Consecutive Days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609600">
                <a:tc>
                  <a:txBody>
                    <a:bodyPr/>
                    <a:lstStyle/>
                    <a:p>
                      <a:pPr algn="ctr" fontAlgn="ctr"/>
                      <a:r>
                        <a:rPr lang="en-US" sz="3200" b="1" i="0" u="none" strike="noStrike" dirty="0">
                          <a:solidFill>
                            <a:srgbClr val="000000"/>
                          </a:solidFill>
                          <a:effectLst/>
                          <a:latin typeface="Calibri" charset="0"/>
                        </a:rPr>
                        <a:t>Yesterday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1" i="0" u="none" strike="noStrike" dirty="0">
                          <a:solidFill>
                            <a:srgbClr val="000000"/>
                          </a:solidFill>
                          <a:effectLst/>
                          <a:latin typeface="Calibri" charset="0"/>
                        </a:rPr>
                        <a:t>Today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1" i="0" u="none" strike="noStrike" dirty="0">
                          <a:solidFill>
                            <a:srgbClr val="000000"/>
                          </a:solidFill>
                          <a:effectLst/>
                          <a:latin typeface="Calibri" charset="0"/>
                        </a:rPr>
                        <a:t>Drug </a:t>
                      </a:r>
                      <a:r>
                        <a:rPr lang="en-US" sz="3200" b="1" i="0" u="none" strike="noStrike" dirty="0" smtClean="0">
                          <a:solidFill>
                            <a:srgbClr val="000000"/>
                          </a:solidFill>
                          <a:effectLst/>
                          <a:latin typeface="Calibri" charset="0"/>
                        </a:rPr>
                        <a:t>Use</a:t>
                      </a:r>
                      <a:endParaRPr lang="en-US" sz="3200" b="1" i="0" u="none" strike="noStrike" dirty="0">
                        <a:solidFill>
                          <a:srgbClr val="000000"/>
                        </a:solidFill>
                        <a:effectLst/>
                        <a:latin typeface="Calibri" charset="0"/>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US" sz="3200" b="1" i="0" u="none" strike="noStrike" dirty="0">
                          <a:solidFill>
                            <a:srgbClr val="000000"/>
                          </a:solidFill>
                          <a:effectLst/>
                          <a:latin typeface="Calibri" charset="0"/>
                        </a:rPr>
                        <a:t>Drug </a:t>
                      </a:r>
                      <a:r>
                        <a:rPr lang="en-US" sz="3200" b="1" i="0" u="none" strike="noStrike" dirty="0" smtClean="0">
                          <a:solidFill>
                            <a:srgbClr val="000000"/>
                          </a:solidFill>
                          <a:effectLst/>
                          <a:latin typeface="Calibri" charset="0"/>
                        </a:rPr>
                        <a:t>Free</a:t>
                      </a:r>
                      <a:endParaRPr lang="en-US" sz="3200" b="1" i="0" u="none" strike="noStrike" dirty="0">
                        <a:solidFill>
                          <a:srgbClr val="000000"/>
                        </a:solidFill>
                        <a:effectLst/>
                        <a:latin typeface="Calibri" charset="0"/>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r>
              <a:tr h="203200">
                <a:tc rowSpan="2">
                  <a:txBody>
                    <a:bodyPr/>
                    <a:lstStyle/>
                    <a:p>
                      <a:pPr algn="ctr" fontAlgn="ctr"/>
                      <a:r>
                        <a:rPr lang="en-US" sz="3200" b="0" i="0" u="none" strike="noStrike" dirty="0" smtClean="0">
                          <a:solidFill>
                            <a:srgbClr val="000000"/>
                          </a:solidFill>
                          <a:effectLst/>
                          <a:latin typeface="Calibri" charset="0"/>
                        </a:rPr>
                        <a:t>Unknown</a:t>
                      </a:r>
                      <a:endParaRPr lang="en-US" sz="3200" b="0" i="0" u="none" strike="noStrike" dirty="0">
                        <a:solidFill>
                          <a:srgbClr val="000000"/>
                        </a:solidFill>
                        <a:effectLst/>
                        <a:latin typeface="Calibri" charset="0"/>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0" i="0" u="none" strike="noStrike">
                          <a:solidFill>
                            <a:srgbClr val="000000"/>
                          </a:solidFill>
                          <a:effectLst/>
                          <a:latin typeface="Calibri" charset="0"/>
                        </a:rPr>
                        <a:t>Drug Use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0" i="0" u="none" strike="noStrike" dirty="0">
                          <a:solidFill>
                            <a:srgbClr val="000000"/>
                          </a:solidFill>
                          <a:effectLst/>
                          <a:latin typeface="Calibri" charset="0"/>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US" sz="3200" b="0" i="0" u="none" strike="noStrike" dirty="0">
                          <a:solidFill>
                            <a:srgbClr val="000000"/>
                          </a:solidFill>
                          <a:effectLst/>
                          <a:latin typeface="Calibri" charset="0"/>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r>
              <a:tr h="203200">
                <a:tc vMerge="1">
                  <a:txBody>
                    <a:bodyPr/>
                    <a:lstStyle/>
                    <a:p>
                      <a:endParaRPr lang="en-US"/>
                    </a:p>
                  </a:txBody>
                  <a:tcPr/>
                </a:tc>
                <a:tc>
                  <a:txBody>
                    <a:bodyPr/>
                    <a:lstStyle/>
                    <a:p>
                      <a:pPr algn="ctr" fontAlgn="ctr"/>
                      <a:r>
                        <a:rPr lang="en-US" sz="3200" b="0" i="0" u="none" strike="noStrike">
                          <a:solidFill>
                            <a:srgbClr val="000000"/>
                          </a:solidFill>
                          <a:effectLst/>
                          <a:latin typeface="Calibri" charset="0"/>
                        </a:rPr>
                        <a:t>Drug Free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0" i="0" u="none" strike="noStrike" dirty="0">
                          <a:solidFill>
                            <a:srgbClr val="000000"/>
                          </a:solidFill>
                          <a:effectLst/>
                          <a:latin typeface="Calibri" charset="0"/>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US" sz="3200" b="0" i="0" u="none" strike="noStrike" dirty="0">
                          <a:solidFill>
                            <a:srgbClr val="000000"/>
                          </a:solidFill>
                          <a:effectLst/>
                          <a:latin typeface="Calibri" charset="0"/>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r>
              <a:tr h="203200">
                <a:tc rowSpan="2">
                  <a:txBody>
                    <a:bodyPr/>
                    <a:lstStyle/>
                    <a:p>
                      <a:pPr algn="ctr" fontAlgn="ctr"/>
                      <a:r>
                        <a:rPr lang="en-US" sz="3200" b="0" i="0" u="none" strike="noStrike">
                          <a:solidFill>
                            <a:srgbClr val="000000"/>
                          </a:solidFill>
                          <a:effectLst/>
                          <a:latin typeface="Calibri" charset="0"/>
                        </a:rPr>
                        <a:t>Drug Free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0" i="0" u="none" strike="noStrike">
                          <a:solidFill>
                            <a:srgbClr val="000000"/>
                          </a:solidFill>
                          <a:effectLst/>
                          <a:latin typeface="Calibri" charset="0"/>
                        </a:rPr>
                        <a:t>Drug Use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0" i="0" u="none" strike="noStrike" dirty="0">
                          <a:solidFill>
                            <a:srgbClr val="000000"/>
                          </a:solidFill>
                          <a:effectLst/>
                          <a:latin typeface="Calibri" charset="0"/>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US" sz="3200" b="0" i="0" u="none" strike="noStrike" dirty="0">
                          <a:solidFill>
                            <a:srgbClr val="000000"/>
                          </a:solidFill>
                          <a:effectLst/>
                          <a:latin typeface="Calibri" charset="0"/>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r>
              <a:tr h="203200">
                <a:tc vMerge="1">
                  <a:txBody>
                    <a:bodyPr/>
                    <a:lstStyle/>
                    <a:p>
                      <a:endParaRPr lang="en-US"/>
                    </a:p>
                  </a:txBody>
                  <a:tcPr/>
                </a:tc>
                <a:tc>
                  <a:txBody>
                    <a:bodyPr/>
                    <a:lstStyle/>
                    <a:p>
                      <a:pPr algn="ctr" fontAlgn="ctr"/>
                      <a:r>
                        <a:rPr lang="en-US" sz="3200" b="0" i="0" u="none" strike="noStrike">
                          <a:solidFill>
                            <a:srgbClr val="000000"/>
                          </a:solidFill>
                          <a:effectLst/>
                          <a:latin typeface="Calibri" charset="0"/>
                        </a:rPr>
                        <a:t>Drug Free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0" i="0" u="none" strike="noStrike" dirty="0">
                          <a:solidFill>
                            <a:srgbClr val="000000"/>
                          </a:solidFill>
                          <a:effectLst/>
                          <a:latin typeface="Calibri" charset="0"/>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US" sz="3200" b="0" i="0" u="none" strike="noStrike" dirty="0">
                          <a:solidFill>
                            <a:srgbClr val="000000"/>
                          </a:solidFill>
                          <a:effectLst/>
                          <a:latin typeface="Calibri" charset="0"/>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r>
              <a:tr h="203200">
                <a:tc rowSpan="2">
                  <a:txBody>
                    <a:bodyPr/>
                    <a:lstStyle/>
                    <a:p>
                      <a:pPr algn="ctr" fontAlgn="ctr"/>
                      <a:r>
                        <a:rPr lang="en-US" sz="3200" b="0" i="0" u="none" strike="noStrike">
                          <a:solidFill>
                            <a:srgbClr val="000000"/>
                          </a:solidFill>
                          <a:effectLst/>
                          <a:latin typeface="Calibri" charset="0"/>
                        </a:rPr>
                        <a:t>Drug Use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0" i="0" u="none" strike="noStrike">
                          <a:solidFill>
                            <a:srgbClr val="000000"/>
                          </a:solidFill>
                          <a:effectLst/>
                          <a:latin typeface="Calibri" charset="0"/>
                        </a:rPr>
                        <a:t>Drug Use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0" i="0" u="none" strike="noStrike" dirty="0">
                          <a:solidFill>
                            <a:srgbClr val="000000"/>
                          </a:solidFill>
                          <a:effectLst/>
                          <a:latin typeface="Calibri" charset="0"/>
                        </a:rPr>
                        <a:t> 1+ Yesterday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US" sz="3200" b="0" i="0" u="none" strike="noStrike" dirty="0">
                          <a:solidFill>
                            <a:srgbClr val="000000"/>
                          </a:solidFill>
                          <a:effectLst/>
                          <a:latin typeface="Calibri" charset="0"/>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r>
              <a:tr h="203200">
                <a:tc vMerge="1">
                  <a:txBody>
                    <a:bodyPr/>
                    <a:lstStyle/>
                    <a:p>
                      <a:endParaRPr lang="en-US"/>
                    </a:p>
                  </a:txBody>
                  <a:tcPr/>
                </a:tc>
                <a:tc>
                  <a:txBody>
                    <a:bodyPr/>
                    <a:lstStyle/>
                    <a:p>
                      <a:pPr algn="ctr" fontAlgn="ctr"/>
                      <a:r>
                        <a:rPr lang="en-US" sz="3200" b="0" i="0" u="none" strike="noStrike">
                          <a:solidFill>
                            <a:srgbClr val="000000"/>
                          </a:solidFill>
                          <a:effectLst/>
                          <a:latin typeface="Calibri" charset="0"/>
                        </a:rPr>
                        <a:t>Drug Free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0" i="0" u="none" strike="noStrike" dirty="0">
                          <a:solidFill>
                            <a:srgbClr val="000000"/>
                          </a:solidFill>
                          <a:effectLst/>
                          <a:latin typeface="Calibri" charset="0"/>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US" sz="3200" b="0" i="0" u="none" strike="noStrike" dirty="0">
                          <a:solidFill>
                            <a:srgbClr val="000000"/>
                          </a:solidFill>
                          <a:effectLst/>
                          <a:latin typeface="Calibri" charset="0"/>
                        </a:rPr>
                        <a:t> 1+Yesterday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r>
            </a:tbl>
          </a:graphicData>
        </a:graphic>
      </p:graphicFrame>
    </p:spTree>
    <p:extLst>
      <p:ext uri="{BB962C8B-B14F-4D97-AF65-F5344CB8AC3E}">
        <p14:creationId xmlns:p14="http://schemas.microsoft.com/office/powerpoint/2010/main" val="239854466"/>
      </p:ext>
    </p:extLst>
  </p:cSld>
  <p:clrMapOvr>
    <a:masterClrMapping/>
  </p:clrMapOvr>
  <p:transition advTm="15394"/>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z="4000"/>
              <a:t>Step 3: Calculate time to event</a:t>
            </a:r>
          </a:p>
        </p:txBody>
      </p:sp>
      <p:graphicFrame>
        <p:nvGraphicFramePr>
          <p:cNvPr id="5" name="Table 4"/>
          <p:cNvGraphicFramePr>
            <a:graphicFrameLocks noGrp="1"/>
          </p:cNvGraphicFramePr>
          <p:nvPr>
            <p:extLst>
              <p:ext uri="{D42A27DB-BD31-4B8C-83A1-F6EECF244321}">
                <p14:modId xmlns:p14="http://schemas.microsoft.com/office/powerpoint/2010/main" val="750590288"/>
              </p:ext>
            </p:extLst>
          </p:nvPr>
        </p:nvGraphicFramePr>
        <p:xfrm>
          <a:off x="669472" y="725170"/>
          <a:ext cx="10221684" cy="4112260"/>
        </p:xfrm>
        <a:graphic>
          <a:graphicData uri="http://schemas.openxmlformats.org/drawingml/2006/table">
            <a:tbl>
              <a:tblPr/>
              <a:tblGrid>
                <a:gridCol w="2555421"/>
                <a:gridCol w="2555421"/>
                <a:gridCol w="2555421"/>
                <a:gridCol w="2555421"/>
              </a:tblGrid>
              <a:tr h="203200">
                <a:tc gridSpan="4">
                  <a:txBody>
                    <a:bodyPr/>
                    <a:lstStyle/>
                    <a:p>
                      <a:pPr algn="ctr" fontAlgn="ctr"/>
                      <a:r>
                        <a:rPr lang="en-US" sz="3200" b="1" i="0" u="none" strike="noStrike" dirty="0">
                          <a:solidFill>
                            <a:srgbClr val="000000"/>
                          </a:solidFill>
                          <a:effectLst/>
                          <a:latin typeface="Calibri" charset="0"/>
                        </a:rPr>
                        <a:t>Count of Consecutive Days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609600">
                <a:tc>
                  <a:txBody>
                    <a:bodyPr/>
                    <a:lstStyle/>
                    <a:p>
                      <a:pPr algn="ctr" fontAlgn="ctr"/>
                      <a:r>
                        <a:rPr lang="en-US" sz="3200" b="1" i="0" u="none" strike="noStrike" dirty="0">
                          <a:solidFill>
                            <a:srgbClr val="000000"/>
                          </a:solidFill>
                          <a:effectLst/>
                          <a:latin typeface="Calibri" charset="0"/>
                        </a:rPr>
                        <a:t>Yesterday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1" i="0" u="none" strike="noStrike" dirty="0">
                          <a:solidFill>
                            <a:srgbClr val="000000"/>
                          </a:solidFill>
                          <a:effectLst/>
                          <a:latin typeface="Calibri" charset="0"/>
                        </a:rPr>
                        <a:t>Today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1" i="0" u="none" strike="noStrike" dirty="0">
                          <a:solidFill>
                            <a:srgbClr val="000000"/>
                          </a:solidFill>
                          <a:effectLst/>
                          <a:latin typeface="Calibri" charset="0"/>
                        </a:rPr>
                        <a:t>Drug </a:t>
                      </a:r>
                      <a:r>
                        <a:rPr lang="en-US" sz="3200" b="1" i="0" u="none" strike="noStrike" dirty="0" smtClean="0">
                          <a:solidFill>
                            <a:srgbClr val="000000"/>
                          </a:solidFill>
                          <a:effectLst/>
                          <a:latin typeface="Calibri" charset="0"/>
                        </a:rPr>
                        <a:t>Use</a:t>
                      </a:r>
                      <a:endParaRPr lang="en-US" sz="3200" b="1" i="0" u="none" strike="noStrike" dirty="0">
                        <a:solidFill>
                          <a:srgbClr val="000000"/>
                        </a:solidFill>
                        <a:effectLst/>
                        <a:latin typeface="Calibri" charset="0"/>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US" sz="3200" b="1" i="0" u="none" strike="noStrike" dirty="0">
                          <a:solidFill>
                            <a:srgbClr val="000000"/>
                          </a:solidFill>
                          <a:effectLst/>
                          <a:latin typeface="Calibri" charset="0"/>
                        </a:rPr>
                        <a:t>Drug </a:t>
                      </a:r>
                      <a:r>
                        <a:rPr lang="en-US" sz="3200" b="1" i="0" u="none" strike="noStrike" dirty="0" smtClean="0">
                          <a:solidFill>
                            <a:srgbClr val="000000"/>
                          </a:solidFill>
                          <a:effectLst/>
                          <a:latin typeface="Calibri" charset="0"/>
                        </a:rPr>
                        <a:t>Free</a:t>
                      </a:r>
                      <a:endParaRPr lang="en-US" sz="3200" b="1" i="0" u="none" strike="noStrike" dirty="0">
                        <a:solidFill>
                          <a:srgbClr val="000000"/>
                        </a:solidFill>
                        <a:effectLst/>
                        <a:latin typeface="Calibri" charset="0"/>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3200">
                <a:tc rowSpan="2">
                  <a:txBody>
                    <a:bodyPr/>
                    <a:lstStyle/>
                    <a:p>
                      <a:pPr algn="ctr" fontAlgn="ctr"/>
                      <a:r>
                        <a:rPr lang="en-US" sz="3200" b="0" i="0" u="none" strike="noStrike" dirty="0" smtClean="0">
                          <a:solidFill>
                            <a:srgbClr val="000000"/>
                          </a:solidFill>
                          <a:effectLst/>
                          <a:latin typeface="Calibri" charset="0"/>
                        </a:rPr>
                        <a:t>Unknown</a:t>
                      </a:r>
                      <a:endParaRPr lang="en-US" sz="3200" b="0" i="0" u="none" strike="noStrike" dirty="0">
                        <a:solidFill>
                          <a:srgbClr val="000000"/>
                        </a:solidFill>
                        <a:effectLst/>
                        <a:latin typeface="Calibri" charset="0"/>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0" i="0" u="none" strike="noStrike" dirty="0">
                          <a:solidFill>
                            <a:srgbClr val="000000"/>
                          </a:solidFill>
                          <a:effectLst/>
                          <a:latin typeface="Calibri" charset="0"/>
                        </a:rPr>
                        <a:t>Drug Use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0" i="0" u="none" strike="noStrike" dirty="0">
                          <a:solidFill>
                            <a:srgbClr val="000000"/>
                          </a:solidFill>
                          <a:effectLst/>
                          <a:latin typeface="Calibri" charset="0"/>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US" sz="3200" b="0" i="0" u="none" strike="noStrike" dirty="0">
                          <a:solidFill>
                            <a:srgbClr val="000000"/>
                          </a:solidFill>
                          <a:effectLst/>
                          <a:latin typeface="Calibri" charset="0"/>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3200">
                <a:tc vMerge="1">
                  <a:txBody>
                    <a:bodyPr/>
                    <a:lstStyle/>
                    <a:p>
                      <a:endParaRPr lang="en-US"/>
                    </a:p>
                  </a:txBody>
                  <a:tcPr/>
                </a:tc>
                <a:tc>
                  <a:txBody>
                    <a:bodyPr/>
                    <a:lstStyle/>
                    <a:p>
                      <a:pPr algn="ctr" fontAlgn="ctr"/>
                      <a:r>
                        <a:rPr lang="en-US" sz="3200" b="0" i="0" u="none" strike="noStrike">
                          <a:solidFill>
                            <a:srgbClr val="000000"/>
                          </a:solidFill>
                          <a:effectLst/>
                          <a:latin typeface="Calibri" charset="0"/>
                        </a:rPr>
                        <a:t>Drug Free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0" i="0" u="none" strike="noStrike" dirty="0">
                          <a:solidFill>
                            <a:srgbClr val="000000"/>
                          </a:solidFill>
                          <a:effectLst/>
                          <a:latin typeface="Calibri" charset="0"/>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US" sz="3200" b="0" i="0" u="none" strike="noStrike" dirty="0">
                          <a:solidFill>
                            <a:srgbClr val="000000"/>
                          </a:solidFill>
                          <a:effectLst/>
                          <a:latin typeface="Calibri" charset="0"/>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3200">
                <a:tc rowSpan="2">
                  <a:txBody>
                    <a:bodyPr/>
                    <a:lstStyle/>
                    <a:p>
                      <a:pPr algn="ctr" fontAlgn="ctr"/>
                      <a:r>
                        <a:rPr lang="en-US" sz="3200" b="0" i="0" u="none" strike="noStrike">
                          <a:solidFill>
                            <a:srgbClr val="000000"/>
                          </a:solidFill>
                          <a:effectLst/>
                          <a:latin typeface="Calibri" charset="0"/>
                        </a:rPr>
                        <a:t>Drug Free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0" i="0" u="none" strike="noStrike">
                          <a:solidFill>
                            <a:srgbClr val="000000"/>
                          </a:solidFill>
                          <a:effectLst/>
                          <a:latin typeface="Calibri" charset="0"/>
                        </a:rPr>
                        <a:t>Drug Use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0" i="0" u="none" strike="noStrike" dirty="0">
                          <a:solidFill>
                            <a:srgbClr val="000000"/>
                          </a:solidFill>
                          <a:effectLst/>
                          <a:latin typeface="Calibri" charset="0"/>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US" sz="3200" b="0" i="0" u="none" strike="noStrike" dirty="0">
                          <a:solidFill>
                            <a:srgbClr val="000000"/>
                          </a:solidFill>
                          <a:effectLst/>
                          <a:latin typeface="Calibri" charset="0"/>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3200">
                <a:tc vMerge="1">
                  <a:txBody>
                    <a:bodyPr/>
                    <a:lstStyle/>
                    <a:p>
                      <a:endParaRPr lang="en-US"/>
                    </a:p>
                  </a:txBody>
                  <a:tcPr/>
                </a:tc>
                <a:tc>
                  <a:txBody>
                    <a:bodyPr/>
                    <a:lstStyle/>
                    <a:p>
                      <a:pPr algn="ctr" fontAlgn="ctr"/>
                      <a:r>
                        <a:rPr lang="en-US" sz="3200" b="0" i="0" u="none" strike="noStrike">
                          <a:solidFill>
                            <a:srgbClr val="000000"/>
                          </a:solidFill>
                          <a:effectLst/>
                          <a:latin typeface="Calibri" charset="0"/>
                        </a:rPr>
                        <a:t>Drug Free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0" i="0" u="none" strike="noStrike" dirty="0">
                          <a:solidFill>
                            <a:srgbClr val="000000"/>
                          </a:solidFill>
                          <a:effectLst/>
                          <a:latin typeface="Calibri" charset="0"/>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US" sz="3200" b="0" i="0" u="none" strike="noStrike" dirty="0">
                          <a:solidFill>
                            <a:srgbClr val="000000"/>
                          </a:solidFill>
                          <a:effectLst/>
                          <a:latin typeface="Calibri" charset="0"/>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3200">
                <a:tc rowSpan="2">
                  <a:txBody>
                    <a:bodyPr/>
                    <a:lstStyle/>
                    <a:p>
                      <a:pPr algn="ctr" fontAlgn="ctr"/>
                      <a:r>
                        <a:rPr lang="en-US" sz="3200" b="0" i="0" u="none" strike="noStrike">
                          <a:solidFill>
                            <a:srgbClr val="000000"/>
                          </a:solidFill>
                          <a:effectLst/>
                          <a:latin typeface="Calibri" charset="0"/>
                        </a:rPr>
                        <a:t>Drug Use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0" i="0" u="none" strike="noStrike">
                          <a:solidFill>
                            <a:srgbClr val="000000"/>
                          </a:solidFill>
                          <a:effectLst/>
                          <a:latin typeface="Calibri" charset="0"/>
                        </a:rPr>
                        <a:t>Drug Use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0" i="0" u="none" strike="noStrike" dirty="0">
                          <a:solidFill>
                            <a:srgbClr val="000000"/>
                          </a:solidFill>
                          <a:effectLst/>
                          <a:latin typeface="Calibri" charset="0"/>
                        </a:rPr>
                        <a:t> 1+ Yesterday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US" sz="3200" b="0" i="0" u="none" strike="noStrike" dirty="0">
                          <a:solidFill>
                            <a:srgbClr val="000000"/>
                          </a:solidFill>
                          <a:effectLst/>
                          <a:latin typeface="Calibri" charset="0"/>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3200">
                <a:tc vMerge="1">
                  <a:txBody>
                    <a:bodyPr/>
                    <a:lstStyle/>
                    <a:p>
                      <a:endParaRPr lang="en-US"/>
                    </a:p>
                  </a:txBody>
                  <a:tcPr/>
                </a:tc>
                <a:tc>
                  <a:txBody>
                    <a:bodyPr/>
                    <a:lstStyle/>
                    <a:p>
                      <a:pPr algn="ctr" fontAlgn="ctr"/>
                      <a:r>
                        <a:rPr lang="en-US" sz="3200" b="0" i="0" u="none" strike="noStrike">
                          <a:solidFill>
                            <a:srgbClr val="000000"/>
                          </a:solidFill>
                          <a:effectLst/>
                          <a:latin typeface="Calibri" charset="0"/>
                        </a:rPr>
                        <a:t>Drug Free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0" i="0" u="none" strike="noStrike" dirty="0">
                          <a:solidFill>
                            <a:srgbClr val="000000"/>
                          </a:solidFill>
                          <a:effectLst/>
                          <a:latin typeface="Calibri" charset="0"/>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US" sz="3200" b="0" i="0" u="none" strike="noStrike" dirty="0">
                          <a:solidFill>
                            <a:srgbClr val="000000"/>
                          </a:solidFill>
                          <a:effectLst/>
                          <a:latin typeface="Calibri" charset="0"/>
                        </a:rPr>
                        <a:t> 1+Yesterday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
        <p:nvSpPr>
          <p:cNvPr id="2" name="Rectangle 1"/>
          <p:cNvSpPr/>
          <p:nvPr/>
        </p:nvSpPr>
        <p:spPr>
          <a:xfrm>
            <a:off x="555175" y="1752600"/>
            <a:ext cx="7952014" cy="1153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5"/>
          <p:cNvSpPr/>
          <p:nvPr/>
        </p:nvSpPr>
        <p:spPr>
          <a:xfrm rot="18855262">
            <a:off x="8467530" y="2841166"/>
            <a:ext cx="653143" cy="71845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iangle 6"/>
          <p:cNvSpPr/>
          <p:nvPr/>
        </p:nvSpPr>
        <p:spPr>
          <a:xfrm rot="14126332">
            <a:off x="8467530" y="1175647"/>
            <a:ext cx="653143" cy="71845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p:cNvSpPr/>
          <p:nvPr/>
        </p:nvSpPr>
        <p:spPr>
          <a:xfrm rot="3346631">
            <a:off x="-88810" y="2749314"/>
            <a:ext cx="653143" cy="71845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8"/>
          <p:cNvSpPr/>
          <p:nvPr/>
        </p:nvSpPr>
        <p:spPr>
          <a:xfrm rot="7725521">
            <a:off x="-2952" y="1119772"/>
            <a:ext cx="653143" cy="71845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0229200"/>
      </p:ext>
    </p:extLst>
  </p:cSld>
  <p:clrMapOvr>
    <a:masterClrMapping/>
  </p:clrMapOvr>
  <p:transition advTm="28335"/>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z="4000"/>
              <a:t>Step 3: Calculate time to event</a:t>
            </a:r>
          </a:p>
        </p:txBody>
      </p:sp>
      <p:graphicFrame>
        <p:nvGraphicFramePr>
          <p:cNvPr id="5" name="Table 4"/>
          <p:cNvGraphicFramePr>
            <a:graphicFrameLocks noGrp="1"/>
          </p:cNvGraphicFramePr>
          <p:nvPr>
            <p:extLst>
              <p:ext uri="{D42A27DB-BD31-4B8C-83A1-F6EECF244321}">
                <p14:modId xmlns:p14="http://schemas.microsoft.com/office/powerpoint/2010/main" val="356835482"/>
              </p:ext>
            </p:extLst>
          </p:nvPr>
        </p:nvGraphicFramePr>
        <p:xfrm>
          <a:off x="669472" y="725170"/>
          <a:ext cx="10221684" cy="4112260"/>
        </p:xfrm>
        <a:graphic>
          <a:graphicData uri="http://schemas.openxmlformats.org/drawingml/2006/table">
            <a:tbl>
              <a:tblPr/>
              <a:tblGrid>
                <a:gridCol w="2555421"/>
                <a:gridCol w="2555421"/>
                <a:gridCol w="2555421"/>
                <a:gridCol w="2555421"/>
              </a:tblGrid>
              <a:tr h="203200">
                <a:tc gridSpan="4">
                  <a:txBody>
                    <a:bodyPr/>
                    <a:lstStyle/>
                    <a:p>
                      <a:pPr algn="ctr" fontAlgn="ctr"/>
                      <a:r>
                        <a:rPr lang="en-US" sz="3200" b="1" i="0" u="none" strike="noStrike" dirty="0">
                          <a:solidFill>
                            <a:srgbClr val="000000"/>
                          </a:solidFill>
                          <a:effectLst/>
                          <a:latin typeface="Calibri" charset="0"/>
                        </a:rPr>
                        <a:t>Count of Consecutive Days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609600">
                <a:tc>
                  <a:txBody>
                    <a:bodyPr/>
                    <a:lstStyle/>
                    <a:p>
                      <a:pPr algn="ctr" fontAlgn="ctr"/>
                      <a:r>
                        <a:rPr lang="en-US" sz="3200" b="1" i="0" u="none" strike="noStrike" dirty="0">
                          <a:solidFill>
                            <a:srgbClr val="000000"/>
                          </a:solidFill>
                          <a:effectLst/>
                          <a:latin typeface="Calibri" charset="0"/>
                        </a:rPr>
                        <a:t>Yesterday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1" i="0" u="none" strike="noStrike" dirty="0">
                          <a:solidFill>
                            <a:srgbClr val="000000"/>
                          </a:solidFill>
                          <a:effectLst/>
                          <a:latin typeface="Calibri" charset="0"/>
                        </a:rPr>
                        <a:t>Today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1" i="0" u="none" strike="noStrike" dirty="0">
                          <a:solidFill>
                            <a:srgbClr val="000000"/>
                          </a:solidFill>
                          <a:effectLst/>
                          <a:latin typeface="Calibri" charset="0"/>
                        </a:rPr>
                        <a:t>Drug </a:t>
                      </a:r>
                      <a:r>
                        <a:rPr lang="en-US" sz="3200" b="1" i="0" u="none" strike="noStrike" dirty="0" smtClean="0">
                          <a:solidFill>
                            <a:srgbClr val="000000"/>
                          </a:solidFill>
                          <a:effectLst/>
                          <a:latin typeface="Calibri" charset="0"/>
                        </a:rPr>
                        <a:t>Use</a:t>
                      </a:r>
                      <a:endParaRPr lang="en-US" sz="3200" b="1" i="0" u="none" strike="noStrike" dirty="0">
                        <a:solidFill>
                          <a:srgbClr val="000000"/>
                        </a:solidFill>
                        <a:effectLst/>
                        <a:latin typeface="Calibri" charset="0"/>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US" sz="3200" b="1" i="0" u="none" strike="noStrike" dirty="0">
                          <a:solidFill>
                            <a:srgbClr val="000000"/>
                          </a:solidFill>
                          <a:effectLst/>
                          <a:latin typeface="Calibri" charset="0"/>
                        </a:rPr>
                        <a:t>Drug </a:t>
                      </a:r>
                      <a:r>
                        <a:rPr lang="en-US" sz="3200" b="1" i="0" u="none" strike="noStrike" dirty="0" smtClean="0">
                          <a:solidFill>
                            <a:srgbClr val="000000"/>
                          </a:solidFill>
                          <a:effectLst/>
                          <a:latin typeface="Calibri" charset="0"/>
                        </a:rPr>
                        <a:t>Free</a:t>
                      </a:r>
                      <a:endParaRPr lang="en-US" sz="3200" b="1" i="0" u="none" strike="noStrike" dirty="0">
                        <a:solidFill>
                          <a:srgbClr val="000000"/>
                        </a:solidFill>
                        <a:effectLst/>
                        <a:latin typeface="Calibri" charset="0"/>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3200">
                <a:tc rowSpan="2">
                  <a:txBody>
                    <a:bodyPr/>
                    <a:lstStyle/>
                    <a:p>
                      <a:pPr algn="ctr" fontAlgn="ctr"/>
                      <a:r>
                        <a:rPr lang="en-US" sz="3200" b="0" i="0" u="none" strike="noStrike" dirty="0" smtClean="0">
                          <a:solidFill>
                            <a:srgbClr val="000000"/>
                          </a:solidFill>
                          <a:effectLst/>
                          <a:latin typeface="Calibri" charset="0"/>
                        </a:rPr>
                        <a:t>Unknown</a:t>
                      </a:r>
                      <a:endParaRPr lang="en-US" sz="3200" b="0" i="0" u="none" strike="noStrike" dirty="0">
                        <a:solidFill>
                          <a:srgbClr val="000000"/>
                        </a:solidFill>
                        <a:effectLst/>
                        <a:latin typeface="Calibri" charset="0"/>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0" i="0" u="none" strike="noStrike">
                          <a:solidFill>
                            <a:srgbClr val="000000"/>
                          </a:solidFill>
                          <a:effectLst/>
                          <a:latin typeface="Calibri" charset="0"/>
                        </a:rPr>
                        <a:t>Drug Use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0" i="0" u="none" strike="noStrike" dirty="0">
                          <a:solidFill>
                            <a:srgbClr val="000000"/>
                          </a:solidFill>
                          <a:effectLst/>
                          <a:latin typeface="Calibri" charset="0"/>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US" sz="3200" b="0" i="0" u="none" strike="noStrike" dirty="0">
                          <a:solidFill>
                            <a:srgbClr val="000000"/>
                          </a:solidFill>
                          <a:effectLst/>
                          <a:latin typeface="Calibri" charset="0"/>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3200">
                <a:tc vMerge="1">
                  <a:txBody>
                    <a:bodyPr/>
                    <a:lstStyle/>
                    <a:p>
                      <a:endParaRPr lang="en-US"/>
                    </a:p>
                  </a:txBody>
                  <a:tcPr/>
                </a:tc>
                <a:tc>
                  <a:txBody>
                    <a:bodyPr/>
                    <a:lstStyle/>
                    <a:p>
                      <a:pPr algn="ctr" fontAlgn="ctr"/>
                      <a:r>
                        <a:rPr lang="en-US" sz="3200" b="0" i="0" u="none" strike="noStrike">
                          <a:solidFill>
                            <a:srgbClr val="000000"/>
                          </a:solidFill>
                          <a:effectLst/>
                          <a:latin typeface="Calibri" charset="0"/>
                        </a:rPr>
                        <a:t>Drug Free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0" i="0" u="none" strike="noStrike" dirty="0">
                          <a:solidFill>
                            <a:srgbClr val="000000"/>
                          </a:solidFill>
                          <a:effectLst/>
                          <a:latin typeface="Calibri" charset="0"/>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US" sz="3200" b="0" i="0" u="none" strike="noStrike" dirty="0">
                          <a:solidFill>
                            <a:srgbClr val="000000"/>
                          </a:solidFill>
                          <a:effectLst/>
                          <a:latin typeface="Calibri" charset="0"/>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3200">
                <a:tc rowSpan="2">
                  <a:txBody>
                    <a:bodyPr/>
                    <a:lstStyle/>
                    <a:p>
                      <a:pPr algn="ctr" fontAlgn="ctr"/>
                      <a:r>
                        <a:rPr lang="en-US" sz="3200" b="0" i="0" u="none" strike="noStrike">
                          <a:solidFill>
                            <a:srgbClr val="000000"/>
                          </a:solidFill>
                          <a:effectLst/>
                          <a:latin typeface="Calibri" charset="0"/>
                        </a:rPr>
                        <a:t>Drug Free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0" i="0" u="none" strike="noStrike">
                          <a:solidFill>
                            <a:srgbClr val="000000"/>
                          </a:solidFill>
                          <a:effectLst/>
                          <a:latin typeface="Calibri" charset="0"/>
                        </a:rPr>
                        <a:t>Drug Use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0" i="0" u="none" strike="noStrike" dirty="0">
                          <a:solidFill>
                            <a:srgbClr val="000000"/>
                          </a:solidFill>
                          <a:effectLst/>
                          <a:latin typeface="Calibri" charset="0"/>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US" sz="3200" b="0" i="0" u="none" strike="noStrike" dirty="0">
                          <a:solidFill>
                            <a:srgbClr val="000000"/>
                          </a:solidFill>
                          <a:effectLst/>
                          <a:latin typeface="Calibri" charset="0"/>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3200">
                <a:tc vMerge="1">
                  <a:txBody>
                    <a:bodyPr/>
                    <a:lstStyle/>
                    <a:p>
                      <a:endParaRPr lang="en-US"/>
                    </a:p>
                  </a:txBody>
                  <a:tcPr/>
                </a:tc>
                <a:tc>
                  <a:txBody>
                    <a:bodyPr/>
                    <a:lstStyle/>
                    <a:p>
                      <a:pPr algn="ctr" fontAlgn="ctr"/>
                      <a:r>
                        <a:rPr lang="en-US" sz="3200" b="0" i="0" u="none" strike="noStrike">
                          <a:solidFill>
                            <a:srgbClr val="000000"/>
                          </a:solidFill>
                          <a:effectLst/>
                          <a:latin typeface="Calibri" charset="0"/>
                        </a:rPr>
                        <a:t>Drug Free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0" i="0" u="none" strike="noStrike" dirty="0">
                          <a:solidFill>
                            <a:srgbClr val="000000"/>
                          </a:solidFill>
                          <a:effectLst/>
                          <a:latin typeface="Calibri" charset="0"/>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US" sz="3200" b="0" i="0" u="none" strike="noStrike" dirty="0">
                          <a:solidFill>
                            <a:srgbClr val="000000"/>
                          </a:solidFill>
                          <a:effectLst/>
                          <a:latin typeface="Calibri" charset="0"/>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3200">
                <a:tc rowSpan="2">
                  <a:txBody>
                    <a:bodyPr/>
                    <a:lstStyle/>
                    <a:p>
                      <a:pPr algn="ctr" fontAlgn="ctr"/>
                      <a:r>
                        <a:rPr lang="en-US" sz="3200" b="0" i="0" u="none" strike="noStrike">
                          <a:solidFill>
                            <a:srgbClr val="000000"/>
                          </a:solidFill>
                          <a:effectLst/>
                          <a:latin typeface="Calibri" charset="0"/>
                        </a:rPr>
                        <a:t>Drug Use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0" i="0" u="none" strike="noStrike">
                          <a:solidFill>
                            <a:srgbClr val="000000"/>
                          </a:solidFill>
                          <a:effectLst/>
                          <a:latin typeface="Calibri" charset="0"/>
                        </a:rPr>
                        <a:t>Drug Use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0" i="0" u="none" strike="noStrike" dirty="0">
                          <a:solidFill>
                            <a:srgbClr val="000000"/>
                          </a:solidFill>
                          <a:effectLst/>
                          <a:latin typeface="Calibri" charset="0"/>
                        </a:rPr>
                        <a:t> 1+ Yesterday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US" sz="3200" b="0" i="0" u="none" strike="noStrike" dirty="0">
                          <a:solidFill>
                            <a:srgbClr val="000000"/>
                          </a:solidFill>
                          <a:effectLst/>
                          <a:latin typeface="Calibri" charset="0"/>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3200">
                <a:tc vMerge="1">
                  <a:txBody>
                    <a:bodyPr/>
                    <a:lstStyle/>
                    <a:p>
                      <a:endParaRPr lang="en-US"/>
                    </a:p>
                  </a:txBody>
                  <a:tcPr/>
                </a:tc>
                <a:tc>
                  <a:txBody>
                    <a:bodyPr/>
                    <a:lstStyle/>
                    <a:p>
                      <a:pPr algn="ctr" fontAlgn="ctr"/>
                      <a:r>
                        <a:rPr lang="en-US" sz="3200" b="0" i="0" u="none" strike="noStrike">
                          <a:solidFill>
                            <a:srgbClr val="000000"/>
                          </a:solidFill>
                          <a:effectLst/>
                          <a:latin typeface="Calibri" charset="0"/>
                        </a:rPr>
                        <a:t>Drug Free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0" i="0" u="none" strike="noStrike" dirty="0">
                          <a:solidFill>
                            <a:srgbClr val="000000"/>
                          </a:solidFill>
                          <a:effectLst/>
                          <a:latin typeface="Calibri" charset="0"/>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US" sz="3200" b="0" i="0" u="none" strike="noStrike" dirty="0">
                          <a:solidFill>
                            <a:srgbClr val="000000"/>
                          </a:solidFill>
                          <a:effectLst/>
                          <a:latin typeface="Calibri" charset="0"/>
                        </a:rPr>
                        <a:t> 1+Yesterday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
        <p:nvSpPr>
          <p:cNvPr id="7" name="Rectangle 6"/>
          <p:cNvSpPr/>
          <p:nvPr/>
        </p:nvSpPr>
        <p:spPr>
          <a:xfrm>
            <a:off x="555175" y="2748653"/>
            <a:ext cx="7952014" cy="1153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p:cNvSpPr/>
          <p:nvPr/>
        </p:nvSpPr>
        <p:spPr>
          <a:xfrm rot="18855262">
            <a:off x="8467530" y="3837219"/>
            <a:ext cx="653143" cy="71845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8"/>
          <p:cNvSpPr/>
          <p:nvPr/>
        </p:nvSpPr>
        <p:spPr>
          <a:xfrm rot="14126332">
            <a:off x="8467530" y="2171700"/>
            <a:ext cx="653143" cy="71845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iangle 9"/>
          <p:cNvSpPr/>
          <p:nvPr/>
        </p:nvSpPr>
        <p:spPr>
          <a:xfrm rot="3346631">
            <a:off x="-88810" y="3745367"/>
            <a:ext cx="653143" cy="71845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p:cNvSpPr/>
          <p:nvPr/>
        </p:nvSpPr>
        <p:spPr>
          <a:xfrm rot="7725521">
            <a:off x="-2952" y="2115825"/>
            <a:ext cx="653143" cy="71845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8856353"/>
      </p:ext>
    </p:extLst>
  </p:cSld>
  <p:clrMapOvr>
    <a:masterClrMapping/>
  </p:clrMapOvr>
  <p:transition advTm="15403"/>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z="4000"/>
              <a:t>Step 3: Calculate time to event</a:t>
            </a:r>
          </a:p>
        </p:txBody>
      </p:sp>
      <p:graphicFrame>
        <p:nvGraphicFramePr>
          <p:cNvPr id="5" name="Table 4"/>
          <p:cNvGraphicFramePr>
            <a:graphicFrameLocks noGrp="1"/>
          </p:cNvGraphicFramePr>
          <p:nvPr>
            <p:extLst>
              <p:ext uri="{D42A27DB-BD31-4B8C-83A1-F6EECF244321}">
                <p14:modId xmlns:p14="http://schemas.microsoft.com/office/powerpoint/2010/main" val="745670703"/>
              </p:ext>
            </p:extLst>
          </p:nvPr>
        </p:nvGraphicFramePr>
        <p:xfrm>
          <a:off x="669472" y="725170"/>
          <a:ext cx="10221684" cy="4112260"/>
        </p:xfrm>
        <a:graphic>
          <a:graphicData uri="http://schemas.openxmlformats.org/drawingml/2006/table">
            <a:tbl>
              <a:tblPr/>
              <a:tblGrid>
                <a:gridCol w="2555421"/>
                <a:gridCol w="2555421"/>
                <a:gridCol w="2555421"/>
                <a:gridCol w="2555421"/>
              </a:tblGrid>
              <a:tr h="203200">
                <a:tc gridSpan="4">
                  <a:txBody>
                    <a:bodyPr/>
                    <a:lstStyle/>
                    <a:p>
                      <a:pPr algn="ctr" fontAlgn="ctr"/>
                      <a:r>
                        <a:rPr lang="en-US" sz="3200" b="1" i="0" u="none" strike="noStrike" dirty="0">
                          <a:solidFill>
                            <a:srgbClr val="000000"/>
                          </a:solidFill>
                          <a:effectLst/>
                          <a:latin typeface="Calibri" charset="0"/>
                        </a:rPr>
                        <a:t>Count of Consecutive Days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609600">
                <a:tc>
                  <a:txBody>
                    <a:bodyPr/>
                    <a:lstStyle/>
                    <a:p>
                      <a:pPr algn="ctr" fontAlgn="ctr"/>
                      <a:r>
                        <a:rPr lang="en-US" sz="3200" b="1" i="0" u="none" strike="noStrike" dirty="0">
                          <a:solidFill>
                            <a:srgbClr val="000000"/>
                          </a:solidFill>
                          <a:effectLst/>
                          <a:latin typeface="Calibri" charset="0"/>
                        </a:rPr>
                        <a:t>Yesterday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1" i="0" u="none" strike="noStrike" dirty="0">
                          <a:solidFill>
                            <a:srgbClr val="000000"/>
                          </a:solidFill>
                          <a:effectLst/>
                          <a:latin typeface="Calibri" charset="0"/>
                        </a:rPr>
                        <a:t>Today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1" i="0" u="none" strike="noStrike" dirty="0">
                          <a:solidFill>
                            <a:srgbClr val="000000"/>
                          </a:solidFill>
                          <a:effectLst/>
                          <a:latin typeface="Calibri" charset="0"/>
                        </a:rPr>
                        <a:t>Drug </a:t>
                      </a:r>
                      <a:r>
                        <a:rPr lang="en-US" sz="3200" b="1" i="0" u="none" strike="noStrike" dirty="0" smtClean="0">
                          <a:solidFill>
                            <a:srgbClr val="000000"/>
                          </a:solidFill>
                          <a:effectLst/>
                          <a:latin typeface="Calibri" charset="0"/>
                        </a:rPr>
                        <a:t>Use</a:t>
                      </a:r>
                      <a:endParaRPr lang="en-US" sz="3200" b="1" i="0" u="none" strike="noStrike" dirty="0">
                        <a:solidFill>
                          <a:srgbClr val="000000"/>
                        </a:solidFill>
                        <a:effectLst/>
                        <a:latin typeface="Calibri" charset="0"/>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US" sz="3200" b="1" i="0" u="none" strike="noStrike" dirty="0">
                          <a:solidFill>
                            <a:srgbClr val="000000"/>
                          </a:solidFill>
                          <a:effectLst/>
                          <a:latin typeface="Calibri" charset="0"/>
                        </a:rPr>
                        <a:t>Drug </a:t>
                      </a:r>
                      <a:r>
                        <a:rPr lang="en-US" sz="3200" b="1" i="0" u="none" strike="noStrike" dirty="0" smtClean="0">
                          <a:solidFill>
                            <a:srgbClr val="000000"/>
                          </a:solidFill>
                          <a:effectLst/>
                          <a:latin typeface="Calibri" charset="0"/>
                        </a:rPr>
                        <a:t>Free</a:t>
                      </a:r>
                      <a:endParaRPr lang="en-US" sz="3200" b="1" i="0" u="none" strike="noStrike" dirty="0">
                        <a:solidFill>
                          <a:srgbClr val="000000"/>
                        </a:solidFill>
                        <a:effectLst/>
                        <a:latin typeface="Calibri" charset="0"/>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3200">
                <a:tc rowSpan="2">
                  <a:txBody>
                    <a:bodyPr/>
                    <a:lstStyle/>
                    <a:p>
                      <a:pPr algn="ctr" fontAlgn="ctr"/>
                      <a:r>
                        <a:rPr lang="en-US" sz="3200" b="0" i="0" u="none" strike="noStrike" dirty="0" smtClean="0">
                          <a:solidFill>
                            <a:srgbClr val="000000"/>
                          </a:solidFill>
                          <a:effectLst/>
                          <a:latin typeface="Calibri" charset="0"/>
                        </a:rPr>
                        <a:t>Unknown</a:t>
                      </a:r>
                      <a:endParaRPr lang="en-US" sz="3200" b="0" i="0" u="none" strike="noStrike" dirty="0">
                        <a:solidFill>
                          <a:srgbClr val="000000"/>
                        </a:solidFill>
                        <a:effectLst/>
                        <a:latin typeface="Calibri" charset="0"/>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0" i="0" u="none" strike="noStrike">
                          <a:solidFill>
                            <a:srgbClr val="000000"/>
                          </a:solidFill>
                          <a:effectLst/>
                          <a:latin typeface="Calibri" charset="0"/>
                        </a:rPr>
                        <a:t>Drug Use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0" i="0" u="none" strike="noStrike" dirty="0">
                          <a:solidFill>
                            <a:srgbClr val="000000"/>
                          </a:solidFill>
                          <a:effectLst/>
                          <a:latin typeface="Calibri" charset="0"/>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US" sz="3200" b="0" i="0" u="none" strike="noStrike" dirty="0">
                          <a:solidFill>
                            <a:srgbClr val="000000"/>
                          </a:solidFill>
                          <a:effectLst/>
                          <a:latin typeface="Calibri" charset="0"/>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3200">
                <a:tc vMerge="1">
                  <a:txBody>
                    <a:bodyPr/>
                    <a:lstStyle/>
                    <a:p>
                      <a:endParaRPr lang="en-US"/>
                    </a:p>
                  </a:txBody>
                  <a:tcPr/>
                </a:tc>
                <a:tc>
                  <a:txBody>
                    <a:bodyPr/>
                    <a:lstStyle/>
                    <a:p>
                      <a:pPr algn="ctr" fontAlgn="ctr"/>
                      <a:r>
                        <a:rPr lang="en-US" sz="3200" b="0" i="0" u="none" strike="noStrike">
                          <a:solidFill>
                            <a:srgbClr val="000000"/>
                          </a:solidFill>
                          <a:effectLst/>
                          <a:latin typeface="Calibri" charset="0"/>
                        </a:rPr>
                        <a:t>Drug Free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0" i="0" u="none" strike="noStrike" dirty="0">
                          <a:solidFill>
                            <a:srgbClr val="000000"/>
                          </a:solidFill>
                          <a:effectLst/>
                          <a:latin typeface="Calibri" charset="0"/>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US" sz="3200" b="0" i="0" u="none" strike="noStrike" dirty="0">
                          <a:solidFill>
                            <a:srgbClr val="000000"/>
                          </a:solidFill>
                          <a:effectLst/>
                          <a:latin typeface="Calibri" charset="0"/>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3200">
                <a:tc rowSpan="2">
                  <a:txBody>
                    <a:bodyPr/>
                    <a:lstStyle/>
                    <a:p>
                      <a:pPr algn="ctr" fontAlgn="ctr"/>
                      <a:r>
                        <a:rPr lang="en-US" sz="3200" b="0" i="0" u="none" strike="noStrike">
                          <a:solidFill>
                            <a:srgbClr val="000000"/>
                          </a:solidFill>
                          <a:effectLst/>
                          <a:latin typeface="Calibri" charset="0"/>
                        </a:rPr>
                        <a:t>Drug Free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0" i="0" u="none" strike="noStrike">
                          <a:solidFill>
                            <a:srgbClr val="000000"/>
                          </a:solidFill>
                          <a:effectLst/>
                          <a:latin typeface="Calibri" charset="0"/>
                        </a:rPr>
                        <a:t>Drug Use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0" i="0" u="none" strike="noStrike" dirty="0">
                          <a:solidFill>
                            <a:srgbClr val="000000"/>
                          </a:solidFill>
                          <a:effectLst/>
                          <a:latin typeface="Calibri" charset="0"/>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US" sz="3200" b="0" i="0" u="none" strike="noStrike" dirty="0">
                          <a:solidFill>
                            <a:srgbClr val="000000"/>
                          </a:solidFill>
                          <a:effectLst/>
                          <a:latin typeface="Calibri" charset="0"/>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3200">
                <a:tc vMerge="1">
                  <a:txBody>
                    <a:bodyPr/>
                    <a:lstStyle/>
                    <a:p>
                      <a:endParaRPr lang="en-US"/>
                    </a:p>
                  </a:txBody>
                  <a:tcPr/>
                </a:tc>
                <a:tc>
                  <a:txBody>
                    <a:bodyPr/>
                    <a:lstStyle/>
                    <a:p>
                      <a:pPr algn="ctr" fontAlgn="ctr"/>
                      <a:r>
                        <a:rPr lang="en-US" sz="3200" b="0" i="0" u="none" strike="noStrike">
                          <a:solidFill>
                            <a:srgbClr val="000000"/>
                          </a:solidFill>
                          <a:effectLst/>
                          <a:latin typeface="Calibri" charset="0"/>
                        </a:rPr>
                        <a:t>Drug Free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0" i="0" u="none" strike="noStrike" dirty="0">
                          <a:solidFill>
                            <a:srgbClr val="000000"/>
                          </a:solidFill>
                          <a:effectLst/>
                          <a:latin typeface="Calibri" charset="0"/>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US" sz="3200" b="0" i="0" u="none" strike="noStrike" dirty="0">
                          <a:solidFill>
                            <a:srgbClr val="000000"/>
                          </a:solidFill>
                          <a:effectLst/>
                          <a:latin typeface="Calibri" charset="0"/>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3200">
                <a:tc rowSpan="2">
                  <a:txBody>
                    <a:bodyPr/>
                    <a:lstStyle/>
                    <a:p>
                      <a:pPr algn="ctr" fontAlgn="ctr"/>
                      <a:r>
                        <a:rPr lang="en-US" sz="3200" b="0" i="0" u="none" strike="noStrike">
                          <a:solidFill>
                            <a:srgbClr val="000000"/>
                          </a:solidFill>
                          <a:effectLst/>
                          <a:latin typeface="Calibri" charset="0"/>
                        </a:rPr>
                        <a:t>Drug Use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0" i="0" u="none" strike="noStrike">
                          <a:solidFill>
                            <a:srgbClr val="000000"/>
                          </a:solidFill>
                          <a:effectLst/>
                          <a:latin typeface="Calibri" charset="0"/>
                        </a:rPr>
                        <a:t>Drug Use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0" i="0" u="none" strike="noStrike" dirty="0">
                          <a:solidFill>
                            <a:srgbClr val="000000"/>
                          </a:solidFill>
                          <a:effectLst/>
                          <a:latin typeface="Calibri" charset="0"/>
                        </a:rPr>
                        <a:t> 1+ Yesterday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US" sz="3200" b="0" i="0" u="none" strike="noStrike" dirty="0">
                          <a:solidFill>
                            <a:srgbClr val="000000"/>
                          </a:solidFill>
                          <a:effectLst/>
                          <a:latin typeface="Calibri" charset="0"/>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3200">
                <a:tc vMerge="1">
                  <a:txBody>
                    <a:bodyPr/>
                    <a:lstStyle/>
                    <a:p>
                      <a:endParaRPr lang="en-US"/>
                    </a:p>
                  </a:txBody>
                  <a:tcPr/>
                </a:tc>
                <a:tc>
                  <a:txBody>
                    <a:bodyPr/>
                    <a:lstStyle/>
                    <a:p>
                      <a:pPr algn="ctr" fontAlgn="ctr"/>
                      <a:r>
                        <a:rPr lang="en-US" sz="3200" b="0" i="0" u="none" strike="noStrike">
                          <a:solidFill>
                            <a:srgbClr val="000000"/>
                          </a:solidFill>
                          <a:effectLst/>
                          <a:latin typeface="Calibri" charset="0"/>
                        </a:rPr>
                        <a:t>Drug Free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0" i="0" u="none" strike="noStrike" dirty="0">
                          <a:solidFill>
                            <a:srgbClr val="000000"/>
                          </a:solidFill>
                          <a:effectLst/>
                          <a:latin typeface="Calibri" charset="0"/>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US" sz="3200" b="0" i="0" u="none" strike="noStrike" dirty="0">
                          <a:solidFill>
                            <a:srgbClr val="000000"/>
                          </a:solidFill>
                          <a:effectLst/>
                          <a:latin typeface="Calibri" charset="0"/>
                        </a:rPr>
                        <a:t> 1+Yesterday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
        <p:nvSpPr>
          <p:cNvPr id="6" name="Rectangle 5"/>
          <p:cNvSpPr/>
          <p:nvPr/>
        </p:nvSpPr>
        <p:spPr>
          <a:xfrm>
            <a:off x="555175" y="3744689"/>
            <a:ext cx="7952014" cy="1153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iangle 6"/>
          <p:cNvSpPr/>
          <p:nvPr/>
        </p:nvSpPr>
        <p:spPr>
          <a:xfrm rot="18855262">
            <a:off x="8467530" y="4833255"/>
            <a:ext cx="653143" cy="71845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p:cNvSpPr/>
          <p:nvPr/>
        </p:nvSpPr>
        <p:spPr>
          <a:xfrm rot="14126332">
            <a:off x="8467530" y="3167736"/>
            <a:ext cx="653143" cy="71845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8"/>
          <p:cNvSpPr/>
          <p:nvPr/>
        </p:nvSpPr>
        <p:spPr>
          <a:xfrm rot="3346631">
            <a:off x="-88810" y="4741403"/>
            <a:ext cx="653143" cy="71845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iangle 9"/>
          <p:cNvSpPr/>
          <p:nvPr/>
        </p:nvSpPr>
        <p:spPr>
          <a:xfrm rot="7725521">
            <a:off x="-2952" y="3111861"/>
            <a:ext cx="653143" cy="71845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3830230"/>
      </p:ext>
    </p:extLst>
  </p:cSld>
  <p:clrMapOvr>
    <a:masterClrMapping/>
  </p:clrMapOvr>
  <p:transition advTm="15008"/>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1192" y="3705999"/>
            <a:ext cx="7289175" cy="923330"/>
          </a:xfrm>
          <a:prstGeom prst="rect">
            <a:avLst/>
          </a:prstGeom>
        </p:spPr>
        <p:txBody>
          <a:bodyPr wrap="none">
            <a:spAutoFit/>
          </a:bodyPr>
          <a:lstStyle/>
          <a:p>
            <a:r>
              <a:rPr lang="en-US" altLang="en-US" sz="5400" dirty="0"/>
              <a:t>UCL = R + 3 [R * (1+R)] </a:t>
            </a:r>
            <a:r>
              <a:rPr lang="en-US" altLang="en-US" sz="5400" baseline="30000" dirty="0"/>
              <a:t>0.5 </a:t>
            </a:r>
          </a:p>
        </p:txBody>
      </p:sp>
      <mc:AlternateContent xmlns:mc="http://schemas.openxmlformats.org/markup-compatibility/2006" xmlns:a14="http://schemas.microsoft.com/office/drawing/2010/main">
        <mc:Choice Requires="a14">
          <p:sp>
            <p:nvSpPr>
              <p:cNvPr id="5" name="Rectangle 4"/>
              <p:cNvSpPr/>
              <p:nvPr/>
            </p:nvSpPr>
            <p:spPr>
              <a:xfrm>
                <a:off x="1767842" y="1929587"/>
                <a:ext cx="7932108" cy="1302280"/>
              </a:xfrm>
              <a:prstGeom prst="rect">
                <a:avLst/>
              </a:prstGeom>
            </p:spPr>
            <p:txBody>
              <a:bodyPr wrap="none">
                <a:spAutoFit/>
              </a:bodyPr>
              <a:lstStyle/>
              <a:p>
                <a14:m>
                  <m:oMath xmlns:m="http://schemas.openxmlformats.org/officeDocument/2006/math">
                    <m:r>
                      <m:rPr>
                        <m:sty m:val="p"/>
                      </m:rPr>
                      <a:rPr lang="en-US" altLang="en-US" sz="5400" b="0" i="0" smtClean="0">
                        <a:latin typeface="Cambria Math" panose="02040503050406030204" pitchFamily="18" charset="0"/>
                      </a:rPr>
                      <m:t>R</m:t>
                    </m:r>
                    <m:r>
                      <a:rPr lang="en-US" altLang="en-US" sz="5400" b="0" i="0" smtClean="0">
                        <a:latin typeface="Cambria Math" panose="02040503050406030204" pitchFamily="18" charset="0"/>
                      </a:rPr>
                      <m:t>=</m:t>
                    </m:r>
                    <m:f>
                      <m:fPr>
                        <m:ctrlPr>
                          <a:rPr lang="en-US" altLang="en-US" sz="5400" b="0" i="1" smtClean="0">
                            <a:latin typeface="Cambria Math" panose="02040503050406030204" pitchFamily="18" charset="0"/>
                          </a:rPr>
                        </m:ctrlPr>
                      </m:fPr>
                      <m:num>
                        <m:r>
                          <m:rPr>
                            <m:sty m:val="p"/>
                          </m:rPr>
                          <a:rPr lang="en-US" altLang="en-US" sz="5400" b="0" i="0" smtClean="0">
                            <a:latin typeface="Cambria Math" panose="02040503050406030204" pitchFamily="18" charset="0"/>
                          </a:rPr>
                          <m:t>Failures</m:t>
                        </m:r>
                      </m:num>
                      <m:den>
                        <m:r>
                          <m:rPr>
                            <m:sty m:val="p"/>
                          </m:rPr>
                          <a:rPr lang="en-US" altLang="en-US" sz="5400" b="0" i="0" smtClean="0">
                            <a:latin typeface="Cambria Math" panose="02040503050406030204" pitchFamily="18" charset="0"/>
                          </a:rPr>
                          <m:t>Successes</m:t>
                        </m:r>
                      </m:den>
                    </m:f>
                    <m:r>
                      <a:rPr lang="en-US" altLang="en-US" sz="5400" b="0" i="0" smtClean="0">
                        <a:latin typeface="Cambria Math" panose="02040503050406030204" pitchFamily="18" charset="0"/>
                      </a:rPr>
                      <m:t> </m:t>
                    </m:r>
                    <m:r>
                      <m:rPr>
                        <m:sty m:val="p"/>
                      </m:rPr>
                      <a:rPr lang="en-US" altLang="en-US" sz="5400" b="0" i="0" smtClean="0">
                        <a:latin typeface="Cambria Math" panose="02040503050406030204" pitchFamily="18" charset="0"/>
                      </a:rPr>
                      <m:t>or</m:t>
                    </m:r>
                    <m:r>
                      <a:rPr lang="en-US" altLang="en-US" sz="5400" b="0" i="0" smtClean="0">
                        <a:latin typeface="Cambria Math" panose="02040503050406030204" pitchFamily="18" charset="0"/>
                      </a:rPr>
                      <m:t> </m:t>
                    </m:r>
                    <m:f>
                      <m:fPr>
                        <m:ctrlPr>
                          <a:rPr lang="en-US" altLang="en-US" sz="5400" b="0" i="1" smtClean="0">
                            <a:latin typeface="Cambria Math" panose="02040503050406030204" pitchFamily="18" charset="0"/>
                          </a:rPr>
                        </m:ctrlPr>
                      </m:fPr>
                      <m:num>
                        <m:r>
                          <m:rPr>
                            <m:sty m:val="p"/>
                          </m:rPr>
                          <a:rPr lang="en-US" altLang="en-US" sz="5400" b="0" i="0" smtClean="0">
                            <a:latin typeface="Cambria Math" panose="02040503050406030204" pitchFamily="18" charset="0"/>
                          </a:rPr>
                          <m:t>Successes</m:t>
                        </m:r>
                      </m:num>
                      <m:den>
                        <m:r>
                          <m:rPr>
                            <m:sty m:val="p"/>
                          </m:rPr>
                          <a:rPr lang="en-US" altLang="en-US" sz="5400" b="0" i="0" smtClean="0">
                            <a:latin typeface="Cambria Math" panose="02040503050406030204" pitchFamily="18" charset="0"/>
                          </a:rPr>
                          <m:t>Failures</m:t>
                        </m:r>
                      </m:den>
                    </m:f>
                  </m:oMath>
                </a14:m>
                <a:r>
                  <a:rPr lang="en-US" altLang="en-US" sz="5400" baseline="30000" dirty="0" smtClean="0"/>
                  <a:t>   </a:t>
                </a:r>
                <a:endParaRPr lang="en-US" altLang="en-US" sz="5400" baseline="30000" dirty="0"/>
              </a:p>
            </p:txBody>
          </p:sp>
        </mc:Choice>
        <mc:Fallback xmlns="">
          <p:sp>
            <p:nvSpPr>
              <p:cNvPr id="5" name="Rectangle 4"/>
              <p:cNvSpPr>
                <a:spLocks noRot="1" noChangeAspect="1" noMove="1" noResize="1" noEditPoints="1" noAdjustHandles="1" noChangeArrowheads="1" noChangeShapeType="1" noTextEdit="1"/>
              </p:cNvSpPr>
              <p:nvPr/>
            </p:nvSpPr>
            <p:spPr>
              <a:xfrm>
                <a:off x="1767842" y="1929587"/>
                <a:ext cx="7932108" cy="1302280"/>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7204643"/>
      </p:ext>
    </p:extLst>
  </p:cSld>
  <p:clrMapOvr>
    <a:masterClrMapping/>
  </p:clrMapOvr>
  <p:transition advTm="21945"/>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Sample Case</a:t>
            </a:r>
          </a:p>
        </p:txBody>
      </p:sp>
      <p:pic>
        <p:nvPicPr>
          <p:cNvPr id="6152" name="Picture 8"/>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9283" r="53226"/>
          <a:stretch/>
        </p:blipFill>
        <p:spPr>
          <a:xfrm>
            <a:off x="4276730" y="252404"/>
            <a:ext cx="2361579" cy="643330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360471908"/>
      </p:ext>
    </p:extLst>
  </p:cSld>
  <p:clrMapOvr>
    <a:masterClrMapping/>
  </p:clrMapOvr>
  <p:transition advTm="6462"/>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Sample Case</a:t>
            </a:r>
          </a:p>
        </p:txBody>
      </p:sp>
      <p:pic>
        <p:nvPicPr>
          <p:cNvPr id="6152" name="Picture 8"/>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9283" r="53226"/>
          <a:stretch/>
        </p:blipFill>
        <p:spPr>
          <a:xfrm>
            <a:off x="4276730" y="252404"/>
            <a:ext cx="2361579" cy="643330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 name="Left Arrow 1"/>
          <p:cNvSpPr/>
          <p:nvPr/>
        </p:nvSpPr>
        <p:spPr>
          <a:xfrm>
            <a:off x="6329360" y="1757362"/>
            <a:ext cx="871537" cy="9001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a:off x="6310304" y="2952756"/>
            <a:ext cx="871537" cy="9001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6381744" y="4481514"/>
            <a:ext cx="871537" cy="9001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6381744" y="4824424"/>
            <a:ext cx="871537" cy="9001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6353168" y="5153033"/>
            <a:ext cx="871537" cy="9001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5186773"/>
      </p:ext>
    </p:extLst>
  </p:cSld>
  <p:clrMapOvr>
    <a:masterClrMapping/>
  </p:clrMapOvr>
  <p:transition advTm="13314"/>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sz="4000"/>
              <a:t>Calculating Length of Relapse in Excel</a:t>
            </a:r>
          </a:p>
        </p:txBody>
      </p:sp>
      <p:grpSp>
        <p:nvGrpSpPr>
          <p:cNvPr id="62472" name="Group 8"/>
          <p:cNvGrpSpPr>
            <a:grpSpLocks/>
          </p:cNvGrpSpPr>
          <p:nvPr/>
        </p:nvGrpSpPr>
        <p:grpSpPr bwMode="auto">
          <a:xfrm>
            <a:off x="871538" y="485775"/>
            <a:ext cx="9387561" cy="5457825"/>
            <a:chOff x="1680" y="1728"/>
            <a:chExt cx="3873" cy="2016"/>
          </a:xfrm>
        </p:grpSpPr>
        <p:pic>
          <p:nvPicPr>
            <p:cNvPr id="62469" name="Picture 5"/>
            <p:cNvPicPr>
              <a:picLocks noChangeAspect="1" noChangeArrowheads="1"/>
            </p:cNvPicPr>
            <p:nvPr/>
          </p:nvPicPr>
          <p:blipFill>
            <a:blip r:embed="rId3">
              <a:extLst>
                <a:ext uri="{28A0092B-C50C-407E-A947-70E740481C1C}">
                  <a14:useLocalDpi xmlns:a14="http://schemas.microsoft.com/office/drawing/2010/main" val="0"/>
                </a:ext>
              </a:extLst>
            </a:blip>
            <a:srcRect r="50000" b="44000"/>
            <a:stretch>
              <a:fillRect/>
            </a:stretch>
          </p:blipFill>
          <p:spPr bwMode="auto">
            <a:xfrm>
              <a:off x="1680" y="1728"/>
              <a:ext cx="2400" cy="2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2470" name="Rectangle 6"/>
            <p:cNvSpPr>
              <a:spLocks noChangeArrowheads="1"/>
            </p:cNvSpPr>
            <p:nvPr/>
          </p:nvSpPr>
          <p:spPr bwMode="auto">
            <a:xfrm>
              <a:off x="3228" y="2555"/>
              <a:ext cx="2325" cy="557"/>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marL="609600" indent="-609600">
                <a:spcBef>
                  <a:spcPct val="0"/>
                </a:spcBef>
                <a:defRPr sz="2400">
                  <a:solidFill>
                    <a:schemeClr val="tx1"/>
                  </a:solidFill>
                  <a:latin typeface="Times New Roman" charset="0"/>
                </a:defRPr>
              </a:lvl1pPr>
              <a:lvl2pPr>
                <a:spcBef>
                  <a:spcPct val="0"/>
                </a:spcBef>
                <a:defRPr sz="2400">
                  <a:solidFill>
                    <a:schemeClr val="tx1"/>
                  </a:solidFill>
                  <a:latin typeface="Times New Roman" charset="0"/>
                </a:defRPr>
              </a:lvl2pPr>
              <a:lvl3pPr>
                <a:spcBef>
                  <a:spcPct val="0"/>
                </a:spcBef>
                <a:defRPr sz="2400">
                  <a:solidFill>
                    <a:schemeClr val="tx1"/>
                  </a:solidFill>
                  <a:latin typeface="Times New Roman" charset="0"/>
                </a:defRPr>
              </a:lvl3pPr>
              <a:lvl4pPr>
                <a:spcBef>
                  <a:spcPct val="0"/>
                </a:spcBef>
                <a:defRPr sz="2400">
                  <a:solidFill>
                    <a:schemeClr val="tx1"/>
                  </a:solidFill>
                  <a:latin typeface="Times New Roman" charset="0"/>
                </a:defRPr>
              </a:lvl4pPr>
              <a:lvl5pPr>
                <a:spcBef>
                  <a:spcPct val="0"/>
                </a:spcBef>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lgn="ctr">
                <a:spcBef>
                  <a:spcPct val="20000"/>
                </a:spcBef>
                <a:buFont typeface="Wingdings" charset="2"/>
                <a:buNone/>
              </a:pPr>
              <a:r>
                <a:rPr lang="en-US" altLang="en-US" sz="2000" dirty="0">
                  <a:latin typeface="Arial" charset="0"/>
                </a:rPr>
                <a:t>If current date is success, then 0</a:t>
              </a:r>
            </a:p>
            <a:p>
              <a:pPr algn="ctr">
                <a:spcBef>
                  <a:spcPct val="20000"/>
                </a:spcBef>
                <a:buFont typeface="Wingdings" charset="2"/>
                <a:buNone/>
              </a:pPr>
              <a:r>
                <a:rPr lang="en-US" altLang="en-US" sz="2000" dirty="0">
                  <a:latin typeface="Arial" charset="0"/>
                </a:rPr>
                <a:t>Otherwise, if previous day is relapse</a:t>
              </a:r>
            </a:p>
            <a:p>
              <a:pPr algn="ctr">
                <a:spcBef>
                  <a:spcPct val="20000"/>
                </a:spcBef>
                <a:buFont typeface="Wingdings" charset="2"/>
                <a:buNone/>
              </a:pPr>
              <a:r>
                <a:rPr lang="en-US" altLang="en-US" sz="2000" dirty="0">
                  <a:latin typeface="Arial" charset="0"/>
                </a:rPr>
                <a:t>then add 1 to previous days count, if not relapse</a:t>
              </a:r>
            </a:p>
            <a:p>
              <a:pPr algn="ctr">
                <a:spcBef>
                  <a:spcPct val="20000"/>
                </a:spcBef>
                <a:buFont typeface="Wingdings" charset="2"/>
                <a:buNone/>
              </a:pPr>
              <a:r>
                <a:rPr lang="en-US" altLang="en-US" sz="2000" dirty="0">
                  <a:latin typeface="Arial" charset="0"/>
                </a:rPr>
                <a:t>Then set current count to 1 day of relapse  </a:t>
              </a:r>
            </a:p>
          </p:txBody>
        </p:sp>
      </p:grpSp>
    </p:spTree>
    <p:extLst>
      <p:ext uri="{BB962C8B-B14F-4D97-AF65-F5344CB8AC3E}">
        <p14:creationId xmlns:p14="http://schemas.microsoft.com/office/powerpoint/2010/main" val="400716960"/>
      </p:ext>
    </p:extLst>
  </p:cSld>
  <p:clrMapOvr>
    <a:masterClrMapping/>
  </p:clrMapOvr>
  <p:transition advTm="21048"/>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Relapse</a:t>
            </a:r>
            <a:endParaRPr lang="en-US" sz="7200" dirty="0"/>
          </a:p>
        </p:txBody>
      </p:sp>
      <p:sp>
        <p:nvSpPr>
          <p:cNvPr id="5" name="Rectangle 4"/>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rgbClr val="C00000"/>
                </a:solidFill>
              </a:rPr>
              <a:t>Return to Use</a:t>
            </a:r>
            <a:endParaRPr lang="en-US" sz="7200" dirty="0">
              <a:solidFill>
                <a:srgbClr val="C00000"/>
              </a:solidFill>
            </a:endParaRPr>
          </a:p>
        </p:txBody>
      </p:sp>
    </p:spTree>
    <p:extLst>
      <p:ext uri="{BB962C8B-B14F-4D97-AF65-F5344CB8AC3E}">
        <p14:creationId xmlns:p14="http://schemas.microsoft.com/office/powerpoint/2010/main" val="1201056308"/>
      </p:ext>
    </p:extLst>
  </p:cSld>
  <p:clrMapOvr>
    <a:masterClrMapping/>
  </p:clrMapOvr>
  <p:transition advTm="22657"/>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Calculate Upper Control Limit</a:t>
            </a:r>
          </a:p>
        </p:txBody>
      </p:sp>
      <p:grpSp>
        <p:nvGrpSpPr>
          <p:cNvPr id="64596" name="Group 84"/>
          <p:cNvGrpSpPr>
            <a:grpSpLocks/>
          </p:cNvGrpSpPr>
          <p:nvPr/>
        </p:nvGrpSpPr>
        <p:grpSpPr bwMode="auto">
          <a:xfrm>
            <a:off x="1676399" y="400050"/>
            <a:ext cx="8139113" cy="5843588"/>
            <a:chOff x="720" y="1008"/>
            <a:chExt cx="4608" cy="3048"/>
          </a:xfrm>
        </p:grpSpPr>
        <p:pic>
          <p:nvPicPr>
            <p:cNvPr id="64595" name="Picture 83"/>
            <p:cNvPicPr>
              <a:picLocks noChangeAspect="1" noChangeArrowheads="1"/>
            </p:cNvPicPr>
            <p:nvPr/>
          </p:nvPicPr>
          <p:blipFill>
            <a:blip r:embed="rId3">
              <a:extLst>
                <a:ext uri="{28A0092B-C50C-407E-A947-70E740481C1C}">
                  <a14:useLocalDpi xmlns:a14="http://schemas.microsoft.com/office/drawing/2010/main" val="0"/>
                </a:ext>
              </a:extLst>
            </a:blip>
            <a:srcRect r="62000" b="15334"/>
            <a:stretch>
              <a:fillRect/>
            </a:stretch>
          </p:blipFill>
          <p:spPr bwMode="auto">
            <a:xfrm>
              <a:off x="720" y="1008"/>
              <a:ext cx="1824" cy="3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4589" name="AutoShape 77"/>
            <p:cNvSpPr>
              <a:spLocks/>
            </p:cNvSpPr>
            <p:nvPr/>
          </p:nvSpPr>
          <p:spPr bwMode="auto">
            <a:xfrm>
              <a:off x="2928" y="1368"/>
              <a:ext cx="2352" cy="408"/>
            </a:xfrm>
            <a:prstGeom prst="borderCallout1">
              <a:avLst>
                <a:gd name="adj1" fmla="val 17648"/>
                <a:gd name="adj2" fmla="val -2042"/>
                <a:gd name="adj3" fmla="val 158824"/>
                <a:gd name="adj4" fmla="val -20407"/>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609600" indent="-609600">
                <a:spcBef>
                  <a:spcPct val="0"/>
                </a:spcBef>
                <a:defRPr sz="2400">
                  <a:solidFill>
                    <a:schemeClr val="tx1"/>
                  </a:solidFill>
                  <a:latin typeface="Times New Roman" charset="0"/>
                </a:defRPr>
              </a:lvl1pPr>
              <a:lvl2pPr>
                <a:spcBef>
                  <a:spcPct val="0"/>
                </a:spcBef>
                <a:defRPr sz="2400">
                  <a:solidFill>
                    <a:schemeClr val="tx1"/>
                  </a:solidFill>
                  <a:latin typeface="Times New Roman" charset="0"/>
                </a:defRPr>
              </a:lvl2pPr>
              <a:lvl3pPr>
                <a:spcBef>
                  <a:spcPct val="0"/>
                </a:spcBef>
                <a:defRPr sz="2400">
                  <a:solidFill>
                    <a:schemeClr val="tx1"/>
                  </a:solidFill>
                  <a:latin typeface="Times New Roman" charset="0"/>
                </a:defRPr>
              </a:lvl3pPr>
              <a:lvl4pPr>
                <a:spcBef>
                  <a:spcPct val="0"/>
                </a:spcBef>
                <a:defRPr sz="2400">
                  <a:solidFill>
                    <a:schemeClr val="tx1"/>
                  </a:solidFill>
                  <a:latin typeface="Times New Roman" charset="0"/>
                </a:defRPr>
              </a:lvl4pPr>
              <a:lvl5pPr>
                <a:spcBef>
                  <a:spcPct val="0"/>
                </a:spcBef>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spcBef>
                  <a:spcPct val="20000"/>
                </a:spcBef>
                <a:buFont typeface="Wingdings" charset="2"/>
                <a:buNone/>
              </a:pPr>
              <a:r>
                <a:rPr lang="en-US" altLang="en-US" b="1" dirty="0">
                  <a:latin typeface="Arial" charset="0"/>
                </a:rPr>
                <a:t>=COUNT(C2:C21)-COUNTIF(C2:C21, 0)</a:t>
              </a:r>
            </a:p>
          </p:txBody>
        </p:sp>
        <p:sp>
          <p:nvSpPr>
            <p:cNvPr id="64590" name="AutoShape 78"/>
            <p:cNvSpPr>
              <a:spLocks/>
            </p:cNvSpPr>
            <p:nvPr/>
          </p:nvSpPr>
          <p:spPr bwMode="auto">
            <a:xfrm>
              <a:off x="2880" y="1896"/>
              <a:ext cx="2400" cy="384"/>
            </a:xfrm>
            <a:prstGeom prst="borderCallout1">
              <a:avLst>
                <a:gd name="adj1" fmla="val 18750"/>
                <a:gd name="adj2" fmla="val -2000"/>
                <a:gd name="adj3" fmla="val 56250"/>
                <a:gd name="adj4" fmla="val -18000"/>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609600" indent="-609600">
                <a:spcBef>
                  <a:spcPct val="0"/>
                </a:spcBef>
                <a:defRPr sz="2400">
                  <a:solidFill>
                    <a:schemeClr val="tx1"/>
                  </a:solidFill>
                  <a:latin typeface="Times New Roman" charset="0"/>
                </a:defRPr>
              </a:lvl1pPr>
              <a:lvl2pPr>
                <a:spcBef>
                  <a:spcPct val="0"/>
                </a:spcBef>
                <a:defRPr sz="2400">
                  <a:solidFill>
                    <a:schemeClr val="tx1"/>
                  </a:solidFill>
                  <a:latin typeface="Times New Roman" charset="0"/>
                </a:defRPr>
              </a:lvl2pPr>
              <a:lvl3pPr>
                <a:spcBef>
                  <a:spcPct val="0"/>
                </a:spcBef>
                <a:defRPr sz="2400">
                  <a:solidFill>
                    <a:schemeClr val="tx1"/>
                  </a:solidFill>
                  <a:latin typeface="Times New Roman" charset="0"/>
                </a:defRPr>
              </a:lvl3pPr>
              <a:lvl4pPr>
                <a:spcBef>
                  <a:spcPct val="0"/>
                </a:spcBef>
                <a:defRPr sz="2400">
                  <a:solidFill>
                    <a:schemeClr val="tx1"/>
                  </a:solidFill>
                  <a:latin typeface="Times New Roman" charset="0"/>
                </a:defRPr>
              </a:lvl4pPr>
              <a:lvl5pPr>
                <a:spcBef>
                  <a:spcPct val="0"/>
                </a:spcBef>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spcBef>
                  <a:spcPct val="20000"/>
                </a:spcBef>
                <a:buFont typeface="Wingdings" charset="2"/>
                <a:buNone/>
              </a:pPr>
              <a:r>
                <a:rPr lang="en-US" altLang="en-US" b="1" dirty="0">
                  <a:latin typeface="Arial" charset="0"/>
                </a:rPr>
                <a:t>=COUNTIF(C2:C21,0)</a:t>
              </a:r>
            </a:p>
          </p:txBody>
        </p:sp>
        <p:sp>
          <p:nvSpPr>
            <p:cNvPr id="64592" name="AutoShape 80"/>
            <p:cNvSpPr>
              <a:spLocks/>
            </p:cNvSpPr>
            <p:nvPr/>
          </p:nvSpPr>
          <p:spPr bwMode="auto">
            <a:xfrm>
              <a:off x="2928" y="2376"/>
              <a:ext cx="2352" cy="360"/>
            </a:xfrm>
            <a:prstGeom prst="borderCallout1">
              <a:avLst>
                <a:gd name="adj1" fmla="val 20000"/>
                <a:gd name="adj2" fmla="val -2042"/>
                <a:gd name="adj3" fmla="val -46667"/>
                <a:gd name="adj4" fmla="val -20407"/>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609600" indent="-609600">
                <a:spcBef>
                  <a:spcPct val="0"/>
                </a:spcBef>
                <a:defRPr sz="2400">
                  <a:solidFill>
                    <a:schemeClr val="tx1"/>
                  </a:solidFill>
                  <a:latin typeface="Times New Roman" charset="0"/>
                </a:defRPr>
              </a:lvl1pPr>
              <a:lvl2pPr>
                <a:spcBef>
                  <a:spcPct val="0"/>
                </a:spcBef>
                <a:defRPr sz="2400">
                  <a:solidFill>
                    <a:schemeClr val="tx1"/>
                  </a:solidFill>
                  <a:latin typeface="Times New Roman" charset="0"/>
                </a:defRPr>
              </a:lvl2pPr>
              <a:lvl3pPr>
                <a:spcBef>
                  <a:spcPct val="0"/>
                </a:spcBef>
                <a:defRPr sz="2400">
                  <a:solidFill>
                    <a:schemeClr val="tx1"/>
                  </a:solidFill>
                  <a:latin typeface="Times New Roman" charset="0"/>
                </a:defRPr>
              </a:lvl3pPr>
              <a:lvl4pPr>
                <a:spcBef>
                  <a:spcPct val="0"/>
                </a:spcBef>
                <a:defRPr sz="2400">
                  <a:solidFill>
                    <a:schemeClr val="tx1"/>
                  </a:solidFill>
                  <a:latin typeface="Times New Roman" charset="0"/>
                </a:defRPr>
              </a:lvl4pPr>
              <a:lvl5pPr>
                <a:spcBef>
                  <a:spcPct val="0"/>
                </a:spcBef>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spcBef>
                  <a:spcPct val="20000"/>
                </a:spcBef>
                <a:buFont typeface="Wingdings" charset="2"/>
                <a:buNone/>
              </a:pPr>
              <a:r>
                <a:rPr lang="en-US" altLang="en-US" b="1">
                  <a:latin typeface="Arial" charset="0"/>
                </a:rPr>
                <a:t>=E2/E3</a:t>
              </a:r>
            </a:p>
          </p:txBody>
        </p:sp>
        <p:sp>
          <p:nvSpPr>
            <p:cNvPr id="64593" name="AutoShape 81"/>
            <p:cNvSpPr>
              <a:spLocks/>
            </p:cNvSpPr>
            <p:nvPr/>
          </p:nvSpPr>
          <p:spPr bwMode="auto">
            <a:xfrm>
              <a:off x="2928" y="2880"/>
              <a:ext cx="2400" cy="384"/>
            </a:xfrm>
            <a:prstGeom prst="borderCallout1">
              <a:avLst>
                <a:gd name="adj1" fmla="val 18750"/>
                <a:gd name="adj2" fmla="val -2000"/>
                <a:gd name="adj3" fmla="val -150000"/>
                <a:gd name="adj4" fmla="val -20000"/>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609600" indent="-609600">
                <a:spcBef>
                  <a:spcPct val="0"/>
                </a:spcBef>
                <a:defRPr sz="2400">
                  <a:solidFill>
                    <a:schemeClr val="tx1"/>
                  </a:solidFill>
                  <a:latin typeface="Times New Roman" charset="0"/>
                </a:defRPr>
              </a:lvl1pPr>
              <a:lvl2pPr>
                <a:spcBef>
                  <a:spcPct val="0"/>
                </a:spcBef>
                <a:defRPr sz="2400">
                  <a:solidFill>
                    <a:schemeClr val="tx1"/>
                  </a:solidFill>
                  <a:latin typeface="Times New Roman" charset="0"/>
                </a:defRPr>
              </a:lvl2pPr>
              <a:lvl3pPr>
                <a:spcBef>
                  <a:spcPct val="0"/>
                </a:spcBef>
                <a:defRPr sz="2400">
                  <a:solidFill>
                    <a:schemeClr val="tx1"/>
                  </a:solidFill>
                  <a:latin typeface="Times New Roman" charset="0"/>
                </a:defRPr>
              </a:lvl3pPr>
              <a:lvl4pPr>
                <a:spcBef>
                  <a:spcPct val="0"/>
                </a:spcBef>
                <a:defRPr sz="2400">
                  <a:solidFill>
                    <a:schemeClr val="tx1"/>
                  </a:solidFill>
                  <a:latin typeface="Times New Roman" charset="0"/>
                </a:defRPr>
              </a:lvl4pPr>
              <a:lvl5pPr>
                <a:spcBef>
                  <a:spcPct val="0"/>
                </a:spcBef>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spcBef>
                  <a:spcPct val="20000"/>
                </a:spcBef>
                <a:buFont typeface="Wingdings" charset="2"/>
                <a:buNone/>
              </a:pPr>
              <a:r>
                <a:rPr lang="en-US" altLang="en-US" b="1">
                  <a:latin typeface="Arial" charset="0"/>
                </a:rPr>
                <a:t>=E4+3*(E4*(1+E4))^0.5</a:t>
              </a:r>
            </a:p>
          </p:txBody>
        </p:sp>
      </p:grpSp>
    </p:spTree>
    <p:extLst>
      <p:ext uri="{BB962C8B-B14F-4D97-AF65-F5344CB8AC3E}">
        <p14:creationId xmlns:p14="http://schemas.microsoft.com/office/powerpoint/2010/main" val="1266701006"/>
      </p:ext>
    </p:extLst>
  </p:cSld>
  <p:clrMapOvr>
    <a:masterClrMapping/>
  </p:clrMapOvr>
  <p:transition advTm="14168"/>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title"/>
          </p:nvPr>
        </p:nvSpPr>
        <p:spPr/>
        <p:txBody>
          <a:bodyPr/>
          <a:lstStyle/>
          <a:p>
            <a:r>
              <a:rPr lang="en-US" altLang="en-US"/>
              <a:t>Step 4: Plot the Relapse Chart</a:t>
            </a:r>
          </a:p>
        </p:txBody>
      </p:sp>
      <p:pic>
        <p:nvPicPr>
          <p:cNvPr id="10249" name="Picture 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82270" y="317043"/>
            <a:ext cx="10161968" cy="533604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438415131"/>
      </p:ext>
    </p:extLst>
  </p:cSld>
  <p:clrMapOvr>
    <a:masterClrMapping/>
  </p:clrMapOvr>
  <p:transition advTm="11134"/>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title"/>
          </p:nvPr>
        </p:nvSpPr>
        <p:spPr/>
        <p:txBody>
          <a:bodyPr/>
          <a:lstStyle/>
          <a:p>
            <a:r>
              <a:rPr lang="en-US" altLang="en-US"/>
              <a:t>Step 4: Plot the Relapse Chart</a:t>
            </a:r>
          </a:p>
        </p:txBody>
      </p:sp>
      <p:pic>
        <p:nvPicPr>
          <p:cNvPr id="10249" name="Picture 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82270" y="317043"/>
            <a:ext cx="10161968" cy="533604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 name="Down Arrow 1"/>
          <p:cNvSpPr/>
          <p:nvPr/>
        </p:nvSpPr>
        <p:spPr>
          <a:xfrm rot="1973000">
            <a:off x="6615113" y="1690691"/>
            <a:ext cx="1143000" cy="11668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964734"/>
      </p:ext>
    </p:extLst>
  </p:cSld>
  <p:clrMapOvr>
    <a:masterClrMapping/>
  </p:clrMapOvr>
  <p:transition advTm="12951"/>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title"/>
          </p:nvPr>
        </p:nvSpPr>
        <p:spPr/>
        <p:txBody>
          <a:bodyPr/>
          <a:lstStyle/>
          <a:p>
            <a:r>
              <a:rPr lang="en-US" altLang="en-US"/>
              <a:t>Step 4: Plot the Relapse Chart</a:t>
            </a:r>
          </a:p>
        </p:txBody>
      </p:sp>
      <p:pic>
        <p:nvPicPr>
          <p:cNvPr id="10249" name="Picture 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82270" y="317043"/>
            <a:ext cx="10161968" cy="533604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 name="Down Arrow 1"/>
          <p:cNvSpPr/>
          <p:nvPr/>
        </p:nvSpPr>
        <p:spPr>
          <a:xfrm rot="18238053">
            <a:off x="7343780" y="1690691"/>
            <a:ext cx="1143000" cy="11668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7604833"/>
      </p:ext>
    </p:extLst>
  </p:cSld>
  <p:clrMapOvr>
    <a:masterClrMapping/>
  </p:clrMapOvr>
  <p:transition advTm="17915"/>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Distribute</a:t>
            </a:r>
            <a:endParaRPr lang="en-US" sz="7200" dirty="0"/>
          </a:p>
        </p:txBody>
      </p:sp>
      <p:sp>
        <p:nvSpPr>
          <p:cNvPr id="6" name="Rectangle 5"/>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C00000"/>
                </a:solidFill>
              </a:rPr>
              <a:t>Assumptions, Chart &amp; Interpretation</a:t>
            </a:r>
            <a:endParaRPr lang="en-US" sz="3600" dirty="0">
              <a:solidFill>
                <a:srgbClr val="C00000"/>
              </a:solidFill>
            </a:endParaRPr>
          </a:p>
        </p:txBody>
      </p:sp>
    </p:spTree>
    <p:extLst>
      <p:ext uri="{BB962C8B-B14F-4D97-AF65-F5344CB8AC3E}">
        <p14:creationId xmlns:p14="http://schemas.microsoft.com/office/powerpoint/2010/main" val="1016465174"/>
      </p:ext>
    </p:extLst>
  </p:cSld>
  <p:clrMapOvr>
    <a:masterClrMapping/>
  </p:clrMapOvr>
  <p:transition advTm="8201"/>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707923"/>
            <a:ext cx="10515600" cy="47637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chemeClr val="tx2"/>
                </a:solidFill>
              </a:rPr>
              <a:t>Time between charts distinguish between harm reduction (occasional relapse) versus return to drug use</a:t>
            </a:r>
            <a:endParaRPr lang="en-US" sz="7200" dirty="0">
              <a:solidFill>
                <a:srgbClr val="C00000"/>
              </a:solidFill>
            </a:endParaRPr>
          </a:p>
        </p:txBody>
      </p:sp>
    </p:spTree>
    <p:extLst>
      <p:ext uri="{BB962C8B-B14F-4D97-AF65-F5344CB8AC3E}">
        <p14:creationId xmlns:p14="http://schemas.microsoft.com/office/powerpoint/2010/main" val="1172319353"/>
      </p:ext>
    </p:extLst>
  </p:cSld>
  <p:clrMapOvr>
    <a:masterClrMapping/>
  </p:clrMapOvr>
  <mc:AlternateContent xmlns:mc="http://schemas.openxmlformats.org/markup-compatibility/2006">
    <mc:Choice xmlns:p14="http://schemas.microsoft.com/office/powerpoint/2010/main" Requires="p14">
      <p:transition spd="slow" p14:dur="2000" advTm="10927"/>
    </mc:Choice>
    <mc:Fallback>
      <p:transition spd="slow" advTm="1092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Steps in construction of time in between charts</a:t>
            </a:r>
          </a:p>
        </p:txBody>
      </p:sp>
      <p:sp>
        <p:nvSpPr>
          <p:cNvPr id="40963" name="Rectangle 3"/>
          <p:cNvSpPr>
            <a:spLocks noGrp="1" noChangeArrowheads="1"/>
          </p:cNvSpPr>
          <p:nvPr>
            <p:ph type="body" idx="1"/>
          </p:nvPr>
        </p:nvSpPr>
        <p:spPr/>
        <p:txBody>
          <a:bodyPr/>
          <a:lstStyle/>
          <a:p>
            <a:pPr>
              <a:buFontTx/>
              <a:buAutoNum type="arabicPeriod"/>
            </a:pPr>
            <a:r>
              <a:rPr lang="en-US" altLang="en-US" sz="2800" dirty="0"/>
              <a:t>Verify the chart assumptions  </a:t>
            </a:r>
          </a:p>
          <a:p>
            <a:pPr>
              <a:buFontTx/>
              <a:buAutoNum type="arabicPeriod"/>
            </a:pPr>
            <a:r>
              <a:rPr lang="en-US" altLang="en-US" sz="2800" dirty="0"/>
              <a:t>Select to draw time to success or time to failure</a:t>
            </a:r>
          </a:p>
          <a:p>
            <a:pPr>
              <a:buFontTx/>
              <a:buAutoNum type="arabicPeriod"/>
            </a:pPr>
            <a:r>
              <a:rPr lang="en-US" altLang="en-US" sz="2800" dirty="0"/>
              <a:t>Calculate time to success or failure</a:t>
            </a:r>
          </a:p>
          <a:p>
            <a:pPr>
              <a:buFontTx/>
              <a:buAutoNum type="arabicPeriod"/>
            </a:pPr>
            <a:r>
              <a:rPr lang="en-US" altLang="en-US" sz="2800" dirty="0"/>
              <a:t>Calculate control limits</a:t>
            </a:r>
          </a:p>
          <a:p>
            <a:pPr>
              <a:buFontTx/>
              <a:buAutoNum type="arabicPeriod"/>
            </a:pPr>
            <a:r>
              <a:rPr lang="en-US" altLang="en-US" sz="2800" dirty="0"/>
              <a:t>Plot chart</a:t>
            </a:r>
          </a:p>
          <a:p>
            <a:pPr>
              <a:buFontTx/>
              <a:buAutoNum type="arabicPeriod"/>
            </a:pPr>
            <a:r>
              <a:rPr lang="en-US" altLang="en-US" sz="2800" dirty="0"/>
              <a:t>Interpret findings</a:t>
            </a:r>
          </a:p>
          <a:p>
            <a:pPr>
              <a:buFontTx/>
              <a:buAutoNum type="arabicPeriod"/>
            </a:pPr>
            <a:r>
              <a:rPr lang="en-US" altLang="en-US" sz="2800" dirty="0"/>
              <a:t>Distribute chart</a:t>
            </a:r>
          </a:p>
          <a:p>
            <a:endParaRPr lang="en-US" altLang="en-US" sz="2800" dirty="0"/>
          </a:p>
        </p:txBody>
      </p:sp>
    </p:spTree>
    <p:extLst>
      <p:ext uri="{BB962C8B-B14F-4D97-AF65-F5344CB8AC3E}">
        <p14:creationId xmlns:p14="http://schemas.microsoft.com/office/powerpoint/2010/main" val="1510222543"/>
      </p:ext>
    </p:extLst>
  </p:cSld>
  <p:clrMapOvr>
    <a:masterClrMapping/>
  </p:clrMapOvr>
  <p:transition advTm="849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Assumptions</a:t>
            </a:r>
            <a:endParaRPr lang="en-US" sz="7200" dirty="0"/>
          </a:p>
        </p:txBody>
      </p:sp>
      <p:sp>
        <p:nvSpPr>
          <p:cNvPr id="5" name="Rectangle 4"/>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rgbClr val="C00000"/>
                </a:solidFill>
              </a:rPr>
              <a:t>1</a:t>
            </a:r>
            <a:endParaRPr lang="en-US" sz="7200" dirty="0">
              <a:solidFill>
                <a:srgbClr val="C00000"/>
              </a:solidFill>
            </a:endParaRPr>
          </a:p>
        </p:txBody>
      </p:sp>
    </p:spTree>
    <p:extLst>
      <p:ext uri="{BB962C8B-B14F-4D97-AF65-F5344CB8AC3E}">
        <p14:creationId xmlns:p14="http://schemas.microsoft.com/office/powerpoint/2010/main" val="1577079342"/>
      </p:ext>
    </p:extLst>
  </p:cSld>
  <p:clrMapOvr>
    <a:masterClrMapping/>
  </p:clrMapOvr>
  <p:transition advTm="711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Assumptions</a:t>
            </a:r>
            <a:endParaRPr lang="en-US" sz="7200" dirty="0"/>
          </a:p>
        </p:txBody>
      </p:sp>
      <p:sp>
        <p:nvSpPr>
          <p:cNvPr id="5" name="Rectangle 4"/>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rgbClr val="C00000"/>
                </a:solidFill>
              </a:rPr>
              <a:t>Binary &amp; Rare </a:t>
            </a:r>
            <a:endParaRPr lang="en-US" sz="7200" dirty="0">
              <a:solidFill>
                <a:srgbClr val="C00000"/>
              </a:solidFill>
            </a:endParaRPr>
          </a:p>
        </p:txBody>
      </p:sp>
    </p:spTree>
    <p:extLst>
      <p:ext uri="{BB962C8B-B14F-4D97-AF65-F5344CB8AC3E}">
        <p14:creationId xmlns:p14="http://schemas.microsoft.com/office/powerpoint/2010/main" val="2024111635"/>
      </p:ext>
    </p:extLst>
  </p:cSld>
  <p:clrMapOvr>
    <a:masterClrMapping/>
  </p:clrMapOvr>
  <p:transition advTm="8345"/>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Assumptions</a:t>
            </a:r>
            <a:endParaRPr lang="en-US" sz="7200" dirty="0"/>
          </a:p>
        </p:txBody>
      </p:sp>
      <p:sp>
        <p:nvSpPr>
          <p:cNvPr id="5" name="Rectangle 4"/>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rgbClr val="C00000"/>
                </a:solidFill>
              </a:rPr>
              <a:t>Independent</a:t>
            </a:r>
            <a:endParaRPr lang="en-US" sz="7200" dirty="0">
              <a:solidFill>
                <a:srgbClr val="C00000"/>
              </a:solidFill>
            </a:endParaRPr>
          </a:p>
        </p:txBody>
      </p:sp>
    </p:spTree>
    <p:extLst>
      <p:ext uri="{BB962C8B-B14F-4D97-AF65-F5344CB8AC3E}">
        <p14:creationId xmlns:p14="http://schemas.microsoft.com/office/powerpoint/2010/main" val="263905327"/>
      </p:ext>
    </p:extLst>
  </p:cSld>
  <p:clrMapOvr>
    <a:masterClrMapping/>
  </p:clrMapOvr>
  <p:transition advTm="19956"/>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Assumptions</a:t>
            </a:r>
            <a:endParaRPr lang="en-US" sz="7200" dirty="0"/>
          </a:p>
        </p:txBody>
      </p:sp>
      <p:sp>
        <p:nvSpPr>
          <p:cNvPr id="5" name="Rectangle 4"/>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rgbClr val="C00000"/>
                </a:solidFill>
              </a:rPr>
              <a:t>Longer Rarer</a:t>
            </a:r>
            <a:endParaRPr lang="en-US" sz="7200" dirty="0">
              <a:solidFill>
                <a:srgbClr val="C00000"/>
              </a:solidFill>
            </a:endParaRPr>
          </a:p>
        </p:txBody>
      </p:sp>
    </p:spTree>
    <p:extLst>
      <p:ext uri="{BB962C8B-B14F-4D97-AF65-F5344CB8AC3E}">
        <p14:creationId xmlns:p14="http://schemas.microsoft.com/office/powerpoint/2010/main" val="1367561828"/>
      </p:ext>
    </p:extLst>
  </p:cSld>
  <p:clrMapOvr>
    <a:masterClrMapping/>
  </p:clrMapOvr>
  <p:transition advTm="10046"/>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Check Assumptions</a:t>
            </a:r>
          </a:p>
        </p:txBody>
      </p:sp>
      <p:graphicFrame>
        <p:nvGraphicFramePr>
          <p:cNvPr id="2" name="Object 6"/>
          <p:cNvGraphicFramePr>
            <a:graphicFrameLocks noGrp="1" noChangeAspect="1"/>
          </p:cNvGraphicFramePr>
          <p:nvPr>
            <p:ph type="chart" sz="half" idx="2"/>
            <p:extLst>
              <p:ext uri="{D42A27DB-BD31-4B8C-83A1-F6EECF244321}">
                <p14:modId xmlns:p14="http://schemas.microsoft.com/office/powerpoint/2010/main" val="1996115747"/>
              </p:ext>
            </p:extLst>
          </p:nvPr>
        </p:nvGraphicFramePr>
        <p:xfrm>
          <a:off x="2586037" y="0"/>
          <a:ext cx="6829425" cy="63267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229728"/>
      </p:ext>
    </p:extLst>
  </p:cSld>
  <p:clrMapOvr>
    <a:masterClrMapping/>
  </p:clrMapOvr>
  <p:transition advTm="18479"/>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z="4000" dirty="0"/>
              <a:t>Step 2: Select the event to trace</a:t>
            </a:r>
          </a:p>
        </p:txBody>
      </p:sp>
      <p:sp>
        <p:nvSpPr>
          <p:cNvPr id="4" name="Rectangle 3"/>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Consecutive</a:t>
            </a:r>
            <a:endParaRPr lang="en-US" sz="7200" dirty="0"/>
          </a:p>
        </p:txBody>
      </p:sp>
      <p:sp>
        <p:nvSpPr>
          <p:cNvPr id="5" name="Rectangle 4"/>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rgbClr val="C00000"/>
                </a:solidFill>
              </a:rPr>
              <a:t>Rare Event</a:t>
            </a:r>
            <a:endParaRPr lang="en-US" sz="7200" dirty="0">
              <a:solidFill>
                <a:srgbClr val="C00000"/>
              </a:solidFill>
            </a:endParaRPr>
          </a:p>
        </p:txBody>
      </p:sp>
    </p:spTree>
    <p:extLst>
      <p:ext uri="{BB962C8B-B14F-4D97-AF65-F5344CB8AC3E}">
        <p14:creationId xmlns:p14="http://schemas.microsoft.com/office/powerpoint/2010/main" val="407415062"/>
      </p:ext>
    </p:extLst>
  </p:cSld>
  <p:clrMapOvr>
    <a:masterClrMapping/>
  </p:clrMapOvr>
  <p:transition advTm="6501"/>
  <p:timing>
    <p:tnLst>
      <p:par>
        <p:cTn id="1" dur="indefinite" restart="never" nodeType="tmRoot"/>
      </p:par>
    </p:tnLst>
  </p:timing>
</p:sld>
</file>

<file path=ppt/theme/theme1.xml><?xml version="1.0" encoding="utf-8"?>
<a:theme xmlns:a="http://schemas.openxmlformats.org/drawingml/2006/main" name="George Mason University 2.0">
  <a:themeElements>
    <a:clrScheme name="George Mason University">
      <a:dk1>
        <a:srgbClr val="006633"/>
      </a:dk1>
      <a:lt1>
        <a:srgbClr val="FFFFFF"/>
      </a:lt1>
      <a:dk2>
        <a:srgbClr val="000000"/>
      </a:dk2>
      <a:lt2>
        <a:srgbClr val="FFCC33"/>
      </a:lt2>
      <a:accent1>
        <a:srgbClr val="00909E"/>
      </a:accent1>
      <a:accent2>
        <a:srgbClr val="415195"/>
      </a:accent2>
      <a:accent3>
        <a:srgbClr val="81902B"/>
      </a:accent3>
      <a:accent4>
        <a:srgbClr val="F7931E"/>
      </a:accent4>
      <a:accent5>
        <a:srgbClr val="AC1D37"/>
      </a:accent5>
      <a:accent6>
        <a:srgbClr val="D8D8C1"/>
      </a:accent6>
      <a:hlink>
        <a:srgbClr val="00909E"/>
      </a:hlink>
      <a:folHlink>
        <a:srgbClr val="41519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extLst>
    <a:ext uri="{05A4C25C-085E-4340-85A3-A5531E510DB2}">
      <thm15:themeFamily xmlns:thm15="http://schemas.microsoft.com/office/thememl/2012/main" name="template" id="{72BD410A-365D-4D07-B3B5-D7DC155FA58D}" vid="{DD8B9ADD-25EE-4729-84EC-D9CE577660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Template>
  <TotalTime>446</TotalTime>
  <Words>1217</Words>
  <Application>Microsoft Office PowerPoint</Application>
  <PresentationFormat>Widescreen</PresentationFormat>
  <Paragraphs>212</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ＭＳ Ｐゴシック</vt:lpstr>
      <vt:lpstr>Arial</vt:lpstr>
      <vt:lpstr>Calibri</vt:lpstr>
      <vt:lpstr>Cambria Math</vt:lpstr>
      <vt:lpstr>Wingdings</vt:lpstr>
      <vt:lpstr>George Mason University 2.0</vt:lpstr>
      <vt:lpstr>PowerPoint Presentation</vt:lpstr>
      <vt:lpstr>PowerPoint Presentation</vt:lpstr>
      <vt:lpstr>Steps in construction of time in between charts</vt:lpstr>
      <vt:lpstr>PowerPoint Presentation</vt:lpstr>
      <vt:lpstr>PowerPoint Presentation</vt:lpstr>
      <vt:lpstr>PowerPoint Presentation</vt:lpstr>
      <vt:lpstr>PowerPoint Presentation</vt:lpstr>
      <vt:lpstr>Check Assumptions</vt:lpstr>
      <vt:lpstr>Step 2: Select the event to trace</vt:lpstr>
      <vt:lpstr>Step 2: Select the event to trace</vt:lpstr>
      <vt:lpstr>Step 2: Select the event to trace</vt:lpstr>
      <vt:lpstr>Step 3: Calculate time to event</vt:lpstr>
      <vt:lpstr>Step 3: Calculate time to event</vt:lpstr>
      <vt:lpstr>Step 3: Calculate time to event</vt:lpstr>
      <vt:lpstr>Step 3: Calculate time to event</vt:lpstr>
      <vt:lpstr>PowerPoint Presentation</vt:lpstr>
      <vt:lpstr>Sample Case</vt:lpstr>
      <vt:lpstr>Sample Case</vt:lpstr>
      <vt:lpstr>Calculating Length of Relapse in Excel</vt:lpstr>
      <vt:lpstr>Calculate Upper Control Limit</vt:lpstr>
      <vt:lpstr>Step 4: Plot the Relapse Chart</vt:lpstr>
      <vt:lpstr>Step 4: Plot the Relapse Chart</vt:lpstr>
      <vt:lpstr>Step 4: Plot the Relapse Chart</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ffazelya</dc:creator>
  <cp:lastModifiedBy>Farrokh Alemi</cp:lastModifiedBy>
  <cp:revision>61</cp:revision>
  <dcterms:created xsi:type="dcterms:W3CDTF">2019-02-12T19:13:53Z</dcterms:created>
  <dcterms:modified xsi:type="dcterms:W3CDTF">2019-04-04T16:52:03Z</dcterms:modified>
</cp:coreProperties>
</file>